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1.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72" r:id="rId2"/>
    <p:sldMasterId id="2147483803" r:id="rId3"/>
    <p:sldMasterId id="2147483834" r:id="rId4"/>
    <p:sldMasterId id="2147483880" r:id="rId5"/>
    <p:sldMasterId id="2147483903" r:id="rId6"/>
    <p:sldMasterId id="2147483926" r:id="rId7"/>
    <p:sldMasterId id="2147483949" r:id="rId8"/>
    <p:sldMasterId id="2147483972" r:id="rId9"/>
    <p:sldMasterId id="2147483996" r:id="rId10"/>
    <p:sldMasterId id="2147484027" r:id="rId11"/>
    <p:sldMasterId id="2147484050" r:id="rId12"/>
  </p:sldMasterIdLst>
  <p:notesMasterIdLst>
    <p:notesMasterId r:id="rId70"/>
  </p:notesMasterIdLst>
  <p:sldIdLst>
    <p:sldId id="1051" r:id="rId13"/>
    <p:sldId id="260" r:id="rId14"/>
    <p:sldId id="1054" r:id="rId15"/>
    <p:sldId id="278" r:id="rId16"/>
    <p:sldId id="268" r:id="rId17"/>
    <p:sldId id="1000" r:id="rId18"/>
    <p:sldId id="1001" r:id="rId19"/>
    <p:sldId id="1003" r:id="rId20"/>
    <p:sldId id="1004" r:id="rId21"/>
    <p:sldId id="988" r:id="rId22"/>
    <p:sldId id="274" r:id="rId23"/>
    <p:sldId id="1006" r:id="rId24"/>
    <p:sldId id="1049" r:id="rId25"/>
    <p:sldId id="1012" r:id="rId26"/>
    <p:sldId id="1013" r:id="rId27"/>
    <p:sldId id="1014" r:id="rId28"/>
    <p:sldId id="258" r:id="rId29"/>
    <p:sldId id="1021" r:id="rId30"/>
    <p:sldId id="1019" r:id="rId31"/>
    <p:sldId id="1015" r:id="rId32"/>
    <p:sldId id="1023" r:id="rId33"/>
    <p:sldId id="1022" r:id="rId34"/>
    <p:sldId id="1024" r:id="rId35"/>
    <p:sldId id="1029" r:id="rId36"/>
    <p:sldId id="1026" r:id="rId37"/>
    <p:sldId id="1017" r:id="rId38"/>
    <p:sldId id="1028" r:id="rId39"/>
    <p:sldId id="1018" r:id="rId40"/>
    <p:sldId id="1035" r:id="rId41"/>
    <p:sldId id="1030" r:id="rId42"/>
    <p:sldId id="1031" r:id="rId43"/>
    <p:sldId id="1032" r:id="rId44"/>
    <p:sldId id="1033" r:id="rId45"/>
    <p:sldId id="257" r:id="rId46"/>
    <p:sldId id="1039" r:id="rId47"/>
    <p:sldId id="1034" r:id="rId48"/>
    <p:sldId id="1036" r:id="rId49"/>
    <p:sldId id="987" r:id="rId50"/>
    <p:sldId id="275" r:id="rId51"/>
    <p:sldId id="980" r:id="rId52"/>
    <p:sldId id="1037" r:id="rId53"/>
    <p:sldId id="995" r:id="rId54"/>
    <p:sldId id="1041" r:id="rId55"/>
    <p:sldId id="1042" r:id="rId56"/>
    <p:sldId id="1043" r:id="rId57"/>
    <p:sldId id="277" r:id="rId58"/>
    <p:sldId id="990" r:id="rId59"/>
    <p:sldId id="315" r:id="rId60"/>
    <p:sldId id="982" r:id="rId61"/>
    <p:sldId id="312" r:id="rId62"/>
    <p:sldId id="1045" r:id="rId63"/>
    <p:sldId id="1047" r:id="rId64"/>
    <p:sldId id="1048" r:id="rId65"/>
    <p:sldId id="1055" r:id="rId66"/>
    <p:sldId id="1052" r:id="rId67"/>
    <p:sldId id="996" r:id="rId68"/>
    <p:sldId id="1053" r:id="rId69"/>
  </p:sldIdLst>
  <p:sldSz cx="24384000" cy="13716000"/>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70E"/>
    <a:srgbClr val="E9E422"/>
    <a:srgbClr val="EBC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3" autoAdjust="0"/>
    <p:restoredTop sz="63004" autoAdjust="0"/>
  </p:normalViewPr>
  <p:slideViewPr>
    <p:cSldViewPr snapToGrid="0">
      <p:cViewPr varScale="1">
        <p:scale>
          <a:sx n="33" d="100"/>
          <a:sy n="33" d="100"/>
        </p:scale>
        <p:origin x="1500" y="96"/>
      </p:cViewPr>
      <p:guideLst/>
    </p:cSldViewPr>
  </p:slideViewPr>
  <p:notesTextViewPr>
    <p:cViewPr>
      <p:scale>
        <a:sx n="1" d="1"/>
        <a:sy n="1" d="1"/>
      </p:scale>
      <p:origin x="0" y="0"/>
    </p:cViewPr>
  </p:notesTextViewPr>
  <p:sorterViewPr>
    <p:cViewPr>
      <p:scale>
        <a:sx n="25" d="100"/>
        <a:sy n="25" d="100"/>
      </p:scale>
      <p:origin x="0" y="-2220"/>
    </p:cViewPr>
  </p:sorterViewPr>
  <p:notesViewPr>
    <p:cSldViewPr snapToGrid="0">
      <p:cViewPr varScale="1">
        <p:scale>
          <a:sx n="82" d="100"/>
          <a:sy n="82" d="100"/>
        </p:scale>
        <p:origin x="395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16199999999993E-2"/>
          <c:y val="4.4596900000000002E-2"/>
          <c:w val="0.91162799999999999"/>
          <c:h val="0.87927299999999997"/>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General</c:formatCode>
                <c:ptCount val="10"/>
              </c:numCache>
            </c:numRef>
          </c:val>
          <c:smooth val="0"/>
          <c:extLst>
            <c:ext xmlns:c16="http://schemas.microsoft.com/office/drawing/2014/chart" uri="{C3380CC4-5D6E-409C-BE32-E72D297353CC}">
              <c16:uniqueId val="{00000000-2845-4606-9187-612A319DD4A2}"/>
            </c:ext>
          </c:extLst>
        </c:ser>
        <c:dLbls>
          <c:showLegendKey val="0"/>
          <c:showVal val="0"/>
          <c:showCatName val="0"/>
          <c:showSerName val="0"/>
          <c:showPercent val="0"/>
          <c:showBubbleSize val="0"/>
        </c:dLbls>
        <c:marker val="1"/>
        <c:smooth val="0"/>
        <c:axId val="467658928"/>
        <c:axId val="467659712"/>
      </c:lineChart>
      <c:catAx>
        <c:axId val="467658928"/>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467659712"/>
        <c:crosses val="autoZero"/>
        <c:auto val="1"/>
        <c:lblAlgn val="ctr"/>
        <c:lblOffset val="100"/>
        <c:noMultiLvlLbl val="1"/>
      </c:catAx>
      <c:valAx>
        <c:axId val="467659712"/>
        <c:scaling>
          <c:orientation val="minMax"/>
          <c:max val="0"/>
          <c:min val="-100"/>
        </c:scaling>
        <c:delete val="0"/>
        <c:axPos val="l"/>
        <c:majorGridlines>
          <c:spPr>
            <a:ln w="12700" cap="flat">
              <a:solidFill>
                <a:srgbClr val="5D6464"/>
              </a:solidFill>
              <a:prstDash val="sysDot"/>
              <a:miter lim="400000"/>
            </a:ln>
          </c:spPr>
        </c:majorGridlines>
        <c:numFmt formatCode="General&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467658928"/>
        <c:crosses val="min"/>
        <c:crossBetween val="midCat"/>
        <c:majorUnit val="20"/>
        <c:minorUnit val="1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53399999999994E-2"/>
          <c:y val="4.2722099999999999E-2"/>
          <c:w val="0.927647"/>
          <c:h val="0.88382300000000003"/>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Sheet1!$B$1:$J$1</c:f>
              <c:strCache>
                <c:ptCount val="9"/>
                <c:pt idx="0">
                  <c:v>2017</c:v>
                </c:pt>
                <c:pt idx="1">
                  <c:v>2018</c:v>
                </c:pt>
                <c:pt idx="2">
                  <c:v>2019</c:v>
                </c:pt>
                <c:pt idx="3">
                  <c:v>2020</c:v>
                </c:pt>
                <c:pt idx="4">
                  <c:v>2021</c:v>
                </c:pt>
                <c:pt idx="5">
                  <c:v>2022</c:v>
                </c:pt>
                <c:pt idx="6">
                  <c:v>2023</c:v>
                </c:pt>
                <c:pt idx="7">
                  <c:v>2024</c:v>
                </c:pt>
                <c:pt idx="8">
                  <c:v>2025</c:v>
                </c:pt>
              </c:strCache>
            </c:strRef>
          </c:cat>
          <c:val>
            <c:numRef>
              <c:f>Sheet1!$B$2:$J$2</c:f>
              <c:numCache>
                <c:formatCode>General</c:formatCode>
                <c:ptCount val="9"/>
              </c:numCache>
            </c:numRef>
          </c:val>
          <c:extLst>
            <c:ext xmlns:c16="http://schemas.microsoft.com/office/drawing/2014/chart" uri="{C3380CC4-5D6E-409C-BE32-E72D297353CC}">
              <c16:uniqueId val="{00000000-A766-41A4-88F7-E40D111D03DE}"/>
            </c:ext>
          </c:extLst>
        </c:ser>
        <c:dLbls>
          <c:showLegendKey val="0"/>
          <c:showVal val="0"/>
          <c:showCatName val="0"/>
          <c:showSerName val="0"/>
          <c:showPercent val="0"/>
          <c:showBubbleSize val="0"/>
        </c:dLbls>
        <c:gapWidth val="120"/>
        <c:overlap val="-20"/>
        <c:axId val="380513136"/>
        <c:axId val="380513528"/>
      </c:barChart>
      <c:catAx>
        <c:axId val="380513136"/>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80513528"/>
        <c:crosses val="autoZero"/>
        <c:auto val="1"/>
        <c:lblAlgn val="ctr"/>
        <c:lblOffset val="100"/>
        <c:noMultiLvlLbl val="1"/>
      </c:catAx>
      <c:valAx>
        <c:axId val="380513528"/>
        <c:scaling>
          <c:orientation val="minMax"/>
          <c:max val="12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80513136"/>
        <c:crosses val="autoZero"/>
        <c:crossBetween val="between"/>
        <c:majorUnit val="200"/>
        <c:minorUnit val="1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425450" y="692150"/>
            <a:ext cx="6159500" cy="3463925"/>
          </a:xfrm>
          <a:prstGeom prst="rect">
            <a:avLst/>
          </a:prstGeom>
        </p:spPr>
        <p:txBody>
          <a:bodyPr lIns="92830" tIns="46415" rIns="92830" bIns="46415"/>
          <a:lstStyle/>
          <a:p>
            <a:endParaRPr/>
          </a:p>
        </p:txBody>
      </p:sp>
      <p:sp>
        <p:nvSpPr>
          <p:cNvPr id="389" name="Shape 389"/>
          <p:cNvSpPr>
            <a:spLocks noGrp="1"/>
          </p:cNvSpPr>
          <p:nvPr>
            <p:ph type="body" sz="quarter" idx="1"/>
          </p:nvPr>
        </p:nvSpPr>
        <p:spPr>
          <a:xfrm>
            <a:off x="934720" y="4387136"/>
            <a:ext cx="5140960" cy="4156234"/>
          </a:xfrm>
          <a:prstGeom prst="rect">
            <a:avLst/>
          </a:prstGeom>
        </p:spPr>
        <p:txBody>
          <a:bodyPr lIns="92830" tIns="46415" rIns="92830" bIns="46415"/>
          <a:lstStyle/>
          <a:p>
            <a:endParaRPr/>
          </a:p>
        </p:txBody>
      </p:sp>
    </p:spTree>
    <p:extLst>
      <p:ext uri="{BB962C8B-B14F-4D97-AF65-F5344CB8AC3E}">
        <p14:creationId xmlns:p14="http://schemas.microsoft.com/office/powerpoint/2010/main" val="2461865380"/>
      </p:ext>
    </p:extLst>
  </p:cSld>
  <p:clrMap bg1="lt1" tx1="dk1" bg2="lt2" tx2="dk2" accent1="accent1" accent2="accent2" accent3="accent3" accent4="accent4" accent5="accent5" accent6="accent6" hlink="hlink" folHlink="folHlink"/>
  <p:notesStyle>
    <a:lvl1pPr defTabSz="457200" latinLnBrk="0">
      <a:lnSpc>
        <a:spcPct val="117999"/>
      </a:lnSpc>
      <a:defRPr sz="1400">
        <a:latin typeface="Helvetica Neue"/>
        <a:ea typeface="Helvetica Neue"/>
        <a:cs typeface="Helvetica Neue"/>
        <a:sym typeface="Helvetica Neue"/>
      </a:defRPr>
    </a:lvl1pPr>
    <a:lvl2pPr indent="228600" defTabSz="457200" latinLnBrk="0">
      <a:lnSpc>
        <a:spcPct val="117999"/>
      </a:lnSpc>
      <a:defRPr sz="1400">
        <a:latin typeface="Helvetica Neue"/>
        <a:ea typeface="Helvetica Neue"/>
        <a:cs typeface="Helvetica Neue"/>
        <a:sym typeface="Helvetica Neue"/>
      </a:defRPr>
    </a:lvl2pPr>
    <a:lvl3pPr indent="457200" defTabSz="457200" latinLnBrk="0">
      <a:lnSpc>
        <a:spcPct val="117999"/>
      </a:lnSpc>
      <a:defRPr sz="1400">
        <a:latin typeface="Helvetica Neue"/>
        <a:ea typeface="Helvetica Neue"/>
        <a:cs typeface="Helvetica Neue"/>
        <a:sym typeface="Helvetica Neue"/>
      </a:defRPr>
    </a:lvl3pPr>
    <a:lvl4pPr indent="685800" defTabSz="457200" latinLnBrk="0">
      <a:lnSpc>
        <a:spcPct val="117999"/>
      </a:lnSpc>
      <a:defRPr sz="1400">
        <a:latin typeface="Helvetica Neue"/>
        <a:ea typeface="Helvetica Neue"/>
        <a:cs typeface="Helvetica Neue"/>
        <a:sym typeface="Helvetica Neue"/>
      </a:defRPr>
    </a:lvl4pPr>
    <a:lvl5pPr indent="914400" defTabSz="457200" latinLnBrk="0">
      <a:lnSpc>
        <a:spcPct val="117999"/>
      </a:lnSpc>
      <a:defRPr sz="1400">
        <a:latin typeface="Helvetica Neue"/>
        <a:ea typeface="Helvetica Neue"/>
        <a:cs typeface="Helvetica Neue"/>
        <a:sym typeface="Helvetica Neue"/>
      </a:defRPr>
    </a:lvl5pPr>
    <a:lvl6pPr indent="1143000" defTabSz="457200" latinLnBrk="0">
      <a:lnSpc>
        <a:spcPct val="117999"/>
      </a:lnSpc>
      <a:defRPr sz="1400">
        <a:latin typeface="Helvetica Neue"/>
        <a:ea typeface="Helvetica Neue"/>
        <a:cs typeface="Helvetica Neue"/>
        <a:sym typeface="Helvetica Neue"/>
      </a:defRPr>
    </a:lvl6pPr>
    <a:lvl7pPr indent="1371600" defTabSz="457200" latinLnBrk="0">
      <a:lnSpc>
        <a:spcPct val="117999"/>
      </a:lnSpc>
      <a:defRPr sz="1400">
        <a:latin typeface="Helvetica Neue"/>
        <a:ea typeface="Helvetica Neue"/>
        <a:cs typeface="Helvetica Neue"/>
        <a:sym typeface="Helvetica Neue"/>
      </a:defRPr>
    </a:lvl7pPr>
    <a:lvl8pPr indent="1600200" defTabSz="457200" latinLnBrk="0">
      <a:lnSpc>
        <a:spcPct val="117999"/>
      </a:lnSpc>
      <a:defRPr sz="1400">
        <a:latin typeface="Helvetica Neue"/>
        <a:ea typeface="Helvetica Neue"/>
        <a:cs typeface="Helvetica Neue"/>
        <a:sym typeface="Helvetica Neue"/>
      </a:defRPr>
    </a:lvl8pPr>
    <a:lvl9pPr indent="1828800" defTabSz="457200" latinLnBrk="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bcnews.com/news/us-news/california-becomes-first-state-require-solar-panels-new-homes-n87253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lwea.org/fast-fac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130331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370891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0" name="Shape 6090"/>
          <p:cNvSpPr>
            <a:spLocks noGrp="1" noRot="1" noChangeAspect="1"/>
          </p:cNvSpPr>
          <p:nvPr>
            <p:ph type="sldImg"/>
          </p:nvPr>
        </p:nvSpPr>
        <p:spPr>
          <a:xfrm>
            <a:off x="476250" y="681038"/>
            <a:ext cx="6057900" cy="3406775"/>
          </a:xfrm>
          <a:prstGeom prst="rect">
            <a:avLst/>
          </a:prstGeom>
        </p:spPr>
        <p:txBody>
          <a:bodyPr/>
          <a:lstStyle/>
          <a:p>
            <a:endParaRPr/>
          </a:p>
        </p:txBody>
      </p:sp>
      <p:sp>
        <p:nvSpPr>
          <p:cNvPr id="6091" name="Shape 6091"/>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rPr dirty="0"/>
              <a:t>ID #5572 - May not be modified or used in presentations that are recorded, streamed, or broadcast. </a:t>
            </a:r>
          </a:p>
          <a:p>
            <a:pPr>
              <a:defRPr sz="1400"/>
            </a:pPr>
            <a:endParaRPr dirty="0"/>
          </a:p>
          <a:p>
            <a:pPr>
              <a:defRPr sz="1400"/>
            </a:pPr>
            <a:endParaRPr dirty="0"/>
          </a:p>
          <a:p>
            <a:pPr>
              <a:defRPr sz="1400"/>
            </a:pPr>
            <a:endParaRPr dirty="0"/>
          </a:p>
          <a:p>
            <a:pPr>
              <a:defRPr sz="1200"/>
            </a:pPr>
            <a:r>
              <a:rPr b="1" dirty="0"/>
              <a:t>DESCRIPTION</a:t>
            </a:r>
            <a:r>
              <a:rPr dirty="0"/>
              <a:t>: Text stating that the US has </a:t>
            </a:r>
            <a:r>
              <a:rPr lang="en-US" dirty="0"/>
              <a:t>55.9</a:t>
            </a:r>
            <a:r>
              <a:rPr dirty="0"/>
              <a:t> gigawatts (GW) of solar energy capacity and enough to power </a:t>
            </a:r>
            <a:r>
              <a:rPr lang="en-US" dirty="0"/>
              <a:t>10.7</a:t>
            </a:r>
            <a:r>
              <a:rPr dirty="0"/>
              <a:t> million homes, along with a photo of a solar installation in Staten Island, New York, July 18, 2018  </a:t>
            </a:r>
          </a:p>
          <a:p>
            <a:pPr>
              <a:defRPr sz="1200"/>
            </a:pPr>
            <a:endParaRPr dirty="0"/>
          </a:p>
          <a:p>
            <a:pPr>
              <a:defRPr sz="1200"/>
            </a:pPr>
            <a:r>
              <a:rPr b="1" dirty="0"/>
              <a:t>ADDITIONAL</a:t>
            </a:r>
            <a:r>
              <a:rPr dirty="0"/>
              <a:t> </a:t>
            </a:r>
            <a:r>
              <a:rPr b="1" dirty="0"/>
              <a:t>TALKING</a:t>
            </a:r>
            <a:r>
              <a:rPr dirty="0"/>
              <a:t> </a:t>
            </a:r>
            <a:r>
              <a:rPr b="1" dirty="0"/>
              <a:t>POINTS</a:t>
            </a:r>
            <a:r>
              <a:rPr dirty="0"/>
              <a:t>: Solar capacity continues to grow at a rapid clip in the US. At the end of the second quarter of 2017, total US solar PV capacity reached 47.1 GW.* By the end of the first quarter of 2018, that number rose to 55.9 GW, enough to power 10.7 million homes..**</a:t>
            </a:r>
          </a:p>
          <a:p>
            <a:pPr>
              <a:defRPr sz="1200"/>
            </a:pPr>
            <a:endParaRPr dirty="0"/>
          </a:p>
          <a:p>
            <a:pPr>
              <a:defRPr sz="1200"/>
            </a:pPr>
            <a:r>
              <a:rPr dirty="0"/>
              <a:t>Looking forward, US solar PV capacity is expected to more than double over the next five years. By 2023, over 14 GW of solar PV is projected to be installed annually.**</a:t>
            </a:r>
          </a:p>
          <a:p>
            <a:pPr>
              <a:defRPr sz="1200"/>
            </a:pPr>
            <a:endParaRPr dirty="0"/>
          </a:p>
          <a:p>
            <a:pPr>
              <a:defRPr sz="1200"/>
            </a:pPr>
            <a:r>
              <a:rPr b="1" dirty="0"/>
              <a:t>REFERENCES</a:t>
            </a:r>
            <a:r>
              <a:rPr dirty="0"/>
              <a:t>:</a:t>
            </a:r>
          </a:p>
          <a:p>
            <a:pPr>
              <a:defRPr sz="1200"/>
            </a:pPr>
            <a:r>
              <a:rPr dirty="0"/>
              <a:t>* Environment America, "Another record-setting quarter for solar, explained in 3 stats,"  September 27, 2017 (blog). https://environmentamerica.org/blogs/environment-america-blog/ame/another-record-setting-quarter-solar-explained-3-stats</a:t>
            </a:r>
          </a:p>
          <a:p>
            <a:pPr>
              <a:defRPr sz="1200"/>
            </a:pPr>
            <a:r>
              <a:rPr dirty="0"/>
              <a:t>**Solar Energy Industries Association, "U.S. Solar Market Insight," last updated June 12, 2018. https://www.seia.org/us-solar-market-insight</a:t>
            </a:r>
          </a:p>
        </p:txBody>
      </p:sp>
    </p:spTree>
    <p:extLst>
      <p:ext uri="{BB962C8B-B14F-4D97-AF65-F5344CB8AC3E}">
        <p14:creationId xmlns:p14="http://schemas.microsoft.com/office/powerpoint/2010/main" val="364924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Shape 6073"/>
          <p:cNvSpPr>
            <a:spLocks noGrp="1" noRot="1" noChangeAspect="1"/>
          </p:cNvSpPr>
          <p:nvPr>
            <p:ph type="sldImg"/>
          </p:nvPr>
        </p:nvSpPr>
        <p:spPr>
          <a:xfrm>
            <a:off x="476250" y="681038"/>
            <a:ext cx="6057900" cy="3406775"/>
          </a:xfrm>
          <a:prstGeom prst="rect">
            <a:avLst/>
          </a:prstGeom>
        </p:spPr>
        <p:txBody>
          <a:bodyPr/>
          <a:lstStyle/>
          <a:p>
            <a:endParaRPr/>
          </a:p>
        </p:txBody>
      </p:sp>
      <p:sp>
        <p:nvSpPr>
          <p:cNvPr id="6074" name="Shape 6074"/>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#5569 - May not be modified or used in presentations that are recorded, streamed, or broadcast. </a:t>
            </a:r>
          </a:p>
          <a:p>
            <a:pPr>
              <a:defRPr sz="1400"/>
            </a:pPr>
            <a:endParaRPr/>
          </a:p>
          <a:p>
            <a:pPr>
              <a:defRPr sz="1400"/>
            </a:pPr>
            <a:endParaRPr/>
          </a:p>
          <a:p>
            <a:pPr>
              <a:defRPr sz="1400"/>
            </a:pPr>
            <a:endParaRPr/>
          </a:p>
          <a:p>
            <a:pPr>
              <a:defRPr sz="1200"/>
            </a:pPr>
            <a:r>
              <a:rPr b="1"/>
              <a:t>DESCRIPTION</a:t>
            </a:r>
            <a:r>
              <a:t>: Text stating that nearly all new homes in California will be required to integrate solar energy and energy efficiency solutions starting in 2020, along with a photo of solar panels on a rooftop in Sacramento, California, May 7, 2018</a:t>
            </a:r>
          </a:p>
          <a:p>
            <a:pPr>
              <a:defRPr sz="1200"/>
            </a:pPr>
            <a:endParaRPr/>
          </a:p>
          <a:p>
            <a:pPr>
              <a:defRPr sz="1200"/>
            </a:pPr>
            <a:r>
              <a:rPr b="1"/>
              <a:t>ADDITIONAL</a:t>
            </a:r>
            <a:r>
              <a:t> </a:t>
            </a:r>
            <a:r>
              <a:rPr b="1"/>
              <a:t>TALKING</a:t>
            </a:r>
            <a:r>
              <a:t> </a:t>
            </a:r>
            <a:r>
              <a:rPr b="1"/>
              <a:t>POINTS</a:t>
            </a:r>
            <a:r>
              <a:t>: In May 2018, California announced that it will require all homes built after January 1, 2020 to have solar panels, becoming the first state to establish such an order. The requirement, which was part of the state's 2019 Energy Efficiency Standards, will apply to single-family homes as well as apartment and condominium complexes of three stories or less.*</a:t>
            </a:r>
          </a:p>
          <a:p>
            <a:pPr>
              <a:defRPr sz="1200"/>
            </a:pPr>
            <a:endParaRPr/>
          </a:p>
          <a:p>
            <a:pPr>
              <a:defRPr sz="1200"/>
            </a:pPr>
            <a:r>
              <a:t>Although there are concerns that the new requirement will drive up housing costs, proponents argue that homeowners will save in the long term. The California Energy Commission estimated that its 2019 Energy Efficiency Standards (which include the solar mandate as well as other building efficiency rules related to issues like insulation and ventilation) will add $9,500 to the cost of a new home, but will save $19,000 on electricity over 30 years. In addition, some analysts have noted that the commission probably overestimated costs because the price of solar panels is already falling and panels for new developments will likely be bought in bulk, meaning savings for solar customers will likely be even higher.**</a:t>
            </a:r>
          </a:p>
          <a:p>
            <a:pPr>
              <a:defRPr sz="1200"/>
            </a:pPr>
            <a:endParaRPr/>
          </a:p>
          <a:p>
            <a:pPr>
              <a:defRPr sz="1200"/>
            </a:pPr>
            <a:r>
              <a:rPr b="1"/>
              <a:t>REFERENCES</a:t>
            </a:r>
            <a:r>
              <a:t>:</a:t>
            </a:r>
          </a:p>
          <a:p>
            <a:pPr>
              <a:defRPr sz="1200"/>
            </a:pPr>
            <a:r>
              <a:t>* James Rainey, "California becomes first state to require solar panels on new homes," NBC News, May 9, 2018. </a:t>
            </a:r>
            <a:r>
              <a:rPr u="sng">
                <a:hlinkClick r:id="rId3"/>
              </a:rPr>
              <a:t>https://www.nbcnews.com/news/us-news/california-becomes-first-state-require-solar-panels-new-homes-n872531</a:t>
            </a:r>
          </a:p>
          <a:p>
            <a:pPr>
              <a:defRPr sz="1200"/>
            </a:pPr>
            <a:r>
              <a:t>** Mia Nakaji Monnier, "7 Things to Know about California's New Solar Panel Policy," California Magazine (Cal Alumni Association of UC Berkeley), May 31, 2018.  https://alumni.berkeley.edu/california-magazine/just-in/2018-05-31/7-things-know-about-californias-new-solar-panel-policy</a:t>
            </a:r>
          </a:p>
        </p:txBody>
      </p:sp>
    </p:spTree>
    <p:extLst>
      <p:ext uri="{BB962C8B-B14F-4D97-AF65-F5344CB8AC3E}">
        <p14:creationId xmlns:p14="http://schemas.microsoft.com/office/powerpoint/2010/main" val="149959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322947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552885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3908780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 name="Shape 5980"/>
          <p:cNvSpPr>
            <a:spLocks noGrp="1" noRot="1" noChangeAspect="1"/>
          </p:cNvSpPr>
          <p:nvPr>
            <p:ph type="sldImg"/>
          </p:nvPr>
        </p:nvSpPr>
        <p:spPr>
          <a:xfrm>
            <a:off x="476250" y="681038"/>
            <a:ext cx="6057900" cy="3406775"/>
          </a:xfrm>
          <a:prstGeom prst="rect">
            <a:avLst/>
          </a:prstGeom>
        </p:spPr>
        <p:txBody>
          <a:bodyPr/>
          <a:lstStyle/>
          <a:p>
            <a:endParaRPr/>
          </a:p>
        </p:txBody>
      </p:sp>
      <p:sp>
        <p:nvSpPr>
          <p:cNvPr id="5981" name="Shape 5981"/>
          <p:cNvSpPr>
            <a:spLocks noGrp="1"/>
          </p:cNvSpPr>
          <p:nvPr>
            <p:ph type="body" sz="quarter" idx="1"/>
          </p:nvPr>
        </p:nvSpPr>
        <p:spPr>
          <a:prstGeom prst="rect">
            <a:avLst/>
          </a:prstGeom>
        </p:spPr>
        <p:txBody>
          <a:bodyPr/>
          <a:lstStyle/>
          <a:p>
            <a:pPr>
              <a:defRPr b="1"/>
            </a:pPr>
            <a:r>
              <a:rPr lang="en-US" dirty="0"/>
              <a:t>ID #1034 - May not be modified or used in presentations that are recorded, streamed, or broadcast. </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Photo of children working on solar-powered laptops, </a:t>
            </a:r>
            <a:r>
              <a:rPr lang="en-US" dirty="0" err="1"/>
              <a:t>Sahn</a:t>
            </a:r>
            <a:r>
              <a:rPr lang="en-US" dirty="0"/>
              <a:t> </a:t>
            </a:r>
            <a:r>
              <a:rPr lang="en-US" dirty="0" err="1"/>
              <a:t>Malen</a:t>
            </a:r>
            <a:r>
              <a:rPr lang="en-US" dirty="0"/>
              <a:t> Town, Sierra Leone</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The non-profit, One Laptop Per Child (OLPC), is working with local communities and citizen leaders around the world to distribute solar-powered laptops across Africa.*</a:t>
            </a:r>
          </a:p>
          <a:p>
            <a:pPr>
              <a:defRPr sz="1200"/>
            </a:pPr>
            <a:endParaRPr lang="en-US" dirty="0"/>
          </a:p>
          <a:p>
            <a:pPr>
              <a:defRPr sz="1200"/>
            </a:pPr>
            <a:r>
              <a:rPr lang="en-US" b="1" dirty="0"/>
              <a:t>REFERENCES</a:t>
            </a:r>
            <a:r>
              <a:rPr lang="en-US" dirty="0"/>
              <a:t>: </a:t>
            </a:r>
          </a:p>
          <a:p>
            <a:pPr>
              <a:defRPr sz="1200"/>
            </a:pPr>
            <a:r>
              <a:rPr lang="en-US" dirty="0"/>
              <a:t>* One Laptop Per Child, “About: Mission,” last accessed June 2018. http://one.laptop.org/about/mission</a:t>
            </a:r>
          </a:p>
        </p:txBody>
      </p:sp>
    </p:spTree>
    <p:extLst>
      <p:ext uri="{BB962C8B-B14F-4D97-AF65-F5344CB8AC3E}">
        <p14:creationId xmlns:p14="http://schemas.microsoft.com/office/powerpoint/2010/main" val="1898780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6" name="Shape 6606"/>
          <p:cNvSpPr>
            <a:spLocks noGrp="1" noRot="1" noChangeAspect="1"/>
          </p:cNvSpPr>
          <p:nvPr>
            <p:ph type="sldImg"/>
          </p:nvPr>
        </p:nvSpPr>
        <p:spPr>
          <a:xfrm>
            <a:off x="476250" y="681038"/>
            <a:ext cx="6057900" cy="3406775"/>
          </a:xfrm>
          <a:prstGeom prst="rect">
            <a:avLst/>
          </a:prstGeom>
        </p:spPr>
        <p:txBody>
          <a:bodyPr/>
          <a:lstStyle/>
          <a:p>
            <a:endParaRPr/>
          </a:p>
        </p:txBody>
      </p:sp>
      <p:sp>
        <p:nvSpPr>
          <p:cNvPr id="6607" name="Shape 6607"/>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#5576 - May not be modified or used in presentations that are recorded, streamed, or broadcast. </a:t>
            </a:r>
          </a:p>
          <a:p>
            <a:pPr>
              <a:defRPr sz="1400"/>
            </a:pPr>
            <a:endParaRPr/>
          </a:p>
          <a:p>
            <a:pPr>
              <a:defRPr sz="1400"/>
            </a:pPr>
            <a:endParaRPr/>
          </a:p>
          <a:p>
            <a:pPr>
              <a:defRPr sz="1400"/>
            </a:pPr>
            <a:endParaRPr/>
          </a:p>
          <a:p>
            <a:pPr>
              <a:defRPr sz="1200"/>
            </a:pPr>
            <a:r>
              <a:rPr b="1"/>
              <a:t>DESCRIPTION</a:t>
            </a:r>
            <a:r>
              <a:t>: Photo of Tesla battery packs in Ontario, California on June 1, 2017 </a:t>
            </a:r>
          </a:p>
          <a:p>
            <a:pPr>
              <a:defRPr sz="1200"/>
            </a:pPr>
            <a:endParaRPr/>
          </a:p>
          <a:p>
            <a:pPr>
              <a:defRPr sz="1200"/>
            </a:pPr>
            <a:r>
              <a:rPr b="1"/>
              <a:t>ADDITIONAL</a:t>
            </a:r>
            <a:r>
              <a:t> </a:t>
            </a:r>
            <a:r>
              <a:rPr b="1"/>
              <a:t>TALKING</a:t>
            </a:r>
            <a:r>
              <a:t> </a:t>
            </a:r>
            <a:r>
              <a:rPr b="1"/>
              <a:t>POINTS</a:t>
            </a:r>
            <a:r>
              <a:t>: California has the largest energy storage market in the US. In recent years, California has led the nation in energy storage installations within nearly every market segment.In 2013, California adopted the world's first energy storage mandate, requiring its utilities to adopt 1,325 megawatts of energy storage by 2020.*</a:t>
            </a:r>
          </a:p>
          <a:p>
            <a:pPr>
              <a:defRPr sz="1200"/>
            </a:pPr>
            <a:endParaRPr/>
          </a:p>
          <a:p>
            <a:pPr>
              <a:defRPr sz="1200"/>
            </a:pPr>
            <a:r>
              <a:t>California has also shown the value of energy storage in the real world, installing in 2017 what was then the world's largest lithium-ion battery project to stave off an energy supply emergency caused by a massive natural gas leak at the Aliso Canyon Natural Gas Storage Facility near Los Angeles.**</a:t>
            </a:r>
          </a:p>
          <a:p>
            <a:pPr>
              <a:defRPr sz="1200"/>
            </a:pPr>
            <a:endParaRPr/>
          </a:p>
          <a:p>
            <a:pPr>
              <a:defRPr sz="1200"/>
            </a:pPr>
            <a:r>
              <a:t>In July 2018, PG&amp;E, one of the state's utilities, requested permission to build four lithium-ion battery story projects. One of the projects could become the world's first grid-scale lithium-ion battery operation to store more than a gigawatt-hour of energy (1.2 GWh).Tesla has also reportedly been involved in the construction of one the projects, which is slated to be able to deliver 730 MWh, but could increase to 1.1 GWh.***</a:t>
            </a:r>
          </a:p>
          <a:p>
            <a:pPr>
              <a:defRPr sz="1200"/>
            </a:pPr>
            <a:endParaRPr/>
          </a:p>
          <a:p>
            <a:pPr>
              <a:defRPr sz="1200"/>
            </a:pPr>
            <a:r>
              <a:rPr b="1"/>
              <a:t>REFERENCES</a:t>
            </a:r>
            <a:r>
              <a:t>: </a:t>
            </a:r>
          </a:p>
          <a:p>
            <a:pPr>
              <a:defRPr sz="1200"/>
            </a:pPr>
            <a:r>
              <a:t>* The Climate Group, "How California is driving the energy storage market through state legislation," April 2017. https://www.theclimategroup.org/sites/default/files/devel-generate/rop/etp_californiacasestudy_apr2017.pdf</a:t>
            </a:r>
          </a:p>
          <a:p>
            <a:pPr>
              <a:defRPr sz="1200"/>
            </a:pPr>
            <a:r>
              <a:t>** Danielle Ola, "Blackouts &amp; batteries: How California pulled off the world's fastest grid-scale battery procurement" April 26, 2017. https://www.energy-storage.news/blogs/blackouts-batteries-how-california-pulled-off-the-worlds-fastest-grid-scale</a:t>
            </a:r>
          </a:p>
          <a:p>
            <a:pPr>
              <a:defRPr sz="1200"/>
            </a:pPr>
            <a:r>
              <a:t>***Megan Geuss, "Tesla strikes another mammoth energy storage deal in California" June 2, 2018. https://arstechnica.com/information-technology/2018/07/california-utility-looks-to-add-gigawatt-hours-of-battery-storage-before-2020/</a:t>
            </a:r>
          </a:p>
        </p:txBody>
      </p:sp>
    </p:spTree>
    <p:extLst>
      <p:ext uri="{BB962C8B-B14F-4D97-AF65-F5344CB8AC3E}">
        <p14:creationId xmlns:p14="http://schemas.microsoft.com/office/powerpoint/2010/main" val="2593999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Shape 6197"/>
          <p:cNvSpPr>
            <a:spLocks noGrp="1" noRot="1" noChangeAspect="1"/>
          </p:cNvSpPr>
          <p:nvPr>
            <p:ph type="sldImg"/>
          </p:nvPr>
        </p:nvSpPr>
        <p:spPr>
          <a:xfrm>
            <a:off x="476250" y="681038"/>
            <a:ext cx="6057900" cy="3406775"/>
          </a:xfrm>
          <a:prstGeom prst="rect">
            <a:avLst/>
          </a:prstGeom>
        </p:spPr>
        <p:txBody>
          <a:bodyPr/>
          <a:lstStyle/>
          <a:p>
            <a:endParaRPr/>
          </a:p>
        </p:txBody>
      </p:sp>
      <p:sp>
        <p:nvSpPr>
          <p:cNvPr id="6198" name="Shape 6198"/>
          <p:cNvSpPr>
            <a:spLocks noGrp="1"/>
          </p:cNvSpPr>
          <p:nvPr>
            <p:ph type="body" sz="quarter" idx="1"/>
          </p:nvPr>
        </p:nvSpPr>
        <p:spPr>
          <a:prstGeom prst="rect">
            <a:avLst/>
          </a:prstGeom>
        </p:spPr>
        <p:txBody>
          <a:bodyPr/>
          <a:lstStyle/>
          <a:p>
            <a:pPr>
              <a:defRPr b="1"/>
            </a:pPr>
            <a:r>
              <a:rPr lang="en-US" dirty="0"/>
              <a:t>ID #5151 - May not be modified or used in presentations that are recorded, streamed, or broadcast.</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Photo of Tesla’s lithium ion battery in </a:t>
            </a:r>
            <a:r>
              <a:rPr lang="en-US" dirty="0" err="1"/>
              <a:t>Hornsdale</a:t>
            </a:r>
            <a:r>
              <a:rPr lang="en-US" dirty="0"/>
              <a:t>, South Australia with text saying Tesla built the world’s largest lithium ion battery at a wind farm in South Australia</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In November 2017, Tesla announced that it had fully installed the world’s largest lithium ion battery in South Australia. The company worked with a French renewable energy firm and the local Australian government to install the battery. The battery is intended to help ease power cuts and energy shortages which are frequent in South Australia.*</a:t>
            </a:r>
          </a:p>
          <a:p>
            <a:pPr>
              <a:defRPr sz="1200"/>
            </a:pPr>
            <a:endParaRPr lang="en-US" dirty="0"/>
          </a:p>
          <a:p>
            <a:pPr>
              <a:defRPr sz="1200"/>
            </a:pPr>
            <a:r>
              <a:rPr lang="en-US" dirty="0"/>
              <a:t>This battery installation has demonstrated the financial feasibility of the system, making $1 million AUD in just a couple days. The system was also able to show its stabilizing mechanisms, responding to a coal power plant crash in milliseconds.** After 6 months, the energy storage service reduced costs in the ancillary services market by 90 percent.***</a:t>
            </a:r>
          </a:p>
          <a:p>
            <a:pPr>
              <a:defRPr sz="1200"/>
            </a:pPr>
            <a:endParaRPr lang="en-US" dirty="0"/>
          </a:p>
          <a:p>
            <a:pPr>
              <a:defRPr sz="1200"/>
            </a:pPr>
            <a:r>
              <a:rPr lang="en-US" b="1" dirty="0"/>
              <a:t>REFERENCES</a:t>
            </a:r>
            <a:r>
              <a:rPr lang="en-US" dirty="0"/>
              <a:t>: </a:t>
            </a:r>
          </a:p>
          <a:p>
            <a:pPr>
              <a:defRPr sz="1200"/>
            </a:pPr>
            <a:r>
              <a:rPr lang="en-US" dirty="0"/>
              <a:t>* </a:t>
            </a:r>
            <a:r>
              <a:rPr lang="en-US" dirty="0" err="1"/>
              <a:t>Sherisse</a:t>
            </a:r>
            <a:r>
              <a:rPr lang="en-US" dirty="0"/>
              <a:t> Pham, "Tesla has built the world's biggest battery in Australia," CNN, November 23, 2017. http://money.cnn.com/2017/11/23/technology/tesla-south-australia-battery-wind-farm/index.html</a:t>
            </a:r>
          </a:p>
          <a:p>
            <a:pPr>
              <a:defRPr sz="1200"/>
            </a:pPr>
            <a:r>
              <a:rPr lang="en-US" dirty="0"/>
              <a:t>** Fred Lambert, "Tesla's giant battery in Australia made $1 million in just a few days," January 23, 2018. https://electrek.co/2018/01/23/tesla-giant-battery-australia-1-million/</a:t>
            </a:r>
          </a:p>
          <a:p>
            <a:pPr>
              <a:defRPr sz="1200"/>
            </a:pPr>
            <a:r>
              <a:rPr lang="en-US" dirty="0"/>
              <a:t>*** Fred Lambert, "Tesla's giant battery in Australia reduced grid service costs by 90%" May 11, 2018. https://electrek.co/2018/05/11/tesla-giant-battery-australia-reduced-grid-service-cost/</a:t>
            </a:r>
          </a:p>
          <a:p>
            <a:pPr>
              <a:defRPr sz="1200"/>
            </a:pPr>
            <a:endParaRPr lang="en-US" dirty="0"/>
          </a:p>
          <a:p>
            <a:pPr>
              <a:defRPr sz="1200"/>
            </a:pPr>
            <a:endParaRPr lang="en-US" dirty="0"/>
          </a:p>
        </p:txBody>
      </p:sp>
    </p:spTree>
    <p:extLst>
      <p:ext uri="{BB962C8B-B14F-4D97-AF65-F5344CB8AC3E}">
        <p14:creationId xmlns:p14="http://schemas.microsoft.com/office/powerpoint/2010/main" val="407153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5" name="Shape 6275"/>
          <p:cNvSpPr>
            <a:spLocks noGrp="1" noRot="1" noChangeAspect="1"/>
          </p:cNvSpPr>
          <p:nvPr>
            <p:ph type="sldImg"/>
          </p:nvPr>
        </p:nvSpPr>
        <p:spPr>
          <a:xfrm>
            <a:off x="476250" y="681038"/>
            <a:ext cx="6057900" cy="3406775"/>
          </a:xfrm>
          <a:prstGeom prst="rect">
            <a:avLst/>
          </a:prstGeom>
        </p:spPr>
        <p:txBody>
          <a:bodyPr/>
          <a:lstStyle/>
          <a:p>
            <a:endParaRPr/>
          </a:p>
        </p:txBody>
      </p:sp>
      <p:sp>
        <p:nvSpPr>
          <p:cNvPr id="6276" name="Shape 6276"/>
          <p:cNvSpPr>
            <a:spLocks noGrp="1"/>
          </p:cNvSpPr>
          <p:nvPr>
            <p:ph type="body" sz="quarter" idx="1"/>
          </p:nvPr>
        </p:nvSpPr>
        <p:spPr>
          <a:prstGeom prst="rect">
            <a:avLst/>
          </a:prstGeom>
        </p:spPr>
        <p:txBody>
          <a:bodyPr/>
          <a:lstStyle/>
          <a:p>
            <a:pPr>
              <a:defRPr b="1"/>
            </a:pPr>
            <a:r>
              <a:rPr lang="en-US" dirty="0"/>
              <a:t>ID #4842.B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Text list of auto manufacturers with an electric model in production</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According to recent research by McKinsey &amp; Company, about 30 percent of vehicle buyers in the US would consider an electric vehicle (EV) purchase today. In Germany, this number is closer to 45 percent. One of the factors behind this low percentage is that around half of the consumers in the US and Germany comprehend how electrified vehicles and the associated technology work, compared to almost 100 percent of consumers for an internal combustion engine (ICE). But less than 5 percent of potential buyers ultimately purchase an EV over an ICE (~3 percent in the US, ~4 percent in Germany, and ~22 percent in Norway).*</a:t>
            </a:r>
          </a:p>
          <a:p>
            <a:pPr>
              <a:defRPr sz="1200"/>
            </a:pPr>
            <a:endParaRPr lang="en-US" dirty="0"/>
          </a:p>
          <a:p>
            <a:pPr>
              <a:defRPr sz="1200"/>
            </a:pPr>
            <a:r>
              <a:rPr lang="en-US" dirty="0"/>
              <a:t>Although understanding and purchases of EVs may be low, the stage is set for a change as the average battery pack price has fallen almost 80 percent between 2010 and 2016. Additionally, significant range increases since 2013 of about 20 to 40 percent helped offset consumer concerns about mileage, one of the major deterrents to an EV purchase. Finally, projections indicate that global charging station deployments – both public and private – could grow from around two million in 2016 to over 12 million in 2020.**</a:t>
            </a:r>
          </a:p>
          <a:p>
            <a:pPr>
              <a:defRPr sz="1200"/>
            </a:pPr>
            <a:endParaRPr lang="en-US" dirty="0"/>
          </a:p>
          <a:p>
            <a:pPr>
              <a:defRPr sz="1200"/>
            </a:pPr>
            <a:r>
              <a:rPr lang="en-US" dirty="0"/>
              <a:t>In 2016, there were over two million electric vehicles on the road globally. Although they represented only a small portion — about 0.2 percent — of total passenger light-duty vehicles in circulation that year, carmakers estimate between 9 and 20 million electric vehicles could be deployed by 2020, and between 40 and 70 million by 2025.***</a:t>
            </a:r>
          </a:p>
          <a:p>
            <a:pPr>
              <a:defRPr sz="1200"/>
            </a:pPr>
            <a:endParaRPr lang="en-US" dirty="0"/>
          </a:p>
          <a:p>
            <a:pPr>
              <a:defRPr sz="1200"/>
            </a:pPr>
            <a:r>
              <a:rPr lang="en-US" dirty="0"/>
              <a:t>Perhaps as a sign of where investors believe the future of automobile sales lies, in April 2017, electric car manufacturer Tesla surpassed General Motors in market value.****</a:t>
            </a:r>
          </a:p>
          <a:p>
            <a:pPr>
              <a:defRPr sz="1200"/>
            </a:pPr>
            <a:endParaRPr lang="en-US" dirty="0"/>
          </a:p>
          <a:p>
            <a:pPr>
              <a:defRPr sz="1200"/>
            </a:pPr>
            <a:r>
              <a:rPr lang="en-US" b="1" dirty="0"/>
              <a:t>REFERENCES</a:t>
            </a:r>
            <a:r>
              <a:rPr lang="en-US" dirty="0"/>
              <a:t>:</a:t>
            </a:r>
          </a:p>
          <a:p>
            <a:pPr>
              <a:defRPr sz="1200"/>
            </a:pPr>
            <a:r>
              <a:rPr lang="en-US" dirty="0"/>
              <a:t>* McKinsey &amp; Company, “Electrifying insights: How automakers can drive electrified vehicle sales and profitability,” Advanced Industries, January 2017. http://www.mckinsey.com/industries/automotive-and-assembly/our-insights/electrifying-insights-how-automakers-can-drive-electrified-vehicle-sales-and-profitability</a:t>
            </a:r>
          </a:p>
          <a:p>
            <a:pPr>
              <a:defRPr sz="1200"/>
            </a:pPr>
            <a:r>
              <a:rPr lang="en-US" dirty="0"/>
              <a:t>** Katie </a:t>
            </a:r>
            <a:r>
              <a:rPr lang="en-US" dirty="0" err="1"/>
              <a:t>Fehrenbacher</a:t>
            </a:r>
            <a:r>
              <a:rPr lang="en-US" dirty="0"/>
              <a:t>, “5 Ways Automakers Can Make Electric Cars Profitable,” </a:t>
            </a:r>
            <a:r>
              <a:rPr lang="en-US" dirty="0" err="1"/>
              <a:t>Greentech</a:t>
            </a:r>
            <a:r>
              <a:rPr lang="en-US" dirty="0"/>
              <a:t> Media, February 7, 2017. https://www.greentechmedia.com/articles/read/5-ways-automakers-can-make-electric-cars-profitable</a:t>
            </a:r>
            <a:br>
              <a:rPr lang="en-US" dirty="0"/>
            </a:br>
            <a:r>
              <a:rPr lang="en-US" dirty="0"/>
              <a:t>*** International Energy Agency, “Electric Vehicles Have Another Record Year, Reaching 2 Million Cars in 2016,” June 7, 2017. https://www.iea.org/newsroom/news/2017/june/electric-vehicles-have-another-record-year-reaching-2-million-cars-in-2016.html</a:t>
            </a:r>
          </a:p>
          <a:p>
            <a:pPr>
              <a:defRPr sz="1200"/>
            </a:pPr>
            <a:r>
              <a:rPr lang="en-US" dirty="0"/>
              <a:t>**** The New York Times, “Tesla Hits a New Milestone, Passes G.M. in Market Valuation,” April 10, 2017. https://www.nytimes.com/2017/04/10/business/tesla-general-motors-stock-market.html</a:t>
            </a:r>
          </a:p>
        </p:txBody>
      </p:sp>
    </p:spTree>
    <p:extLst>
      <p:ext uri="{BB962C8B-B14F-4D97-AF65-F5344CB8AC3E}">
        <p14:creationId xmlns:p14="http://schemas.microsoft.com/office/powerpoint/2010/main" val="17198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250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0" name="Shape 6320"/>
          <p:cNvSpPr>
            <a:spLocks noGrp="1" noRot="1" noChangeAspect="1"/>
          </p:cNvSpPr>
          <p:nvPr>
            <p:ph type="sldImg"/>
          </p:nvPr>
        </p:nvSpPr>
        <p:spPr>
          <a:prstGeom prst="rect">
            <a:avLst/>
          </a:prstGeom>
        </p:spPr>
        <p:txBody>
          <a:bodyPr/>
          <a:lstStyle/>
          <a:p>
            <a:endParaRPr/>
          </a:p>
        </p:txBody>
      </p:sp>
      <p:sp>
        <p:nvSpPr>
          <p:cNvPr id="6321" name="Shape 6321"/>
          <p:cNvSpPr>
            <a:spLocks noGrp="1"/>
          </p:cNvSpPr>
          <p:nvPr>
            <p:ph type="body" sz="quarter" idx="1"/>
          </p:nvPr>
        </p:nvSpPr>
        <p:spPr>
          <a:prstGeom prst="rect">
            <a:avLst/>
          </a:prstGeom>
        </p:spPr>
        <p:txBody>
          <a:bodyPr/>
          <a:lstStyle/>
          <a:p>
            <a:pPr>
              <a:defRPr b="1"/>
            </a:pPr>
            <a:r>
              <a:rPr lang="en-US" dirty="0"/>
              <a:t>ID #5116.B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Text with a quote from a General Motors official stating that the company believes the future is all electric from October 2, 2017</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In October 2017, General Motors announced its plan to become an all-electric automaker. GM intends to introduce at least 20 all-electric vehicles by 2023, and two new models by 2018. GM’s strategy will rely on two prongs – battery electric vehicles and hydrogen fuel-cell electric vehicles – and is part of a broader initiative to promote zero-emissions and autonomous-driving.* </a:t>
            </a:r>
          </a:p>
          <a:p>
            <a:pPr>
              <a:defRPr sz="1200"/>
            </a:pPr>
            <a:endParaRPr lang="en-US" dirty="0"/>
          </a:p>
          <a:p>
            <a:pPr>
              <a:defRPr sz="1200"/>
            </a:pPr>
            <a:r>
              <a:rPr lang="en-US" dirty="0"/>
              <a:t>Other automobile manufacturers are moving towards electric vehicles, too. On the same day as GM’s announcement, Ford announced that it will increase investments in battery all-electric vehicles through a new initiative called “Team </a:t>
            </a:r>
            <a:r>
              <a:rPr lang="en-US" dirty="0" err="1"/>
              <a:t>Eddison</a:t>
            </a:r>
            <a:r>
              <a:rPr lang="en-US" dirty="0"/>
              <a:t>.”** BMW has announced that it will produce a total of 25 electrified vehicle models by 2025, with 12 of those being full-electric cars.***</a:t>
            </a:r>
          </a:p>
          <a:p>
            <a:pPr>
              <a:defRPr sz="1200"/>
            </a:pPr>
            <a:endParaRPr lang="en-US" dirty="0"/>
          </a:p>
          <a:p>
            <a:pPr>
              <a:defRPr sz="1200"/>
            </a:pPr>
            <a:r>
              <a:rPr lang="en-US" b="1" dirty="0"/>
              <a:t>REFERENCES</a:t>
            </a:r>
            <a:r>
              <a:rPr lang="en-US" dirty="0"/>
              <a:t>:</a:t>
            </a:r>
          </a:p>
          <a:p>
            <a:pPr>
              <a:defRPr sz="1200"/>
            </a:pPr>
            <a:r>
              <a:rPr lang="en-US" dirty="0"/>
              <a:t>* Matthew </a:t>
            </a:r>
            <a:r>
              <a:rPr lang="en-US" dirty="0" err="1"/>
              <a:t>DeBord</a:t>
            </a:r>
            <a:r>
              <a:rPr lang="en-US" dirty="0"/>
              <a:t>, “GM promises 20 all-electric cars by 2023,” Business Insider, October 2, 2017. http://www.businessinsider.com/gm-to-launch-20-all-electric-cars-by-2023-2017-10</a:t>
            </a:r>
          </a:p>
          <a:p>
            <a:pPr>
              <a:defRPr sz="1200"/>
            </a:pPr>
            <a:r>
              <a:rPr lang="en-US" dirty="0"/>
              <a:t>** Dale Buss, “Ford Creates ‘Team </a:t>
            </a:r>
            <a:r>
              <a:rPr lang="en-US" dirty="0" err="1"/>
              <a:t>Eddison</a:t>
            </a:r>
            <a:r>
              <a:rPr lang="en-US" dirty="0"/>
              <a:t>’ To Accelerate Its Efforts in Battery-Electric Vehicles,” Forbes, October 2, 2017. https://www.forbes.com/sites/dalebuss/2017/10/02/ford-creates-team-edison-to-accelerate-its-efforts-in-battery-electric-vehicles/#19f7b9134a8d</a:t>
            </a:r>
          </a:p>
          <a:p>
            <a:pPr>
              <a:defRPr sz="1200"/>
            </a:pPr>
            <a:r>
              <a:rPr lang="en-US" dirty="0"/>
              <a:t>*** Darrell </a:t>
            </a:r>
            <a:r>
              <a:rPr lang="en-US" dirty="0" err="1"/>
              <a:t>Etherington</a:t>
            </a:r>
            <a:r>
              <a:rPr lang="en-US" dirty="0"/>
              <a:t>, “BMW to offer 12 fully electric car models by 2025,” TechCrunch, September 7, 2017. https://techcrunch.com/2017/09/07/bmw-to-offer-12-fully-electric-car-models-by-2025/</a:t>
            </a:r>
          </a:p>
        </p:txBody>
      </p:sp>
    </p:spTree>
    <p:extLst>
      <p:ext uri="{BB962C8B-B14F-4D97-AF65-F5344CB8AC3E}">
        <p14:creationId xmlns:p14="http://schemas.microsoft.com/office/powerpoint/2010/main" val="3797578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9" name="Shape 6479"/>
          <p:cNvSpPr>
            <a:spLocks noGrp="1" noRot="1" noChangeAspect="1"/>
          </p:cNvSpPr>
          <p:nvPr>
            <p:ph type="sldImg"/>
          </p:nvPr>
        </p:nvSpPr>
        <p:spPr>
          <a:xfrm>
            <a:off x="476250" y="681038"/>
            <a:ext cx="6057900" cy="3406775"/>
          </a:xfrm>
          <a:prstGeom prst="rect">
            <a:avLst/>
          </a:prstGeom>
        </p:spPr>
        <p:txBody>
          <a:bodyPr/>
          <a:lstStyle/>
          <a:p>
            <a:endParaRPr/>
          </a:p>
        </p:txBody>
      </p:sp>
      <p:sp>
        <p:nvSpPr>
          <p:cNvPr id="6480" name="Shape 6480"/>
          <p:cNvSpPr>
            <a:spLocks noGrp="1"/>
          </p:cNvSpPr>
          <p:nvPr>
            <p:ph type="body" sz="quarter" idx="1"/>
          </p:nvPr>
        </p:nvSpPr>
        <p:spPr>
          <a:prstGeom prst="rect">
            <a:avLst/>
          </a:prstGeom>
        </p:spPr>
        <p:txBody>
          <a:bodyPr/>
          <a:lstStyle/>
          <a:p>
            <a:pPr>
              <a:defRPr b="1"/>
            </a:pPr>
            <a:r>
              <a:rPr lang="en-US" dirty="0"/>
              <a:t>ID #5358 -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Graph depicting the real and expected number, in thousands, of electric buses in the world from 2017 to 2025</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The total number of electric buses in service is forecast to more than triple, from 386,000 last year to about 1.2 million in 2025, equal to about 47 percent of the worldwide city bus fleet, according to a Bloomberg New Energy Finance report released in early 2018. According to this report, China will account for 99 percent of the world’s battery-powered buses.*</a:t>
            </a:r>
          </a:p>
          <a:p>
            <a:pPr>
              <a:defRPr sz="1200"/>
            </a:pPr>
            <a:endParaRPr lang="en-US" dirty="0"/>
          </a:p>
          <a:p>
            <a:pPr>
              <a:defRPr sz="1200"/>
            </a:pPr>
            <a:r>
              <a:rPr lang="en-US" b="1" dirty="0"/>
              <a:t>REFERENCES</a:t>
            </a:r>
            <a:r>
              <a:rPr lang="en-US" dirty="0"/>
              <a:t>: </a:t>
            </a:r>
          </a:p>
          <a:p>
            <a:pPr>
              <a:defRPr sz="1200"/>
            </a:pPr>
            <a:r>
              <a:rPr lang="en-US" dirty="0"/>
              <a:t>* Mark </a:t>
            </a:r>
            <a:r>
              <a:rPr lang="en-US" dirty="0" err="1"/>
              <a:t>Chediak</a:t>
            </a:r>
            <a:r>
              <a:rPr lang="en-US" dirty="0"/>
              <a:t>, “Electric Buses Will Take Over Half the World Fleet by 2025,” Bloomberg, February 1, 2018. https://www.bloomberg.com/news/articles/2018-02-01/electric-buses-will-take-over-half-the-world-by-2025</a:t>
            </a:r>
          </a:p>
        </p:txBody>
      </p:sp>
    </p:spTree>
    <p:extLst>
      <p:ext uri="{BB962C8B-B14F-4D97-AF65-F5344CB8AC3E}">
        <p14:creationId xmlns:p14="http://schemas.microsoft.com/office/powerpoint/2010/main" val="82929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r>
              <a:rPr lang="en-US" sz="1200" b="1" dirty="0"/>
              <a:t>TODAY we tabled at Middletown HS North  HANDOUTS and poster display.  Our handouts and poster display are available for YOU to use.</a:t>
            </a:r>
          </a:p>
          <a:p>
            <a:pPr marL="342900" indent="-342900">
              <a:buAutoNum type="arabicPeriod"/>
            </a:pPr>
            <a:r>
              <a:rPr lang="en-US" sz="1200" b="1" dirty="0"/>
              <a:t>Switch to 100% electricity today  AND the back shows the available vendors and price.</a:t>
            </a:r>
            <a:br>
              <a:rPr lang="en-US" sz="1200" b="1" dirty="0"/>
            </a:br>
            <a:r>
              <a:rPr lang="en-US" sz="1200" b="1" dirty="0"/>
              <a:t> </a:t>
            </a:r>
          </a:p>
          <a:p>
            <a:pPr marL="342900" indent="-342900">
              <a:buAutoNum type="arabicPeriod"/>
            </a:pPr>
            <a:r>
              <a:rPr lang="en-US" sz="1200" b="1" i="1" dirty="0"/>
              <a:t>A list of 25 ways to reduce emissions, each for less than $25. the right column shows pounds of CO2 that has been avoided – showing between 20 and 200 pounds avoided each year.  But the 1</a:t>
            </a:r>
            <a:r>
              <a:rPr lang="en-US" sz="1200" b="1" i="1" baseline="30000" dirty="0"/>
              <a:t>st</a:t>
            </a:r>
            <a:r>
              <a:rPr lang="en-US" sz="1200" b="1" i="1" dirty="0"/>
              <a:t> item is an ORDER OF MAGNITUDE GREATER CO2 reduction.  The average NJ home can save 4000 POUNDS of GHG emissions by switching to 100% renewable.  It is definitely less than $25 cost, since it SAVES MONEY on the total electric bill.</a:t>
            </a:r>
          </a:p>
        </p:txBody>
      </p:sp>
    </p:spTree>
    <p:extLst>
      <p:ext uri="{BB962C8B-B14F-4D97-AF65-F5344CB8AC3E}">
        <p14:creationId xmlns:p14="http://schemas.microsoft.com/office/powerpoint/2010/main" val="2247803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425450" y="692150"/>
            <a:ext cx="6159500" cy="3463925"/>
          </a:xfrm>
        </p:spPr>
      </p:sp>
      <p:sp>
        <p:nvSpPr>
          <p:cNvPr id="286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r>
              <a:rPr lang="en-US" altLang="en-US" sz="1000" dirty="0">
                <a:latin typeface="Arial" panose="020B0604020202020204" pitchFamily="34" charset="0"/>
                <a:cs typeface="Arial" panose="020B0604020202020204" pitchFamily="34" charset="0"/>
              </a:rPr>
              <a:t>Anton </a:t>
            </a:r>
            <a:r>
              <a:rPr lang="en-US" altLang="en-US" sz="1000" dirty="0" err="1">
                <a:latin typeface="Arial" panose="020B0604020202020204" pitchFamily="34" charset="0"/>
                <a:cs typeface="Arial" panose="020B0604020202020204" pitchFamily="34" charset="0"/>
              </a:rPr>
              <a:t>Kole</a:t>
            </a:r>
            <a:r>
              <a:rPr lang="en-US" altLang="en-US" sz="1000" dirty="0">
                <a:latin typeface="Arial" panose="020B0604020202020204" pitchFamily="34" charset="0"/>
                <a:cs typeface="Arial" panose="020B0604020202020204" pitchFamily="34" charset="0"/>
              </a:rPr>
              <a:t>, 4/8/2017 Presenters Forum</a:t>
            </a: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005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2051017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127066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1" name="Shape 6091"/>
          <p:cNvSpPr>
            <a:spLocks noGrp="1" noRot="1" noChangeAspect="1"/>
          </p:cNvSpPr>
          <p:nvPr>
            <p:ph type="sldImg"/>
          </p:nvPr>
        </p:nvSpPr>
        <p:spPr>
          <a:xfrm>
            <a:off x="523875" y="687388"/>
            <a:ext cx="6118225" cy="3441700"/>
          </a:xfrm>
          <a:prstGeom prst="rect">
            <a:avLst/>
          </a:prstGeom>
        </p:spPr>
        <p:txBody>
          <a:bodyPr/>
          <a:lstStyle/>
          <a:p>
            <a:endParaRPr/>
          </a:p>
        </p:txBody>
      </p:sp>
      <p:sp>
        <p:nvSpPr>
          <p:cNvPr id="6092" name="Shape 6092"/>
          <p:cNvSpPr>
            <a:spLocks noGrp="1"/>
          </p:cNvSpPr>
          <p:nvPr>
            <p:ph type="body" sz="quarter" idx="1"/>
          </p:nvPr>
        </p:nvSpPr>
        <p:spPr>
          <a:prstGeom prst="rect">
            <a:avLst/>
          </a:prstGeom>
        </p:spPr>
        <p:txBody>
          <a:bodyPr/>
          <a:lstStyle/>
          <a:p>
            <a:pPr>
              <a:defRPr b="1"/>
            </a:pPr>
            <a:r>
              <a:rPr lang="en-US" dirty="0"/>
              <a:t>ID #3209.B - May not be modified or used in presentations that are recorded, streamed, or broadcast.</a:t>
            </a:r>
          </a:p>
          <a:p>
            <a:pPr>
              <a:defRPr sz="1400"/>
            </a:pPr>
            <a:endParaRPr lang="en-US" dirty="0"/>
          </a:p>
          <a:p>
            <a:pPr>
              <a:defRPr sz="1400"/>
            </a:pPr>
            <a:r>
              <a:rPr lang="en-US" dirty="0"/>
              <a:t>There are more than 2.5 million jobs in renewable and efficiency in the US now. </a:t>
            </a:r>
          </a:p>
          <a:p>
            <a:pPr>
              <a:defRPr sz="1400"/>
            </a:pPr>
            <a:endParaRPr lang="en-US" dirty="0"/>
          </a:p>
          <a:p>
            <a:pPr>
              <a:defRPr sz="1400"/>
            </a:pPr>
            <a:endParaRPr lang="en-US" dirty="0"/>
          </a:p>
          <a:p>
            <a:pPr>
              <a:defRPr sz="1200"/>
            </a:pPr>
            <a:r>
              <a:rPr lang="en-US" b="1" dirty="0"/>
              <a:t>DESCRIPTION</a:t>
            </a:r>
            <a:r>
              <a:rPr lang="en-US" dirty="0"/>
              <a:t>: Text stating that there are over 2.6 million Americans employed in the solar, wind, and energy efficiency sectors and photo of workers examining the rotor before it is installed on a wind generator tower near Pueblo, Colorado, United States, July 2013</a:t>
            </a:r>
          </a:p>
          <a:p>
            <a:pPr>
              <a:defRPr sz="1200"/>
            </a:pPr>
            <a:endParaRPr lang="en-US" dirty="0"/>
          </a:p>
          <a:p>
            <a:pPr>
              <a:defRPr sz="1200"/>
            </a:pPr>
            <a:r>
              <a:rPr lang="en-US" b="1" dirty="0"/>
              <a:t>ADDITIONAL TALKING POINTS</a:t>
            </a:r>
            <a:r>
              <a:rPr lang="en-US" dirty="0"/>
              <a:t>: According to the national nonpartisan business group, Environmental Entrepreneurs, there were actually over 3 million Americans working in clean energy sectors at the end of 2016. It found that there are 2.2 million Americans employed in energy efficiency, 475,000 employed in solar and wind power, 259,000 employed in “clean vehicles," and 120,000 employed in “other clean sectors”.*</a:t>
            </a:r>
          </a:p>
          <a:p>
            <a:pPr>
              <a:defRPr sz="1200"/>
            </a:pPr>
            <a:endParaRPr lang="en-US" dirty="0"/>
          </a:p>
          <a:p>
            <a:pPr>
              <a:defRPr sz="1200"/>
            </a:pPr>
            <a:r>
              <a:rPr lang="en-US" b="1" dirty="0"/>
              <a:t>REFERENCES</a:t>
            </a:r>
            <a:r>
              <a:rPr lang="en-US" dirty="0"/>
              <a:t>:</a:t>
            </a:r>
          </a:p>
          <a:p>
            <a:pPr>
              <a:defRPr sz="1200"/>
            </a:pPr>
            <a:r>
              <a:rPr lang="en-US" dirty="0"/>
              <a:t>* Environmental Entrepreneurs, “3 Million Clean Energy Jobs in America,” February 2017. https://www.e2.org/wp-content/uploads/2017/02/E2_CleanEnergyJobs_National.pdf</a:t>
            </a:r>
          </a:p>
        </p:txBody>
      </p:sp>
    </p:spTree>
    <p:extLst>
      <p:ext uri="{BB962C8B-B14F-4D97-AF65-F5344CB8AC3E}">
        <p14:creationId xmlns:p14="http://schemas.microsoft.com/office/powerpoint/2010/main" val="337597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xfrm>
            <a:off x="425450" y="692150"/>
            <a:ext cx="6159500" cy="3463925"/>
          </a:xfrm>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lvl1pPr>
              <a:defRPr b="1">
                <a:solidFill>
                  <a:schemeClr val="accent1">
                    <a:satOff val="-3355"/>
                    <a:lumOff val="26614"/>
                  </a:schemeClr>
                </a:solidFill>
              </a:defRPr>
            </a:lvl1pPr>
          </a:lstStyle>
          <a:p>
            <a:r>
              <a:rPr dirty="0"/>
              <a:t>ID #4680.B - May not be modified or used in presentations that are recorded, streamed, or broadcast.</a:t>
            </a:r>
            <a:endParaRPr lang="en-US" dirty="0"/>
          </a:p>
          <a:p>
            <a:pPr marL="0" marR="0" lvl="0" indent="0" defTabSz="457200" eaLnBrk="1" fontAlgn="auto" latinLnBrk="0" hangingPunct="1">
              <a:lnSpc>
                <a:spcPct val="100000"/>
              </a:lnSpc>
              <a:spcBef>
                <a:spcPts val="0"/>
              </a:spcBef>
              <a:spcAft>
                <a:spcPts val="0"/>
              </a:spcAft>
              <a:buClrTx/>
              <a:buSzTx/>
              <a:buFontTx/>
              <a:buNone/>
              <a:tabLst/>
              <a:defRPr sz="1400"/>
            </a:pPr>
            <a:endParaRPr kumimoji="0" lang="en-US" sz="14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400"/>
            </a:pPr>
            <a:r>
              <a:rPr kumimoji="0" lang="en-US" sz="1400" b="0" i="0" u="none" strike="noStrike" kern="0" cap="none" spc="0" normalizeH="0" baseline="0" noProof="0" dirty="0">
                <a:ln>
                  <a:noFill/>
                </a:ln>
                <a:solidFill>
                  <a:sysClr val="windowText" lastClr="000000"/>
                </a:solidFill>
                <a:effectLst/>
                <a:uLnTx/>
                <a:uFillTx/>
                <a:latin typeface="+mn-lt"/>
                <a:cs typeface="+mn-cs"/>
                <a:sym typeface="Arial"/>
              </a:rPr>
              <a:t>The Bureau of Labor Statistics just announced that for the next 10 years, the single fastest-growing job category is going to be wind turbine service technician. This is a job opportunity.</a:t>
            </a:r>
          </a:p>
          <a:p>
            <a:pPr marL="0" marR="0" lvl="0" indent="0" defTabSz="457200" eaLnBrk="1" fontAlgn="auto" latinLnBrk="0" hangingPunct="1">
              <a:lnSpc>
                <a:spcPct val="100000"/>
              </a:lnSpc>
              <a:spcBef>
                <a:spcPts val="0"/>
              </a:spcBef>
              <a:spcAft>
                <a:spcPts val="0"/>
              </a:spcAft>
              <a:buClrTx/>
              <a:buSzTx/>
              <a:buFontTx/>
              <a:buNone/>
              <a:tabLst/>
              <a:defRPr sz="1400"/>
            </a:pPr>
            <a:endParaRPr kumimoji="0" lang="en-US" sz="14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400"/>
            </a:pPr>
            <a:endParaRPr kumimoji="0" lang="en-US" sz="14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DESCRIPTION</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Text about the future growth of US solar installer and wind turbine service technician jobs and photo of a wind technician walking on a turbine at the Colorado Highlands Wind Farm in Fleming, Colorado, United States</a:t>
            </a:r>
          </a:p>
          <a:p>
            <a:pPr marL="0" marR="0" lvl="0" indent="0" defTabSz="457200" eaLnBrk="1" fontAlgn="auto" latinLnBrk="0" hangingPunct="1">
              <a:lnSpc>
                <a:spcPct val="100000"/>
              </a:lnSpc>
              <a:spcBef>
                <a:spcPts val="0"/>
              </a:spcBef>
              <a:spcAft>
                <a:spcPts val="0"/>
              </a:spcAft>
              <a:buClrTx/>
              <a:buSzTx/>
              <a:buFontTx/>
              <a:buNone/>
              <a:tabLst/>
              <a:defRPr sz="1200"/>
            </a:pPr>
            <a:endParaRPr kumimoji="0" lang="en-US" sz="12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ADDITIONAL</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a:t>
            </a: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TALKING</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a:t>
            </a: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POINTS</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“Solar photovoltaic installer” and “Wind turbine service technician” are forecast to be the United States’ fastest-growing occupations through 2026, outpacing health care and technology fields, according to the US Bureau of Labor Statistics.*</a:t>
            </a:r>
          </a:p>
          <a:p>
            <a:pPr marL="0" marR="0" lvl="0" indent="0" defTabSz="457200" eaLnBrk="1" fontAlgn="auto" latinLnBrk="0" hangingPunct="1">
              <a:lnSpc>
                <a:spcPct val="100000"/>
              </a:lnSpc>
              <a:spcBef>
                <a:spcPts val="0"/>
              </a:spcBef>
              <a:spcAft>
                <a:spcPts val="0"/>
              </a:spcAft>
              <a:buClrTx/>
              <a:buSzTx/>
              <a:buFontTx/>
              <a:buNone/>
              <a:tabLst/>
              <a:defRPr sz="1200"/>
            </a:pPr>
            <a:endParaRPr kumimoji="0" lang="en-US" sz="1200" b="0" i="0" u="none" strike="noStrike" kern="0" cap="none" spc="0" normalizeH="0" baseline="0" noProof="0" dirty="0">
              <a:ln>
                <a:noFill/>
              </a:ln>
              <a:solidFill>
                <a:sysClr val="windowText" lastClr="000000"/>
              </a:solidFill>
              <a:effectLst/>
              <a:uLnTx/>
              <a:uFillTx/>
              <a:latin typeface="+mn-lt"/>
              <a:cs typeface="+mn-cs"/>
              <a:sym typeface="Arial"/>
            </a:endParaRP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1" i="0" u="none" strike="noStrike" kern="0" cap="none" spc="0" normalizeH="0" baseline="0" noProof="0" dirty="0">
                <a:ln>
                  <a:noFill/>
                </a:ln>
                <a:solidFill>
                  <a:sysClr val="windowText" lastClr="000000"/>
                </a:solidFill>
                <a:effectLst/>
                <a:uLnTx/>
                <a:uFillTx/>
                <a:latin typeface="+mn-lt"/>
                <a:cs typeface="+mn-cs"/>
                <a:sym typeface="Arial"/>
              </a:rPr>
              <a:t>REFERENCES</a:t>
            </a: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a:t>
            </a:r>
          </a:p>
          <a:p>
            <a:pPr marL="0" marR="0" lvl="0" indent="0" defTabSz="457200" eaLnBrk="1" fontAlgn="auto" latinLnBrk="0" hangingPunct="1">
              <a:lnSpc>
                <a:spcPct val="100000"/>
              </a:lnSpc>
              <a:spcBef>
                <a:spcPts val="0"/>
              </a:spcBef>
              <a:spcAft>
                <a:spcPts val="0"/>
              </a:spcAft>
              <a:buClrTx/>
              <a:buSzTx/>
              <a:buFontTx/>
              <a:buNone/>
              <a:tabLst/>
              <a:defRPr sz="1200"/>
            </a:pPr>
            <a:r>
              <a:rPr kumimoji="0" lang="en-US" sz="1200" b="0" i="0" u="none" strike="noStrike" kern="0" cap="none" spc="0" normalizeH="0" baseline="0" noProof="0" dirty="0">
                <a:ln>
                  <a:noFill/>
                </a:ln>
                <a:solidFill>
                  <a:sysClr val="windowText" lastClr="000000"/>
                </a:solidFill>
                <a:effectLst/>
                <a:uLnTx/>
                <a:uFillTx/>
                <a:latin typeface="+mn-lt"/>
                <a:cs typeface="+mn-cs"/>
                <a:sym typeface="Arial"/>
              </a:rPr>
              <a:t>* US Bureau of Labor Statistics, “Fastest Growing Occupations,” last modified April 14, 2017. https://www.bls.gov/emp/ep_table_103.htm</a:t>
            </a:r>
          </a:p>
        </p:txBody>
      </p:sp>
    </p:spTree>
    <p:extLst>
      <p:ext uri="{BB962C8B-B14F-4D97-AF65-F5344CB8AC3E}">
        <p14:creationId xmlns:p14="http://schemas.microsoft.com/office/powerpoint/2010/main" val="3289338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6" name="Shape 6426"/>
          <p:cNvSpPr>
            <a:spLocks noGrp="1" noRot="1" noChangeAspect="1"/>
          </p:cNvSpPr>
          <p:nvPr>
            <p:ph type="sldImg"/>
          </p:nvPr>
        </p:nvSpPr>
        <p:spPr>
          <a:xfrm>
            <a:off x="476250" y="681038"/>
            <a:ext cx="6057900" cy="3406775"/>
          </a:xfrm>
          <a:prstGeom prst="rect">
            <a:avLst/>
          </a:prstGeom>
        </p:spPr>
        <p:txBody>
          <a:bodyPr/>
          <a:lstStyle/>
          <a:p>
            <a:endParaRPr/>
          </a:p>
        </p:txBody>
      </p:sp>
      <p:sp>
        <p:nvSpPr>
          <p:cNvPr id="6427" name="Shape 6427"/>
          <p:cNvSpPr>
            <a:spLocks noGrp="1"/>
          </p:cNvSpPr>
          <p:nvPr>
            <p:ph type="body" sz="quarter" idx="1"/>
          </p:nvPr>
        </p:nvSpPr>
        <p:spPr>
          <a:prstGeom prst="rect">
            <a:avLst/>
          </a:prstGeom>
        </p:spPr>
        <p:txBody>
          <a:bodyPr/>
          <a:lstStyle/>
          <a:p>
            <a:pPr>
              <a:defRPr b="1"/>
            </a:pPr>
            <a:r>
              <a:rPr lang="en-US" dirty="0"/>
              <a:t>ID #4079 - May not be modified or used in presentations that are recorded, streamed, or broadcast.</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Photo of a worker spraying insulation into a building with text stating that cumulative global investment in commercial building energy efficiency retrofits will total $959 billion from 2014 through 2023</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According to a 2014 report by the research firm, Navigant Research, the global market for energy efficiency commercial building retrofits is projected to grow at more than 7 percent per year through 2023. Regulations and policy measures, technological advances, and cost reductions are all driving increased investment in energy efficiency retrofits. Because the existing building stock dwarfs the amount of building space that is added on an annual basis, retrofits are a critical pathway to greening the world’s commercial buildings.*</a:t>
            </a:r>
          </a:p>
          <a:p>
            <a:pPr>
              <a:defRPr sz="1200"/>
            </a:pPr>
            <a:endParaRPr lang="en-US" dirty="0"/>
          </a:p>
          <a:p>
            <a:pPr>
              <a:defRPr sz="1200"/>
            </a:pPr>
            <a:r>
              <a:rPr lang="en-US" dirty="0"/>
              <a:t>Navigant Research expects annual global revenue for energy efficiency commercial building retrofits to grow to $100.8 billion by 2025.**</a:t>
            </a:r>
          </a:p>
          <a:p>
            <a:pPr>
              <a:defRPr sz="1200"/>
            </a:pPr>
            <a:endParaRPr lang="en-US" dirty="0"/>
          </a:p>
          <a:p>
            <a:pPr>
              <a:defRPr sz="1200"/>
            </a:pPr>
            <a:r>
              <a:rPr lang="en-US" b="1" dirty="0"/>
              <a:t>REFERENCES</a:t>
            </a:r>
            <a:r>
              <a:rPr lang="en-US" dirty="0"/>
              <a:t>:</a:t>
            </a:r>
          </a:p>
          <a:p>
            <a:pPr>
              <a:defRPr sz="1200"/>
            </a:pPr>
            <a:r>
              <a:rPr lang="en-US" dirty="0"/>
              <a:t>* Navigant Research, “Commercial Building Owners and Managers Will Invest Nearly $960 Billion in Energy Efficiency Retrofits from 2014-2023,” July 24, 2014. http://www.navigantresearch.com/newsroom/commercial-building-owners-and-managers-will-invest-nearly-960-billion-in-energy-efficiency-retrofits-from-2014-2023 </a:t>
            </a:r>
          </a:p>
          <a:p>
            <a:pPr>
              <a:defRPr sz="1200"/>
            </a:pPr>
            <a:r>
              <a:rPr lang="en-US" dirty="0"/>
              <a:t>** Navigant Research, “Energy Efficiency Retrofits for Commercial and Public Buildings,” last accessed April 2018. https://www.navigantresearch.com/research/energy-efficiency-retrofits-for-commercial-and-public-buildings</a:t>
            </a:r>
          </a:p>
        </p:txBody>
      </p:sp>
    </p:spTree>
    <p:extLst>
      <p:ext uri="{BB962C8B-B14F-4D97-AF65-F5344CB8AC3E}">
        <p14:creationId xmlns:p14="http://schemas.microsoft.com/office/powerpoint/2010/main" val="2173557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6" name="Shape 7136"/>
          <p:cNvSpPr>
            <a:spLocks noGrp="1" noRot="1" noChangeAspect="1"/>
          </p:cNvSpPr>
          <p:nvPr>
            <p:ph type="sldImg"/>
          </p:nvPr>
        </p:nvSpPr>
        <p:spPr>
          <a:xfrm>
            <a:off x="476250" y="681038"/>
            <a:ext cx="6057900" cy="3406775"/>
          </a:xfrm>
          <a:prstGeom prst="rect">
            <a:avLst/>
          </a:prstGeom>
        </p:spPr>
        <p:txBody>
          <a:bodyPr/>
          <a:lstStyle/>
          <a:p>
            <a:endParaRPr/>
          </a:p>
        </p:txBody>
      </p:sp>
      <p:sp>
        <p:nvSpPr>
          <p:cNvPr id="7137" name="Shape 7137"/>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#5584 - May not be modified or used in presentations that are recorded, streamed, or broadcast.</a:t>
            </a:r>
          </a:p>
          <a:p>
            <a:pPr>
              <a:defRPr sz="1400"/>
            </a:pPr>
            <a:endParaRPr/>
          </a:p>
          <a:p>
            <a:pPr>
              <a:defRPr sz="1400"/>
            </a:pPr>
            <a:endParaRPr/>
          </a:p>
          <a:p>
            <a:pPr>
              <a:defRPr sz="1400"/>
            </a:pPr>
            <a:endParaRPr/>
          </a:p>
          <a:p>
            <a:pPr>
              <a:defRPr sz="1200"/>
            </a:pPr>
            <a:r>
              <a:rPr b="1"/>
              <a:t>DESCRIPTION</a:t>
            </a:r>
            <a:r>
              <a:t>: Photo of Los Angeles with text stating Los Angeles has more Energy Star certified buildings than any other US city</a:t>
            </a:r>
          </a:p>
          <a:p>
            <a:pPr>
              <a:defRPr sz="1200"/>
            </a:pPr>
            <a:endParaRPr/>
          </a:p>
          <a:p>
            <a:pPr>
              <a:defRPr sz="1200"/>
            </a:pPr>
            <a:r>
              <a:rPr b="1"/>
              <a:t>ADDITIONAL</a:t>
            </a:r>
            <a:r>
              <a:t> </a:t>
            </a:r>
            <a:r>
              <a:rPr b="1"/>
              <a:t>TALKING</a:t>
            </a:r>
            <a:r>
              <a:t> </a:t>
            </a:r>
            <a:r>
              <a:rPr b="1"/>
              <a:t>POINTS</a:t>
            </a:r>
            <a:r>
              <a:t>: In 2017, the ACEEE ranked Los Angeles fourth among the nation's municipalities for its energy efficiency policies and programs. The City of Los Angeles released its Sustainable City pLAn in 2015, which set goals to reduce municipal energy usage 5 percent every year, with a long-term goal of 18 percent by 2025 and 25 percent by 2035 (compared to 2013 levels).*</a:t>
            </a:r>
          </a:p>
          <a:p>
            <a:pPr>
              <a:defRPr sz="1200"/>
            </a:pPr>
            <a:endParaRPr/>
          </a:p>
          <a:p>
            <a:pPr>
              <a:defRPr sz="1200"/>
            </a:pPr>
            <a:r>
              <a:rPr b="1"/>
              <a:t>REFERENCES</a:t>
            </a:r>
            <a:r>
              <a:t>:</a:t>
            </a:r>
          </a:p>
          <a:p>
            <a:pPr>
              <a:defRPr sz="1200"/>
            </a:pPr>
            <a:r>
              <a:t>* American Council for an Energy-Efficient Economy, "State and Local Policy Database," last updated January 2017. https://database.aceee.org/city/los-angeles-ca</a:t>
            </a:r>
          </a:p>
        </p:txBody>
      </p:sp>
    </p:spTree>
    <p:extLst>
      <p:ext uri="{BB962C8B-B14F-4D97-AF65-F5344CB8AC3E}">
        <p14:creationId xmlns:p14="http://schemas.microsoft.com/office/powerpoint/2010/main" val="221166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8559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carbon buildings: a lot of these will have rooftop or parking lot canopy solar</a:t>
            </a:r>
          </a:p>
        </p:txBody>
      </p:sp>
    </p:spTree>
    <p:extLst>
      <p:ext uri="{BB962C8B-B14F-4D97-AF65-F5344CB8AC3E}">
        <p14:creationId xmlns:p14="http://schemas.microsoft.com/office/powerpoint/2010/main" val="1890058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1537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endParaRPr lang="en-US" sz="1200" b="1" i="1" dirty="0"/>
          </a:p>
        </p:txBody>
      </p:sp>
    </p:spTree>
    <p:extLst>
      <p:ext uri="{BB962C8B-B14F-4D97-AF65-F5344CB8AC3E}">
        <p14:creationId xmlns:p14="http://schemas.microsoft.com/office/powerpoint/2010/main" val="2563199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473075" y="698500"/>
            <a:ext cx="6219825" cy="3498850"/>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sz="1200" dirty="0"/>
              <a:t>ID #4918.C - Can be used in noncommercial online and TV broadcasts of your presentation, but not modified.</a:t>
            </a:r>
          </a:p>
          <a:p>
            <a:pPr>
              <a:defRPr sz="1400"/>
            </a:pPr>
            <a:r>
              <a:rPr lang="en-US" sz="1200" dirty="0"/>
              <a:t>Bottom of https://www.wearestillin.com/about (as of 5/27/2019):</a:t>
            </a:r>
          </a:p>
          <a:p>
            <a:pPr>
              <a:defRPr sz="1400"/>
            </a:pPr>
            <a:r>
              <a:rPr lang="en-US" sz="1200" dirty="0"/>
              <a:t>“We Are Still In is as a joint declaration of support for climate action, signed by more than 3,750 CEOs, mayors, governors, college presidents, and others. The organizations they represent comprise the largest and most diverse coalition of actors ever established in pursuit of climate action”.</a:t>
            </a:r>
          </a:p>
          <a:p>
            <a:pPr>
              <a:defRPr sz="1400"/>
            </a:pPr>
            <a:endParaRPr lang="en-US" sz="1200" dirty="0"/>
          </a:p>
          <a:p>
            <a:pPr>
              <a:defRPr sz="1400"/>
            </a:pPr>
            <a:r>
              <a:rPr sz="1200" dirty="0"/>
              <a:t>Two-hundred plus cities, nine states, all these colleges and universities, 1,700 businesses, have all committed to the Paris Agreement. The hashtag is #</a:t>
            </a:r>
            <a:r>
              <a:rPr sz="1200" dirty="0" err="1"/>
              <a:t>WeAreStillIn</a:t>
            </a:r>
            <a:r>
              <a:rPr sz="1200" dirty="0"/>
              <a:t>. </a:t>
            </a:r>
          </a:p>
          <a:p>
            <a:pPr>
              <a:defRPr sz="1400"/>
            </a:pPr>
            <a:endParaRPr sz="1200" dirty="0"/>
          </a:p>
          <a:p>
            <a:pPr>
              <a:defRPr sz="1400"/>
            </a:pPr>
            <a:endParaRPr sz="1200" dirty="0"/>
          </a:p>
          <a:p>
            <a:pPr>
              <a:defRPr sz="1200"/>
            </a:pPr>
            <a:r>
              <a:rPr sz="1200" b="1" dirty="0"/>
              <a:t>DESCRIPTION</a:t>
            </a:r>
            <a:r>
              <a:rPr sz="1200" dirty="0"/>
              <a:t>: Text that exclaims the open letter declaring commitment to the Paris Agreement has amassed over two thousand signatories</a:t>
            </a:r>
          </a:p>
          <a:p>
            <a:pPr>
              <a:defRPr sz="1200"/>
            </a:pPr>
            <a:endParaRPr sz="1200" dirty="0"/>
          </a:p>
          <a:p>
            <a:pPr>
              <a:defRPr sz="1200"/>
            </a:pPr>
            <a:r>
              <a:rPr sz="1200" b="1" dirty="0"/>
              <a:t>ADDITIONAL</a:t>
            </a:r>
            <a:r>
              <a:rPr sz="1200" dirty="0"/>
              <a:t> </a:t>
            </a:r>
            <a:r>
              <a:rPr sz="1200" b="1" dirty="0"/>
              <a:t>TALKING</a:t>
            </a:r>
            <a:r>
              <a:rPr sz="1200" dirty="0"/>
              <a:t> </a:t>
            </a:r>
            <a:r>
              <a:rPr sz="1200" b="1" dirty="0"/>
              <a:t>POINTS</a:t>
            </a:r>
            <a:r>
              <a:rPr sz="1200" dirty="0"/>
              <a:t>: At least 2,300 governors, mayors, businesses, investors, and colleges and universities from across the US have signed an open letter to the international community and parties to the Paris Agreement to voice their support for, and dedication to, the US’ commitments as outlined under the Agreement. Together, these leaders are sending a strong signal to the rest of the world about the continued commitment of the US to ambitious action on climate change, absent leadership at the federal level.*</a:t>
            </a:r>
          </a:p>
          <a:p>
            <a:pPr>
              <a:defRPr sz="1200"/>
            </a:pPr>
            <a:endParaRPr sz="1200" dirty="0"/>
          </a:p>
          <a:p>
            <a:pPr>
              <a:defRPr sz="1200"/>
            </a:pPr>
            <a:r>
              <a:rPr sz="1200" dirty="0"/>
              <a:t>As of November 2017, participating cities and states represented over 127 million Americans and contributed $6.2 trillion to the US economy. The businesses and investors that have signed on account for a total annual revenue of $1.4 trillion and include over 20 Fortune 500 companies.**</a:t>
            </a:r>
          </a:p>
          <a:p>
            <a:pPr>
              <a:defRPr sz="1200"/>
            </a:pPr>
            <a:endParaRPr sz="1200" dirty="0"/>
          </a:p>
          <a:p>
            <a:pPr>
              <a:defRPr sz="1200"/>
            </a:pPr>
            <a:r>
              <a:rPr sz="1200" b="1" dirty="0"/>
              <a:t>REFERENCES</a:t>
            </a:r>
            <a:r>
              <a:rPr sz="1200" dirty="0"/>
              <a:t>: </a:t>
            </a:r>
          </a:p>
          <a:p>
            <a:pPr>
              <a:defRPr sz="1200"/>
            </a:pPr>
            <a:r>
              <a:rPr sz="1200" dirty="0"/>
              <a:t>* We Are Still In, “Leaders in U.S. Economy Say ‘We Are Still In’ on Paris Climate Agreement,” June 5, 2017. http://wearestillin.com/#press-release</a:t>
            </a:r>
          </a:p>
          <a:p>
            <a:pPr>
              <a:defRPr sz="1200"/>
            </a:pPr>
            <a:r>
              <a:rPr sz="1200" dirty="0"/>
              <a:t>** We Are Still In, “About,” last accessed October, 2017. http://wearestillin.com/about</a:t>
            </a:r>
          </a:p>
          <a:p>
            <a:pPr>
              <a:defRPr sz="1200"/>
            </a:pPr>
            <a:endParaRPr dirty="0"/>
          </a:p>
        </p:txBody>
      </p:sp>
    </p:spTree>
    <p:extLst>
      <p:ext uri="{BB962C8B-B14F-4D97-AF65-F5344CB8AC3E}">
        <p14:creationId xmlns:p14="http://schemas.microsoft.com/office/powerpoint/2010/main" val="125983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7" name="Shape 9027"/>
          <p:cNvSpPr>
            <a:spLocks noGrp="1" noRot="1" noChangeAspect="1"/>
          </p:cNvSpPr>
          <p:nvPr>
            <p:ph type="sldImg"/>
          </p:nvPr>
        </p:nvSpPr>
        <p:spPr>
          <a:xfrm>
            <a:off x="425450" y="692150"/>
            <a:ext cx="6159500" cy="3463925"/>
          </a:xfrm>
          <a:prstGeom prst="rect">
            <a:avLst/>
          </a:prstGeom>
        </p:spPr>
        <p:txBody>
          <a:bodyPr/>
          <a:lstStyle/>
          <a:p>
            <a:endParaRPr/>
          </a:p>
        </p:txBody>
      </p:sp>
      <p:sp>
        <p:nvSpPr>
          <p:cNvPr id="9028" name="Shape 9028"/>
          <p:cNvSpPr>
            <a:spLocks noGrp="1"/>
          </p:cNvSpPr>
          <p:nvPr>
            <p:ph type="body" sz="quarter" idx="1"/>
          </p:nvPr>
        </p:nvSpPr>
        <p:spPr>
          <a:prstGeom prst="rect">
            <a:avLst/>
          </a:prstGeom>
        </p:spPr>
        <p:txBody>
          <a:bodyPr/>
          <a:lstStyle/>
          <a:p>
            <a:pPr>
              <a:defRPr b="1"/>
            </a:pPr>
            <a:r>
              <a:rPr lang="en-US" dirty="0"/>
              <a:t>ID #4910.G - Can be used in noncommercial online and TV broadcasts of your presentation, but not modified.</a:t>
            </a:r>
          </a:p>
          <a:p>
            <a:pPr>
              <a:defRPr sz="1400"/>
            </a:pPr>
            <a:endParaRPr lang="en-US" dirty="0"/>
          </a:p>
          <a:p>
            <a:pPr>
              <a:defRPr sz="1400"/>
            </a:pPr>
            <a:r>
              <a:rPr lang="en-US" dirty="0"/>
              <a:t>Here are the cities that have pledged to go 100 percent renewable. Here are the ones that have already achieved 100 percent renewable.</a:t>
            </a:r>
          </a:p>
          <a:p>
            <a:pPr>
              <a:defRPr sz="1400"/>
            </a:pPr>
            <a:endParaRPr lang="en-US" dirty="0"/>
          </a:p>
          <a:p>
            <a:pPr>
              <a:defRPr sz="1200"/>
            </a:pPr>
            <a:r>
              <a:rPr lang="en-US" b="1" dirty="0"/>
              <a:t>DESCRIPTION:</a:t>
            </a:r>
            <a:r>
              <a:rPr lang="en-US" dirty="0"/>
              <a:t> Map of the US showing the cities that have committed to 100% renewable energy or are already there</a:t>
            </a:r>
          </a:p>
          <a:p>
            <a:pPr>
              <a:defRPr sz="1200"/>
            </a:pPr>
            <a:endParaRPr lang="en-US" dirty="0"/>
          </a:p>
          <a:p>
            <a:pPr>
              <a:defRPr sz="1200"/>
            </a:pPr>
            <a:r>
              <a:rPr lang="en-US" b="1" dirty="0"/>
              <a:t>ADDITIONAL TALKING POINTS:</a:t>
            </a:r>
            <a:r>
              <a:rPr lang="en-US" dirty="0"/>
              <a:t> Sierra Club’s ‘Ready For 100’ campaign has challenged cities in the US to commit to 100 percent clean energy. When this slide was updated in January 2019, over 100 cities had adopted policies committing them to a goal of 100 percent clean energy, while seven cities had already fulfilled their commitments: Aspen, CO; Burlington, VT; Greensburg, KS; Kodiak Island, AK; Georgetown, TX; Columbia, MD; and Rock Port, MO.[1*]</a:t>
            </a:r>
          </a:p>
          <a:p>
            <a:pPr>
              <a:defRPr sz="1200"/>
            </a:pPr>
            <a:endParaRPr lang="en-US" dirty="0"/>
          </a:p>
          <a:p>
            <a:pPr>
              <a:defRPr sz="1200" b="1"/>
            </a:pPr>
            <a:r>
              <a:rPr lang="en-US" dirty="0"/>
              <a:t>REFERENCES:</a:t>
            </a:r>
          </a:p>
          <a:p>
            <a:pPr>
              <a:defRPr sz="1200"/>
            </a:pPr>
            <a:r>
              <a:rPr lang="en-US" dirty="0"/>
              <a:t>[1*] Sierra Club, “100% Commitments in Cities, Counties, &amp; States,” last accessed June, 2018. https://www.sierraclub.org/ready-for-100/commitments</a:t>
            </a:r>
          </a:p>
          <a:p>
            <a:pPr>
              <a:defRPr b="1"/>
            </a:pPr>
            <a:endParaRPr dirty="0"/>
          </a:p>
        </p:txBody>
      </p:sp>
    </p:spTree>
    <p:extLst>
      <p:ext uri="{BB962C8B-B14F-4D97-AF65-F5344CB8AC3E}">
        <p14:creationId xmlns:p14="http://schemas.microsoft.com/office/powerpoint/2010/main" val="1647196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US" sz="1200" dirty="0"/>
              <a:t>Gov Murphy Executive Order #28: 100% Clean Energy by 2050 – </a:t>
            </a:r>
          </a:p>
          <a:p>
            <a:r>
              <a:rPr lang="en-US" sz="1200" dirty="0"/>
              <a:t>	rollout is being defined in the 2019 Energy Master Plan</a:t>
            </a:r>
          </a:p>
          <a:p>
            <a:endParaRPr lang="en-US" sz="1200" dirty="0"/>
          </a:p>
          <a:p>
            <a:r>
              <a:rPr lang="en-US" sz="1200" dirty="0"/>
              <a:t>5/23/2018 signed new LAW: 50% renewable electrical power is legislated by 2030; 3500 MW of Offshore Wind; reforms solar program; Community Solar, Energy Storage (VIP)…</a:t>
            </a:r>
          </a:p>
          <a:p>
            <a:endParaRPr lang="en-US" sz="1200" dirty="0"/>
          </a:p>
          <a:p>
            <a:r>
              <a:rPr lang="en-US" sz="1200" dirty="0"/>
              <a:t>RGGI provides carbon trading across east cost states.  NJ is officially back in RGGI as of Jun 2019 and stands to benefit financially from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920322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a:xfrm>
            <a:off x="503311" y="4387136"/>
            <a:ext cx="5883943" cy="4156234"/>
          </a:xfrm>
        </p:spPr>
        <p:txBody>
          <a:bodyPr/>
          <a:lstStyle/>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The green team needs to decide: what to TACKLE FIRST?  </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A short cut is to use this NJ average carbon footprint.</a:t>
            </a:r>
          </a:p>
          <a:p>
            <a:pPr marL="0" marR="0" lvl="0" indent="0" defTabSz="457200" eaLnBrk="1" fontAlgn="auto" latinLnBrk="0" hangingPunct="1">
              <a:lnSpc>
                <a:spcPct val="117999"/>
              </a:lnSpc>
              <a:spcBef>
                <a:spcPts val="0"/>
              </a:spcBef>
              <a:spcAft>
                <a:spcPts val="0"/>
              </a:spcAft>
              <a:buClrTx/>
              <a:buSzTx/>
              <a:buFontTx/>
              <a:buNone/>
              <a:tabLst/>
              <a:defRPr/>
            </a:pPr>
            <a:r>
              <a:rPr lang="en-US" sz="1200" b="1" dirty="0"/>
              <a:t>   TRANSPORTATION + ELECTRICAL ARE GREATEST EMISSION SOURCES.</a:t>
            </a:r>
          </a:p>
          <a:p>
            <a:endParaRPr lang="en-US" sz="1200" b="1" dirty="0"/>
          </a:p>
          <a:p>
            <a:r>
              <a:rPr lang="en-US" sz="1200" b="1" dirty="0"/>
              <a:t>EXAMPLE: As an individual, switching your electrical supplier to 100% clean electricity (OR INSTALLING ROOFTOP SOLAR) will reduce your emissions 21%</a:t>
            </a:r>
          </a:p>
          <a:p>
            <a:r>
              <a:rPr lang="en-US" sz="1200" b="1" dirty="0"/>
              <a:t>Then take the next step- buy a plug-in EV, you reduce emissions another 46% - a total of 67% reduction – you have eliminated 2/3 of your total emissions!!</a:t>
            </a:r>
          </a:p>
          <a:p>
            <a:r>
              <a:rPr lang="en-US" sz="1200" b="1" dirty="0"/>
              <a:t>This can be expanded to your entire city!!</a:t>
            </a:r>
          </a:p>
        </p:txBody>
      </p:sp>
    </p:spTree>
    <p:extLst>
      <p:ext uri="{BB962C8B-B14F-4D97-AF65-F5344CB8AC3E}">
        <p14:creationId xmlns:p14="http://schemas.microsoft.com/office/powerpoint/2010/main" val="3292195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240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27075"/>
            <a:ext cx="6459537" cy="3633788"/>
          </a:xfrm>
        </p:spPr>
      </p:sp>
      <p:sp>
        <p:nvSpPr>
          <p:cNvPr id="3" name="Notes Placeholder 2"/>
          <p:cNvSpPr>
            <a:spLocks noGrp="1"/>
          </p:cNvSpPr>
          <p:nvPr>
            <p:ph type="body" idx="1"/>
          </p:nvPr>
        </p:nvSpPr>
        <p:spPr/>
        <p:txBody>
          <a:bodyPr/>
          <a:lstStyle/>
          <a:p>
            <a:pPr algn="l"/>
            <a:r>
              <a:rPr lang="en-US" sz="1200" b="0" dirty="0"/>
              <a:t>Electrical Aggregation can eventually convert a whole city to 100% renewable electricity.  </a:t>
            </a:r>
          </a:p>
          <a:p>
            <a:pPr marL="0" marR="0" lvl="0" indent="0" algn="l" defTabSz="457200" eaLnBrk="1" fontAlgn="auto" latinLnBrk="0" hangingPunct="1">
              <a:lnSpc>
                <a:spcPct val="117999"/>
              </a:lnSpc>
              <a:spcBef>
                <a:spcPts val="0"/>
              </a:spcBef>
              <a:spcAft>
                <a:spcPts val="0"/>
              </a:spcAft>
              <a:buClrTx/>
              <a:buSzTx/>
              <a:buFontTx/>
              <a:buNone/>
              <a:tabLst/>
              <a:defRPr/>
            </a:pPr>
            <a:r>
              <a:rPr lang="en-US" sz="1200" b="0" dirty="0"/>
              <a:t>The contract typically specifies the total renewable tracks annual RPS increases  (but at a higher total renewable content) EXAMPLES:</a:t>
            </a:r>
          </a:p>
          <a:p>
            <a:pPr algn="l"/>
            <a:r>
              <a:rPr lang="en-US" sz="1200" b="0" dirty="0"/>
              <a:t>1. New Brunswick is a great example. They contracted for renewable energy provider to replace PSE&amp;G with 50% renewable electrical content for every household (&amp; business if they requested).  </a:t>
            </a:r>
          </a:p>
          <a:p>
            <a:pPr algn="l"/>
            <a:r>
              <a:rPr lang="en-US" sz="1200" b="0" dirty="0"/>
              <a:t>2. Essex Hub (Maplewood, Montclair, South Orange, Verona, Glen Ridge)</a:t>
            </a:r>
          </a:p>
          <a:p>
            <a:pPr algn="l"/>
            <a:r>
              <a:rPr lang="en-US" sz="1200" b="0" dirty="0"/>
              <a:t>3. independent renewable energy in Glen Rock and Livingston</a:t>
            </a:r>
          </a:p>
          <a:p>
            <a:pPr algn="l"/>
            <a:r>
              <a:rPr lang="en-US" sz="1200" b="0" dirty="0"/>
              <a:t>4. Fair Haven has Municipal (only) renewable energy contract thru 2020 (5% above JCP&amp;L RPS)</a:t>
            </a:r>
          </a:p>
          <a:p>
            <a:pPr algn="l"/>
            <a:r>
              <a:rPr lang="en-US" sz="1200" b="0" dirty="0"/>
              <a:t>5. Woodbridge, Toms River,…</a:t>
            </a:r>
          </a:p>
          <a:p>
            <a:pPr marL="0" marR="0" indent="0" algn="l" defTabSz="1285875" rtl="0" fontAlgn="base" latinLnBrk="0" hangingPunct="1">
              <a:lnSpc>
                <a:spcPct val="100000"/>
              </a:lnSpc>
              <a:spcBef>
                <a:spcPct val="0"/>
              </a:spcBef>
              <a:spcAft>
                <a:spcPct val="0"/>
              </a:spcAft>
              <a:buClrTx/>
              <a:buSzTx/>
              <a:buFont typeface="Arial" panose="020B0604020202020204" pitchFamily="34" charset="0"/>
              <a:buNone/>
              <a:tabLst/>
            </a:pPr>
            <a:endParaRPr kumimoji="0" lang="en-US" sz="1200" b="1" i="0" u="none" strike="noStrike" kern="1200" cap="none" spc="0" normalizeH="0" baseline="0" dirty="0">
              <a:ln>
                <a:noFill/>
              </a:ln>
              <a:solidFill>
                <a:schemeClr val="bg2">
                  <a:lumMod val="5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789004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400" dirty="0"/>
              <a:t>Save 30 to 70% by switching your fuel from gas to electricity!</a:t>
            </a:r>
          </a:p>
          <a:p>
            <a:pPr>
              <a:defRPr b="1"/>
            </a:pPr>
            <a:endParaRPr lang="en-US" sz="1400" dirty="0"/>
          </a:p>
          <a:p>
            <a:pPr>
              <a:defRPr b="1"/>
            </a:pPr>
            <a:r>
              <a:rPr lang="en-US" sz="1400" dirty="0"/>
              <a:t>In less than 5 years, the cost of an EV propulsion system will drop below cost of an internal combustion system -   at that point, the financial cost benefit is very clear in all aspects, and EV sales should take off.</a:t>
            </a:r>
          </a:p>
        </p:txBody>
      </p:sp>
    </p:spTree>
    <p:extLst>
      <p:ext uri="{BB962C8B-B14F-4D97-AF65-F5344CB8AC3E}">
        <p14:creationId xmlns:p14="http://schemas.microsoft.com/office/powerpoint/2010/main" val="342569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820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a:t>
            </a:r>
            <a:r>
              <a:rPr lang="en-US" sz="1400" baseline="30000" dirty="0"/>
              <a:t>st</a:t>
            </a:r>
            <a:r>
              <a:rPr lang="en-US" sz="1400" dirty="0"/>
              <a:t>: get a free energy audit- and follow-thru with recommendations</a:t>
            </a:r>
          </a:p>
          <a:p>
            <a:r>
              <a:rPr lang="en-US" sz="1400" dirty="0"/>
              <a:t>Insulated, seal, </a:t>
            </a:r>
            <a:r>
              <a:rPr lang="en-US" sz="1400" dirty="0" err="1"/>
              <a:t>changout</a:t>
            </a:r>
            <a:r>
              <a:rPr lang="en-US" sz="1400" dirty="0"/>
              <a:t> to LED bulbs</a:t>
            </a:r>
          </a:p>
          <a:p>
            <a:r>
              <a:rPr lang="en-US" sz="1400" dirty="0"/>
              <a:t>Switch your house electricity to 100% renewable.  Then recharge your battery-powered car with that renewable household electric</a:t>
            </a:r>
          </a:p>
          <a:p>
            <a:r>
              <a:rPr lang="en-US" sz="1400" dirty="0"/>
              <a:t>Switch ALL appliance, HVAC, hot water to electric!</a:t>
            </a:r>
          </a:p>
          <a:p>
            <a:endParaRPr lang="en-US" sz="1400" dirty="0"/>
          </a:p>
          <a:p>
            <a:r>
              <a:rPr lang="en-US" sz="1400" dirty="0"/>
              <a:t>Plan a plant-rich diet – if, by 2050, HALF the worlds population switched to plant-rich, less than 2500 calories/day,  the energy savings is MORE THAN all the solar investment combined!!!  SOURCE: “Drawdown” bible, by Hawken.</a:t>
            </a:r>
          </a:p>
        </p:txBody>
      </p:sp>
    </p:spTree>
    <p:extLst>
      <p:ext uri="{BB962C8B-B14F-4D97-AF65-F5344CB8AC3E}">
        <p14:creationId xmlns:p14="http://schemas.microsoft.com/office/powerpoint/2010/main" val="405151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714375"/>
            <a:ext cx="6359525" cy="3576638"/>
          </a:xfrm>
        </p:spPr>
      </p:sp>
      <p:sp>
        <p:nvSpPr>
          <p:cNvPr id="3" name="Notes Placeholder 2"/>
          <p:cNvSpPr>
            <a:spLocks noGrp="1"/>
          </p:cNvSpPr>
          <p:nvPr>
            <p:ph type="body" idx="1"/>
          </p:nvPr>
        </p:nvSpPr>
        <p:spPr/>
        <p:txBody>
          <a:bodyPr/>
          <a:lstStyle/>
          <a:p>
            <a:r>
              <a:rPr lang="en-US" sz="1400" b="1" dirty="0"/>
              <a:t>Join marches and rallies -  Pat and I organized the “Monmouth County for Clean Energy” march and rally- </a:t>
            </a:r>
          </a:p>
          <a:p>
            <a:r>
              <a:rPr lang="en-US" sz="1400" b="1" dirty="0"/>
              <a:t>200 attendees; ~40 volunteers; 11 guest speaker (incl Middletown Mayor), but Gov Murphy and Tammy couldn’t make it, and sent a letter which we read; 10 tables of displays; 11 plug-in electric cars on display.</a:t>
            </a:r>
          </a:p>
        </p:txBody>
      </p:sp>
    </p:spTree>
    <p:extLst>
      <p:ext uri="{BB962C8B-B14F-4D97-AF65-F5344CB8AC3E}">
        <p14:creationId xmlns:p14="http://schemas.microsoft.com/office/powerpoint/2010/main" val="3332666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9343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a:xfrm>
            <a:off x="563230" y="4387136"/>
            <a:ext cx="5776090" cy="4156234"/>
          </a:xfrm>
        </p:spPr>
        <p:txBody>
          <a:bodyPr/>
          <a:lstStyle/>
          <a:p>
            <a:r>
              <a:rPr lang="en-US" sz="1200" b="1" dirty="0"/>
              <a:t>“Your Town”  HAS 3 FOUNDATIONS for drafting the energy plan</a:t>
            </a:r>
          </a:p>
          <a:p>
            <a:pPr marL="228600" indent="-228600">
              <a:buAutoNum type="arabicPeriod"/>
            </a:pPr>
            <a:r>
              <a:rPr lang="en-US" sz="1200" b="1" dirty="0"/>
              <a:t>In 2010, Rutgers used common methodology for 11 towns</a:t>
            </a:r>
            <a:br>
              <a:rPr lang="en-US" sz="1200" b="1" dirty="0"/>
            </a:br>
            <a:r>
              <a:rPr lang="en-US" sz="1200" b="1" dirty="0"/>
              <a:t>(see “resources” for link to the Middletown Energy Plan)</a:t>
            </a:r>
          </a:p>
          <a:p>
            <a:pPr marL="228600" indent="-228600">
              <a:buAutoNum type="arabicPeriod"/>
            </a:pPr>
            <a:r>
              <a:rPr lang="en-US" sz="1200" b="1" dirty="0"/>
              <a:t>Leverage the NJ Master Energy Plan (when signed, Fall, 2019). </a:t>
            </a:r>
          </a:p>
          <a:p>
            <a:pPr marL="0" indent="0">
              <a:buNone/>
            </a:pPr>
            <a:r>
              <a:rPr lang="en-US" sz="1200" b="1" dirty="0"/>
              <a:t>3.  Sustainable Jersey ACTIONS</a:t>
            </a:r>
            <a:endParaRPr lang="en-US" dirty="0"/>
          </a:p>
        </p:txBody>
      </p:sp>
    </p:spTree>
    <p:extLst>
      <p:ext uri="{BB962C8B-B14F-4D97-AF65-F5344CB8AC3E}">
        <p14:creationId xmlns:p14="http://schemas.microsoft.com/office/powerpoint/2010/main" val="4097894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schools?</a:t>
            </a:r>
          </a:p>
        </p:txBody>
      </p:sp>
    </p:spTree>
    <p:extLst>
      <p:ext uri="{BB962C8B-B14F-4D97-AF65-F5344CB8AC3E}">
        <p14:creationId xmlns:p14="http://schemas.microsoft.com/office/powerpoint/2010/main" val="2613006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9" y="4387136"/>
            <a:ext cx="6335323" cy="4156234"/>
          </a:xfrm>
        </p:spPr>
        <p:txBody>
          <a:bodyPr/>
          <a:lstStyle/>
          <a:p>
            <a:r>
              <a:rPr lang="en-US" sz="1200" b="1" dirty="0"/>
              <a:t>Thank you, Pat.  Middletown for Clean Energy campaigned hard for a city-wide energy plan.</a:t>
            </a:r>
          </a:p>
          <a:p>
            <a:r>
              <a:rPr lang="en-US" sz="1200" b="1" dirty="0"/>
              <a:t>We succeeded!  We were told: YES, but you need to create the energy plan!</a:t>
            </a:r>
          </a:p>
          <a:p>
            <a:endParaRPr lang="en-US" sz="1200" b="1" dirty="0"/>
          </a:p>
          <a:p>
            <a:r>
              <a:rPr lang="en-US" sz="1200" b="1" dirty="0"/>
              <a:t>The Middletown Mayor has been pushing hard for Silver Certification.</a:t>
            </a:r>
          </a:p>
          <a:p>
            <a:r>
              <a:rPr lang="en-US" sz="1200" b="1" dirty="0"/>
              <a:t>THIS HIGH LEVEL ATTENTION IS IMPORTANT!!</a:t>
            </a:r>
          </a:p>
          <a:p>
            <a:r>
              <a:rPr lang="en-US" sz="1200" b="1" dirty="0"/>
              <a:t>This week, the Middletown Green Team leader is preparing an application for 420 points, and we expect to achieve Silver in November.</a:t>
            </a:r>
          </a:p>
          <a:p>
            <a:endParaRPr lang="en-US" sz="1200" b="1" dirty="0"/>
          </a:p>
          <a:p>
            <a:r>
              <a:rPr lang="en-US" sz="1200" b="1" dirty="0"/>
              <a:t>When silver certified,  Middletown is eligible for Gold Star recognition-- </a:t>
            </a:r>
          </a:p>
          <a:p>
            <a:r>
              <a:rPr lang="en-US" sz="1200" b="1" dirty="0"/>
              <a:t>A step in our energy plan goals: 100% clean electricity by 2030 and </a:t>
            </a:r>
            <a:r>
              <a:rPr lang="en-US" sz="1200" b="1" dirty="0" err="1"/>
              <a:t>netzero</a:t>
            </a:r>
            <a:r>
              <a:rPr lang="en-US" sz="1200" b="1" dirty="0"/>
              <a:t> by 2050. </a:t>
            </a:r>
          </a:p>
          <a:p>
            <a:endParaRPr lang="en-US" sz="1200" b="1" dirty="0"/>
          </a:p>
          <a:p>
            <a:r>
              <a:rPr lang="en-US" sz="1200" b="1" dirty="0"/>
              <a:t>WE CAN LEARN FROM WOODBRIDGE- THE ONLY GOLD STAR ACHIEVER IN NJ – to be discussed later</a:t>
            </a:r>
          </a:p>
          <a:p>
            <a:endParaRPr lang="en-US" sz="1200" b="1" dirty="0"/>
          </a:p>
          <a:p>
            <a:r>
              <a:rPr lang="en-US" sz="1200" b="1" dirty="0"/>
              <a:t>*****************  </a:t>
            </a:r>
          </a:p>
          <a:p>
            <a:r>
              <a:rPr lang="en-US" sz="1200" b="1" dirty="0"/>
              <a:t>FOR NEXT STEPS we will benchmark other cities</a:t>
            </a:r>
          </a:p>
        </p:txBody>
      </p:sp>
    </p:spTree>
    <p:extLst>
      <p:ext uri="{BB962C8B-B14F-4D97-AF65-F5344CB8AC3E}">
        <p14:creationId xmlns:p14="http://schemas.microsoft.com/office/powerpoint/2010/main" val="760620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27075"/>
            <a:ext cx="6459537" cy="3633788"/>
          </a:xfrm>
        </p:spPr>
      </p:sp>
      <p:sp>
        <p:nvSpPr>
          <p:cNvPr id="3" name="Notes Placeholder 2"/>
          <p:cNvSpPr>
            <a:spLocks noGrp="1"/>
          </p:cNvSpPr>
          <p:nvPr>
            <p:ph type="body" idx="1"/>
          </p:nvPr>
        </p:nvSpPr>
        <p:spPr/>
        <p:txBody>
          <a:bodyPr/>
          <a:lstStyle/>
          <a:p>
            <a:r>
              <a:rPr lang="en-US" sz="1200" b="1" dirty="0"/>
              <a:t>Use </a:t>
            </a:r>
            <a:r>
              <a:rPr lang="en-US" sz="1200" b="1" dirty="0" err="1"/>
              <a:t>Soloman’s</a:t>
            </a:r>
            <a:r>
              <a:rPr lang="en-US" sz="1200" b="1" dirty="0"/>
              <a:t> slide Green Teams, must reduce GHG gas emissions of BOTH municipal and the residents/businesses in town.</a:t>
            </a:r>
          </a:p>
          <a:p>
            <a:endParaRPr lang="en-US" sz="1200" b="1" dirty="0"/>
          </a:p>
          <a:p>
            <a:r>
              <a:rPr lang="en-US" sz="1200" b="1" dirty="0"/>
              <a:t>This curve shows the MUNICIPAL emission reduction must be at least 3.6% reduction per year. </a:t>
            </a:r>
          </a:p>
          <a:p>
            <a:r>
              <a:rPr lang="en-US" sz="1200" b="1" dirty="0"/>
              <a:t>This compounded 3.6%/year will meet the 80% mandated emission reductions under New Jersey’s Global Warming Response Act, which requires 80% reduction in GHG, below 2006 levels, by 2050.</a:t>
            </a:r>
          </a:p>
        </p:txBody>
      </p:sp>
    </p:spTree>
    <p:extLst>
      <p:ext uri="{BB962C8B-B14F-4D97-AF65-F5344CB8AC3E}">
        <p14:creationId xmlns:p14="http://schemas.microsoft.com/office/powerpoint/2010/main" val="351794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27075"/>
            <a:ext cx="6459537" cy="3633788"/>
          </a:xfrm>
        </p:spPr>
      </p:sp>
      <p:sp>
        <p:nvSpPr>
          <p:cNvPr id="3" name="Notes Placeholder 2"/>
          <p:cNvSpPr>
            <a:spLocks noGrp="1"/>
          </p:cNvSpPr>
          <p:nvPr>
            <p:ph type="body" idx="1"/>
          </p:nvPr>
        </p:nvSpPr>
        <p:spPr/>
        <p:txBody>
          <a:bodyPr/>
          <a:lstStyle/>
          <a:p>
            <a:r>
              <a:rPr lang="en-US" sz="1200" b="1" dirty="0"/>
              <a:t>From 6/14/2019 Sustainable Summit at Bell Works</a:t>
            </a:r>
          </a:p>
        </p:txBody>
      </p:sp>
    </p:spTree>
    <p:extLst>
      <p:ext uri="{BB962C8B-B14F-4D97-AF65-F5344CB8AC3E}">
        <p14:creationId xmlns:p14="http://schemas.microsoft.com/office/powerpoint/2010/main" val="2527486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727075"/>
            <a:ext cx="6459537" cy="3633788"/>
          </a:xfrm>
        </p:spPr>
      </p:sp>
      <p:sp>
        <p:nvSpPr>
          <p:cNvPr id="3" name="Notes Placeholder 2"/>
          <p:cNvSpPr>
            <a:spLocks noGrp="1"/>
          </p:cNvSpPr>
          <p:nvPr>
            <p:ph type="body" idx="1"/>
          </p:nvPr>
        </p:nvSpPr>
        <p:spPr/>
        <p:txBody>
          <a:bodyPr/>
          <a:lstStyle/>
          <a:p>
            <a:r>
              <a:rPr lang="en-US" sz="1200" b="1" dirty="0"/>
              <a:t>From 6/14/2019 Sustainable Summit at Bell Works</a:t>
            </a:r>
          </a:p>
        </p:txBody>
      </p:sp>
    </p:spTree>
    <p:extLst>
      <p:ext uri="{BB962C8B-B14F-4D97-AF65-F5344CB8AC3E}">
        <p14:creationId xmlns:p14="http://schemas.microsoft.com/office/powerpoint/2010/main" val="2629837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538" y="4387136"/>
            <a:ext cx="5738142" cy="4156234"/>
          </a:xfrm>
        </p:spPr>
        <p:txBody>
          <a:bodyPr/>
          <a:lstStyle/>
          <a:p>
            <a:r>
              <a:rPr lang="en-US" sz="1200" b="1" i="1" dirty="0"/>
              <a:t>Allow the future looks blue in this slide!</a:t>
            </a:r>
          </a:p>
        </p:txBody>
      </p:sp>
    </p:spTree>
    <p:extLst>
      <p:ext uri="{BB962C8B-B14F-4D97-AF65-F5344CB8AC3E}">
        <p14:creationId xmlns:p14="http://schemas.microsoft.com/office/powerpoint/2010/main" val="369819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5947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and all resources are linked at the above URL</a:t>
            </a:r>
          </a:p>
        </p:txBody>
      </p:sp>
    </p:spTree>
    <p:extLst>
      <p:ext uri="{BB962C8B-B14F-4D97-AF65-F5344CB8AC3E}">
        <p14:creationId xmlns:p14="http://schemas.microsoft.com/office/powerpoint/2010/main" val="372710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7" name="Shape 8637"/>
          <p:cNvSpPr>
            <a:spLocks noGrp="1" noRot="1" noChangeAspect="1"/>
          </p:cNvSpPr>
          <p:nvPr>
            <p:ph type="sldImg"/>
          </p:nvPr>
        </p:nvSpPr>
        <p:spPr>
          <a:xfrm>
            <a:off x="425450" y="692150"/>
            <a:ext cx="6159500" cy="3463925"/>
          </a:xfrm>
          <a:prstGeom prst="rect">
            <a:avLst/>
          </a:prstGeom>
        </p:spPr>
        <p:txBody>
          <a:bodyPr/>
          <a:lstStyle/>
          <a:p>
            <a:endParaRPr/>
          </a:p>
        </p:txBody>
      </p:sp>
      <p:sp>
        <p:nvSpPr>
          <p:cNvPr id="8638" name="Shape 8638"/>
          <p:cNvSpPr>
            <a:spLocks noGrp="1"/>
          </p:cNvSpPr>
          <p:nvPr>
            <p:ph type="body" sz="quarter" idx="1"/>
          </p:nvPr>
        </p:nvSpPr>
        <p:spPr>
          <a:prstGeom prst="rect">
            <a:avLst/>
          </a:prstGeom>
        </p:spPr>
        <p:txBody>
          <a:bodyPr/>
          <a:lstStyle/>
          <a:p>
            <a:pPr>
              <a:defRPr b="1"/>
            </a:pPr>
            <a:r>
              <a:rPr lang="en-US" dirty="0"/>
              <a:t>ID #3782.B - Can be used in noncommercial online and TV broadcasts of your presentation, but not modified.</a:t>
            </a:r>
          </a:p>
          <a:p>
            <a:pPr>
              <a:defRPr sz="1400"/>
            </a:pPr>
            <a:endParaRPr lang="en-US" dirty="0"/>
          </a:p>
          <a:p>
            <a:pPr>
              <a:defRPr sz="1400"/>
            </a:pPr>
            <a:r>
              <a:rPr lang="en-US" dirty="0"/>
              <a:t>The final question is: will we change? Of course the Paris Agreement was a start, a breakthrough, every country in the world, 195 of them, have agreed. And yes, President Trump said he wanted to withdraw, but a lot of people don't realize that under the law, the first day the US could legally withdraw from the Paris Agreement happens to be the day after the 2020 Presidential election. That means that the decision is not up to Donald J. Trump. It's up to us! It's in our hands! If we do what is necessary.</a:t>
            </a:r>
          </a:p>
          <a:p>
            <a:pPr>
              <a:defRPr sz="1400"/>
            </a:pPr>
            <a:endParaRPr lang="en-US" dirty="0"/>
          </a:p>
          <a:p>
            <a:pPr>
              <a:defRPr sz="1400"/>
            </a:pPr>
            <a:r>
              <a:rPr lang="en-US" dirty="0"/>
              <a:t>Another provision that's not as widely known. If there is a new president, they just have to give 30 days' notice and we're right back in the Paris Agreement. And this is an agreement that is steadily being strengthened because next year is the so-called "review and ratchet" year, when every nation upgrades its commitment. </a:t>
            </a:r>
          </a:p>
          <a:p>
            <a:pPr>
              <a:defRPr sz="1400"/>
            </a:pPr>
            <a:endParaRPr lang="en-US" dirty="0"/>
          </a:p>
          <a:p>
            <a:pPr>
              <a:defRPr sz="1200"/>
            </a:pPr>
            <a:r>
              <a:rPr lang="en-US" b="1" dirty="0"/>
              <a:t>DESCRIPTION</a:t>
            </a:r>
            <a:r>
              <a:rPr lang="en-US" dirty="0"/>
              <a:t>: Video of canal boats in the Seine River in Paris and text about the Paris Agreement’s net zero greenhouse gas emissions goal</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All 196 of the United Nations Framework Convention on Climate Change’s (UNFCCC) participating member states plus the European Union, totaling 197 parties, adopted the Paris Agreement at the conclusion of the United Nations 21st Conference of the Parties (COP 21) in December 2015.[1*]</a:t>
            </a:r>
          </a:p>
          <a:p>
            <a:pPr>
              <a:defRPr sz="1200"/>
            </a:pPr>
            <a:endParaRPr lang="en-US" dirty="0"/>
          </a:p>
          <a:p>
            <a:pPr>
              <a:defRPr sz="1200"/>
            </a:pPr>
            <a:r>
              <a:rPr lang="en-US" dirty="0"/>
              <a:t>The Paris Agreement sets a long-term goal to keep global average temperature rise to well below 2 degrees Celsius, while pursuing efforts to hold it under 1.5 degrees Celsius. It operationalizes this with a mitigation goal of peaking global emissions as soon as possible, then aiming for net-zero greenhouse gas emissions in the second half of this century. To achieve these goals, the agreement requires countries to submit an action plan (known as a “nationally-determined contribution,” or NDC) every five years, progressively strengthening the plan over time. Along with new frameworks for measuring, reporting, and verifying emissions reductions, and providing capacity building for less-developed countries, the Paris Agreement effectively establishes a framework for continued action.[2*]</a:t>
            </a:r>
          </a:p>
          <a:p>
            <a:pPr>
              <a:defRPr sz="1200"/>
            </a:pPr>
            <a:endParaRPr lang="en-US" dirty="0"/>
          </a:p>
          <a:p>
            <a:pPr>
              <a:defRPr sz="1200"/>
            </a:pPr>
            <a:r>
              <a:rPr lang="en-US" dirty="0"/>
              <a:t>Although President Trump announced, on June 1, 2017, his intent to withdraw the United States from the Paris Agreement, the earliest date at which any country can leave the agreement is November 4, 2020, the day after the 2020 US Presidential election.[3*]</a:t>
            </a:r>
          </a:p>
          <a:p>
            <a:pPr>
              <a:defRPr sz="1200"/>
            </a:pPr>
            <a:endParaRPr lang="en-US" dirty="0"/>
          </a:p>
          <a:p>
            <a:pPr>
              <a:defRPr sz="1200"/>
            </a:pPr>
            <a:r>
              <a:rPr lang="en-US" b="1" dirty="0"/>
              <a:t>REFERENCES</a:t>
            </a:r>
            <a:r>
              <a:rPr lang="en-US" dirty="0"/>
              <a:t>: </a:t>
            </a:r>
          </a:p>
          <a:p>
            <a:pPr>
              <a:defRPr sz="1200"/>
            </a:pPr>
            <a:r>
              <a:rPr lang="en-US" dirty="0"/>
              <a:t>[1*] United Nations Framework Convention on Climate Change, “COP 21,” United Nations, last accessed April, 2018. https://unfccc.int/resource/docs/2015/cop21/eng/10.pdf </a:t>
            </a:r>
          </a:p>
          <a:p>
            <a:pPr>
              <a:defRPr sz="1200"/>
            </a:pPr>
            <a:r>
              <a:rPr lang="en-US" dirty="0"/>
              <a:t>[2*] United Nations Framework Convention on Climate Change, Paris Agreement (December 2015). https://unfccc.int/files/meetings/paris_nov_2015/application/pdf/paris_agreement_english_.pdf</a:t>
            </a:r>
          </a:p>
          <a:p>
            <a:pPr>
              <a:defRPr sz="1200"/>
            </a:pPr>
            <a:r>
              <a:rPr lang="en-US" dirty="0"/>
              <a:t>[3*] Brad Plumer, “The U.S. Won’t Actually Leave the Paris Climate Deal Anytime Soon,” The New York Times, June 7, 2017. https://www.nytimes.com/2017/06/07/climate/trump-paris-climate-timeline.html</a:t>
            </a:r>
          </a:p>
          <a:p>
            <a:pPr>
              <a:defRPr b="1"/>
            </a:pPr>
            <a:endParaRPr dirty="0"/>
          </a:p>
        </p:txBody>
      </p:sp>
    </p:spTree>
    <p:extLst>
      <p:ext uri="{BB962C8B-B14F-4D97-AF65-F5344CB8AC3E}">
        <p14:creationId xmlns:p14="http://schemas.microsoft.com/office/powerpoint/2010/main" val="2576119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473075" y="698500"/>
            <a:ext cx="6219825" cy="3498850"/>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sz="1200" dirty="0"/>
              <a:t>ID #4918.C - Can be used in noncommercial online and TV broadcasts of your presentation, but not modified.</a:t>
            </a:r>
          </a:p>
          <a:p>
            <a:pPr>
              <a:defRPr sz="1400"/>
            </a:pPr>
            <a:r>
              <a:rPr lang="en-US" sz="1200" dirty="0"/>
              <a:t>Bottom of https://www.wearestillin.com/about (as of 5/27/2019):</a:t>
            </a:r>
          </a:p>
          <a:p>
            <a:pPr>
              <a:defRPr sz="1400"/>
            </a:pPr>
            <a:r>
              <a:rPr lang="en-US" sz="1200" dirty="0"/>
              <a:t>“We Are Still In is as a joint declaration of support for climate action, signed by more than 3,750 CEOs, mayors, governors, college presidents, and others. The organizations they represent comprise the largest and most diverse coalition of actors ever established in pursuit of climate action”.</a:t>
            </a:r>
          </a:p>
          <a:p>
            <a:pPr>
              <a:defRPr sz="1400"/>
            </a:pPr>
            <a:endParaRPr lang="en-US" sz="1200" dirty="0"/>
          </a:p>
          <a:p>
            <a:pPr>
              <a:defRPr sz="1400"/>
            </a:pPr>
            <a:r>
              <a:rPr sz="1200" dirty="0"/>
              <a:t>Two-hundred plus cities, nine states, all these colleges and universities, 1,700 businesses, have all committed to the Paris Agreement. The hashtag is #</a:t>
            </a:r>
            <a:r>
              <a:rPr sz="1200" dirty="0" err="1"/>
              <a:t>WeAreStillIn</a:t>
            </a:r>
            <a:r>
              <a:rPr sz="1200" dirty="0"/>
              <a:t>. </a:t>
            </a:r>
          </a:p>
          <a:p>
            <a:pPr>
              <a:defRPr sz="1400"/>
            </a:pPr>
            <a:endParaRPr sz="1200" dirty="0"/>
          </a:p>
          <a:p>
            <a:pPr>
              <a:defRPr sz="1400"/>
            </a:pPr>
            <a:endParaRPr sz="1200" dirty="0"/>
          </a:p>
          <a:p>
            <a:pPr>
              <a:defRPr sz="1200"/>
            </a:pPr>
            <a:r>
              <a:rPr sz="1200" b="1" dirty="0"/>
              <a:t>DESCRIPTION</a:t>
            </a:r>
            <a:r>
              <a:rPr sz="1200" dirty="0"/>
              <a:t>: Text that exclaims the open letter declaring commitment to the Paris Agreement has amassed over two thousand signatories</a:t>
            </a:r>
          </a:p>
          <a:p>
            <a:pPr>
              <a:defRPr sz="1200"/>
            </a:pPr>
            <a:endParaRPr sz="1200" dirty="0"/>
          </a:p>
          <a:p>
            <a:pPr>
              <a:defRPr sz="1200"/>
            </a:pPr>
            <a:r>
              <a:rPr sz="1200" b="1" dirty="0"/>
              <a:t>ADDITIONAL</a:t>
            </a:r>
            <a:r>
              <a:rPr sz="1200" dirty="0"/>
              <a:t> </a:t>
            </a:r>
            <a:r>
              <a:rPr sz="1200" b="1" dirty="0"/>
              <a:t>TALKING</a:t>
            </a:r>
            <a:r>
              <a:rPr sz="1200" dirty="0"/>
              <a:t> </a:t>
            </a:r>
            <a:r>
              <a:rPr sz="1200" b="1" dirty="0"/>
              <a:t>POINTS</a:t>
            </a:r>
            <a:r>
              <a:rPr sz="1200" dirty="0"/>
              <a:t>: At least 2,300 governors, mayors, businesses, investors, and colleges and universities from across the US have signed an open letter to the international community and parties to the Paris Agreement to voice their support for, and dedication to, the US’ commitments as outlined under the Agreement. Together, these leaders are sending a strong signal to the rest of the world about the continued commitment of the US to ambitious action on climate change, absent leadership at the federal level.*</a:t>
            </a:r>
          </a:p>
          <a:p>
            <a:pPr>
              <a:defRPr sz="1200"/>
            </a:pPr>
            <a:endParaRPr sz="1200" dirty="0"/>
          </a:p>
          <a:p>
            <a:pPr>
              <a:defRPr sz="1200"/>
            </a:pPr>
            <a:r>
              <a:rPr sz="1200" dirty="0"/>
              <a:t>As of November 2017, participating cities and states represented over 127 million Americans and contributed $6.2 trillion to the US economy. The businesses and investors that have signed on account for a total annual revenue of $1.4 trillion and include over 20 Fortune 500 companies.**</a:t>
            </a:r>
          </a:p>
          <a:p>
            <a:pPr>
              <a:defRPr sz="1200"/>
            </a:pPr>
            <a:endParaRPr sz="1200" dirty="0"/>
          </a:p>
          <a:p>
            <a:pPr>
              <a:defRPr sz="1200"/>
            </a:pPr>
            <a:r>
              <a:rPr sz="1200" b="1" dirty="0"/>
              <a:t>REFERENCES</a:t>
            </a:r>
            <a:r>
              <a:rPr sz="1200" dirty="0"/>
              <a:t>: </a:t>
            </a:r>
          </a:p>
          <a:p>
            <a:pPr>
              <a:defRPr sz="1200"/>
            </a:pPr>
            <a:r>
              <a:rPr sz="1200" dirty="0"/>
              <a:t>* We Are Still In, “Leaders in U.S. Economy Say ‘We Are Still In’ on Paris Climate Agreement,” June 5, 2017. http://wearestillin.com/#press-release</a:t>
            </a:r>
          </a:p>
          <a:p>
            <a:pPr>
              <a:defRPr sz="1200"/>
            </a:pPr>
            <a:r>
              <a:rPr sz="1200" dirty="0"/>
              <a:t>** We Are Still In, “About,” last accessed October, 2017. http://wearestillin.com/about</a:t>
            </a:r>
          </a:p>
          <a:p>
            <a:pPr>
              <a:defRPr sz="1200"/>
            </a:pPr>
            <a:endParaRPr dirty="0"/>
          </a:p>
        </p:txBody>
      </p:sp>
    </p:spTree>
    <p:extLst>
      <p:ext uri="{BB962C8B-B14F-4D97-AF65-F5344CB8AC3E}">
        <p14:creationId xmlns:p14="http://schemas.microsoft.com/office/powerpoint/2010/main" val="386737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2" name="Shape 6232"/>
          <p:cNvSpPr>
            <a:spLocks noGrp="1" noRot="1" noChangeAspect="1"/>
          </p:cNvSpPr>
          <p:nvPr>
            <p:ph type="sldImg"/>
          </p:nvPr>
        </p:nvSpPr>
        <p:spPr>
          <a:xfrm>
            <a:off x="476250" y="681038"/>
            <a:ext cx="6057900" cy="3406775"/>
          </a:xfrm>
          <a:prstGeom prst="rect">
            <a:avLst/>
          </a:prstGeom>
        </p:spPr>
        <p:txBody>
          <a:bodyPr/>
          <a:lstStyle/>
          <a:p>
            <a:endParaRPr/>
          </a:p>
        </p:txBody>
      </p:sp>
      <p:sp>
        <p:nvSpPr>
          <p:cNvPr id="6233" name="Shape 6233"/>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#5574 - Can be used in noncommercial online and TV broadcasts of your presentation, but not modified.</a:t>
            </a:r>
          </a:p>
          <a:p>
            <a:pPr>
              <a:defRPr sz="1400"/>
            </a:pPr>
            <a:endParaRPr/>
          </a:p>
          <a:p>
            <a:pPr>
              <a:defRPr sz="1400"/>
            </a:pPr>
            <a:endParaRPr/>
          </a:p>
          <a:p>
            <a:pPr>
              <a:defRPr sz="1400"/>
            </a:pPr>
            <a:endParaRPr/>
          </a:p>
          <a:p>
            <a:pPr>
              <a:defRPr sz="1200"/>
            </a:pPr>
            <a:r>
              <a:rPr b="1"/>
              <a:t>DESCRIPTION</a:t>
            </a:r>
            <a:r>
              <a:t>: A graph displaying the cost decreases of clean energy technology in the U.S. from 2008-2017 </a:t>
            </a:r>
          </a:p>
          <a:p>
            <a:pPr>
              <a:defRPr sz="1200"/>
            </a:pPr>
            <a:endParaRPr/>
          </a:p>
          <a:p>
            <a:pPr>
              <a:defRPr sz="1200"/>
            </a:pPr>
            <a:r>
              <a:rPr b="1"/>
              <a:t>ADDITIONAL</a:t>
            </a:r>
            <a:r>
              <a:t> </a:t>
            </a:r>
            <a:r>
              <a:rPr b="1"/>
              <a:t>TALKING</a:t>
            </a:r>
            <a:r>
              <a:t> </a:t>
            </a:r>
            <a:r>
              <a:rPr b="1"/>
              <a:t>POINTS</a:t>
            </a:r>
            <a:r>
              <a:t>: Between 2008 and 2016, utility-scale solar photovoltaic (PV) project installation costs dropped by 71 percent, while costs for community and rooftop solar decreased by 55 percent. The installation of these small-scale solar projects increased by more than 2,000 percent from 2008 to 2016. Wind capacity in the US reached 89 gigawatts in 2017, an increase of 64 gigawatts since 2008. The 2017 total wind capacity in the US could power upwards of 25 million households. After 2017, there are now more than 750,000 electric vehicles on US roads, with 195,000 being bought in 2017 alone. Lithium-ion battery costs have fallen by 79 percent since 2008, assisting significantly in the expansion of the EV market.*</a:t>
            </a:r>
          </a:p>
          <a:p>
            <a:pPr>
              <a:defRPr sz="1200"/>
            </a:pPr>
            <a:endParaRPr/>
          </a:p>
          <a:p>
            <a:pPr>
              <a:defRPr sz="1200"/>
            </a:pPr>
            <a:r>
              <a:rPr b="1"/>
              <a:t>REFERENCES</a:t>
            </a:r>
            <a:r>
              <a:t>: </a:t>
            </a:r>
          </a:p>
          <a:p>
            <a:pPr>
              <a:defRPr sz="1200"/>
            </a:pPr>
            <a:r>
              <a:t>* Natural Resources Defense Fund, "Revolution Now: The Future Is Here For Clean Energy Technology," (2018). https://www.nrdc.org/revolution-now</a:t>
            </a:r>
          </a:p>
        </p:txBody>
      </p:sp>
    </p:spTree>
    <p:extLst>
      <p:ext uri="{BB962C8B-B14F-4D97-AF65-F5344CB8AC3E}">
        <p14:creationId xmlns:p14="http://schemas.microsoft.com/office/powerpoint/2010/main" val="36539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2" name="Shape 5892"/>
          <p:cNvSpPr>
            <a:spLocks noGrp="1" noRot="1" noChangeAspect="1"/>
          </p:cNvSpPr>
          <p:nvPr>
            <p:ph type="sldImg"/>
          </p:nvPr>
        </p:nvSpPr>
        <p:spPr>
          <a:xfrm>
            <a:off x="476250" y="681038"/>
            <a:ext cx="6057900" cy="3406775"/>
          </a:xfrm>
          <a:prstGeom prst="rect">
            <a:avLst/>
          </a:prstGeom>
        </p:spPr>
        <p:txBody>
          <a:bodyPr/>
          <a:lstStyle/>
          <a:p>
            <a:endParaRPr/>
          </a:p>
        </p:txBody>
      </p:sp>
      <p:sp>
        <p:nvSpPr>
          <p:cNvPr id="5893" name="Shape 5893"/>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t>ID #5563 - May not be modified or used in presentations that are recorded, streamed, or broadcast. </a:t>
            </a:r>
          </a:p>
          <a:p>
            <a:pPr>
              <a:defRPr sz="1400"/>
            </a:pPr>
            <a:endParaRPr/>
          </a:p>
          <a:p>
            <a:pPr>
              <a:defRPr sz="1400"/>
            </a:pPr>
            <a:endParaRPr/>
          </a:p>
          <a:p>
            <a:pPr>
              <a:defRPr sz="1400"/>
            </a:pPr>
            <a:endParaRPr/>
          </a:p>
          <a:p>
            <a:pPr>
              <a:defRPr sz="1200"/>
            </a:pPr>
            <a:r>
              <a:rPr b="1"/>
              <a:t>DESCRIPTION</a:t>
            </a:r>
            <a:r>
              <a:t>: Photo of wind turbines in San Gorgonio Pass, California, September 2017, and text about wind energy potential in the state</a:t>
            </a:r>
          </a:p>
          <a:p>
            <a:pPr>
              <a:defRPr sz="1200"/>
            </a:pPr>
            <a:endParaRPr/>
          </a:p>
          <a:p>
            <a:pPr>
              <a:defRPr sz="1200"/>
            </a:pPr>
            <a:r>
              <a:rPr b="1"/>
              <a:t>ADDITIONAL</a:t>
            </a:r>
            <a:r>
              <a:t> </a:t>
            </a:r>
            <a:r>
              <a:rPr b="1"/>
              <a:t>TALKING</a:t>
            </a:r>
            <a:r>
              <a:t> </a:t>
            </a:r>
            <a:r>
              <a:rPr b="1"/>
              <a:t>POINTS</a:t>
            </a:r>
            <a:r>
              <a:t>: Wind power makes up more than 6 percent of California's electricity generation, totaling over 5.6 GW in renewable energy capacity [1*] and providing enough electricity to power more than about 1.3 million California households.[2*] The state has an estimated 303 GW of wind power potential, enough to power the state nearly twice over.[3*] California's wind power potential is widespread, especially along the state's many mountain crests and offshore in the northern part of the state.[4*] Wind energy accounted for 31 percent of the state's renewable energy production for the renewable portfolio standard as of 2017.[5*]</a:t>
            </a:r>
          </a:p>
          <a:p>
            <a:pPr>
              <a:defRPr sz="1200"/>
            </a:pPr>
            <a:endParaRPr/>
          </a:p>
          <a:p>
            <a:pPr>
              <a:defRPr sz="1200"/>
            </a:pPr>
            <a:r>
              <a:rPr b="1"/>
              <a:t>REFERENCES</a:t>
            </a:r>
            <a:r>
              <a:t>: </a:t>
            </a:r>
          </a:p>
          <a:p>
            <a:pPr>
              <a:defRPr sz="1200"/>
            </a:pPr>
            <a:r>
              <a:t>[1*] California Energy Commission, "Electric Generation Capacity &amp; Energy," last updated May 8, 2018. http://www.energy.ca.gov/almanac/electricity_data/electric_generation_capacity.html</a:t>
            </a:r>
          </a:p>
          <a:p>
            <a:pPr>
              <a:defRPr sz="1200"/>
            </a:pPr>
            <a:r>
              <a:t>[2*] Amiercan Wind Energy Association, "Wind Energy in California," last accessed August 6, 2018. http://awea.files.cms-plus.com/FileDownloads/pdfs/California.pdf</a:t>
            </a:r>
          </a:p>
          <a:p>
            <a:pPr>
              <a:defRPr sz="1200"/>
            </a:pPr>
            <a:r>
              <a:t>[3*] US Department of Energy, "WINDExchange- U.S. Installed and Potential Wind Power Capacity and Generation," last accessed June 2018. http://apps2.eere.energy.gov/wind/windexchange/wind_installed_capacity.asp; US Department of Energy, "U.S. Installed and Potential Wind Power Capacity and Generation," last accessed June 2018. http://apps2.eere.energy.gov/wind/windexchange/wind_installed_capacity.asp; US Energy Information Administration, "Electricity-State Electricity Profiles," January 25, 2018. http://www.eia.gov/electricity/state/</a:t>
            </a:r>
          </a:p>
          <a:p>
            <a:pPr>
              <a:defRPr sz="1200"/>
            </a:pPr>
            <a:r>
              <a:t>("Nearly twice over" is derived by dividing California's technical wind energy generation potential of 498 TWh by the state's total retail electricity sales in 2016 of 256.85 TWh.)</a:t>
            </a:r>
          </a:p>
          <a:p>
            <a:pPr>
              <a:defRPr sz="1200"/>
            </a:pPr>
            <a:r>
              <a:t>[4*] California Energy Commission, "Wind Energy in California," last accessed June 2018. http://www.energy.ca.gov/wind/; US Energy Information Administration, "California-Profile Analysis," last updated October 19, 2017. https://www.eia.gov/state/analysis.php?sid=CA</a:t>
            </a:r>
          </a:p>
          <a:p>
            <a:pPr>
              <a:defRPr sz="1200"/>
            </a:pPr>
            <a:r>
              <a:t>[5*] California Wind Energy Association, "Fast Facts about California Wind Energy," last accessed August 6, 2018. </a:t>
            </a:r>
            <a:r>
              <a:rPr u="sng">
                <a:hlinkClick r:id="rId3"/>
              </a:rPr>
              <a:t>https://www.calwea.org/fast-facts</a:t>
            </a:r>
          </a:p>
        </p:txBody>
      </p:sp>
    </p:spTree>
    <p:extLst>
      <p:ext uri="{BB962C8B-B14F-4D97-AF65-F5344CB8AC3E}">
        <p14:creationId xmlns:p14="http://schemas.microsoft.com/office/powerpoint/2010/main" val="334227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7"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4500" b="1">
                <a:solidFill>
                  <a:srgbClr val="9DA9A9"/>
                </a:solidFill>
              </a:defRPr>
            </a:lvl3pPr>
            <a:lvl4pPr marL="0" indent="923902" algn="ctr">
              <a:buSzTx/>
              <a:buNone/>
              <a:defRPr sz="4500" b="1">
                <a:solidFill>
                  <a:srgbClr val="9DA9A9"/>
                </a:solidFill>
              </a:defRPr>
            </a:lvl4pPr>
            <a:lvl5pPr marL="0" indent="1342992"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568705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29763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974612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38295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942964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221785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876115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730372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4" y="3"/>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52" indent="-498752" defTabSz="825480">
              <a:spcBef>
                <a:spcPts val="3000"/>
              </a:spcBef>
              <a:buSzPct val="100000"/>
              <a:buChar char="•"/>
              <a:defRPr sz="5400">
                <a:solidFill>
                  <a:srgbClr val="000000"/>
                </a:solidFill>
                <a:latin typeface="Helvetica"/>
                <a:ea typeface="Helvetica"/>
                <a:cs typeface="Helvetica"/>
                <a:sym typeface="Helvetica"/>
              </a:defRPr>
            </a:lvl1pPr>
            <a:lvl2pPr marL="1440142" indent="-487666" defTabSz="825480">
              <a:spcBef>
                <a:spcPts val="3000"/>
              </a:spcBef>
              <a:buSzPct val="100000"/>
              <a:buChar char="‣"/>
              <a:defRPr sz="4800" b="1">
                <a:solidFill>
                  <a:srgbClr val="000000"/>
                </a:solidFill>
                <a:latin typeface="Helvetica"/>
                <a:ea typeface="Helvetica"/>
                <a:cs typeface="Helvetica"/>
                <a:sym typeface="Helvetica"/>
              </a:defRPr>
            </a:lvl2pPr>
            <a:lvl3pPr marL="2412940" indent="-507988" defTabSz="825480">
              <a:spcBef>
                <a:spcPts val="3000"/>
              </a:spcBef>
              <a:buSzPct val="100000"/>
              <a:buChar char="-"/>
              <a:defRPr sz="4500" b="1">
                <a:solidFill>
                  <a:srgbClr val="000000"/>
                </a:solidFill>
                <a:latin typeface="Helvetica"/>
                <a:ea typeface="Helvetica"/>
                <a:cs typeface="Helvetica"/>
                <a:sym typeface="Helvetica"/>
              </a:defRPr>
            </a:lvl3pPr>
            <a:lvl4pPr marL="3352716" indent="-495288" defTabSz="825480">
              <a:spcBef>
                <a:spcPts val="3000"/>
              </a:spcBef>
              <a:buSzPct val="100000"/>
              <a:buChar char="•"/>
              <a:defRPr sz="3900" b="1">
                <a:solidFill>
                  <a:srgbClr val="000000"/>
                </a:solidFill>
                <a:latin typeface="Helvetica"/>
                <a:ea typeface="Helvetica"/>
                <a:cs typeface="Helvetica"/>
                <a:sym typeface="Helvetica"/>
              </a:defRPr>
            </a:lvl4pPr>
            <a:lvl5pPr marL="4288864" indent="-478960" defTabSz="82548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2"/>
            <a:ext cx="11354200" cy="1477772"/>
          </a:xfrm>
          <a:prstGeom prst="rect">
            <a:avLst/>
          </a:prstGeom>
        </p:spPr>
        <p:txBody>
          <a:bodyPr lIns="0" tIns="0" rIns="0" bIns="0">
            <a:normAutofit/>
          </a:bodyPr>
          <a:lstStyle>
            <a:lvl1pPr defTabSz="82548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6" y="236673"/>
            <a:ext cx="445100" cy="437725"/>
          </a:xfrm>
          <a:prstGeom prst="rect">
            <a:avLst/>
          </a:prstGeom>
        </p:spPr>
        <p:txBody>
          <a:bodyPr lIns="33866" tIns="33866" rIns="33866" bIns="33866"/>
          <a:lstStyle>
            <a:lvl1pPr algn="ctr" defTabSz="82548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86036899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40550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9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69" y="-63"/>
            <a:ext cx="13716001" cy="13716126"/>
          </a:xfrm>
          <a:prstGeom prst="rect">
            <a:avLst/>
          </a:prstGeom>
          <a:ln w="12700">
            <a:miter lim="400000"/>
          </a:ln>
        </p:spPr>
      </p:pic>
      <p:sp>
        <p:nvSpPr>
          <p:cNvPr id="19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427276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7341722"/>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3020051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0227221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492466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016032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148373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2356409"/>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806168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222607288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0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3" y="1962546"/>
            <a:ext cx="9790985" cy="9790985"/>
          </a:xfrm>
          <a:prstGeom prst="rect">
            <a:avLst/>
          </a:prstGeom>
          <a:ln w="12700">
            <a:miter lim="400000"/>
          </a:ln>
        </p:spPr>
      </p:pic>
      <p:sp>
        <p:nvSpPr>
          <p:cNvPr id="20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876173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337032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087055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5542184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265332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3694067"/>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2873949"/>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144244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640575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84961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1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52859108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478822"/>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108857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928586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744554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693304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61672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058347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604002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47827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2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2" y="2014856"/>
            <a:ext cx="7097997" cy="9686288"/>
          </a:xfrm>
          <a:prstGeom prst="rect">
            <a:avLst/>
          </a:prstGeom>
          <a:ln w="12700">
            <a:miter lim="400000"/>
          </a:ln>
        </p:spPr>
      </p:pic>
      <p:sp>
        <p:nvSpPr>
          <p:cNvPr id="22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770601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77466182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835703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139751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875774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000880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658086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09682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2982462"/>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20089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3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1" y="2033503"/>
            <a:ext cx="8661301" cy="9648994"/>
          </a:xfrm>
          <a:prstGeom prst="rect">
            <a:avLst/>
          </a:prstGeom>
          <a:ln w="12700">
            <a:miter lim="400000"/>
          </a:ln>
        </p:spPr>
      </p:pic>
      <p:sp>
        <p:nvSpPr>
          <p:cNvPr id="23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77015901"/>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5377984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25955858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6573"/>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036689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689320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699195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416254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8363583"/>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999760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4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47" name="CSN_Logo_vert_CR.png" descr="CSN_Logo_vert_CR.png"/>
          <p:cNvPicPr>
            <a:picLocks noChangeAspect="1"/>
          </p:cNvPicPr>
          <p:nvPr/>
        </p:nvPicPr>
        <p:blipFill>
          <a:blip r:embed="rId3"/>
          <a:stretch>
            <a:fillRect/>
          </a:stretch>
        </p:blipFill>
        <p:spPr>
          <a:xfrm>
            <a:off x="13423900" y="292100"/>
            <a:ext cx="10604500" cy="13792782"/>
          </a:xfrm>
          <a:prstGeom prst="rect">
            <a:avLst/>
          </a:prstGeom>
          <a:ln w="12700">
            <a:miter lim="400000"/>
          </a:ln>
        </p:spPr>
      </p:pic>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9875435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1410703"/>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737696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27223717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49641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4464903"/>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665579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553819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288982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58324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5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5"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31095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932626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722003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331659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142972868"/>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982868"/>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874998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321088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5652665"/>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05627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6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67" name="PricingPollutionLogo.png" descr="PricingPollutionLogo.png"/>
          <p:cNvPicPr>
            <a:picLocks noChangeAspect="1"/>
          </p:cNvPicPr>
          <p:nvPr/>
        </p:nvPicPr>
        <p:blipFill>
          <a:blip r:embed="rId3"/>
          <a:stretch>
            <a:fillRect/>
          </a:stretch>
        </p:blipFill>
        <p:spPr>
          <a:xfrm>
            <a:off x="12847255" y="4747285"/>
            <a:ext cx="10646074" cy="4221430"/>
          </a:xfrm>
          <a:prstGeom prst="rect">
            <a:avLst/>
          </a:prstGeom>
          <a:ln w="12700">
            <a:miter lim="400000"/>
          </a:ln>
        </p:spPr>
      </p:pic>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371324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491751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4922103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8043831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43062936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722070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576776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912510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906187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983633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275"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4" y="2632026"/>
            <a:ext cx="8494761" cy="9652001"/>
          </a:xfrm>
          <a:prstGeom prst="rect">
            <a:avLst/>
          </a:prstGeom>
          <a:ln w="12700">
            <a:miter lim="400000"/>
          </a:ln>
        </p:spPr>
      </p:pic>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522580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0118439"/>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033551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969790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513843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282014753"/>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953699"/>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442754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998359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48" indent="342892">
              <a:buSzTx/>
              <a:buNone/>
              <a:defRPr sz="4800"/>
            </a:lvl2pPr>
            <a:lvl3pPr marL="0" indent="685784">
              <a:buSzTx/>
              <a:buNone/>
              <a:defRPr sz="4500"/>
            </a:lvl3pPr>
            <a:lvl4pPr marL="0" indent="1028674">
              <a:buSzTx/>
              <a:buNone/>
              <a:defRPr sz="3900"/>
            </a:lvl4pPr>
            <a:lvl5pPr marL="0" indent="1371566">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01721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0" y="179999"/>
            <a:ext cx="481584" cy="495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7"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899"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7"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8000" y="-702000"/>
            <a:ext cx="25200001"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29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292" name="Title Text"/>
          <p:cNvSpPr txBox="1">
            <a:spLocks noGrp="1"/>
          </p:cNvSpPr>
          <p:nvPr>
            <p:ph type="title"/>
          </p:nvPr>
        </p:nvSpPr>
        <p:spPr>
          <a:xfrm>
            <a:off x="8710866" y="6298281"/>
            <a:ext cx="6962267" cy="1119439"/>
          </a:xfrm>
          <a:prstGeom prst="rect">
            <a:avLst/>
          </a:prstGeom>
          <a:solidFill>
            <a:srgbClr val="FFFFFF"/>
          </a:solidFill>
        </p:spPr>
        <p:txBody>
          <a:bodyPr anchor="ctr"/>
          <a:lstStyle>
            <a:lvl1pPr algn="ctr">
              <a:defRPr sz="6000">
                <a:solidFill>
                  <a:srgbClr val="333333"/>
                </a:solidFill>
              </a:defRPr>
            </a:lvl1pPr>
          </a:lstStyle>
          <a:p>
            <a:r>
              <a:t>Title Text</a:t>
            </a: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669022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3"/>
            <a:ext cx="21793200" cy="7372350"/>
          </a:xfrm>
          <a:prstGeom prst="rect">
            <a:avLst/>
          </a:prstGeom>
        </p:spPr>
        <p:txBody>
          <a:bodyPr anchor="ctr"/>
          <a:lstStyle>
            <a:lvl1pPr marL="429330" indent="-42933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48" indent="0">
              <a:spcBef>
                <a:spcPts val="450"/>
              </a:spcBef>
              <a:buSzTx/>
              <a:buNone/>
              <a:defRPr sz="3000" b="1">
                <a:solidFill>
                  <a:srgbClr val="9DA9A9"/>
                </a:solidFill>
              </a:defRPr>
            </a:lvl2pPr>
            <a:lvl3pPr marL="0" indent="438140">
              <a:buSzTx/>
              <a:buNone/>
              <a:defRPr sz="3000" b="1">
                <a:solidFill>
                  <a:srgbClr val="9DA9A9"/>
                </a:solidFill>
              </a:defRPr>
            </a:lvl3pPr>
            <a:lvl4pPr marL="0" indent="923902">
              <a:buSzTx/>
              <a:buNone/>
              <a:defRPr sz="3000" b="1">
                <a:solidFill>
                  <a:srgbClr val="9DA9A9"/>
                </a:solidFill>
              </a:defRPr>
            </a:lvl4pPr>
            <a:lvl5pPr marL="0" indent="1342992">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839518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30489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333783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26916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467852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3"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48" indent="0">
              <a:buSzTx/>
              <a:buNone/>
              <a:defRPr sz="3600" b="1"/>
            </a:lvl2pPr>
            <a:lvl3pPr marL="0" indent="438140">
              <a:buSzTx/>
              <a:buNone/>
              <a:defRPr sz="3600" b="1"/>
            </a:lvl3pPr>
            <a:lvl4pPr marL="0" indent="923902">
              <a:buSzTx/>
              <a:buNone/>
              <a:defRPr sz="3600" b="1"/>
            </a:lvl4pPr>
            <a:lvl5pPr marL="0" indent="1342992">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8" y="13000857"/>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221728042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6280906"/>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3"/>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891000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4500" b="1">
                <a:solidFill>
                  <a:srgbClr val="9DA9A9"/>
                </a:solidFill>
              </a:defRPr>
            </a:lvl3pPr>
            <a:lvl4pPr marL="0" indent="923902" algn="ctr">
              <a:buSzTx/>
              <a:buNone/>
              <a:defRPr sz="4500" b="1">
                <a:solidFill>
                  <a:srgbClr val="9DA9A9"/>
                </a:solidFill>
              </a:defRPr>
            </a:lvl4pPr>
            <a:lvl5pPr marL="0" indent="1342992"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04763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0"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04"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5"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6"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07" name="Title Text"/>
          <p:cNvSpPr txBox="1">
            <a:spLocks noGrp="1"/>
          </p:cNvSpPr>
          <p:nvPr>
            <p:ph type="title"/>
          </p:nvPr>
        </p:nvSpPr>
        <p:spPr>
          <a:xfrm>
            <a:off x="1270000" y="1270000"/>
            <a:ext cx="5912821" cy="4448908"/>
          </a:xfrm>
          <a:prstGeom prst="rect">
            <a:avLst/>
          </a:prstGeom>
        </p:spPr>
        <p:txBody>
          <a:bodyPr/>
          <a:lstStyle>
            <a:lvl1pPr>
              <a:defRPr>
                <a:solidFill>
                  <a:srgbClr val="FFFFFF"/>
                </a:solidFill>
              </a:defRPr>
            </a:lvl1pPr>
          </a:lstStyle>
          <a:p>
            <a:r>
              <a:t>Title Text</a:t>
            </a: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715817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48" indent="0" algn="ctr">
              <a:spcBef>
                <a:spcPts val="450"/>
              </a:spcBef>
              <a:buSzTx/>
              <a:buNone/>
              <a:defRPr sz="4200" b="1">
                <a:solidFill>
                  <a:srgbClr val="9DA9A9"/>
                </a:solidFill>
              </a:defRPr>
            </a:lvl2pPr>
            <a:lvl3pPr marL="0" indent="438140" algn="ctr">
              <a:buSzTx/>
              <a:buNone/>
              <a:defRPr sz="4200" b="1">
                <a:solidFill>
                  <a:srgbClr val="9DA9A9"/>
                </a:solidFill>
              </a:defRPr>
            </a:lvl3pPr>
            <a:lvl4pPr marL="0" indent="923902" algn="ctr">
              <a:buSzTx/>
              <a:buNone/>
              <a:defRPr sz="4200" b="1">
                <a:solidFill>
                  <a:srgbClr val="9DA9A9"/>
                </a:solidFill>
              </a:defRPr>
            </a:lvl4pPr>
            <a:lvl5pPr marL="0" indent="1342992"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032601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473467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669933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533032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8808235"/>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4823749"/>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4" y="3"/>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52" indent="-498752" defTabSz="825480">
              <a:spcBef>
                <a:spcPts val="3000"/>
              </a:spcBef>
              <a:buSzPct val="100000"/>
              <a:buChar char="•"/>
              <a:defRPr sz="5400">
                <a:solidFill>
                  <a:srgbClr val="000000"/>
                </a:solidFill>
                <a:latin typeface="Helvetica"/>
                <a:ea typeface="Helvetica"/>
                <a:cs typeface="Helvetica"/>
                <a:sym typeface="Helvetica"/>
              </a:defRPr>
            </a:lvl1pPr>
            <a:lvl2pPr marL="1440142" indent="-487666" defTabSz="825480">
              <a:spcBef>
                <a:spcPts val="3000"/>
              </a:spcBef>
              <a:buSzPct val="100000"/>
              <a:buChar char="‣"/>
              <a:defRPr sz="4800" b="1">
                <a:solidFill>
                  <a:srgbClr val="000000"/>
                </a:solidFill>
                <a:latin typeface="Helvetica"/>
                <a:ea typeface="Helvetica"/>
                <a:cs typeface="Helvetica"/>
                <a:sym typeface="Helvetica"/>
              </a:defRPr>
            </a:lvl2pPr>
            <a:lvl3pPr marL="2412940" indent="-507988" defTabSz="825480">
              <a:spcBef>
                <a:spcPts val="3000"/>
              </a:spcBef>
              <a:buSzPct val="100000"/>
              <a:buChar char="-"/>
              <a:defRPr sz="4500" b="1">
                <a:solidFill>
                  <a:srgbClr val="000000"/>
                </a:solidFill>
                <a:latin typeface="Helvetica"/>
                <a:ea typeface="Helvetica"/>
                <a:cs typeface="Helvetica"/>
                <a:sym typeface="Helvetica"/>
              </a:defRPr>
            </a:lvl3pPr>
            <a:lvl4pPr marL="3352716" indent="-495288" defTabSz="825480">
              <a:spcBef>
                <a:spcPts val="3000"/>
              </a:spcBef>
              <a:buSzPct val="100000"/>
              <a:buChar char="•"/>
              <a:defRPr sz="3900" b="1">
                <a:solidFill>
                  <a:srgbClr val="000000"/>
                </a:solidFill>
                <a:latin typeface="Helvetica"/>
                <a:ea typeface="Helvetica"/>
                <a:cs typeface="Helvetica"/>
                <a:sym typeface="Helvetica"/>
              </a:defRPr>
            </a:lvl4pPr>
            <a:lvl5pPr marL="4288864" indent="-478960" defTabSz="82548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2"/>
            <a:ext cx="11354200" cy="1477772"/>
          </a:xfrm>
          <a:prstGeom prst="rect">
            <a:avLst/>
          </a:prstGeom>
        </p:spPr>
        <p:txBody>
          <a:bodyPr lIns="0" tIns="0" rIns="0" bIns="0">
            <a:normAutofit/>
          </a:bodyPr>
          <a:lstStyle>
            <a:lvl1pPr defTabSz="82548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6" y="236673"/>
            <a:ext cx="445100" cy="437725"/>
          </a:xfrm>
          <a:prstGeom prst="rect">
            <a:avLst/>
          </a:prstGeom>
        </p:spPr>
        <p:txBody>
          <a:bodyPr lIns="33866" tIns="33866" rIns="33866" bIns="33866"/>
          <a:lstStyle>
            <a:lvl1pPr algn="ctr" defTabSz="82548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41693074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55485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30723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5999"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4566"/>
            <a:ext cx="8128161"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319" name="Rectangle"/>
          <p:cNvSpPr/>
          <p:nvPr/>
        </p:nvSpPr>
        <p:spPr>
          <a:xfrm>
            <a:off x="8128000" y="-173383"/>
            <a:ext cx="360000"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0" name="Rectangle"/>
          <p:cNvSpPr/>
          <p:nvPr/>
        </p:nvSpPr>
        <p:spPr>
          <a:xfrm rot="16200000">
            <a:off x="12012000" y="-5742000"/>
            <a:ext cx="360001" cy="25200000"/>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1" name="Rectangle"/>
          <p:cNvSpPr/>
          <p:nvPr/>
        </p:nvSpPr>
        <p:spPr>
          <a:xfrm>
            <a:off x="16076000" y="7026616"/>
            <a:ext cx="360001" cy="7200001"/>
          </a:xfrm>
          <a:prstGeom prst="rect">
            <a:avLst/>
          </a:prstGeom>
          <a:solidFill>
            <a:srgbClr val="FFFFFF"/>
          </a:solidFill>
          <a:ln w="12700">
            <a:miter lim="400000"/>
          </a:ln>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515908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107172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1657362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8203529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89859976"/>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92952215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0587777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4447494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67111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87076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600"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sp>
        <p:nvSpPr>
          <p:cNvPr id="329"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8000" y="-241300"/>
            <a:ext cx="25200001" cy="144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38" name="Title Text"/>
          <p:cNvSpPr txBox="1">
            <a:spLocks noGrp="1"/>
          </p:cNvSpPr>
          <p:nvPr>
            <p:ph type="title"/>
          </p:nvPr>
        </p:nvSpPr>
        <p:spPr>
          <a:xfrm>
            <a:off x="1270000"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768829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716415"/>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572536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291202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3608031"/>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909444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106014443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765994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47676363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205341972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5999" y="6853434"/>
            <a:ext cx="8128161"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0" y="6853434"/>
            <a:ext cx="8128161"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6853434"/>
            <a:ext cx="8128161"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19"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899" cy="6862444"/>
          </a:xfrm>
          <a:prstGeom prst="rect">
            <a:avLst/>
          </a:prstGeom>
        </p:spPr>
        <p:txBody>
          <a:bodyPr lIns="91439" tIns="45719" rIns="91439" bIns="45719">
            <a:noAutofit/>
          </a:bodyPr>
          <a:lstStyle/>
          <a:p>
            <a:endParaRPr/>
          </a:p>
        </p:txBody>
      </p:sp>
      <p:grpSp>
        <p:nvGrpSpPr>
          <p:cNvPr id="355" name="Group"/>
          <p:cNvGrpSpPr/>
          <p:nvPr/>
        </p:nvGrpSpPr>
        <p:grpSpPr>
          <a:xfrm>
            <a:off x="-408000" y="-241300"/>
            <a:ext cx="25200001" cy="144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cap="none">
                  <a:solidFill>
                    <a:srgbClr val="FFFFFF"/>
                  </a:solidFill>
                  <a:latin typeface="Helvetica Light"/>
                  <a:ea typeface="Helvetica Light"/>
                  <a:cs typeface="Helvetica Light"/>
                  <a:sym typeface="Helvetica Light"/>
                </a:defRPr>
              </a:pPr>
              <a:endParaRPr/>
            </a:p>
          </p:txBody>
        </p:sp>
      </p:grpSp>
      <p:sp>
        <p:nvSpPr>
          <p:cNvPr id="356"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1264550938"/>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12602957"/>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282787214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2484290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5798368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12229949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30863133"/>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7174429"/>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95896822"/>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69639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5"/>
          </a:xfrm>
          <a:prstGeom prst="rect">
            <a:avLst/>
          </a:prstGeom>
        </p:spPr>
        <p:txBody>
          <a:bodyPr/>
          <a:lstStyle/>
          <a:p>
            <a:r>
              <a:t>Title Text</a:t>
            </a: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1571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311852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1"/>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132501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894673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3674455"/>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989158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8428915"/>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1"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5"/>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2925286060"/>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1" y="590551"/>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051496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1"/>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029606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5"/>
          </a:xfrm>
          <a:prstGeom prst="rect">
            <a:avLst/>
          </a:prstGeom>
        </p:spPr>
        <p:txBody>
          <a:bodyPr/>
          <a:lstStyle/>
          <a:p>
            <a:r>
              <a:t>Title Text</a:t>
            </a:r>
          </a:p>
        </p:txBody>
      </p:sp>
      <p:sp>
        <p:nvSpPr>
          <p:cNvPr id="375" name="Body Level One…"/>
          <p:cNvSpPr txBox="1">
            <a:spLocks noGrp="1"/>
          </p:cNvSpPr>
          <p:nvPr>
            <p:ph type="body" sz="half" idx="1"/>
          </p:nvPr>
        </p:nvSpPr>
        <p:spPr>
          <a:xfrm>
            <a:off x="12693805" y="2540000"/>
            <a:ext cx="10673275" cy="10228285"/>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73559520"/>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0402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507959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0646049"/>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1" y="590551"/>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1"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570179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1"/>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1436562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117202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1"/>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101060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1"/>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7484" y="236671"/>
            <a:ext cx="445100"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14369765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23821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21"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053921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50" indent="342900">
              <a:buSzTx/>
              <a:buNone/>
              <a:defRPr sz="4800"/>
            </a:lvl2pPr>
            <a:lvl3pPr marL="0" indent="685800">
              <a:buSzTx/>
              <a:buNone/>
              <a:defRPr sz="4500"/>
            </a:lvl3pPr>
            <a:lvl4pPr marL="0" indent="1028700">
              <a:buSzTx/>
              <a:buNone/>
              <a:defRPr sz="3900"/>
            </a:lvl4pPr>
            <a:lvl5pPr marL="0" indent="13716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4849000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86529468"/>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3"/>
            <a:ext cx="21793200" cy="7372350"/>
          </a:xfrm>
          <a:prstGeom prst="rect">
            <a:avLst/>
          </a:prstGeom>
        </p:spPr>
        <p:txBody>
          <a:bodyPr anchor="ctr"/>
          <a:lstStyle>
            <a:lvl1pPr marL="429340" indent="-42934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50" indent="0">
              <a:spcBef>
                <a:spcPts val="450"/>
              </a:spcBef>
              <a:buSzTx/>
              <a:buNone/>
              <a:defRPr sz="3000" b="1">
                <a:solidFill>
                  <a:srgbClr val="9DA9A9"/>
                </a:solidFill>
              </a:defRPr>
            </a:lvl2pPr>
            <a:lvl3pPr marL="0" indent="438150">
              <a:buSzTx/>
              <a:buNone/>
              <a:defRPr sz="3000" b="1">
                <a:solidFill>
                  <a:srgbClr val="9DA9A9"/>
                </a:solidFill>
              </a:defRPr>
            </a:lvl3pPr>
            <a:lvl4pPr marL="0" indent="923926">
              <a:buSzTx/>
              <a:buNone/>
              <a:defRPr sz="3000" b="1">
                <a:solidFill>
                  <a:srgbClr val="9DA9A9"/>
                </a:solidFill>
              </a:defRPr>
            </a:lvl4pPr>
            <a:lvl5pPr marL="0" indent="1343026">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222683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523462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703782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7369015"/>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7628769"/>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3"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50" indent="0">
              <a:buSzTx/>
              <a:buNone/>
              <a:defRPr sz="3600" b="1"/>
            </a:lvl2pPr>
            <a:lvl3pPr marL="0" indent="438150">
              <a:buSzTx/>
              <a:buNone/>
              <a:defRPr sz="3600" b="1"/>
            </a:lvl3pPr>
            <a:lvl4pPr marL="0" indent="923926">
              <a:buSzTx/>
              <a:buNone/>
              <a:defRPr sz="3600" b="1"/>
            </a:lvl4pPr>
            <a:lvl5pPr marL="0" indent="1343026">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6" y="13000857"/>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76585795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271457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74660"/>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3"/>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50" indent="0" algn="ctr">
              <a:buSzTx/>
              <a:buNone/>
              <a:defRPr sz="3900" b="1"/>
            </a:lvl2pPr>
            <a:lvl3pPr marL="0" indent="438150" algn="ctr">
              <a:buSzTx/>
              <a:buNone/>
              <a:defRPr b="1"/>
            </a:lvl3pPr>
            <a:lvl4pPr marL="0" indent="923926" algn="ctr">
              <a:buSzTx/>
              <a:buNone/>
              <a:defRPr sz="3900" b="1"/>
            </a:lvl4pPr>
            <a:lvl5pPr marL="0" indent="1343026"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2268114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27"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4500" b="1">
                <a:solidFill>
                  <a:srgbClr val="9DA9A9"/>
                </a:solidFill>
              </a:defRPr>
            </a:lvl3pPr>
            <a:lvl4pPr marL="0" indent="923926" algn="ctr">
              <a:buSzTx/>
              <a:buNone/>
              <a:defRPr sz="4500" b="1">
                <a:solidFill>
                  <a:srgbClr val="9DA9A9"/>
                </a:solidFill>
              </a:defRPr>
            </a:lvl4pPr>
            <a:lvl5pPr marL="0" indent="1343026" algn="ctr">
              <a:buSzTx/>
              <a:buNone/>
              <a:defRPr sz="4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6424997"/>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36"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25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64088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145"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5700">
                <a:solidFill>
                  <a:srgbClr val="FFFFFF"/>
                </a:solidFill>
              </a:defRPr>
            </a:lvl1pPr>
            <a:lvl2pPr marL="57150" indent="0" algn="ctr">
              <a:spcBef>
                <a:spcPts val="450"/>
              </a:spcBef>
              <a:buSzTx/>
              <a:buNone/>
              <a:defRPr sz="4200" b="1">
                <a:solidFill>
                  <a:srgbClr val="9DA9A9"/>
                </a:solidFill>
              </a:defRPr>
            </a:lvl2pPr>
            <a:lvl3pPr marL="0" indent="438150" algn="ctr">
              <a:buSzTx/>
              <a:buNone/>
              <a:defRPr sz="4200" b="1">
                <a:solidFill>
                  <a:srgbClr val="9DA9A9"/>
                </a:solidFill>
              </a:defRPr>
            </a:lvl3pPr>
            <a:lvl4pPr marL="0" indent="923926" algn="ctr">
              <a:buSzTx/>
              <a:buNone/>
              <a:defRPr sz="4200" b="1">
                <a:solidFill>
                  <a:srgbClr val="9DA9A9"/>
                </a:solidFill>
              </a:defRPr>
            </a:lvl4pPr>
            <a:lvl5pPr marL="0" indent="1343026" algn="ctr">
              <a:buSzTx/>
              <a:buNone/>
              <a:defRPr sz="42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774333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154" name="Body Level One…"/>
          <p:cNvSpPr txBox="1">
            <a:spLocks noGrp="1"/>
          </p:cNvSpPr>
          <p:nvPr>
            <p:ph type="body" sz="quarter" idx="1"/>
          </p:nvPr>
        </p:nvSpPr>
        <p:spPr>
          <a:xfrm>
            <a:off x="1295400" y="1905000"/>
            <a:ext cx="21793200" cy="1524000"/>
          </a:xfrm>
          <a:prstGeom prst="rect">
            <a:avLst/>
          </a:prstGeom>
        </p:spPr>
        <p:txBody>
          <a:bodyPr/>
          <a:lstStyle>
            <a:lvl1pPr algn="ctr"/>
            <a:lvl2pPr marL="57150" indent="342900">
              <a:buSzTx/>
              <a:buNone/>
              <a:defRPr sz="4800" b="1"/>
            </a:lvl2pPr>
            <a:lvl3pPr marL="0" indent="685800">
              <a:buSzTx/>
              <a:buNone/>
              <a:defRPr sz="4500" b="1"/>
            </a:lvl3pPr>
            <a:lvl4pPr marL="0" indent="1028700">
              <a:buSzTx/>
              <a:buNone/>
              <a:defRPr sz="3900" b="1"/>
            </a:lvl4pPr>
            <a:lvl5pPr marL="0" indent="13716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941568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104903" y="590553"/>
            <a:ext cx="20631150" cy="11620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63"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50" indent="0">
              <a:buSzTx/>
              <a:buNone/>
              <a:defRPr sz="3900" b="1"/>
            </a:lvl2pPr>
            <a:lvl3pPr marL="0" indent="438150">
              <a:buSzTx/>
              <a:buNone/>
              <a:defRPr b="1"/>
            </a:lvl3pPr>
            <a:lvl4pPr marL="0" indent="923926">
              <a:buSzTx/>
              <a:buNone/>
              <a:defRPr sz="3900" b="1"/>
            </a:lvl4pPr>
            <a:lvl5pPr marL="0" indent="1343026">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6776909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17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50" indent="0" algn="ctr">
              <a:spcBef>
                <a:spcPts val="450"/>
              </a:spcBef>
              <a:buSzTx/>
              <a:buNone/>
              <a:defRPr sz="3600"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6873856"/>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28970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224"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50" indent="0" algn="ctr">
              <a:spcBef>
                <a:spcPts val="450"/>
              </a:spcBef>
              <a:buSzTx/>
              <a:buNone/>
              <a:defRPr b="1">
                <a:solidFill>
                  <a:srgbClr val="9DA9A9"/>
                </a:solidFill>
              </a:defRPr>
            </a:lvl2pPr>
            <a:lvl3pPr marL="0" indent="438150" algn="ctr">
              <a:buSzTx/>
              <a:buNone/>
              <a:defRPr sz="3600" b="1">
                <a:solidFill>
                  <a:srgbClr val="9DA9A9"/>
                </a:solidFill>
              </a:defRPr>
            </a:lvl3pPr>
            <a:lvl4pPr marL="0" indent="923926" algn="ctr">
              <a:buSzTx/>
              <a:buNone/>
              <a:defRPr sz="3600" b="1">
                <a:solidFill>
                  <a:srgbClr val="9DA9A9"/>
                </a:solidFill>
              </a:defRPr>
            </a:lvl4pPr>
            <a:lvl5pPr marL="0" indent="1343026"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269281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13042472" y="3"/>
            <a:ext cx="11354144" cy="13715806"/>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1269998" y="3174998"/>
            <a:ext cx="11354200" cy="9780592"/>
          </a:xfrm>
          <a:prstGeom prst="rect">
            <a:avLst/>
          </a:prstGeom>
        </p:spPr>
        <p:txBody>
          <a:bodyPr lIns="0" tIns="0" rIns="0" bIns="0">
            <a:normAutofit/>
          </a:bodyPr>
          <a:lstStyle>
            <a:lvl1pPr marL="498764" indent="-498764" defTabSz="825500">
              <a:spcBef>
                <a:spcPts val="3000"/>
              </a:spcBef>
              <a:buSzPct val="100000"/>
              <a:buChar char="•"/>
              <a:defRPr sz="5400">
                <a:solidFill>
                  <a:srgbClr val="000000"/>
                </a:solidFill>
                <a:latin typeface="Helvetica"/>
                <a:ea typeface="Helvetica"/>
                <a:cs typeface="Helvetica"/>
                <a:sym typeface="Helvetica"/>
              </a:defRPr>
            </a:lvl1pPr>
            <a:lvl2pPr marL="1440178" indent="-487678" defTabSz="825500">
              <a:spcBef>
                <a:spcPts val="3000"/>
              </a:spcBef>
              <a:buSzPct val="100000"/>
              <a:buChar char="‣"/>
              <a:defRPr sz="4800" b="1">
                <a:solidFill>
                  <a:srgbClr val="000000"/>
                </a:solidFill>
                <a:latin typeface="Helvetica"/>
                <a:ea typeface="Helvetica"/>
                <a:cs typeface="Helvetica"/>
                <a:sym typeface="Helvetica"/>
              </a:defRPr>
            </a:lvl2pPr>
            <a:lvl3pPr marL="2413000" indent="-508000" defTabSz="825500">
              <a:spcBef>
                <a:spcPts val="3000"/>
              </a:spcBef>
              <a:buSzPct val="100000"/>
              <a:buChar char="-"/>
              <a:defRPr sz="4500" b="1">
                <a:solidFill>
                  <a:srgbClr val="000000"/>
                </a:solidFill>
                <a:latin typeface="Helvetica"/>
                <a:ea typeface="Helvetica"/>
                <a:cs typeface="Helvetica"/>
                <a:sym typeface="Helvetica"/>
              </a:defRPr>
            </a:lvl3pPr>
            <a:lvl4pPr marL="3352800" indent="-495300" defTabSz="825500">
              <a:spcBef>
                <a:spcPts val="3000"/>
              </a:spcBef>
              <a:buSzPct val="100000"/>
              <a:buChar char="•"/>
              <a:defRPr sz="3900" b="1">
                <a:solidFill>
                  <a:srgbClr val="000000"/>
                </a:solidFill>
                <a:latin typeface="Helvetica"/>
                <a:ea typeface="Helvetica"/>
                <a:cs typeface="Helvetica"/>
                <a:sym typeface="Helvetica"/>
              </a:defRPr>
            </a:lvl4pPr>
            <a:lvl5pPr marL="4288972" indent="-478972" defTabSz="825500">
              <a:spcBef>
                <a:spcPts val="3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1269998" y="1270000"/>
            <a:ext cx="11354200" cy="1477772"/>
          </a:xfrm>
          <a:prstGeom prst="rect">
            <a:avLst/>
          </a:prstGeom>
        </p:spPr>
        <p:txBody>
          <a:bodyPr lIns="0" tIns="0" rIns="0" bIns="0">
            <a:normAutofit/>
          </a:bodyPr>
          <a:lstStyle>
            <a:lvl1pPr defTabSz="825500">
              <a:lnSpc>
                <a:spcPct val="100000"/>
              </a:lnSpc>
              <a:defRPr sz="9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24384002" cy="952502"/>
          </a:xfrm>
          <a:prstGeom prst="rect">
            <a:avLst/>
          </a:prstGeom>
        </p:spPr>
        <p:txBody>
          <a:bodyPr lIns="33866" tIns="33866" rIns="33866" bIns="33866" anchor="ctr">
            <a:normAutofit/>
          </a:bodyPr>
          <a:lstStyle>
            <a:lvl1pPr algn="ctr" defTabSz="1100666">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23742677" y="236673"/>
            <a:ext cx="454717" cy="437725"/>
          </a:xfrm>
          <a:prstGeom prst="rect">
            <a:avLst/>
          </a:prstGeom>
        </p:spPr>
        <p:txBody>
          <a:bodyPr lIns="33866" tIns="33866" rIns="33866" bIns="33866"/>
          <a:lstStyle>
            <a:lvl1pPr algn="ctr" defTabSz="825500">
              <a:defRPr sz="24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92850603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790062"/>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89505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407772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605488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542643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03074934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220199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2308826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902473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4880135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590985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774639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0"/>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8669962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95240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089151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554552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387176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260126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234438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416273664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318854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9990918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0"/>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314260366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263914943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16226230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36312912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7512429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1664386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22531343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7745069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888219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12198548" y="-1985"/>
            <a:ext cx="12188032" cy="13719970"/>
          </a:xfrm>
          <a:prstGeom prst="rect">
            <a:avLst/>
          </a:prstGeom>
          <a:solidFill>
            <a:srgbClr val="8DC63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896267" y="5680262"/>
            <a:ext cx="10540802" cy="2389204"/>
          </a:xfrm>
          <a:prstGeom prst="rect">
            <a:avLst/>
          </a:prstGeom>
          <a:ln w="12700">
            <a:miter lim="400000"/>
          </a:ln>
        </p:spPr>
      </p:pic>
      <p:sp>
        <p:nvSpPr>
          <p:cNvPr id="14" name="Title Text"/>
          <p:cNvSpPr txBox="1">
            <a:spLocks noGrp="1"/>
          </p:cNvSpPr>
          <p:nvPr>
            <p:ph type="title"/>
          </p:nvPr>
        </p:nvSpPr>
        <p:spPr>
          <a:xfrm>
            <a:off x="13171356" y="2880519"/>
            <a:ext cx="10242420" cy="5026358"/>
          </a:xfrm>
          <a:prstGeom prst="rect">
            <a:avLst/>
          </a:prstGeom>
        </p:spPr>
        <p:txBody>
          <a:bodyPr anchor="ctr"/>
          <a:lstStyle>
            <a:lvl1pPr algn="ctr">
              <a:lnSpc>
                <a:spcPct val="80000"/>
              </a:lnSpc>
              <a:defRPr sz="10000" cap="all">
                <a:solidFill>
                  <a:srgbClr val="FFFFFF"/>
                </a:solidFill>
              </a:defRPr>
            </a:lvl1pPr>
          </a:lstStyle>
          <a:p>
            <a:r>
              <a:t>Title Text</a:t>
            </a:r>
          </a:p>
        </p:txBody>
      </p:sp>
      <p:sp>
        <p:nvSpPr>
          <p:cNvPr id="15" name="Body Level One…"/>
          <p:cNvSpPr txBox="1">
            <a:spLocks noGrp="1"/>
          </p:cNvSpPr>
          <p:nvPr>
            <p:ph type="body" sz="quarter" idx="1"/>
          </p:nvPr>
        </p:nvSpPr>
        <p:spPr>
          <a:xfrm>
            <a:off x="13171356" y="11543927"/>
            <a:ext cx="9850768" cy="4344150"/>
          </a:xfrm>
          <a:prstGeom prst="rect">
            <a:avLst/>
          </a:prstGeom>
        </p:spPr>
        <p:txBody>
          <a:bodyPr lIns="50800" tIns="50800" rIns="50800" bIns="50800"/>
          <a:lstStyle>
            <a:lvl1pPr marL="0" indent="0">
              <a:lnSpc>
                <a:spcPct val="70000"/>
              </a:lnSpc>
              <a:buSzTx/>
              <a:buNone/>
              <a:defRPr sz="3800">
                <a:solidFill>
                  <a:srgbClr val="FFFFFF"/>
                </a:solidFill>
              </a:defRPr>
            </a:lvl1pPr>
            <a:lvl2pPr marL="0" indent="0">
              <a:lnSpc>
                <a:spcPct val="70000"/>
              </a:lnSpc>
              <a:buSzTx/>
              <a:buNone/>
              <a:defRPr>
                <a:solidFill>
                  <a:srgbClr val="FFFFFF"/>
                </a:solidFill>
              </a:defRPr>
            </a:lvl2pPr>
            <a:lvl3pPr marL="0" indent="0">
              <a:lnSpc>
                <a:spcPct val="70000"/>
              </a:lnSpc>
              <a:buSzTx/>
              <a:buNone/>
              <a:defRPr sz="3800">
                <a:solidFill>
                  <a:srgbClr val="FFFFFF"/>
                </a:solidFill>
              </a:defRPr>
            </a:lvl3pPr>
            <a:lvl4pPr marL="0" indent="0">
              <a:lnSpc>
                <a:spcPct val="70000"/>
              </a:lnSpc>
              <a:buSzTx/>
              <a:buNone/>
              <a:defRPr sz="3800">
                <a:solidFill>
                  <a:srgbClr val="FFFFFF"/>
                </a:solidFill>
              </a:defRPr>
            </a:lvl4pPr>
            <a:lvl5pPr marL="0" indent="0">
              <a:lnSpc>
                <a:spcPct val="70000"/>
              </a:lnSpc>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3641469" y="12863067"/>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24393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0" y="-1"/>
            <a:ext cx="12637149" cy="14145347"/>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59999" y="12503053"/>
            <a:ext cx="906947" cy="906947"/>
          </a:xfrm>
          <a:prstGeom prst="rect">
            <a:avLst/>
          </a:prstGeom>
          <a:ln w="12700">
            <a:miter lim="400000"/>
          </a:ln>
        </p:spPr>
      </p:pic>
      <p:sp>
        <p:nvSpPr>
          <p:cNvPr id="119" name="Title Text"/>
          <p:cNvSpPr txBox="1">
            <a:spLocks noGrp="1"/>
          </p:cNvSpPr>
          <p:nvPr>
            <p:ph type="title"/>
          </p:nvPr>
        </p:nvSpPr>
        <p:spPr>
          <a:xfrm>
            <a:off x="13208000" y="635000"/>
            <a:ext cx="10260001" cy="1475993"/>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32"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836703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2032000" y="4533900"/>
            <a:ext cx="20320000" cy="4648200"/>
          </a:xfrm>
          <a:prstGeom prst="rect">
            <a:avLst/>
          </a:prstGeom>
        </p:spPr>
        <p:txBody>
          <a:bodyPr anchor="ctr"/>
          <a:lstStyle>
            <a:lvl1pPr algn="ctr">
              <a:lnSpc>
                <a:spcPct val="80000"/>
              </a:lnSpc>
              <a:defRPr sz="13000" cap="all">
                <a:solidFill>
                  <a:srgbClr val="FFFFFF"/>
                </a:solidFill>
              </a:defRPr>
            </a:lvl1pPr>
          </a:lstStyle>
          <a:p>
            <a:r>
              <a:t>Title Text</a:t>
            </a:r>
          </a:p>
        </p:txBody>
      </p:sp>
      <p:sp>
        <p:nvSpPr>
          <p:cNvPr id="40" name="Slide Number"/>
          <p:cNvSpPr txBox="1">
            <a:spLocks noGrp="1"/>
          </p:cNvSpPr>
          <p:nvPr>
            <p:ph type="sldNum" sz="quarter" idx="2"/>
          </p:nvPr>
        </p:nvSpPr>
        <p:spPr>
          <a:xfrm>
            <a:off x="23760001" y="180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448221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777159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1016000" y="2413001"/>
            <a:ext cx="21844000" cy="9698054"/>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1016000" y="635000"/>
            <a:ext cx="21844000" cy="1386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8212634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1016000" y="635001"/>
            <a:ext cx="21844000" cy="1384734"/>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1016000" y="2413000"/>
            <a:ext cx="21844000" cy="9696788"/>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2231784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17" name="Rectangle"/>
          <p:cNvSpPr/>
          <p:nvPr/>
        </p:nvSpPr>
        <p:spPr>
          <a:xfrm>
            <a:off x="12192001" y="-2"/>
            <a:ext cx="12637150" cy="14145348"/>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19" name="Title Text"/>
          <p:cNvSpPr txBox="1">
            <a:spLocks noGrp="1"/>
          </p:cNvSpPr>
          <p:nvPr>
            <p:ph type="title"/>
          </p:nvPr>
        </p:nvSpPr>
        <p:spPr>
          <a:xfrm>
            <a:off x="13208001" y="635001"/>
            <a:ext cx="10260002" cy="1475994"/>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73502948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1" y="-2"/>
            <a:ext cx="12637150" cy="14145348"/>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60000" y="12503054"/>
            <a:ext cx="906948" cy="906948"/>
          </a:xfrm>
          <a:prstGeom prst="rect">
            <a:avLst/>
          </a:prstGeom>
          <a:ln w="12700">
            <a:miter lim="400000"/>
          </a:ln>
        </p:spPr>
      </p:pic>
      <p:sp>
        <p:nvSpPr>
          <p:cNvPr id="131" name="Title Text"/>
          <p:cNvSpPr txBox="1">
            <a:spLocks noGrp="1"/>
          </p:cNvSpPr>
          <p:nvPr>
            <p:ph type="title"/>
          </p:nvPr>
        </p:nvSpPr>
        <p:spPr>
          <a:xfrm>
            <a:off x="13208001" y="635001"/>
            <a:ext cx="10260002" cy="1475994"/>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13208001" y="2413001"/>
            <a:ext cx="10260002"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6189988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2" y="1"/>
            <a:ext cx="11354144" cy="13715806"/>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42"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9903312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11354144" cy="13715806"/>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60000" y="12503054"/>
            <a:ext cx="906948" cy="906948"/>
          </a:xfrm>
          <a:prstGeom prst="rect">
            <a:avLst/>
          </a:prstGeom>
          <a:ln w="12700">
            <a:miter lim="400000"/>
          </a:ln>
        </p:spPr>
      </p:pic>
      <p:sp>
        <p:nvSpPr>
          <p:cNvPr id="152" name="Title Text"/>
          <p:cNvSpPr txBox="1">
            <a:spLocks noGrp="1"/>
          </p:cNvSpPr>
          <p:nvPr>
            <p:ph type="title"/>
          </p:nvPr>
        </p:nvSpPr>
        <p:spPr>
          <a:xfrm>
            <a:off x="12319001" y="635000"/>
            <a:ext cx="11354198" cy="1587500"/>
          </a:xfrm>
          <a:prstGeom prst="rect">
            <a:avLst/>
          </a:prstGeom>
        </p:spPr>
        <p:txBody>
          <a:bodyPr/>
          <a:lstStyle/>
          <a:p>
            <a:r>
              <a:t>Title Text</a:t>
            </a:r>
          </a:p>
        </p:txBody>
      </p:sp>
      <p:sp>
        <p:nvSpPr>
          <p:cNvPr id="153" name="Body Level One…"/>
          <p:cNvSpPr txBox="1">
            <a:spLocks noGrp="1"/>
          </p:cNvSpPr>
          <p:nvPr>
            <p:ph type="body" sz="half" idx="1"/>
          </p:nvPr>
        </p:nvSpPr>
        <p:spPr>
          <a:xfrm>
            <a:off x="12319001" y="2413001"/>
            <a:ext cx="11354198"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938469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hoto/Bullets (L) Small">
    <p:spTree>
      <p:nvGrpSpPr>
        <p:cNvPr id="1" name=""/>
        <p:cNvGrpSpPr/>
        <p:nvPr/>
      </p:nvGrpSpPr>
      <p:grpSpPr>
        <a:xfrm>
          <a:off x="0" y="0"/>
          <a:ext cx="0" cy="0"/>
          <a:chOff x="0" y="0"/>
          <a:chExt cx="0" cy="0"/>
        </a:xfrm>
      </p:grpSpPr>
      <p:sp>
        <p:nvSpPr>
          <p:cNvPr id="161" name="andreas-gucklhorn-285561-unsplash.jpg"/>
          <p:cNvSpPr>
            <a:spLocks noGrp="1"/>
          </p:cNvSpPr>
          <p:nvPr>
            <p:ph type="pic" sz="quarter" idx="13"/>
          </p:nvPr>
        </p:nvSpPr>
        <p:spPr>
          <a:xfrm>
            <a:off x="1" y="1"/>
            <a:ext cx="4713830" cy="13715806"/>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5715001" y="635000"/>
            <a:ext cx="18170130" cy="1587500"/>
          </a:xfrm>
          <a:prstGeom prst="rect">
            <a:avLst/>
          </a:prstGeom>
        </p:spPr>
        <p:txBody>
          <a:bodyPr/>
          <a:lstStyle/>
          <a:p>
            <a:r>
              <a:t>Title Text</a:t>
            </a:r>
          </a:p>
        </p:txBody>
      </p:sp>
      <p:sp>
        <p:nvSpPr>
          <p:cNvPr id="163" name="Body Level One…"/>
          <p:cNvSpPr txBox="1">
            <a:spLocks noGrp="1"/>
          </p:cNvSpPr>
          <p:nvPr>
            <p:ph type="body" idx="1"/>
          </p:nvPr>
        </p:nvSpPr>
        <p:spPr>
          <a:xfrm>
            <a:off x="5715001" y="2413001"/>
            <a:ext cx="18170130"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3251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24384000" cy="13716000"/>
          </a:xfrm>
          <a:prstGeom prst="rect">
            <a:avLst/>
          </a:prstGeom>
        </p:spPr>
        <p:txBody>
          <a:bodyPr lIns="91439" tIns="45719" rIns="91439" bIns="45719">
            <a:noAutofit/>
          </a:bodyPr>
          <a:lstStyle/>
          <a:p>
            <a:endParaRPr/>
          </a:p>
        </p:txBody>
      </p:sp>
      <p:sp>
        <p:nvSpPr>
          <p:cNvPr id="129" name="Rectangle"/>
          <p:cNvSpPr/>
          <p:nvPr/>
        </p:nvSpPr>
        <p:spPr>
          <a:xfrm>
            <a:off x="12192000" y="-1"/>
            <a:ext cx="12637149" cy="14145347"/>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50800" tIns="50800" rIns="50800" bIns="50800" anchor="ctr"/>
          <a:lstStyle/>
          <a:p>
            <a:pPr>
              <a:defRPr sz="3200" b="0" cap="none">
                <a:solidFill>
                  <a:srgbClr val="FFFFFF"/>
                </a:solidFill>
                <a:latin typeface="Helvetica Light"/>
                <a:ea typeface="Helvetica Light"/>
                <a:cs typeface="Helvetica Light"/>
                <a:sym typeface="Helvetica Light"/>
              </a:defRPr>
            </a:pPr>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359999" y="12503053"/>
            <a:ext cx="906947" cy="906947"/>
          </a:xfrm>
          <a:prstGeom prst="rect">
            <a:avLst/>
          </a:prstGeom>
          <a:ln w="12700">
            <a:miter lim="400000"/>
          </a:ln>
        </p:spPr>
      </p:pic>
      <p:sp>
        <p:nvSpPr>
          <p:cNvPr id="131" name="Title Text"/>
          <p:cNvSpPr txBox="1">
            <a:spLocks noGrp="1"/>
          </p:cNvSpPr>
          <p:nvPr>
            <p:ph type="title"/>
          </p:nvPr>
        </p:nvSpPr>
        <p:spPr>
          <a:xfrm>
            <a:off x="13208000" y="635000"/>
            <a:ext cx="10260001" cy="1475993"/>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
        <p:nvSpPr>
          <p:cNvPr id="133" name="Body Level One…"/>
          <p:cNvSpPr txBox="1">
            <a:spLocks noGrp="1"/>
          </p:cNvSpPr>
          <p:nvPr>
            <p:ph type="body" sz="half" idx="1"/>
          </p:nvPr>
        </p:nvSpPr>
        <p:spPr>
          <a:xfrm>
            <a:off x="13208000" y="2413000"/>
            <a:ext cx="10260001" cy="10090054"/>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12618" y="8627242"/>
            <a:ext cx="24409232" cy="5088564"/>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1016000" y="635000"/>
            <a:ext cx="21844000" cy="1386000"/>
          </a:xfrm>
          <a:prstGeom prst="rect">
            <a:avLst/>
          </a:prstGeom>
        </p:spPr>
        <p:txBody>
          <a:bodyPr/>
          <a:lstStyle/>
          <a:p>
            <a:r>
              <a:t>Title Text</a:t>
            </a:r>
          </a:p>
        </p:txBody>
      </p:sp>
      <p:sp>
        <p:nvSpPr>
          <p:cNvPr id="173" name="Body Level One…"/>
          <p:cNvSpPr txBox="1">
            <a:spLocks noGrp="1"/>
          </p:cNvSpPr>
          <p:nvPr>
            <p:ph type="body" sz="half" idx="1"/>
          </p:nvPr>
        </p:nvSpPr>
        <p:spPr>
          <a:xfrm>
            <a:off x="1016000" y="2413000"/>
            <a:ext cx="21844000" cy="582224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8979405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General Ring">
    <p:spTree>
      <p:nvGrpSpPr>
        <p:cNvPr id="1" name=""/>
        <p:cNvGrpSpPr/>
        <p:nvPr/>
      </p:nvGrpSpPr>
      <p:grpSpPr>
        <a:xfrm>
          <a:off x="0" y="0"/>
          <a:ext cx="0" cy="0"/>
          <a:chOff x="0" y="0"/>
          <a:chExt cx="0" cy="0"/>
        </a:xfrm>
      </p:grpSpPr>
      <p:grpSp>
        <p:nvGrpSpPr>
          <p:cNvPr id="183" name="Group"/>
          <p:cNvGrpSpPr/>
          <p:nvPr/>
        </p:nvGrpSpPr>
        <p:grpSpPr>
          <a:xfrm>
            <a:off x="13942508" y="2005608"/>
            <a:ext cx="9408260" cy="9420600"/>
            <a:chOff x="0" y="0"/>
            <a:chExt cx="9408257" cy="9420598"/>
          </a:xfrm>
        </p:grpSpPr>
        <p:pic>
          <p:nvPicPr>
            <p:cNvPr id="181" name="GreenRing_NoEarth.ai" descr="GreenRing_NoEarth.ai"/>
            <p:cNvPicPr>
              <a:picLocks noChangeAspect="1"/>
            </p:cNvPicPr>
            <p:nvPr/>
          </p:nvPicPr>
          <p:blipFill>
            <a:blip r:embed="rId2"/>
            <a:srcRect/>
            <a:stretch>
              <a:fillRect/>
            </a:stretch>
          </p:blipFill>
          <p:spPr>
            <a:xfrm>
              <a:off x="0" y="0"/>
              <a:ext cx="9408198" cy="9408262"/>
            </a:xfrm>
            <a:prstGeom prst="rect">
              <a:avLst/>
            </a:prstGeom>
            <a:ln w="12700" cap="flat">
              <a:noFill/>
              <a:miter lim="400000"/>
            </a:ln>
            <a:effectLst/>
          </p:spPr>
        </p:pic>
        <p:sp>
          <p:nvSpPr>
            <p:cNvPr id="182" name="Square"/>
            <p:cNvSpPr/>
            <p:nvPr/>
          </p:nvSpPr>
          <p:spPr>
            <a:xfrm>
              <a:off x="8153457" y="8165798"/>
              <a:ext cx="1254801" cy="12548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pic>
        <p:nvPicPr>
          <p:cNvPr id="184" name="transparent CRLC logo.png" descr="transparent CRLC logo.png"/>
          <p:cNvPicPr>
            <a:picLocks noChangeAspect="1"/>
          </p:cNvPicPr>
          <p:nvPr/>
        </p:nvPicPr>
        <p:blipFill>
          <a:blip r:embed="rId3">
            <a:alphaModFix amt="60000"/>
          </a:blip>
          <a:stretch>
            <a:fillRect/>
          </a:stretch>
        </p:blipFill>
        <p:spPr>
          <a:xfrm>
            <a:off x="360000" y="12503054"/>
            <a:ext cx="906948" cy="906948"/>
          </a:xfrm>
          <a:prstGeom prst="rect">
            <a:avLst/>
          </a:prstGeom>
          <a:ln w="12700">
            <a:miter lim="400000"/>
          </a:ln>
        </p:spPr>
      </p:pic>
      <p:sp>
        <p:nvSpPr>
          <p:cNvPr id="185"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86" name="Body Level One…"/>
          <p:cNvSpPr txBox="1">
            <a:spLocks noGrp="1"/>
          </p:cNvSpPr>
          <p:nvPr>
            <p:ph type="body" sz="half" idx="1"/>
          </p:nvPr>
        </p:nvSpPr>
        <p:spPr>
          <a:xfrm>
            <a:off x="1016001" y="2413001"/>
            <a:ext cx="11354198" cy="10090054"/>
          </a:xfrm>
          <a:prstGeom prst="rect">
            <a:avLst/>
          </a:prstGeom>
        </p:spPr>
        <p:txBody>
          <a:bodyPr/>
          <a:lstStyle>
            <a:lvl1pPr>
              <a:buBlip>
                <a:blip r:embed="rId4"/>
              </a:buBlip>
            </a:lvl1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5263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19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11836171" y="-63"/>
            <a:ext cx="13716002" cy="13716126"/>
          </a:xfrm>
          <a:prstGeom prst="rect">
            <a:avLst/>
          </a:prstGeom>
          <a:ln w="12700">
            <a:miter lim="400000"/>
          </a:ln>
        </p:spPr>
      </p:pic>
      <p:sp>
        <p:nvSpPr>
          <p:cNvPr id="19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0067387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0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13676785" y="1962547"/>
            <a:ext cx="9790986" cy="9790986"/>
          </a:xfrm>
          <a:prstGeom prst="rect">
            <a:avLst/>
          </a:prstGeom>
          <a:ln w="12700">
            <a:miter lim="400000"/>
          </a:ln>
        </p:spPr>
      </p:pic>
      <p:sp>
        <p:nvSpPr>
          <p:cNvPr id="20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39529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1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13512100" y="2030102"/>
            <a:ext cx="9744948" cy="9655796"/>
          </a:xfrm>
          <a:prstGeom prst="rect">
            <a:avLst/>
          </a:prstGeom>
          <a:ln w="12700">
            <a:miter lim="400000"/>
          </a:ln>
        </p:spPr>
      </p:pic>
      <p:sp>
        <p:nvSpPr>
          <p:cNvPr id="21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505661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2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5169203" y="2014856"/>
            <a:ext cx="7097998" cy="9686288"/>
          </a:xfrm>
          <a:prstGeom prst="rect">
            <a:avLst/>
          </a:prstGeom>
          <a:ln w="12700">
            <a:miter lim="400000"/>
          </a:ln>
        </p:spPr>
      </p:pic>
      <p:sp>
        <p:nvSpPr>
          <p:cNvPr id="22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74860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3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14387553" y="2033505"/>
            <a:ext cx="8661302" cy="9648994"/>
          </a:xfrm>
          <a:prstGeom prst="rect">
            <a:avLst/>
          </a:prstGeom>
          <a:ln w="12700">
            <a:miter lim="400000"/>
          </a:ln>
        </p:spPr>
      </p:pic>
      <p:sp>
        <p:nvSpPr>
          <p:cNvPr id="23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9746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4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13423900" y="292101"/>
            <a:ext cx="10604500" cy="13792782"/>
          </a:xfrm>
          <a:prstGeom prst="rect">
            <a:avLst/>
          </a:prstGeom>
          <a:ln w="12700">
            <a:miter lim="400000"/>
          </a:ln>
        </p:spPr>
      </p:pic>
    </p:spTree>
    <p:extLst>
      <p:ext uri="{BB962C8B-B14F-4D97-AF65-F5344CB8AC3E}">
        <p14:creationId xmlns:p14="http://schemas.microsoft.com/office/powerpoint/2010/main" val="302635985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5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11814686" y="1523464"/>
            <a:ext cx="13807032" cy="10669072"/>
          </a:xfrm>
          <a:prstGeom prst="rect">
            <a:avLst/>
          </a:prstGeom>
          <a:ln w="12700">
            <a:miter lim="400000"/>
          </a:ln>
        </p:spPr>
      </p:pic>
      <p:sp>
        <p:nvSpPr>
          <p:cNvPr id="257"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31446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6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12847257" y="4747287"/>
            <a:ext cx="10646074" cy="4221430"/>
          </a:xfrm>
          <a:prstGeom prst="rect">
            <a:avLst/>
          </a:prstGeom>
          <a:ln w="12700">
            <a:miter lim="400000"/>
          </a:ln>
        </p:spPr>
      </p:pic>
    </p:spTree>
    <p:extLst>
      <p:ext uri="{BB962C8B-B14F-4D97-AF65-F5344CB8AC3E}">
        <p14:creationId xmlns:p14="http://schemas.microsoft.com/office/powerpoint/2010/main" val="11209935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13042471" y="0"/>
            <a:ext cx="11354143" cy="13715805"/>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1016000" y="635000"/>
            <a:ext cx="11354197" cy="1386000"/>
          </a:xfrm>
          <a:prstGeom prst="rect">
            <a:avLst/>
          </a:prstGeom>
        </p:spPr>
        <p:txBody>
          <a:bodyPr/>
          <a:lstStyle/>
          <a:p>
            <a:r>
              <a:t>Title Text</a:t>
            </a:r>
          </a:p>
        </p:txBody>
      </p:sp>
      <p:sp>
        <p:nvSpPr>
          <p:cNvPr id="142" name="Body Level One…"/>
          <p:cNvSpPr txBox="1">
            <a:spLocks noGrp="1"/>
          </p:cNvSpPr>
          <p:nvPr>
            <p:ph type="body" sz="half" idx="1"/>
          </p:nvPr>
        </p:nvSpPr>
        <p:spPr>
          <a:xfrm>
            <a:off x="1016000" y="2413000"/>
            <a:ext cx="11354197"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3685500" y="12954000"/>
            <a:ext cx="481584" cy="4953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016001" y="635000"/>
            <a:ext cx="11354198" cy="1386000"/>
          </a:xfrm>
          <a:prstGeom prst="rect">
            <a:avLst/>
          </a:prstGeom>
        </p:spPr>
        <p:txBody>
          <a:bodyPr/>
          <a:lstStyle/>
          <a:p>
            <a:r>
              <a:t>Title Text</a:t>
            </a:r>
          </a:p>
        </p:txBody>
      </p:sp>
      <p:sp>
        <p:nvSpPr>
          <p:cNvPr id="275" name="Body Level One…"/>
          <p:cNvSpPr txBox="1">
            <a:spLocks noGrp="1"/>
          </p:cNvSpPr>
          <p:nvPr>
            <p:ph type="body" sz="half" idx="1"/>
          </p:nvPr>
        </p:nvSpPr>
        <p:spPr>
          <a:xfrm>
            <a:off x="1016001" y="2413001"/>
            <a:ext cx="11354198" cy="1009005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14213685" y="2632027"/>
            <a:ext cx="8494762" cy="9652002"/>
          </a:xfrm>
          <a:prstGeom prst="rect">
            <a:avLst/>
          </a:prstGeom>
          <a:ln w="12700">
            <a:miter lim="400000"/>
          </a:ln>
        </p:spPr>
      </p:pic>
    </p:spTree>
    <p:extLst>
      <p:ext uri="{BB962C8B-B14F-4D97-AF65-F5344CB8AC3E}">
        <p14:creationId xmlns:p14="http://schemas.microsoft.com/office/powerpoint/2010/main" val="312267869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12199938" y="0"/>
            <a:ext cx="12199900" cy="6862444"/>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12199900" cy="6862444"/>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12199938" y="6858000"/>
            <a:ext cx="12199900" cy="6862444"/>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6858000"/>
            <a:ext cx="12199900" cy="6862444"/>
          </a:xfrm>
          <a:prstGeom prst="rect">
            <a:avLst/>
          </a:prstGeom>
        </p:spPr>
        <p:txBody>
          <a:bodyPr lIns="91439" tIns="45719" rIns="91439" bIns="45719">
            <a:noAutofit/>
          </a:bodyPr>
          <a:lstStyle/>
          <a:p>
            <a:endParaRPr/>
          </a:p>
        </p:txBody>
      </p:sp>
      <p:grpSp>
        <p:nvGrpSpPr>
          <p:cNvPr id="290" name="Group"/>
          <p:cNvGrpSpPr/>
          <p:nvPr/>
        </p:nvGrpSpPr>
        <p:grpSpPr>
          <a:xfrm>
            <a:off x="-407999" y="-702000"/>
            <a:ext cx="25200002" cy="1512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8710866" y="6298282"/>
            <a:ext cx="6962268" cy="1119440"/>
          </a:xfrm>
          <a:prstGeom prst="rect">
            <a:avLst/>
          </a:prstGeom>
          <a:solidFill>
            <a:srgbClr val="FFFFFF"/>
          </a:solidFill>
        </p:spPr>
        <p:txBody>
          <a:bodyPr anchor="ctr"/>
          <a:lstStyle>
            <a:lvl1pPr algn="ctr">
              <a:defRPr sz="6000">
                <a:solidFill>
                  <a:srgbClr val="333333"/>
                </a:solidFill>
              </a:defRPr>
            </a:lvl1pPr>
          </a:lstStyle>
          <a:p>
            <a:r>
              <a:t>Title Text</a:t>
            </a:r>
          </a:p>
        </p:txBody>
      </p:sp>
    </p:spTree>
    <p:extLst>
      <p:ext uri="{BB962C8B-B14F-4D97-AF65-F5344CB8AC3E}">
        <p14:creationId xmlns:p14="http://schemas.microsoft.com/office/powerpoint/2010/main" val="91482678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228600" y="-175601"/>
            <a:ext cx="8999092"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5"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6"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07" name="Title Text"/>
          <p:cNvSpPr txBox="1">
            <a:spLocks noGrp="1"/>
          </p:cNvSpPr>
          <p:nvPr>
            <p:ph type="title"/>
          </p:nvPr>
        </p:nvSpPr>
        <p:spPr>
          <a:xfrm>
            <a:off x="1270001" y="1270000"/>
            <a:ext cx="5912822" cy="4448908"/>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76508501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6853434"/>
            <a:ext cx="16275074" cy="6862444"/>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8128000" y="-4566"/>
            <a:ext cx="16267972" cy="6862444"/>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4566"/>
            <a:ext cx="8128162" cy="6862444"/>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8128000" y="-173383"/>
            <a:ext cx="360000"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0" name="Rectangle"/>
          <p:cNvSpPr/>
          <p:nvPr/>
        </p:nvSpPr>
        <p:spPr>
          <a:xfrm rot="16200000">
            <a:off x="12012001" y="-5742000"/>
            <a:ext cx="360002" cy="25200000"/>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1" name="Rectangle"/>
          <p:cNvSpPr/>
          <p:nvPr/>
        </p:nvSpPr>
        <p:spPr>
          <a:xfrm>
            <a:off x="16076001" y="7026617"/>
            <a:ext cx="360002" cy="7200002"/>
          </a:xfrm>
          <a:prstGeom prst="rect">
            <a:avLst/>
          </a:prstGeom>
          <a:solidFill>
            <a:srgbClr val="FFFFFF"/>
          </a:solidFill>
          <a:ln w="12700">
            <a:miter lim="400000"/>
          </a:ln>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47037912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228599" y="-175601"/>
            <a:ext cx="12654658" cy="7093150"/>
          </a:xfrm>
          <a:prstGeom prst="rect">
            <a:avLst/>
          </a:prstGeom>
          <a:solidFill>
            <a:srgbClr val="8DC63F"/>
          </a:solidFill>
          <a:ln w="12700">
            <a:miter lim="400000"/>
          </a:ln>
          <a:effectLst>
            <a:outerShdw blurRad="38100" dist="25400" dir="5400000" rotWithShape="0">
              <a:srgbClr val="000000">
                <a:alpha val="50000"/>
              </a:srgbClr>
            </a:outerShdw>
          </a:effectLst>
        </p:spPr>
        <p:txBody>
          <a:bodyPr lIns="50800" tIns="50800" rIns="50800" bIns="50800" anchor="ct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grpSp>
        <p:nvGrpSpPr>
          <p:cNvPr id="337" name="Group"/>
          <p:cNvGrpSpPr/>
          <p:nvPr/>
        </p:nvGrpSpPr>
        <p:grpSpPr>
          <a:xfrm>
            <a:off x="-407999" y="-241299"/>
            <a:ext cx="25200002" cy="14400002"/>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1270001" y="1270000"/>
            <a:ext cx="9657458" cy="4633992"/>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0805118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6256001" y="6853434"/>
            <a:ext cx="8128162" cy="6862444"/>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8128001" y="6853434"/>
            <a:ext cx="8128162" cy="6862444"/>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6853434"/>
            <a:ext cx="8128162" cy="6862444"/>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12194820" y="0"/>
            <a:ext cx="12199900" cy="6862444"/>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12199900" cy="6862444"/>
          </a:xfrm>
          <a:prstGeom prst="rect">
            <a:avLst/>
          </a:prstGeom>
        </p:spPr>
        <p:txBody>
          <a:bodyPr lIns="91439" tIns="45719" rIns="91439" bIns="45719">
            <a:noAutofit/>
          </a:bodyPr>
          <a:lstStyle/>
          <a:p>
            <a:endParaRPr/>
          </a:p>
        </p:txBody>
      </p:sp>
      <p:grpSp>
        <p:nvGrpSpPr>
          <p:cNvPr id="355" name="Group"/>
          <p:cNvGrpSpPr/>
          <p:nvPr/>
        </p:nvGrpSpPr>
        <p:grpSpPr>
          <a:xfrm>
            <a:off x="-407999" y="-241299"/>
            <a:ext cx="25200002" cy="14400002"/>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b="0" cap="none">
                  <a:solidFill>
                    <a:srgbClr val="FFFFFF"/>
                  </a:solidFill>
                  <a:latin typeface="Helvetica Light"/>
                  <a:ea typeface="Helvetica Light"/>
                  <a:cs typeface="Helvetica Light"/>
                  <a:sym typeface="Helvetica Light"/>
                </a:defRPr>
              </a:pPr>
              <a:endParaRPr sz="3200" b="0" cap="none">
                <a:solidFill>
                  <a:srgbClr val="FFFFFF"/>
                </a:solidFill>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23685501" y="12954001"/>
            <a:ext cx="509755" cy="502702"/>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0447282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1016000" y="2540000"/>
            <a:ext cx="22352000" cy="936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1016000" y="635000"/>
            <a:ext cx="22352000" cy="1756896"/>
          </a:xfrm>
          <a:prstGeom prst="rect">
            <a:avLst/>
          </a:prstGeom>
        </p:spPr>
        <p:txBody>
          <a:bodyPr/>
          <a:lstStyle/>
          <a:p>
            <a:r>
              <a:t>Title Text</a:t>
            </a:r>
          </a:p>
        </p:txBody>
      </p:sp>
    </p:spTree>
    <p:extLst>
      <p:ext uri="{BB962C8B-B14F-4D97-AF65-F5344CB8AC3E}">
        <p14:creationId xmlns:p14="http://schemas.microsoft.com/office/powerpoint/2010/main" val="423433074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1016000" y="2540000"/>
            <a:ext cx="11176000" cy="9722792"/>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1016000" y="635000"/>
            <a:ext cx="22352000" cy="1756896"/>
          </a:xfrm>
          <a:prstGeom prst="rect">
            <a:avLst/>
          </a:prstGeom>
        </p:spPr>
        <p:txBody>
          <a:bodyPr/>
          <a:lstStyle/>
          <a:p>
            <a:r>
              <a:t>Title Text</a:t>
            </a:r>
          </a:p>
        </p:txBody>
      </p:sp>
      <p:sp>
        <p:nvSpPr>
          <p:cNvPr id="375" name="Body Level One…"/>
          <p:cNvSpPr txBox="1">
            <a:spLocks noGrp="1"/>
          </p:cNvSpPr>
          <p:nvPr>
            <p:ph type="body" sz="half" idx="1"/>
          </p:nvPr>
        </p:nvSpPr>
        <p:spPr>
          <a:xfrm>
            <a:off x="12693806" y="2540001"/>
            <a:ext cx="10673276" cy="10228286"/>
          </a:xfrm>
          <a:prstGeom prst="rect">
            <a:avLst/>
          </a:prstGeom>
        </p:spPr>
        <p:txBody>
          <a:bodyPr lIns="50800" tIns="50800" rIns="50800" bIns="50800"/>
          <a:lstStyle>
            <a:lvl1pPr>
              <a:buBlip>
                <a:blip r:embed="rId2"/>
              </a:buBlip>
            </a:lvl1pPr>
            <a:lvl2pPr marL="1099038" indent="-464038">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5008425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23685501" y="12954001"/>
            <a:ext cx="509755" cy="50270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88911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39692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11354143" cy="13715805"/>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359999" y="12503053"/>
            <a:ext cx="906947" cy="906947"/>
          </a:xfrm>
          <a:prstGeom prst="rect">
            <a:avLst/>
          </a:prstGeom>
          <a:ln w="12700">
            <a:miter lim="400000"/>
          </a:ln>
        </p:spPr>
      </p:pic>
      <p:sp>
        <p:nvSpPr>
          <p:cNvPr id="152" name="Title Text"/>
          <p:cNvSpPr txBox="1">
            <a:spLocks noGrp="1"/>
          </p:cNvSpPr>
          <p:nvPr>
            <p:ph type="title"/>
          </p:nvPr>
        </p:nvSpPr>
        <p:spPr>
          <a:xfrm>
            <a:off x="12319000" y="635000"/>
            <a:ext cx="11354197" cy="1587500"/>
          </a:xfrm>
          <a:prstGeom prst="rect">
            <a:avLst/>
          </a:prstGeom>
        </p:spPr>
        <p:txBody>
          <a:bodyPr/>
          <a:lstStyle/>
          <a:p>
            <a:r>
              <a:t>Title Text</a:t>
            </a:r>
          </a:p>
        </p:txBody>
      </p:sp>
      <p:sp>
        <p:nvSpPr>
          <p:cNvPr id="153" name="Body Level One…"/>
          <p:cNvSpPr txBox="1">
            <a:spLocks noGrp="1"/>
          </p:cNvSpPr>
          <p:nvPr>
            <p:ph type="body" sz="half" idx="1"/>
          </p:nvPr>
        </p:nvSpPr>
        <p:spPr>
          <a:xfrm>
            <a:off x="12319000" y="2413000"/>
            <a:ext cx="11354197" cy="10090054"/>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23685500" y="12954000"/>
            <a:ext cx="481584" cy="495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85877" y="895350"/>
            <a:ext cx="21812250" cy="2171700"/>
          </a:xfrm>
          <a:prstGeom prst="rect">
            <a:avLst/>
          </a:prstGeom>
        </p:spPr>
        <p:txBody>
          <a:bodyPr/>
          <a:lstStyle>
            <a:lvl1pPr algn="ctr">
              <a:lnSpc>
                <a:spcPts val="8100"/>
              </a:lnSpc>
            </a:lvl1pPr>
          </a:lstStyle>
          <a:p>
            <a:r>
              <a:t>Title Text</a:t>
            </a:r>
          </a:p>
        </p:txBody>
      </p:sp>
      <p:sp>
        <p:nvSpPr>
          <p:cNvPr id="30" name="Body Level One…"/>
          <p:cNvSpPr txBox="1">
            <a:spLocks noGrp="1"/>
          </p:cNvSpPr>
          <p:nvPr>
            <p:ph type="body" sz="quarter" idx="1"/>
          </p:nvPr>
        </p:nvSpPr>
        <p:spPr>
          <a:xfrm>
            <a:off x="1276350" y="2933700"/>
            <a:ext cx="21831300" cy="1638300"/>
          </a:xfrm>
          <a:prstGeom prst="rect">
            <a:avLst/>
          </a:prstGeom>
        </p:spPr>
        <p:txBody>
          <a:bodyPr/>
          <a:lstStyle>
            <a:lvl1pPr algn="ctr"/>
            <a:lvl2pPr marL="57148" indent="342892">
              <a:buSzTx/>
              <a:buNone/>
              <a:defRPr sz="4800"/>
            </a:lvl2pPr>
            <a:lvl3pPr marL="0" indent="685784">
              <a:buSzTx/>
              <a:buNone/>
              <a:defRPr sz="4500"/>
            </a:lvl3pPr>
            <a:lvl4pPr marL="0" indent="1028674">
              <a:buSzTx/>
              <a:buNone/>
              <a:defRPr sz="3900"/>
            </a:lvl4pPr>
            <a:lvl5pPr marL="0" indent="1371566">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28468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95400" y="895350"/>
            <a:ext cx="21793200" cy="1143000"/>
          </a:xfrm>
          <a:prstGeom prst="rect">
            <a:avLst/>
          </a:prstGeom>
        </p:spPr>
        <p:txBody>
          <a:bodyPr/>
          <a:lstStyle>
            <a:lvl1pPr algn="ctr">
              <a:lnSpc>
                <a:spcPts val="8100"/>
              </a:lnSpc>
              <a:spcBef>
                <a:spcPts val="450"/>
              </a:spcBef>
            </a:lvl1pPr>
          </a:lstStyle>
          <a:p>
            <a:r>
              <a:t>Title Text</a:t>
            </a:r>
          </a:p>
        </p:txBody>
      </p:sp>
      <p:sp>
        <p:nvSpPr>
          <p:cNvPr id="39" name="Body Level One…"/>
          <p:cNvSpPr txBox="1">
            <a:spLocks noGrp="1"/>
          </p:cNvSpPr>
          <p:nvPr>
            <p:ph type="body" sz="quarter" idx="1"/>
          </p:nvPr>
        </p:nvSpPr>
        <p:spPr>
          <a:xfrm>
            <a:off x="1295400" y="1905000"/>
            <a:ext cx="21793200" cy="1524000"/>
          </a:xfrm>
          <a:prstGeom prst="rect">
            <a:avLst/>
          </a:prstGeom>
        </p:spPr>
        <p:txBody>
          <a:bodyPr/>
          <a:lstStyle>
            <a:lvl1pPr algn="ctr"/>
            <a:lvl2pPr marL="57148" indent="342892">
              <a:buSzTx/>
              <a:buNone/>
              <a:defRPr sz="4800" b="1"/>
            </a:lvl2pPr>
            <a:lvl3pPr marL="0" indent="685784">
              <a:buSzTx/>
              <a:buNone/>
              <a:defRPr sz="4500" b="1"/>
            </a:lvl3pPr>
            <a:lvl4pPr marL="0" indent="1028674">
              <a:buSzTx/>
              <a:buNone/>
              <a:defRPr sz="3900" b="1"/>
            </a:lvl4pPr>
            <a:lvl5pPr marL="0" indent="1371566">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29207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95400" y="895353"/>
            <a:ext cx="21793200" cy="7372350"/>
          </a:xfrm>
          <a:prstGeom prst="rect">
            <a:avLst/>
          </a:prstGeom>
        </p:spPr>
        <p:txBody>
          <a:bodyPr anchor="ctr"/>
          <a:lstStyle>
            <a:lvl1pPr marL="429330" indent="-429330">
              <a:lnSpc>
                <a:spcPts val="8250"/>
              </a:lnSpc>
            </a:lvl1pPr>
          </a:lstStyle>
          <a:p>
            <a:r>
              <a:t>Title Text</a:t>
            </a:r>
          </a:p>
        </p:txBody>
      </p:sp>
      <p:sp>
        <p:nvSpPr>
          <p:cNvPr id="48" name="Body Level One…"/>
          <p:cNvSpPr txBox="1">
            <a:spLocks noGrp="1"/>
          </p:cNvSpPr>
          <p:nvPr>
            <p:ph type="body" sz="half" idx="1"/>
          </p:nvPr>
        </p:nvSpPr>
        <p:spPr>
          <a:xfrm>
            <a:off x="1828800" y="8496300"/>
            <a:ext cx="21259800" cy="4305300"/>
          </a:xfrm>
          <a:prstGeom prst="rect">
            <a:avLst/>
          </a:prstGeom>
        </p:spPr>
        <p:txBody>
          <a:bodyPr/>
          <a:lstStyle>
            <a:lvl1pPr>
              <a:lnSpc>
                <a:spcPct val="110000"/>
              </a:lnSpc>
              <a:spcBef>
                <a:spcPts val="1950"/>
              </a:spcBef>
              <a:defRPr sz="4500">
                <a:solidFill>
                  <a:srgbClr val="FFFFFF"/>
                </a:solidFill>
              </a:defRPr>
            </a:lvl1pPr>
            <a:lvl2pPr marL="57148" indent="0">
              <a:spcBef>
                <a:spcPts val="450"/>
              </a:spcBef>
              <a:buSzTx/>
              <a:buNone/>
              <a:defRPr sz="3000" b="1">
                <a:solidFill>
                  <a:srgbClr val="9DA9A9"/>
                </a:solidFill>
              </a:defRPr>
            </a:lvl2pPr>
            <a:lvl3pPr marL="0" indent="438140">
              <a:buSzTx/>
              <a:buNone/>
              <a:defRPr sz="3000" b="1">
                <a:solidFill>
                  <a:srgbClr val="9DA9A9"/>
                </a:solidFill>
              </a:defRPr>
            </a:lvl3pPr>
            <a:lvl4pPr marL="0" indent="923902">
              <a:buSzTx/>
              <a:buNone/>
              <a:defRPr sz="3000" b="1">
                <a:solidFill>
                  <a:srgbClr val="9DA9A9"/>
                </a:solidFill>
              </a:defRPr>
            </a:lvl4pPr>
            <a:lvl5pPr marL="0" indent="1342992">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670427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309437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04900" y="590550"/>
            <a:ext cx="22174200" cy="118110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64"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91668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295400" y="895353"/>
            <a:ext cx="21793200" cy="7372350"/>
          </a:xfrm>
          <a:prstGeom prst="rect">
            <a:avLst/>
          </a:prstGeom>
        </p:spPr>
        <p:txBody>
          <a:bodyPr anchor="ctr"/>
          <a:lstStyle>
            <a:lvl1pPr algn="ctr">
              <a:lnSpc>
                <a:spcPts val="10050"/>
              </a:lnSpc>
              <a:defRPr sz="8250"/>
            </a:lvl1pPr>
          </a:lstStyle>
          <a:p>
            <a:r>
              <a:t>Title Text</a:t>
            </a:r>
          </a:p>
        </p:txBody>
      </p:sp>
      <p:sp>
        <p:nvSpPr>
          <p:cNvPr id="73"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6000">
                <a:solidFill>
                  <a:srgbClr val="FFFFFF"/>
                </a:solidFill>
              </a:defRPr>
            </a:lvl1pPr>
            <a:lvl2pPr marL="57148" indent="0" algn="ctr">
              <a:spcBef>
                <a:spcPts val="450"/>
              </a:spcBef>
              <a:buSzTx/>
              <a:buNone/>
              <a:defRPr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07975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295400" y="895353"/>
            <a:ext cx="21793200" cy="7372350"/>
          </a:xfrm>
          <a:prstGeom prst="rect">
            <a:avLst/>
          </a:prstGeom>
        </p:spPr>
        <p:txBody>
          <a:bodyPr anchor="ctr"/>
          <a:lstStyle>
            <a:lvl1pPr algn="ctr">
              <a:lnSpc>
                <a:spcPts val="8250"/>
              </a:lnSpc>
            </a:lvl1pPr>
          </a:lstStyle>
          <a:p>
            <a:r>
              <a:t>Title Text</a:t>
            </a:r>
          </a:p>
        </p:txBody>
      </p:sp>
      <p:sp>
        <p:nvSpPr>
          <p:cNvPr id="82" name="Body Level One…"/>
          <p:cNvSpPr txBox="1">
            <a:spLocks noGrp="1"/>
          </p:cNvSpPr>
          <p:nvPr>
            <p:ph type="body" sz="half" idx="1"/>
          </p:nvPr>
        </p:nvSpPr>
        <p:spPr>
          <a:xfrm>
            <a:off x="1562100" y="8496300"/>
            <a:ext cx="21259800" cy="4305300"/>
          </a:xfrm>
          <a:prstGeom prst="rect">
            <a:avLst/>
          </a:prstGeom>
        </p:spPr>
        <p:txBody>
          <a:bodyPr/>
          <a:lstStyle>
            <a:lvl1pPr algn="ctr">
              <a:lnSpc>
                <a:spcPct val="110000"/>
              </a:lnSpc>
              <a:spcBef>
                <a:spcPts val="1950"/>
              </a:spcBef>
              <a:defRPr sz="4500">
                <a:solidFill>
                  <a:srgbClr val="FFFFFF"/>
                </a:solidFill>
              </a:defRPr>
            </a:lvl1pPr>
            <a:lvl2pPr marL="57148" indent="0" algn="ctr">
              <a:spcBef>
                <a:spcPts val="450"/>
              </a:spcBef>
              <a:buSzTx/>
              <a:buNone/>
              <a:defRPr sz="3600" b="1">
                <a:solidFill>
                  <a:srgbClr val="9DA9A9"/>
                </a:solidFill>
              </a:defRPr>
            </a:lvl2pPr>
            <a:lvl3pPr marL="0" indent="438140" algn="ctr">
              <a:buSzTx/>
              <a:buNone/>
              <a:defRPr sz="3600" b="1">
                <a:solidFill>
                  <a:srgbClr val="9DA9A9"/>
                </a:solidFill>
              </a:defRPr>
            </a:lvl3pPr>
            <a:lvl4pPr marL="0" indent="923902" algn="ctr">
              <a:buSzTx/>
              <a:buNone/>
              <a:defRPr sz="3600" b="1">
                <a:solidFill>
                  <a:srgbClr val="9DA9A9"/>
                </a:solidFill>
              </a:defRPr>
            </a:lvl4pPr>
            <a:lvl5pPr marL="0" indent="1342992" algn="ctr">
              <a:buSzTx/>
              <a:buNone/>
              <a:defRPr sz="36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844000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7500"/>
              </a:lnSpc>
              <a:defRPr sz="6300"/>
            </a:lvl1pPr>
          </a:lstStyle>
          <a:p>
            <a:r>
              <a:t>Title Text</a:t>
            </a:r>
          </a:p>
        </p:txBody>
      </p:sp>
      <p:sp>
        <p:nvSpPr>
          <p:cNvPr id="91" name="Body Level One…"/>
          <p:cNvSpPr txBox="1">
            <a:spLocks noGrp="1"/>
          </p:cNvSpPr>
          <p:nvPr>
            <p:ph type="body" sz="quarter" idx="1"/>
          </p:nvPr>
        </p:nvSpPr>
        <p:spPr>
          <a:xfrm>
            <a:off x="1104903" y="1524000"/>
            <a:ext cx="20631150" cy="1333500"/>
          </a:xfrm>
          <a:prstGeom prst="rect">
            <a:avLst/>
          </a:prstGeom>
          <a:effectLst>
            <a:outerShdw blurRad="38100" dist="38100" dir="5400000" rotWithShape="0">
              <a:srgbClr val="000000">
                <a:alpha val="90000"/>
              </a:srgbClr>
            </a:outerShdw>
          </a:effectLst>
        </p:spPr>
        <p:txBody>
          <a:bodyPr/>
          <a:lstStyle>
            <a:lvl1pPr>
              <a:spcBef>
                <a:spcPts val="1950"/>
              </a:spcBef>
              <a:defRPr sz="3600">
                <a:solidFill>
                  <a:srgbClr val="FFFFFF"/>
                </a:solidFill>
              </a:defRPr>
            </a:lvl1pPr>
            <a:lvl2pPr marL="57148" indent="0">
              <a:buSzTx/>
              <a:buNone/>
              <a:defRPr sz="3600" b="1"/>
            </a:lvl2pPr>
            <a:lvl3pPr marL="0" indent="438140">
              <a:buSzTx/>
              <a:buNone/>
              <a:defRPr sz="3600" b="1"/>
            </a:lvl3pPr>
            <a:lvl4pPr marL="0" indent="923902">
              <a:buSzTx/>
              <a:buNone/>
              <a:defRPr sz="3600" b="1"/>
            </a:lvl4pPr>
            <a:lvl5pPr marL="0" indent="1342992">
              <a:buSzTx/>
              <a:buNone/>
              <a:defRPr sz="36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22041138" y="13000857"/>
            <a:ext cx="282128" cy="276998"/>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55243849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104903" y="590553"/>
            <a:ext cx="20631150" cy="1047750"/>
          </a:xfrm>
          <a:prstGeom prst="rect">
            <a:avLst/>
          </a:prstGeom>
          <a:effectLst>
            <a:outerShdw blurRad="38100" dist="38100" dir="5400000" rotWithShape="0">
              <a:srgbClr val="000000">
                <a:alpha val="90000"/>
              </a:srgbClr>
            </a:outerShdw>
          </a:effectLst>
        </p:spPr>
        <p:txBody>
          <a:bodyPr/>
          <a:lstStyle>
            <a:lvl1pPr>
              <a:lnSpc>
                <a:spcPts val="8100"/>
              </a:lnSpc>
            </a:lvl1pPr>
          </a:lstStyle>
          <a:p>
            <a:r>
              <a:t>Title Text</a:t>
            </a:r>
          </a:p>
        </p:txBody>
      </p:sp>
      <p:sp>
        <p:nvSpPr>
          <p:cNvPr id="100" name="Body Level One…"/>
          <p:cNvSpPr txBox="1">
            <a:spLocks noGrp="1"/>
          </p:cNvSpPr>
          <p:nvPr>
            <p:ph type="body" sz="quarter" idx="1"/>
          </p:nvPr>
        </p:nvSpPr>
        <p:spPr>
          <a:xfrm>
            <a:off x="1104903" y="1619250"/>
            <a:ext cx="20631150" cy="1143000"/>
          </a:xfrm>
          <a:prstGeom prst="rect">
            <a:avLst/>
          </a:prstGeom>
          <a:effectLst>
            <a:outerShdw blurRad="38100" dist="38100" dir="5400000" rotWithShape="0">
              <a:srgbClr val="000000">
                <a:alpha val="90000"/>
              </a:srgbClr>
            </a:outerShdw>
          </a:effectLst>
        </p:spPr>
        <p:txBody>
          <a:bodyPr/>
          <a:lstStyle>
            <a:lvl1pPr>
              <a:spcBef>
                <a:spcPts val="1950"/>
              </a:spcBef>
              <a:defRPr sz="3900">
                <a:solidFill>
                  <a:srgbClr val="FFFFFF"/>
                </a:solidFill>
              </a:defRPr>
            </a:lvl1pPr>
            <a:lvl2pPr marL="57148" indent="0">
              <a:buSzTx/>
              <a:buNone/>
              <a:defRPr sz="3900" b="1"/>
            </a:lvl2pPr>
            <a:lvl3pPr marL="0" indent="438140">
              <a:buSzTx/>
              <a:buNone/>
              <a:defRPr b="1"/>
            </a:lvl3pPr>
            <a:lvl4pPr marL="0" indent="923902">
              <a:buSzTx/>
              <a:buNone/>
              <a:defRPr sz="3900" b="1"/>
            </a:lvl4pPr>
            <a:lvl5pPr marL="0" indent="1342992">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21486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104900" y="590553"/>
            <a:ext cx="22174200" cy="1047750"/>
          </a:xfrm>
          <a:prstGeom prst="rect">
            <a:avLst/>
          </a:prstGeom>
          <a:effectLst>
            <a:outerShdw blurRad="38100" dist="38100" dir="5400000" rotWithShape="0">
              <a:srgbClr val="000000">
                <a:alpha val="90000"/>
              </a:srgbClr>
            </a:outerShdw>
          </a:effectLst>
        </p:spPr>
        <p:txBody>
          <a:bodyPr/>
          <a:lstStyle>
            <a:lvl1pPr algn="ctr">
              <a:lnSpc>
                <a:spcPts val="8100"/>
              </a:lnSpc>
            </a:lvl1pPr>
          </a:lstStyle>
          <a:p>
            <a:r>
              <a:t>Title Text</a:t>
            </a:r>
          </a:p>
        </p:txBody>
      </p:sp>
      <p:sp>
        <p:nvSpPr>
          <p:cNvPr id="109" name="Body Level One…"/>
          <p:cNvSpPr txBox="1">
            <a:spLocks noGrp="1"/>
          </p:cNvSpPr>
          <p:nvPr>
            <p:ph type="body" sz="quarter" idx="1"/>
          </p:nvPr>
        </p:nvSpPr>
        <p:spPr>
          <a:xfrm>
            <a:off x="1104900" y="1619250"/>
            <a:ext cx="22174200" cy="1333500"/>
          </a:xfrm>
          <a:prstGeom prst="rect">
            <a:avLst/>
          </a:prstGeom>
          <a:effectLst>
            <a:outerShdw blurRad="38100" dist="38100" dir="5400000" rotWithShape="0">
              <a:srgbClr val="000000">
                <a:alpha val="90000"/>
              </a:srgbClr>
            </a:outerShdw>
          </a:effectLst>
        </p:spPr>
        <p:txBody>
          <a:bodyPr/>
          <a:lstStyle>
            <a:lvl1pPr algn="ctr">
              <a:spcBef>
                <a:spcPts val="1950"/>
              </a:spcBef>
              <a:defRPr sz="3900">
                <a:solidFill>
                  <a:srgbClr val="FFFFFF"/>
                </a:solidFill>
              </a:defRPr>
            </a:lvl1pPr>
            <a:lvl2pPr marL="57148" indent="0" algn="ctr">
              <a:buSzTx/>
              <a:buNone/>
              <a:defRPr sz="3900" b="1"/>
            </a:lvl2pPr>
            <a:lvl3pPr marL="0" indent="438140" algn="ctr">
              <a:buSzTx/>
              <a:buNone/>
              <a:defRPr b="1"/>
            </a:lvl3pPr>
            <a:lvl4pPr marL="0" indent="923902" algn="ctr">
              <a:buSzTx/>
              <a:buNone/>
              <a:defRPr sz="3900" b="1"/>
            </a:lvl4pPr>
            <a:lvl5pPr marL="0" indent="1342992" algn="ctr">
              <a:buSzTx/>
              <a:buNone/>
              <a:defRPr sz="390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802622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34" Type="http://schemas.openxmlformats.org/officeDocument/2006/relationships/image" Target="../media/image3.png"/><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image" Target="../media/image2.png"/><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image" Target="../media/image1.pn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theme" Target="../theme/theme10.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theme" Target="../theme/theme11.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image" Target="../media/image3.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image" Target="../media/image2.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1.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image" Target="../media/image3.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theme" Target="../theme/theme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theme" Target="../theme/theme7.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359999" y="12503053"/>
            <a:ext cx="906947" cy="906947"/>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4" y="12947733"/>
            <a:ext cx="481584" cy="495301"/>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54" r:id="rId3"/>
    <p:sldLayoutId id="2147483658" r:id="rId4"/>
    <p:sldLayoutId id="2147483659" r:id="rId5"/>
    <p:sldLayoutId id="2147483660" r:id="rId6"/>
    <p:sldLayoutId id="2147483661" r:id="rId7"/>
    <p:sldLayoutId id="2147483662" r:id="rId8"/>
    <p:sldLayoutId id="2147483663" r:id="rId9"/>
    <p:sldLayoutId id="2147483665"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995" r:id="rId28"/>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1"/>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5pPr>
      <a:lvl6pPr marL="3785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6pPr>
      <a:lvl7pPr marL="4420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7pPr>
      <a:lvl8pPr marL="5055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8pPr>
      <a:lvl9pPr marL="5690577" marR="0" indent="-610577" algn="l" defTabSz="825500" rtl="0" latinLnBrk="0">
        <a:lnSpc>
          <a:spcPct val="100000"/>
        </a:lnSpc>
        <a:spcBef>
          <a:spcPts val="3000"/>
        </a:spcBef>
        <a:spcAft>
          <a:spcPts val="0"/>
        </a:spcAft>
        <a:buClrTx/>
        <a:buSzPct val="50000"/>
        <a:buFontTx/>
        <a:buBlip>
          <a:blip r:embed="rId32"/>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740677919"/>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 id="2147484026"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3981827684"/>
      </p:ext>
    </p:extLst>
  </p:cSld>
  <p:clrMap bg1="dk1" tx1="lt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8" y="13011155"/>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smtClean="0">
                <a:sym typeface="Arial"/>
              </a:rPr>
              <a:pPr defTabSz="685800"/>
              <a:t>‹#›</a:t>
            </a:fld>
            <a:endParaRPr lang="en-US">
              <a:sym typeface="Arial"/>
            </a:endParaRPr>
          </a:p>
        </p:txBody>
      </p:sp>
    </p:spTree>
    <p:extLst>
      <p:ext uri="{BB962C8B-B14F-4D97-AF65-F5344CB8AC3E}">
        <p14:creationId xmlns:p14="http://schemas.microsoft.com/office/powerpoint/2010/main" val="1508148197"/>
      </p:ext>
    </p:extLst>
  </p:cSld>
  <p:clrMap bg1="dk1" tx1="lt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263238417"/>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2">
            <a:alphaModFix amt="60000"/>
          </a:blip>
          <a:stretch>
            <a:fillRect/>
          </a:stretch>
        </p:blipFill>
        <p:spPr>
          <a:xfrm>
            <a:off x="360000" y="12503054"/>
            <a:ext cx="906948" cy="906948"/>
          </a:xfrm>
          <a:prstGeom prst="rect">
            <a:avLst/>
          </a:prstGeom>
          <a:ln w="12700">
            <a:miter lim="400000"/>
          </a:ln>
        </p:spPr>
      </p:pic>
      <p:sp>
        <p:nvSpPr>
          <p:cNvPr id="3" name="Title Text"/>
          <p:cNvSpPr txBox="1">
            <a:spLocks noGrp="1"/>
          </p:cNvSpPr>
          <p:nvPr>
            <p:ph type="title"/>
          </p:nvPr>
        </p:nvSpPr>
        <p:spPr>
          <a:xfrm>
            <a:off x="1016000" y="635000"/>
            <a:ext cx="22584000" cy="13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1016000" y="2412999"/>
            <a:ext cx="22352000" cy="9525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3"/>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688035" y="12947734"/>
            <a:ext cx="509755" cy="502702"/>
          </a:xfrm>
          <a:prstGeom prst="rect">
            <a:avLst/>
          </a:prstGeom>
          <a:ln w="12700">
            <a:miter lim="400000"/>
          </a:ln>
        </p:spPr>
        <p:txBody>
          <a:bodyPr wrap="none" lIns="50800" tIns="50800" rIns="50800" bIns="50800">
            <a:spAutoFit/>
          </a:bodyPr>
          <a:lstStyle>
            <a:lvl1pPr algn="l">
              <a:defRPr sz="2600" cap="none">
                <a:solidFill>
                  <a:srgbClr val="000000"/>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42537413"/>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Lst>
  <p:transition spd="med"/>
  <p:txStyles>
    <p:titleStyle>
      <a:lvl1pPr marL="0" marR="0" indent="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8000" b="1" i="0" u="none" strike="noStrike" cap="none" spc="0" baseline="0">
          <a:ln>
            <a:noFill/>
          </a:ln>
          <a:solidFill>
            <a:srgbClr val="8DC63F"/>
          </a:solidFill>
          <a:uFillTx/>
          <a:latin typeface="+mn-lt"/>
          <a:ea typeface="+mn-ea"/>
          <a:cs typeface="+mn-cs"/>
          <a:sym typeface="Helvetica"/>
        </a:defRPr>
      </a:lvl9pPr>
    </p:titleStyle>
    <p:bodyStyle>
      <a:lvl1pPr marL="609600" marR="0" indent="-584200" algn="l" defTabSz="825500" rtl="0" latinLnBrk="0">
        <a:lnSpc>
          <a:spcPct val="100000"/>
        </a:lnSpc>
        <a:spcBef>
          <a:spcPts val="3000"/>
        </a:spcBef>
        <a:spcAft>
          <a:spcPts val="0"/>
        </a:spcAft>
        <a:buClrTx/>
        <a:buSzPct val="50000"/>
        <a:buFontTx/>
        <a:buBlip>
          <a:blip r:embed="rId33"/>
        </a:buBlip>
        <a:tabLst/>
        <a:defRPr sz="5000" b="0" i="0" u="none" strike="noStrike" cap="none" spc="0" baseline="0">
          <a:ln>
            <a:noFill/>
          </a:ln>
          <a:solidFill>
            <a:srgbClr val="333333"/>
          </a:solidFill>
          <a:uFillTx/>
          <a:latin typeface="+mn-lt"/>
          <a:ea typeface="+mn-ea"/>
          <a:cs typeface="+mn-cs"/>
          <a:sym typeface="Helvetica"/>
        </a:defRPr>
      </a:lvl1pPr>
      <a:lvl2pPr marL="124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2pPr>
      <a:lvl3pPr marL="188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3pPr>
      <a:lvl4pPr marL="2515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4pPr>
      <a:lvl5pPr marL="3150576" marR="0" indent="-610576"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5pPr>
      <a:lvl6pPr marL="378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6pPr>
      <a:lvl7pPr marL="442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7pPr>
      <a:lvl8pPr marL="5055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8pPr>
      <a:lvl9pPr marL="5690578" marR="0" indent="-610578" algn="l" defTabSz="825500" rtl="0" latinLnBrk="0">
        <a:lnSpc>
          <a:spcPct val="100000"/>
        </a:lnSpc>
        <a:spcBef>
          <a:spcPts val="3000"/>
        </a:spcBef>
        <a:spcAft>
          <a:spcPts val="0"/>
        </a:spcAft>
        <a:buClrTx/>
        <a:buSzPct val="50000"/>
        <a:buFontTx/>
        <a:buBlip>
          <a:blip r:embed="rId34"/>
        </a:buBlip>
        <a:tabLst/>
        <a:defRPr sz="5000" b="0" i="0" u="none" strike="noStrike" cap="none" spc="0" baseline="0">
          <a:ln>
            <a:noFill/>
          </a:ln>
          <a:solidFill>
            <a:srgbClr val="333333"/>
          </a:solidFill>
          <a:uFillTx/>
          <a:latin typeface="+mn-lt"/>
          <a:ea typeface="+mn-ea"/>
          <a:cs typeface="+mn-cs"/>
          <a:sym typeface="Helvetica"/>
        </a:defRPr>
      </a:lvl9pPr>
    </p:bodyStyle>
    <p:otherStyle>
      <a:lvl1pPr marL="0" marR="0" indent="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2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5"/>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784"/>
            <a:fld id="{86CB4B4D-7CA3-9044-876B-883B54F8677D}" type="slidenum">
              <a:rPr lang="en-US" cap="none" smtClean="0">
                <a:sym typeface="Arial"/>
              </a:rPr>
              <a:pPr defTabSz="685784"/>
              <a:t>‹#›</a:t>
            </a:fld>
            <a:endParaRPr lang="en-US" cap="none">
              <a:sym typeface="Arial"/>
            </a:endParaRPr>
          </a:p>
        </p:txBody>
      </p:sp>
    </p:spTree>
    <p:extLst>
      <p:ext uri="{BB962C8B-B14F-4D97-AF65-F5344CB8AC3E}">
        <p14:creationId xmlns:p14="http://schemas.microsoft.com/office/powerpoint/2010/main" val="1966152489"/>
      </p:ext>
    </p:extLst>
  </p:cSld>
  <p:clrMap bg1="dk1" tx1="lt1" bg2="dk2" tx2="lt2" accent1="accent1" accent2="accent2" accent3="accent3" accent4="accent4" accent5="accent5" accent6="accent6" hlink="hlink" folHlink="folHlink"/>
  <p:sldLayoutIdLst>
    <p:sldLayoutId id="2147483835"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Lst>
  <p:transition spd="med"/>
  <p:txStyles>
    <p:titleStyle>
      <a:lvl1pPr marL="0" marR="0" indent="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89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78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67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56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45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35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24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13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89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78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67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56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45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35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24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13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89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78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67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56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45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35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24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13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2322421564"/>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1814912200"/>
      </p:ext>
    </p:extLst>
  </p:cSld>
  <p:clrMap bg1="dk1" tx1="lt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2737419845"/>
      </p:ext>
    </p:extLst>
  </p:cSld>
  <p:clrMap bg1="dk1" tx1="lt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3"/>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800"/>
            <a:fld id="{86CB4B4D-7CA3-9044-876B-883B54F8677D}" type="slidenum">
              <a:rPr lang="en-US" cap="none" smtClean="0">
                <a:sym typeface="Arial"/>
              </a:rPr>
              <a:pPr defTabSz="685800"/>
              <a:t>‹#›</a:t>
            </a:fld>
            <a:endParaRPr lang="en-US" cap="none">
              <a:sym typeface="Arial"/>
            </a:endParaRPr>
          </a:p>
        </p:txBody>
      </p:sp>
    </p:spTree>
    <p:extLst>
      <p:ext uri="{BB962C8B-B14F-4D97-AF65-F5344CB8AC3E}">
        <p14:creationId xmlns:p14="http://schemas.microsoft.com/office/powerpoint/2010/main" val="2053933398"/>
      </p:ext>
    </p:extLst>
  </p:cSld>
  <p:clrMap bg1="dk1" tx1="lt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Lst>
  <p:transition spd="med"/>
  <p:txStyles>
    <p:titleStyle>
      <a:lvl1pPr marL="0" marR="0" indent="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9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8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7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6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5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4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3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200" algn="l" defTabSz="685800"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9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8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7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6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5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4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3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200" algn="l" defTabSz="81915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9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8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7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6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5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4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3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200" algn="r" defTabSz="6858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95400" y="895350"/>
            <a:ext cx="21793200" cy="118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1295400" y="2057400"/>
            <a:ext cx="21793200" cy="10744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041136" y="13011155"/>
            <a:ext cx="282129" cy="276999"/>
          </a:xfrm>
          <a:prstGeom prst="rect">
            <a:avLst/>
          </a:prstGeom>
          <a:ln w="12700">
            <a:miter lim="400000"/>
          </a:ln>
        </p:spPr>
        <p:txBody>
          <a:bodyPr wrap="none" lIns="0" tIns="0" rIns="0" bIns="0">
            <a:spAutoFit/>
          </a:bodyPr>
          <a:lstStyle>
            <a:lvl1pPr algn="r">
              <a:defRPr sz="1800" b="0">
                <a:solidFill>
                  <a:srgbClr val="929292"/>
                </a:solidFill>
              </a:defRPr>
            </a:lvl1pPr>
          </a:lstStyle>
          <a:p>
            <a:pPr defTabSz="685784"/>
            <a:fld id="{86CB4B4D-7CA3-9044-876B-883B54F8677D}" type="slidenum">
              <a:rPr lang="en-US" cap="none" smtClean="0">
                <a:sym typeface="Arial"/>
              </a:rPr>
              <a:pPr defTabSz="685784"/>
              <a:t>‹#›</a:t>
            </a:fld>
            <a:endParaRPr lang="en-US" cap="none">
              <a:sym typeface="Arial"/>
            </a:endParaRPr>
          </a:p>
        </p:txBody>
      </p:sp>
    </p:spTree>
    <p:extLst>
      <p:ext uri="{BB962C8B-B14F-4D97-AF65-F5344CB8AC3E}">
        <p14:creationId xmlns:p14="http://schemas.microsoft.com/office/powerpoint/2010/main" val="2035415961"/>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Lst>
  <p:transition spd="med"/>
  <p:txStyles>
    <p:titleStyle>
      <a:lvl1pPr marL="0" marR="0" indent="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1pPr>
      <a:lvl2pPr marL="0" marR="0" indent="34289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2pPr>
      <a:lvl3pPr marL="0" marR="0" indent="68578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3pPr>
      <a:lvl4pPr marL="0" marR="0" indent="1028674"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4pPr>
      <a:lvl5pPr marL="0" marR="0" indent="137156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5pPr>
      <a:lvl6pPr marL="0" marR="0" indent="1714456"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6pPr>
      <a:lvl7pPr marL="0" marR="0" indent="205735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7pPr>
      <a:lvl8pPr marL="0" marR="0" indent="2400240"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8pPr>
      <a:lvl9pPr marL="0" marR="0" indent="2743132" algn="l" defTabSz="685784" rtl="0" latinLnBrk="0">
        <a:lnSpc>
          <a:spcPts val="7650"/>
        </a:lnSpc>
        <a:spcBef>
          <a:spcPts val="0"/>
        </a:spcBef>
        <a:spcAft>
          <a:spcPts val="0"/>
        </a:spcAft>
        <a:buClrTx/>
        <a:buSzTx/>
        <a:buFontTx/>
        <a:buNone/>
        <a:tabLst/>
        <a:defRPr sz="6750" b="1" i="0" u="none" strike="noStrike" cap="none" spc="0" baseline="0">
          <a:ln>
            <a:noFill/>
          </a:ln>
          <a:solidFill>
            <a:srgbClr val="FFFFFF"/>
          </a:solidFill>
          <a:uFillTx/>
          <a:latin typeface="+mn-lt"/>
          <a:ea typeface="+mn-ea"/>
          <a:cs typeface="+mn-cs"/>
          <a:sym typeface="Arial"/>
        </a:defRPr>
      </a:lvl9pPr>
    </p:titleStyle>
    <p:bodyStyle>
      <a:lvl1pPr marL="0" marR="0" indent="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1pPr>
      <a:lvl2pPr marL="0" marR="0" indent="34289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2pPr>
      <a:lvl3pPr marL="0" marR="0" indent="68578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3pPr>
      <a:lvl4pPr marL="0" marR="0" indent="1028674"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4pPr>
      <a:lvl5pPr marL="0" marR="0" indent="137156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5pPr>
      <a:lvl6pPr marL="0" marR="0" indent="1714456"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6pPr>
      <a:lvl7pPr marL="0" marR="0" indent="205735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7pPr>
      <a:lvl8pPr marL="0" marR="0" indent="2400240"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8pPr>
      <a:lvl9pPr marL="0" marR="0" indent="2743132" algn="l" defTabSz="819130" rtl="0" latinLnBrk="0">
        <a:lnSpc>
          <a:spcPct val="100000"/>
        </a:lnSpc>
        <a:spcBef>
          <a:spcPts val="5700"/>
        </a:spcBef>
        <a:spcAft>
          <a:spcPts val="0"/>
        </a:spcAft>
        <a:buClrTx/>
        <a:buSzTx/>
        <a:buFontTx/>
        <a:buNone/>
        <a:tabLst/>
        <a:defRPr sz="4800" b="1" i="0" u="none" strike="noStrike" cap="none" spc="0" baseline="0">
          <a:ln>
            <a:noFill/>
          </a:ln>
          <a:solidFill>
            <a:srgbClr val="9DA9A9"/>
          </a:solidFill>
          <a:uFillTx/>
          <a:latin typeface="+mn-lt"/>
          <a:ea typeface="+mn-ea"/>
          <a:cs typeface="+mn-cs"/>
          <a:sym typeface="Arial"/>
        </a:defRPr>
      </a:lvl9pPr>
    </p:bodyStyle>
    <p:otherStyle>
      <a:lvl1pPr marL="0" marR="0" indent="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34289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68578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028674"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37156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1714456"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05735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2400240"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2743132" algn="r" defTabSz="685784"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7"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electric.smiller.org/" TargetMode="External"/><Relationship Id="rId5" Type="http://schemas.openxmlformats.org/officeDocument/2006/relationships/hyperlink" Target="http://climate.smiller.org/" TargetMode="External"/><Relationship Id="rId4" Type="http://schemas.openxmlformats.org/officeDocument/2006/relationships/hyperlink" Target="mailto:stevemiller@comcast.net"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7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7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0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4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4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5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electric.smiller.org/"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www.middletownnj.org/DocumentCenter/View/2695"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hyperlink" Target="http://www.sustainablejersey.com/fileadmin/media/Actions_and_Certification/Gold_Star_Standard/Overview_of_Gold_Star_Standard_In_Energy_FINAL_12-4-17_.pdf" TargetMode="External"/><Relationship Id="rId4" Type="http://schemas.openxmlformats.org/officeDocument/2006/relationships/hyperlink" Target="https://nj.gov/bpu/pdf/publicnotice/EMP%20Press%20Release%20610_Revised.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ustainablejersey.com/"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mailto:patmiller@comcast.net" TargetMode="External"/><Relationship Id="rId7" Type="http://schemas.openxmlformats.org/officeDocument/2006/relationships/image" Target="../media/image15.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electric.smiller.org/" TargetMode="External"/><Relationship Id="rId5" Type="http://schemas.openxmlformats.org/officeDocument/2006/relationships/hyperlink" Target="http://climate.smiller.org/" TargetMode="External"/><Relationship Id="rId4" Type="http://schemas.openxmlformats.org/officeDocument/2006/relationships/hyperlink" Target="mailto:stevemiller@comcast.ne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climatecommunication.yale.edu/visualizations-data/ycom-us-2018/?est=happening&amp;type=value&amp;geo=county"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5018592"/>
            <a:ext cx="23199633" cy="7484070"/>
          </a:xfrm>
        </p:spPr>
        <p:txBody>
          <a:bodyPr>
            <a:noAutofit/>
          </a:bodyPr>
          <a:lstStyle/>
          <a:p>
            <a:pPr algn="ctr"/>
            <a:r>
              <a:rPr lang="en-US" sz="7200" dirty="0"/>
              <a:t>What Will A Clean Energy Future Look Like in 2050?</a:t>
            </a:r>
            <a:br>
              <a:rPr lang="en-US" sz="7200" dirty="0"/>
            </a:br>
            <a:r>
              <a:rPr lang="en-US" sz="7200" dirty="0"/>
              <a:t>And How Do We Get There?</a:t>
            </a:r>
            <a:br>
              <a:rPr lang="en-US" sz="7200" dirty="0"/>
            </a:br>
            <a:br>
              <a:rPr lang="en-US" sz="7200" dirty="0"/>
            </a:br>
            <a:r>
              <a:rPr lang="en-US" sz="6600" dirty="0"/>
              <a:t>Pat and Steve Miller</a:t>
            </a:r>
            <a:br>
              <a:rPr lang="en-US" sz="6600" dirty="0">
                <a:solidFill>
                  <a:schemeClr val="tx2">
                    <a:lumMod val="10000"/>
                  </a:schemeClr>
                </a:solidFill>
              </a:rPr>
            </a:br>
            <a:r>
              <a:rPr lang="en-US" sz="4400" dirty="0">
                <a:solidFill>
                  <a:schemeClr val="tx2">
                    <a:lumMod val="10000"/>
                  </a:schemeClr>
                </a:solidFill>
                <a:hlinkClick r:id="rId3"/>
              </a:rPr>
              <a:t>patmiller@comcast.net</a:t>
            </a:r>
            <a:r>
              <a:rPr lang="en-US" sz="4400" dirty="0">
                <a:solidFill>
                  <a:schemeClr val="tx2">
                    <a:lumMod val="10000"/>
                  </a:schemeClr>
                </a:solidFill>
              </a:rPr>
              <a:t>    </a:t>
            </a:r>
            <a:r>
              <a:rPr lang="en-US" sz="4400" dirty="0">
                <a:solidFill>
                  <a:schemeClr val="tx2">
                    <a:lumMod val="10000"/>
                  </a:schemeClr>
                </a:solidFill>
                <a:hlinkClick r:id="rId4"/>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5"/>
              </a:rPr>
              <a:t>http://climate.smiller.org</a:t>
            </a:r>
            <a:r>
              <a:rPr lang="en-US" sz="4400" dirty="0"/>
              <a:t> </a:t>
            </a:r>
            <a:br>
              <a:rPr lang="en-US" sz="4400" dirty="0"/>
            </a:br>
            <a:r>
              <a:rPr lang="en-US" sz="4400" dirty="0">
                <a:hlinkClick r:id="rId6"/>
              </a:rPr>
              <a:t>http://electric.smiller.org</a:t>
            </a:r>
            <a:r>
              <a:rPr lang="en-US" sz="4400" dirty="0"/>
              <a:t> </a:t>
            </a:r>
            <a:br>
              <a:rPr lang="en-US" sz="4400" dirty="0"/>
            </a:br>
            <a:r>
              <a:rPr lang="en-US" sz="4400" dirty="0">
                <a:solidFill>
                  <a:schemeClr val="accent5"/>
                </a:solidFill>
              </a:rPr>
              <a:t>This talk:  http://climate.smiller.org/talks</a:t>
            </a:r>
            <a:endParaRPr lang="en-US" sz="9600" dirty="0">
              <a:solidFill>
                <a:schemeClr val="accent5"/>
              </a:solidFill>
            </a:endParaRPr>
          </a:p>
        </p:txBody>
      </p:sp>
      <p:grpSp>
        <p:nvGrpSpPr>
          <p:cNvPr id="4" name="Group 3"/>
          <p:cNvGrpSpPr/>
          <p:nvPr/>
        </p:nvGrpSpPr>
        <p:grpSpPr>
          <a:xfrm>
            <a:off x="9084063" y="907275"/>
            <a:ext cx="6390044" cy="3520094"/>
            <a:chOff x="0" y="0"/>
            <a:chExt cx="6777212" cy="3082611"/>
          </a:xfrm>
          <a:solidFill>
            <a:schemeClr val="bg2"/>
          </a:solidFill>
        </p:grpSpPr>
        <p:pic>
          <p:nvPicPr>
            <p:cNvPr id="5" name="Picture 4"/>
            <p:cNvPicPr preferRelativeResize="0">
              <a:picLocks/>
            </p:cNvPicPr>
            <p:nvPr/>
          </p:nvPicPr>
          <p:blipFill rotWithShape="1">
            <a:blip r:embed="rId7">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07581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82-Paris">
            <a:hlinkClick r:id="" action="ppaction://media"/>
            <a:extLst>
              <a:ext uri="{FF2B5EF4-FFF2-40B4-BE49-F238E27FC236}">
                <a16:creationId xmlns:a16="http://schemas.microsoft.com/office/drawing/2014/main" id="{673FB6EA-08D6-4DA7-AA68-9568F5E1D7F9}"/>
              </a:ext>
            </a:extLst>
          </p:cNvPr>
          <p:cNvPicPr>
            <a:picLocks noChangeAspect="1"/>
          </p:cNvPicPr>
          <p:nvPr>
            <a:videoFile r:link="rId1"/>
            <p:extLst>
              <p:ext uri="{DAA4B4D4-6D71-4841-9C94-3DE7FCFB9230}">
                <p14:media xmlns:p14="http://schemas.microsoft.com/office/powerpoint/2010/main" r:embed="rId2">
                  <p14:trim st="3056"/>
                </p14:media>
              </p:ext>
            </p:extLst>
          </p:nvPr>
        </p:nvPicPr>
        <p:blipFill>
          <a:blip r:embed="rId5"/>
          <a:stretch>
            <a:fillRect/>
          </a:stretch>
        </p:blipFill>
        <p:spPr>
          <a:xfrm>
            <a:off x="0" y="0"/>
            <a:ext cx="24384000" cy="13716000"/>
          </a:xfrm>
          <a:prstGeom prst="rect">
            <a:avLst/>
          </a:prstGeom>
        </p:spPr>
      </p:pic>
      <p:sp>
        <p:nvSpPr>
          <p:cNvPr id="8634" name="In the 2015 Paris Agreement,…"/>
          <p:cNvSpPr txBox="1"/>
          <p:nvPr/>
        </p:nvSpPr>
        <p:spPr>
          <a:xfrm>
            <a:off x="5651458" y="587118"/>
            <a:ext cx="18196392" cy="4308872"/>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p>
            <a:pPr defTabSz="1828800" hangingPunct="1">
              <a:defRPr sz="4500"/>
            </a:pPr>
            <a:r>
              <a:rPr sz="6750" b="0" kern="1200" cap="none" dirty="0">
                <a:solidFill>
                  <a:srgbClr val="8DC63F">
                    <a:lumMod val="20000"/>
                    <a:lumOff val="80000"/>
                  </a:srgbClr>
                </a:solidFill>
                <a:effectLst>
                  <a:outerShdw blurRad="50800" dist="50800" dir="2700000" algn="tl" rotWithShape="0">
                    <a:prstClr val="black">
                      <a:alpha val="80000"/>
                    </a:prstClr>
                  </a:outerShdw>
                </a:effectLst>
              </a:rPr>
              <a:t>In the 2015 Paris Agreement,</a:t>
            </a:r>
          </a:p>
          <a:p>
            <a:pPr defTabSz="1828800" hangingPunct="1">
              <a:defRPr sz="4500"/>
            </a:pPr>
            <a:r>
              <a:rPr sz="6750" b="0" kern="1200" cap="none" dirty="0">
                <a:solidFill>
                  <a:srgbClr val="FE4734"/>
                </a:solidFill>
                <a:effectLst>
                  <a:outerShdw blurRad="50800" dist="50800" dir="2700000" algn="tl" rotWithShape="0">
                    <a:prstClr val="black">
                      <a:alpha val="80000"/>
                    </a:prstClr>
                  </a:outerShdw>
                </a:effectLst>
              </a:rPr>
              <a:t>every nation in the world agreed </a:t>
            </a:r>
            <a:br>
              <a:rPr sz="6750" b="0" kern="1200" cap="none" dirty="0">
                <a:effectLst>
                  <a:outerShdw blurRad="50800" dist="50800" dir="2700000" algn="tl" rotWithShape="0">
                    <a:prstClr val="black">
                      <a:alpha val="80000"/>
                    </a:prstClr>
                  </a:outerShdw>
                </a:effectLst>
              </a:rPr>
            </a:br>
            <a:r>
              <a:rPr sz="6750" b="0" kern="1200" cap="none" dirty="0">
                <a:solidFill>
                  <a:srgbClr val="8DC63F">
                    <a:lumMod val="20000"/>
                    <a:lumOff val="80000"/>
                  </a:srgbClr>
                </a:solidFill>
                <a:effectLst>
                  <a:outerShdw blurRad="50800" dist="50800" dir="2700000" algn="tl" rotWithShape="0">
                    <a:prstClr val="black">
                      <a:alpha val="80000"/>
                    </a:prstClr>
                  </a:outerShdw>
                </a:effectLst>
              </a:rPr>
              <a:t>to work together to achieve net zero greenhouse gas emissions by mid-century.</a:t>
            </a:r>
          </a:p>
        </p:txBody>
      </p:sp>
      <p:sp>
        <p:nvSpPr>
          <p:cNvPr id="8635" name="© SevArt/Pond5"/>
          <p:cNvSpPr txBox="1"/>
          <p:nvPr/>
        </p:nvSpPr>
        <p:spPr>
          <a:xfrm>
            <a:off x="1371601" y="13030202"/>
            <a:ext cx="8587898" cy="353943"/>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spAutoFit/>
          </a:bodyPr>
          <a:lstStyle>
            <a:lvl1pPr>
              <a:defRPr sz="1200"/>
            </a:lvl1pPr>
          </a:lstStyle>
          <a:p>
            <a:pPr algn="l" defTabSz="1828800" hangingPunct="1"/>
            <a:r>
              <a:rPr sz="1800" b="0" kern="1200" cap="none" dirty="0">
                <a:solidFill>
                  <a:srgbClr val="FFFFFF">
                    <a:alpha val="90000"/>
                  </a:srgbClr>
                </a:solidFill>
              </a:rPr>
              <a:t>© </a:t>
            </a:r>
            <a:r>
              <a:rPr sz="1800" b="0" kern="1200" cap="none" dirty="0" err="1">
                <a:solidFill>
                  <a:srgbClr val="FFFFFF">
                    <a:alpha val="90000"/>
                  </a:srgbClr>
                </a:solidFill>
              </a:rPr>
              <a:t>SevArt</a:t>
            </a:r>
            <a:r>
              <a:rPr sz="1800" b="0" kern="1200" cap="none" dirty="0">
                <a:solidFill>
                  <a:srgbClr val="FFFFFF">
                    <a:alpha val="90000"/>
                  </a:srgbClr>
                </a:solidFill>
              </a:rPr>
              <a:t>/Pond5</a:t>
            </a:r>
          </a:p>
        </p:txBody>
      </p:sp>
      <p:sp>
        <p:nvSpPr>
          <p:cNvPr id="8636" name="The U.S. cannot legally withdraw until the day after the 2020 Presidential election."/>
          <p:cNvSpPr txBox="1"/>
          <p:nvPr/>
        </p:nvSpPr>
        <p:spPr>
          <a:xfrm>
            <a:off x="7969027" y="5222939"/>
            <a:ext cx="12640226" cy="327012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chor="ctr">
            <a:spAutoFit/>
          </a:bodyPr>
          <a:lstStyle>
            <a:lvl1pPr algn="ctr">
              <a:defRPr sz="4500"/>
            </a:lvl1pPr>
          </a:lstStyle>
          <a:p>
            <a:pPr defTabSz="1828800" hangingPunct="1"/>
            <a:r>
              <a:rPr sz="6750" b="0" kern="1200" cap="none" dirty="0">
                <a:solidFill>
                  <a:srgbClr val="8DC63F">
                    <a:lumMod val="20000"/>
                    <a:lumOff val="80000"/>
                  </a:srgbClr>
                </a:solidFill>
                <a:effectLst>
                  <a:outerShdw blurRad="50800" dist="50800" dir="2700000" algn="tl" rotWithShape="0">
                    <a:prstClr val="black">
                      <a:alpha val="80000"/>
                    </a:prstClr>
                  </a:outerShdw>
                </a:effectLst>
              </a:rPr>
              <a:t>The U.S. cannot legally withdraw until the day after the 2020 Presidential election.</a:t>
            </a:r>
          </a:p>
        </p:txBody>
      </p:sp>
    </p:spTree>
    <p:extLst>
      <p:ext uri="{BB962C8B-B14F-4D97-AF65-F5344CB8AC3E}">
        <p14:creationId xmlns:p14="http://schemas.microsoft.com/office/powerpoint/2010/main" val="305582270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8" fill="hold"/>
                                        <p:tgtEl>
                                          <p:spTgt spid="3"/>
                                        </p:tgtEl>
                                      </p:cBhvr>
                                    </p:cmd>
                                  </p:childTnLst>
                                </p:cTn>
                              </p:par>
                              <p:par>
                                <p:cTn id="7" presetID="1" presetClass="entr" presetSubtype="0" fill="hold" grpId="0" nodeType="withEffect">
                                  <p:stCondLst>
                                    <p:cond delay="300"/>
                                  </p:stCondLst>
                                  <p:iterate type="lt">
                                    <p:tmAbs val="30"/>
                                  </p:iterate>
                                  <p:childTnLst>
                                    <p:set>
                                      <p:cBhvr>
                                        <p:cTn id="8" fill="hold"/>
                                        <p:tgtEl>
                                          <p:spTgt spid="8634">
                                            <p:txEl>
                                              <p:charRg st="4294967295" end="429496729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30"/>
                                  </p:iterate>
                                  <p:childTnLst>
                                    <p:set>
                                      <p:cBhvr>
                                        <p:cTn id="12" fill="hold"/>
                                        <p:tgtEl>
                                          <p:spTgt spid="863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8634" grpId="0" autoUpdateAnimBg="0" advAuto="0"/>
      <p:bldP spid="8636" grpId="0"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0" name="Rectangle"/>
          <p:cNvSpPr/>
          <p:nvPr/>
        </p:nvSpPr>
        <p:spPr>
          <a:xfrm>
            <a:off x="-1" y="1829117"/>
            <a:ext cx="24384002" cy="2266952"/>
          </a:xfrm>
          <a:prstGeom prst="rect">
            <a:avLst/>
          </a:prstGeom>
          <a:solidFill>
            <a:srgbClr val="FFFFFF"/>
          </a:solidFill>
          <a:ln w="25400">
            <a:miter lim="400000"/>
          </a:ln>
        </p:spPr>
        <p:txBody>
          <a:bodyPr lIns="57150" tIns="57150" rIns="57150" bIns="57150"/>
          <a:lstStyle/>
          <a:p>
            <a:endParaRPr sz="19500"/>
          </a:p>
        </p:txBody>
      </p:sp>
      <p:pic>
        <p:nvPicPr>
          <p:cNvPr id="7031" name="Screen Shot 2017-06-23 at 7.48.13 PM.png" descr="Screen Shot 2017-06-23 at 7.48.13 PM.png"/>
          <p:cNvPicPr>
            <a:picLocks noChangeAspect="1"/>
          </p:cNvPicPr>
          <p:nvPr/>
        </p:nvPicPr>
        <p:blipFill>
          <a:blip r:embed="rId3"/>
          <a:stretch>
            <a:fillRect/>
          </a:stretch>
        </p:blipFill>
        <p:spPr>
          <a:xfrm>
            <a:off x="5568440" y="1590991"/>
            <a:ext cx="13944602" cy="1371602"/>
          </a:xfrm>
          <a:prstGeom prst="rect">
            <a:avLst/>
          </a:prstGeom>
          <a:ln w="12700">
            <a:miter lim="400000"/>
          </a:ln>
        </p:spPr>
      </p:pic>
      <p:sp>
        <p:nvSpPr>
          <p:cNvPr id="7032" name="200+ Cities          9 States…"/>
          <p:cNvSpPr txBox="1"/>
          <p:nvPr/>
        </p:nvSpPr>
        <p:spPr>
          <a:xfrm>
            <a:off x="2143986" y="3768131"/>
            <a:ext cx="20096028" cy="4693593"/>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a:spcBef>
                <a:spcPts val="1500"/>
              </a:spcBef>
              <a:defRPr sz="6000">
                <a:solidFill>
                  <a:srgbClr val="B2C0C0"/>
                </a:solidFill>
              </a:defRPr>
            </a:pPr>
            <a:r>
              <a:rPr lang="en-US" sz="9000" cap="none" dirty="0">
                <a:solidFill>
                  <a:schemeClr val="tx2">
                    <a:lumMod val="10000"/>
                  </a:schemeClr>
                </a:solidFill>
              </a:rPr>
              <a:t>200+ Cities          9 States</a:t>
            </a:r>
          </a:p>
          <a:p>
            <a:pPr>
              <a:spcBef>
                <a:spcPts val="1500"/>
              </a:spcBef>
              <a:defRPr sz="6000">
                <a:solidFill>
                  <a:srgbClr val="B2C0C0"/>
                </a:solidFill>
              </a:defRPr>
            </a:pPr>
            <a:r>
              <a:rPr lang="en-US" sz="9000" cap="none" dirty="0">
                <a:solidFill>
                  <a:schemeClr val="tx2">
                    <a:lumMod val="10000"/>
                  </a:schemeClr>
                </a:solidFill>
              </a:rPr>
              <a:t>183 Colleges And Universities</a:t>
            </a:r>
          </a:p>
          <a:p>
            <a:pPr>
              <a:spcBef>
                <a:spcPts val="1500"/>
              </a:spcBef>
              <a:defRPr sz="6000">
                <a:solidFill>
                  <a:srgbClr val="B2C0C0"/>
                </a:solidFill>
              </a:defRPr>
            </a:pPr>
            <a:r>
              <a:rPr lang="en-US" sz="9000" cap="none" dirty="0">
                <a:solidFill>
                  <a:srgbClr val="FF0000"/>
                </a:solidFill>
              </a:rPr>
              <a:t>1,700 Businesses And Investors</a:t>
            </a:r>
          </a:p>
        </p:txBody>
      </p:sp>
      <p:sp>
        <p:nvSpPr>
          <p:cNvPr id="7033" name="All committed to the Paris Climate Agreement"/>
          <p:cNvSpPr txBox="1"/>
          <p:nvPr/>
        </p:nvSpPr>
        <p:spPr>
          <a:xfrm>
            <a:off x="-1" y="9908559"/>
            <a:ext cx="24352854" cy="2693045"/>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lvl1pPr algn="ctr">
              <a:spcBef>
                <a:spcPts val="1000"/>
              </a:spcBef>
              <a:defRPr sz="5500"/>
            </a:lvl1pPr>
          </a:lstStyle>
          <a:p>
            <a:r>
              <a:rPr lang="en-US" sz="8250" dirty="0"/>
              <a:t>IN 2019, 3750 ENTITIES</a:t>
            </a:r>
            <a:r>
              <a:rPr sz="8250" dirty="0"/>
              <a:t> </a:t>
            </a:r>
            <a:r>
              <a:rPr lang="en-US" sz="8250" dirty="0"/>
              <a:t>HAD </a:t>
            </a:r>
            <a:r>
              <a:rPr sz="8250" dirty="0"/>
              <a:t>committed to the Paris Climate Agreement</a:t>
            </a:r>
          </a:p>
        </p:txBody>
      </p:sp>
    </p:spTree>
    <p:extLst>
      <p:ext uri="{BB962C8B-B14F-4D97-AF65-F5344CB8AC3E}">
        <p14:creationId xmlns:p14="http://schemas.microsoft.com/office/powerpoint/2010/main" val="195098771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32">
                                            <p:txEl>
                                              <p:pRg st="1" end="1"/>
                                            </p:txEl>
                                          </p:spTgt>
                                        </p:tgtEl>
                                        <p:attrNameLst>
                                          <p:attrName>style.visibility</p:attrName>
                                        </p:attrNameLst>
                                      </p:cBhvr>
                                      <p:to>
                                        <p:strVal val="visible"/>
                                      </p:to>
                                    </p:set>
                                    <p:animEffect transition="in" filter="fade">
                                      <p:cBhvr>
                                        <p:cTn id="13" dur="700"/>
                                        <p:tgtEl>
                                          <p:spTgt spid="703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32">
                                            <p:txEl>
                                              <p:pRg st="2" end="2"/>
                                            </p:txEl>
                                          </p:spTgt>
                                        </p:tgtEl>
                                        <p:attrNameLst>
                                          <p:attrName>style.visibility</p:attrName>
                                        </p:attrNameLst>
                                      </p:cBhvr>
                                      <p:to>
                                        <p:strVal val="visible"/>
                                      </p:to>
                                    </p:set>
                                    <p:animEffect transition="in" filter="fade">
                                      <p:cBhvr>
                                        <p:cTn id="16" dur="700"/>
                                        <p:tgtEl>
                                          <p:spTgt spid="7032">
                                            <p:txEl>
                                              <p:pRg st="2" end="2"/>
                                            </p:txEl>
                                          </p:spTgt>
                                        </p:tgtEl>
                                      </p:cBhvr>
                                    </p:animEffect>
                                  </p:childTnLst>
                                </p:cTn>
                              </p:par>
                            </p:childTnLst>
                          </p:cTn>
                        </p:par>
                        <p:par>
                          <p:cTn id="17" fill="hold">
                            <p:stCondLst>
                              <p:cond delay="700"/>
                            </p:stCondLst>
                            <p:childTnLst>
                              <p:par>
                                <p:cTn id="18" presetID="1" presetClass="entr" presetSubtype="0" fill="hold" grpId="0" nodeType="afterEffect">
                                  <p:stCondLst>
                                    <p:cond delay="0"/>
                                  </p:stCondLst>
                                  <p:iterate type="lt">
                                    <p:tmAbs val="20"/>
                                  </p:iterate>
                                  <p:childTnLst>
                                    <p:set>
                                      <p:cBhvr>
                                        <p:cTn id="19"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build="p" bldLvl="5" animBg="1" advAuto="0"/>
      <p:bldP spid="703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4" name="Cost of Clean Energy Technologies in the U.S."/>
          <p:cNvSpPr txBox="1">
            <a:spLocks noGrp="1"/>
          </p:cNvSpPr>
          <p:nvPr>
            <p:ph type="title"/>
          </p:nvPr>
        </p:nvSpPr>
        <p:spPr>
          <a:xfrm>
            <a:off x="2345653" y="895350"/>
            <a:ext cx="21096778" cy="1143000"/>
          </a:xfrm>
          <a:prstGeom prst="rect">
            <a:avLst/>
          </a:prstGeom>
        </p:spPr>
        <p:txBody>
          <a:bodyPr/>
          <a:lstStyle/>
          <a:p>
            <a:r>
              <a:t>Cost of Clean Energy Technologies in the U.S.</a:t>
            </a:r>
          </a:p>
        </p:txBody>
      </p:sp>
      <p:graphicFrame>
        <p:nvGraphicFramePr>
          <p:cNvPr id="6205" name="2D Line Chart"/>
          <p:cNvGraphicFramePr/>
          <p:nvPr/>
        </p:nvGraphicFramePr>
        <p:xfrm>
          <a:off x="776259" y="2118906"/>
          <a:ext cx="23141866" cy="10798728"/>
        </p:xfrm>
        <a:graphic>
          <a:graphicData uri="http://schemas.openxmlformats.org/drawingml/2006/chart">
            <c:chart xmlns:c="http://schemas.openxmlformats.org/drawingml/2006/chart" xmlns:r="http://schemas.openxmlformats.org/officeDocument/2006/relationships" r:id="rId3"/>
          </a:graphicData>
        </a:graphic>
      </p:graphicFrame>
      <p:sp>
        <p:nvSpPr>
          <p:cNvPr id="6206" name="Data: Natural Resources Defense Council"/>
          <p:cNvSpPr txBox="1"/>
          <p:nvPr/>
        </p:nvSpPr>
        <p:spPr>
          <a:xfrm>
            <a:off x="1371603" y="13011679"/>
            <a:ext cx="5618750"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solidFill>
                  <a:srgbClr val="FFFFFF">
                    <a:alpha val="50000"/>
                  </a:srgbClr>
                </a:solidFill>
              </a:defRPr>
            </a:lvl1pPr>
          </a:lstStyle>
          <a:p>
            <a:pPr algn="l" defTabSz="685784"/>
            <a:r>
              <a:rPr sz="1800" cap="none" dirty="0">
                <a:sym typeface="Arial"/>
              </a:rPr>
              <a:t>Data: Natural Resources Defense Council</a:t>
            </a:r>
          </a:p>
        </p:txBody>
      </p:sp>
      <p:grpSp>
        <p:nvGrpSpPr>
          <p:cNvPr id="6209" name="Group"/>
          <p:cNvGrpSpPr/>
          <p:nvPr/>
        </p:nvGrpSpPr>
        <p:grpSpPr>
          <a:xfrm>
            <a:off x="18313880" y="2945468"/>
            <a:ext cx="4393828" cy="730968"/>
            <a:chOff x="0" y="-50959"/>
            <a:chExt cx="2929217" cy="487311"/>
          </a:xfrm>
        </p:grpSpPr>
        <p:sp>
          <p:nvSpPr>
            <p:cNvPr id="6207" name="Line"/>
            <p:cNvSpPr/>
            <p:nvPr/>
          </p:nvSpPr>
          <p:spPr>
            <a:xfrm>
              <a:off x="0" y="192695"/>
              <a:ext cx="506767" cy="1"/>
            </a:xfrm>
            <a:prstGeom prst="line">
              <a:avLst/>
            </a:prstGeom>
            <a:noFill/>
            <a:ln w="50800" cap="flat">
              <a:solidFill>
                <a:srgbClr val="FFE7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08" name="Residential PV"/>
            <p:cNvSpPr txBox="1"/>
            <p:nvPr/>
          </p:nvSpPr>
          <p:spPr>
            <a:xfrm>
              <a:off x="600589" y="-50959"/>
              <a:ext cx="2328628"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Residential PV</a:t>
              </a:r>
            </a:p>
          </p:txBody>
        </p:sp>
      </p:grpSp>
      <p:grpSp>
        <p:nvGrpSpPr>
          <p:cNvPr id="6212" name="Group"/>
          <p:cNvGrpSpPr/>
          <p:nvPr/>
        </p:nvGrpSpPr>
        <p:grpSpPr>
          <a:xfrm>
            <a:off x="18313883" y="3649802"/>
            <a:ext cx="4528479" cy="730968"/>
            <a:chOff x="0" y="-50959"/>
            <a:chExt cx="3018984" cy="487311"/>
          </a:xfrm>
        </p:grpSpPr>
        <p:sp>
          <p:nvSpPr>
            <p:cNvPr id="6210" name="Line"/>
            <p:cNvSpPr/>
            <p:nvPr/>
          </p:nvSpPr>
          <p:spPr>
            <a:xfrm>
              <a:off x="0" y="192695"/>
              <a:ext cx="506767" cy="1"/>
            </a:xfrm>
            <a:prstGeom prst="line">
              <a:avLst/>
            </a:prstGeom>
            <a:noFill/>
            <a:ln w="50800" cap="flat">
              <a:solidFill>
                <a:srgbClr val="FF80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11" name="Utiilty-scale PV"/>
            <p:cNvSpPr txBox="1"/>
            <p:nvPr/>
          </p:nvSpPr>
          <p:spPr>
            <a:xfrm>
              <a:off x="600588" y="-50959"/>
              <a:ext cx="2418396"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dirty="0">
                  <a:solidFill>
                    <a:srgbClr val="FFFFFF"/>
                  </a:solidFill>
                  <a:sym typeface="Arial"/>
                </a:rPr>
                <a:t>Util</a:t>
              </a:r>
              <a:r>
                <a:rPr lang="en-US" sz="3750" cap="none" dirty="0">
                  <a:solidFill>
                    <a:srgbClr val="FFFFFF"/>
                  </a:solidFill>
                  <a:sym typeface="Arial"/>
                </a:rPr>
                <a:t>i</a:t>
              </a:r>
              <a:r>
                <a:rPr sz="3750" cap="none" dirty="0">
                  <a:solidFill>
                    <a:srgbClr val="FFFFFF"/>
                  </a:solidFill>
                  <a:sym typeface="Arial"/>
                </a:rPr>
                <a:t>ty-scale PV</a:t>
              </a:r>
            </a:p>
          </p:txBody>
        </p:sp>
      </p:grpSp>
      <p:grpSp>
        <p:nvGrpSpPr>
          <p:cNvPr id="6215" name="Group"/>
          <p:cNvGrpSpPr/>
          <p:nvPr/>
        </p:nvGrpSpPr>
        <p:grpSpPr>
          <a:xfrm>
            <a:off x="18313882" y="4354136"/>
            <a:ext cx="2228169" cy="730968"/>
            <a:chOff x="0" y="-50959"/>
            <a:chExt cx="1485443" cy="487311"/>
          </a:xfrm>
        </p:grpSpPr>
        <p:sp>
          <p:nvSpPr>
            <p:cNvPr id="6213" name="Line"/>
            <p:cNvSpPr/>
            <p:nvPr/>
          </p:nvSpPr>
          <p:spPr>
            <a:xfrm>
              <a:off x="0" y="192695"/>
              <a:ext cx="506767" cy="1"/>
            </a:xfrm>
            <a:prstGeom prst="line">
              <a:avLst/>
            </a:prstGeom>
            <a:noFill/>
            <a:ln w="50800" cap="flat">
              <a:solidFill>
                <a:srgbClr val="268FE7"/>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14" name="Wind"/>
            <p:cNvSpPr txBox="1"/>
            <p:nvPr/>
          </p:nvSpPr>
          <p:spPr>
            <a:xfrm>
              <a:off x="600588" y="-50959"/>
              <a:ext cx="884855"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Wind</a:t>
              </a:r>
            </a:p>
          </p:txBody>
        </p:sp>
      </p:grpSp>
      <p:grpSp>
        <p:nvGrpSpPr>
          <p:cNvPr id="6218" name="Group"/>
          <p:cNvGrpSpPr/>
          <p:nvPr/>
        </p:nvGrpSpPr>
        <p:grpSpPr>
          <a:xfrm>
            <a:off x="18313883" y="5058470"/>
            <a:ext cx="3888882" cy="730968"/>
            <a:chOff x="0" y="-50959"/>
            <a:chExt cx="2592585" cy="487311"/>
          </a:xfrm>
        </p:grpSpPr>
        <p:sp>
          <p:nvSpPr>
            <p:cNvPr id="6216" name="Line"/>
            <p:cNvSpPr/>
            <p:nvPr/>
          </p:nvSpPr>
          <p:spPr>
            <a:xfrm>
              <a:off x="0" y="192695"/>
              <a:ext cx="506767" cy="1"/>
            </a:xfrm>
            <a:prstGeom prst="line">
              <a:avLst/>
            </a:prstGeom>
            <a:noFill/>
            <a:ln w="50800" cap="flat">
              <a:solidFill>
                <a:srgbClr val="9D74B5"/>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17" name="EV Batteries"/>
            <p:cNvSpPr txBox="1"/>
            <p:nvPr/>
          </p:nvSpPr>
          <p:spPr>
            <a:xfrm>
              <a:off x="600589" y="-50959"/>
              <a:ext cx="1991996"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EV Batteries</a:t>
              </a:r>
            </a:p>
          </p:txBody>
        </p:sp>
      </p:grpSp>
      <p:grpSp>
        <p:nvGrpSpPr>
          <p:cNvPr id="6221" name="Group"/>
          <p:cNvGrpSpPr/>
          <p:nvPr/>
        </p:nvGrpSpPr>
        <p:grpSpPr>
          <a:xfrm>
            <a:off x="18313882" y="5762804"/>
            <a:ext cx="4603819" cy="730968"/>
            <a:chOff x="0" y="-50959"/>
            <a:chExt cx="3069208" cy="487311"/>
          </a:xfrm>
        </p:grpSpPr>
        <p:sp>
          <p:nvSpPr>
            <p:cNvPr id="6219" name="Line"/>
            <p:cNvSpPr/>
            <p:nvPr/>
          </p:nvSpPr>
          <p:spPr>
            <a:xfrm>
              <a:off x="0" y="192695"/>
              <a:ext cx="506767" cy="1"/>
            </a:xfrm>
            <a:prstGeom prst="line">
              <a:avLst/>
            </a:prstGeom>
            <a:noFill/>
            <a:ln w="50800" cap="flat">
              <a:solidFill>
                <a:srgbClr val="FF1314"/>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algn="l" defTabSz="685784"/>
              <a:endParaRPr sz="3000" cap="none">
                <a:solidFill>
                  <a:srgbClr val="FFFFFF"/>
                </a:solidFill>
                <a:sym typeface="Arial"/>
              </a:endParaRPr>
            </a:p>
          </p:txBody>
        </p:sp>
        <p:sp>
          <p:nvSpPr>
            <p:cNvPr id="6220" name="LED Lightbulbs"/>
            <p:cNvSpPr txBox="1"/>
            <p:nvPr/>
          </p:nvSpPr>
          <p:spPr>
            <a:xfrm>
              <a:off x="600587" y="-50959"/>
              <a:ext cx="2468621" cy="487311"/>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numCol="1" anchor="ctr">
              <a:spAutoFit/>
            </a:bodyPr>
            <a:lstStyle>
              <a:lvl1pPr>
                <a:defRPr sz="2500"/>
              </a:lvl1pPr>
            </a:lstStyle>
            <a:p>
              <a:pPr algn="l" defTabSz="685784"/>
              <a:r>
                <a:rPr sz="3750" cap="none">
                  <a:solidFill>
                    <a:srgbClr val="FFFFFF"/>
                  </a:solidFill>
                  <a:sym typeface="Arial"/>
                </a:rPr>
                <a:t>LED Lightbulbs</a:t>
              </a:r>
            </a:p>
          </p:txBody>
        </p:sp>
      </p:grpSp>
      <p:sp>
        <p:nvSpPr>
          <p:cNvPr id="6222" name="Line"/>
          <p:cNvSpPr/>
          <p:nvPr/>
        </p:nvSpPr>
        <p:spPr>
          <a:xfrm>
            <a:off x="2331097" y="2609455"/>
            <a:ext cx="18756010" cy="53013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685"/>
                </a:lnTo>
                <a:lnTo>
                  <a:pt x="5352" y="7429"/>
                </a:lnTo>
                <a:lnTo>
                  <a:pt x="8129" y="11064"/>
                </a:lnTo>
                <a:lnTo>
                  <a:pt x="10782" y="15433"/>
                </a:lnTo>
                <a:lnTo>
                  <a:pt x="13488" y="18525"/>
                </a:lnTo>
                <a:lnTo>
                  <a:pt x="16243" y="20267"/>
                </a:lnTo>
                <a:lnTo>
                  <a:pt x="18974" y="21198"/>
                </a:lnTo>
                <a:lnTo>
                  <a:pt x="21600" y="21600"/>
                </a:lnTo>
              </a:path>
            </a:pathLst>
          </a:custGeom>
          <a:ln w="50800">
            <a:solidFill>
              <a:srgbClr val="FFE700"/>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3" name="Line"/>
          <p:cNvSpPr/>
          <p:nvPr/>
        </p:nvSpPr>
        <p:spPr>
          <a:xfrm>
            <a:off x="2348312" y="2606429"/>
            <a:ext cx="18751648" cy="6866010"/>
          </a:xfrm>
          <a:custGeom>
            <a:avLst/>
            <a:gdLst/>
            <a:ahLst/>
            <a:cxnLst>
              <a:cxn ang="0">
                <a:pos x="wd2" y="hd2"/>
              </a:cxn>
              <a:cxn ang="5400000">
                <a:pos x="wd2" y="hd2"/>
              </a:cxn>
              <a:cxn ang="10800000">
                <a:pos x="wd2" y="hd2"/>
              </a:cxn>
              <a:cxn ang="16200000">
                <a:pos x="wd2" y="hd2"/>
              </a:cxn>
            </a:cxnLst>
            <a:rect l="0" t="0" r="r" b="b"/>
            <a:pathLst>
              <a:path w="21600" h="21600" extrusionOk="0">
                <a:moveTo>
                  <a:pt x="0" y="24"/>
                </a:moveTo>
                <a:lnTo>
                  <a:pt x="2637" y="0"/>
                </a:lnTo>
                <a:lnTo>
                  <a:pt x="5324" y="7762"/>
                </a:lnTo>
                <a:lnTo>
                  <a:pt x="8049" y="11625"/>
                </a:lnTo>
                <a:lnTo>
                  <a:pt x="10774" y="13488"/>
                </a:lnTo>
                <a:lnTo>
                  <a:pt x="16219" y="17979"/>
                </a:lnTo>
                <a:lnTo>
                  <a:pt x="18858" y="19488"/>
                </a:lnTo>
                <a:lnTo>
                  <a:pt x="21600" y="21600"/>
                </a:lnTo>
              </a:path>
            </a:pathLst>
          </a:custGeom>
          <a:ln w="50800">
            <a:solidFill>
              <a:srgbClr val="FF8000"/>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4" name="Line"/>
          <p:cNvSpPr/>
          <p:nvPr/>
        </p:nvSpPr>
        <p:spPr>
          <a:xfrm>
            <a:off x="2333925" y="2033540"/>
            <a:ext cx="21106206" cy="7760824"/>
          </a:xfrm>
          <a:custGeom>
            <a:avLst/>
            <a:gdLst/>
            <a:ahLst/>
            <a:cxnLst>
              <a:cxn ang="0">
                <a:pos x="wd2" y="hd2"/>
              </a:cxn>
              <a:cxn ang="5400000">
                <a:pos x="wd2" y="hd2"/>
              </a:cxn>
              <a:cxn ang="10800000">
                <a:pos x="wd2" y="hd2"/>
              </a:cxn>
              <a:cxn ang="16200000">
                <a:pos x="wd2" y="hd2"/>
              </a:cxn>
            </a:cxnLst>
            <a:rect l="0" t="0" r="r" b="b"/>
            <a:pathLst>
              <a:path w="21600" h="21600" extrusionOk="0">
                <a:moveTo>
                  <a:pt x="0" y="1605"/>
                </a:moveTo>
                <a:lnTo>
                  <a:pt x="2358" y="0"/>
                </a:lnTo>
                <a:lnTo>
                  <a:pt x="4802" y="3609"/>
                </a:lnTo>
                <a:lnTo>
                  <a:pt x="7154" y="10531"/>
                </a:lnTo>
                <a:lnTo>
                  <a:pt x="9582" y="12758"/>
                </a:lnTo>
                <a:lnTo>
                  <a:pt x="11942" y="17186"/>
                </a:lnTo>
                <a:lnTo>
                  <a:pt x="14351" y="18504"/>
                </a:lnTo>
                <a:lnTo>
                  <a:pt x="16786" y="16777"/>
                </a:lnTo>
                <a:lnTo>
                  <a:pt x="19217" y="19506"/>
                </a:lnTo>
                <a:lnTo>
                  <a:pt x="21600" y="21600"/>
                </a:lnTo>
              </a:path>
            </a:pathLst>
          </a:custGeom>
          <a:ln w="50800">
            <a:solidFill>
              <a:srgbClr val="268FE7"/>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5" name="Line"/>
          <p:cNvSpPr/>
          <p:nvPr/>
        </p:nvSpPr>
        <p:spPr>
          <a:xfrm>
            <a:off x="7019483" y="2598144"/>
            <a:ext cx="16420558" cy="76307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34" y="5424"/>
                </a:lnTo>
                <a:lnTo>
                  <a:pt x="6145" y="9747"/>
                </a:lnTo>
                <a:lnTo>
                  <a:pt x="9284" y="10969"/>
                </a:lnTo>
                <a:lnTo>
                  <a:pt x="12368" y="12584"/>
                </a:lnTo>
                <a:lnTo>
                  <a:pt x="15387" y="17746"/>
                </a:lnTo>
                <a:lnTo>
                  <a:pt x="18479" y="19860"/>
                </a:lnTo>
                <a:lnTo>
                  <a:pt x="21600" y="21600"/>
                </a:lnTo>
              </a:path>
            </a:pathLst>
          </a:custGeom>
          <a:ln w="50800">
            <a:solidFill>
              <a:srgbClr val="9D74B5"/>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6" name="Line"/>
          <p:cNvSpPr/>
          <p:nvPr/>
        </p:nvSpPr>
        <p:spPr>
          <a:xfrm>
            <a:off x="2331693" y="2622155"/>
            <a:ext cx="18780326" cy="90659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0295"/>
                </a:lnTo>
                <a:lnTo>
                  <a:pt x="5375" y="15515"/>
                </a:lnTo>
                <a:lnTo>
                  <a:pt x="8102" y="17008"/>
                </a:lnTo>
                <a:lnTo>
                  <a:pt x="10798" y="17433"/>
                </a:lnTo>
                <a:lnTo>
                  <a:pt x="16220" y="20417"/>
                </a:lnTo>
                <a:lnTo>
                  <a:pt x="18907" y="20867"/>
                </a:lnTo>
                <a:lnTo>
                  <a:pt x="21600" y="21600"/>
                </a:lnTo>
              </a:path>
            </a:pathLst>
          </a:custGeom>
          <a:ln w="50800">
            <a:solidFill>
              <a:srgbClr val="FF1314"/>
            </a:solidFill>
            <a:miter lim="400000"/>
          </a:ln>
          <a:effectLst>
            <a:outerShdw blurRad="25400" dist="25400" dir="5400000" rotWithShape="0">
              <a:srgbClr val="000000">
                <a:alpha val="70204"/>
              </a:srgbClr>
            </a:outerShdw>
          </a:effectLst>
        </p:spPr>
        <p:txBody>
          <a:bodyPr lIns="0" tIns="0" rIns="0" bIns="0"/>
          <a:lstStyle/>
          <a:p>
            <a:pPr algn="l" defTabSz="685784"/>
            <a:endParaRPr sz="3000" cap="none">
              <a:solidFill>
                <a:srgbClr val="FFFFFF"/>
              </a:solidFill>
              <a:sym typeface="Arial"/>
            </a:endParaRPr>
          </a:p>
        </p:txBody>
      </p:sp>
      <p:sp>
        <p:nvSpPr>
          <p:cNvPr id="6227" name="- 55%"/>
          <p:cNvSpPr txBox="1"/>
          <p:nvPr/>
        </p:nvSpPr>
        <p:spPr>
          <a:xfrm>
            <a:off x="21273552" y="7499485"/>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FEE533"/>
                </a:solidFill>
              </a:defRPr>
            </a:lvl1pPr>
          </a:lstStyle>
          <a:p>
            <a:pPr algn="l" defTabSz="685784"/>
            <a:r>
              <a:rPr sz="3750" cap="none">
                <a:sym typeface="Arial"/>
              </a:rPr>
              <a:t>- 55%</a:t>
            </a:r>
          </a:p>
        </p:txBody>
      </p:sp>
      <p:sp>
        <p:nvSpPr>
          <p:cNvPr id="6228" name="- 75%"/>
          <p:cNvSpPr txBox="1"/>
          <p:nvPr/>
        </p:nvSpPr>
        <p:spPr>
          <a:xfrm>
            <a:off x="22196824" y="8610647"/>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5E97FF"/>
                </a:solidFill>
              </a:defRPr>
            </a:lvl1pPr>
          </a:lstStyle>
          <a:p>
            <a:pPr algn="l" defTabSz="685784"/>
            <a:r>
              <a:rPr sz="3750" cap="none">
                <a:sym typeface="Arial"/>
              </a:rPr>
              <a:t>- 75%</a:t>
            </a:r>
          </a:p>
        </p:txBody>
      </p:sp>
      <p:sp>
        <p:nvSpPr>
          <p:cNvPr id="6229" name="- 79%"/>
          <p:cNvSpPr txBox="1"/>
          <p:nvPr/>
        </p:nvSpPr>
        <p:spPr>
          <a:xfrm>
            <a:off x="21861232" y="10266693"/>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A479BE"/>
                </a:solidFill>
              </a:defRPr>
            </a:lvl1pPr>
          </a:lstStyle>
          <a:p>
            <a:pPr algn="l" defTabSz="685784"/>
            <a:r>
              <a:rPr sz="3750" cap="none">
                <a:sym typeface="Arial"/>
              </a:rPr>
              <a:t>- 79%</a:t>
            </a:r>
          </a:p>
        </p:txBody>
      </p:sp>
      <p:sp>
        <p:nvSpPr>
          <p:cNvPr id="6230" name="- 71%"/>
          <p:cNvSpPr txBox="1"/>
          <p:nvPr/>
        </p:nvSpPr>
        <p:spPr>
          <a:xfrm>
            <a:off x="19759468" y="9574107"/>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FF8000"/>
                </a:solidFill>
              </a:defRPr>
            </a:lvl1pPr>
          </a:lstStyle>
          <a:p>
            <a:pPr algn="l" defTabSz="685784"/>
            <a:r>
              <a:rPr sz="3750" cap="none">
                <a:sym typeface="Arial"/>
              </a:rPr>
              <a:t>- 71%</a:t>
            </a:r>
          </a:p>
        </p:txBody>
      </p:sp>
      <p:sp>
        <p:nvSpPr>
          <p:cNvPr id="6231" name="- 94%"/>
          <p:cNvSpPr txBox="1"/>
          <p:nvPr/>
        </p:nvSpPr>
        <p:spPr>
          <a:xfrm>
            <a:off x="21246412" y="11286519"/>
            <a:ext cx="1410643"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spAutoFit/>
          </a:bodyPr>
          <a:lstStyle>
            <a:lvl1pPr>
              <a:defRPr sz="2500">
                <a:solidFill>
                  <a:srgbClr val="FF3030"/>
                </a:solidFill>
              </a:defRPr>
            </a:lvl1pPr>
          </a:lstStyle>
          <a:p>
            <a:pPr algn="l" defTabSz="685784"/>
            <a:r>
              <a:rPr sz="3750" cap="none">
                <a:sym typeface="Arial"/>
              </a:rPr>
              <a:t>- 94%</a:t>
            </a:r>
          </a:p>
        </p:txBody>
      </p:sp>
    </p:spTree>
    <p:extLst>
      <p:ext uri="{BB962C8B-B14F-4D97-AF65-F5344CB8AC3E}">
        <p14:creationId xmlns:p14="http://schemas.microsoft.com/office/powerpoint/2010/main" val="3128801959"/>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222"/>
                                        </p:tgtEl>
                                        <p:attrNameLst>
                                          <p:attrName>style.visibility</p:attrName>
                                        </p:attrNameLst>
                                      </p:cBhvr>
                                      <p:to>
                                        <p:strVal val="visible"/>
                                      </p:to>
                                    </p:set>
                                    <p:animEffect transition="in" filter="wipe(left)">
                                      <p:cBhvr>
                                        <p:cTn id="7" dur="1000"/>
                                        <p:tgtEl>
                                          <p:spTgt spid="6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09"/>
                                        </p:tgtEl>
                                        <p:attrNameLst>
                                          <p:attrName>style.visibility</p:attrName>
                                        </p:attrNameLst>
                                      </p:cBhvr>
                                      <p:to>
                                        <p:strVal val="visible"/>
                                      </p:to>
                                    </p:set>
                                    <p:animEffect transition="in" filter="fade">
                                      <p:cBhvr>
                                        <p:cTn id="10" dur="500"/>
                                        <p:tgtEl>
                                          <p:spTgt spid="6209"/>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6227"/>
                                        </p:tgtEl>
                                        <p:attrNameLst>
                                          <p:attrName>style.visibility</p:attrName>
                                        </p:attrNameLst>
                                      </p:cBhvr>
                                      <p:to>
                                        <p:strVal val="visible"/>
                                      </p:to>
                                    </p:set>
                                    <p:animEffect transition="in" filter="fade">
                                      <p:cBhvr>
                                        <p:cTn id="13" dur="600"/>
                                        <p:tgtEl>
                                          <p:spTgt spid="62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223"/>
                                        </p:tgtEl>
                                        <p:attrNameLst>
                                          <p:attrName>style.visibility</p:attrName>
                                        </p:attrNameLst>
                                      </p:cBhvr>
                                      <p:to>
                                        <p:strVal val="visible"/>
                                      </p:to>
                                    </p:set>
                                    <p:animEffect transition="in" filter="wipe(left)">
                                      <p:cBhvr>
                                        <p:cTn id="18" dur="1000"/>
                                        <p:tgtEl>
                                          <p:spTgt spid="62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12"/>
                                        </p:tgtEl>
                                        <p:attrNameLst>
                                          <p:attrName>style.visibility</p:attrName>
                                        </p:attrNameLst>
                                      </p:cBhvr>
                                      <p:to>
                                        <p:strVal val="visible"/>
                                      </p:to>
                                    </p:set>
                                    <p:animEffect transition="in" filter="fade">
                                      <p:cBhvr>
                                        <p:cTn id="21" dur="500"/>
                                        <p:tgtEl>
                                          <p:spTgt spid="6212"/>
                                        </p:tgtEl>
                                      </p:cBhvr>
                                    </p:animEffect>
                                  </p:childTnLst>
                                </p:cTn>
                              </p:par>
                              <p:par>
                                <p:cTn id="22" presetID="10" presetClass="entr" presetSubtype="0" fill="hold" grpId="0" nodeType="withEffect">
                                  <p:stCondLst>
                                    <p:cond delay="700"/>
                                  </p:stCondLst>
                                  <p:childTnLst>
                                    <p:set>
                                      <p:cBhvr>
                                        <p:cTn id="23" dur="1" fill="hold">
                                          <p:stCondLst>
                                            <p:cond delay="0"/>
                                          </p:stCondLst>
                                        </p:cTn>
                                        <p:tgtEl>
                                          <p:spTgt spid="6230"/>
                                        </p:tgtEl>
                                        <p:attrNameLst>
                                          <p:attrName>style.visibility</p:attrName>
                                        </p:attrNameLst>
                                      </p:cBhvr>
                                      <p:to>
                                        <p:strVal val="visible"/>
                                      </p:to>
                                    </p:set>
                                    <p:animEffect transition="in" filter="fade">
                                      <p:cBhvr>
                                        <p:cTn id="24" dur="600"/>
                                        <p:tgtEl>
                                          <p:spTgt spid="62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6224"/>
                                        </p:tgtEl>
                                        <p:attrNameLst>
                                          <p:attrName>style.visibility</p:attrName>
                                        </p:attrNameLst>
                                      </p:cBhvr>
                                      <p:to>
                                        <p:strVal val="visible"/>
                                      </p:to>
                                    </p:set>
                                    <p:animEffect transition="in" filter="wipe(left)">
                                      <p:cBhvr>
                                        <p:cTn id="29" dur="1000"/>
                                        <p:tgtEl>
                                          <p:spTgt spid="62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15"/>
                                        </p:tgtEl>
                                        <p:attrNameLst>
                                          <p:attrName>style.visibility</p:attrName>
                                        </p:attrNameLst>
                                      </p:cBhvr>
                                      <p:to>
                                        <p:strVal val="visible"/>
                                      </p:to>
                                    </p:set>
                                    <p:animEffect transition="in" filter="fade">
                                      <p:cBhvr>
                                        <p:cTn id="32" dur="500"/>
                                        <p:tgtEl>
                                          <p:spTgt spid="6215"/>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6228"/>
                                        </p:tgtEl>
                                        <p:attrNameLst>
                                          <p:attrName>style.visibility</p:attrName>
                                        </p:attrNameLst>
                                      </p:cBhvr>
                                      <p:to>
                                        <p:strVal val="visible"/>
                                      </p:to>
                                    </p:set>
                                    <p:animEffect transition="in" filter="fade">
                                      <p:cBhvr>
                                        <p:cTn id="35" dur="600"/>
                                        <p:tgtEl>
                                          <p:spTgt spid="62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6225"/>
                                        </p:tgtEl>
                                        <p:attrNameLst>
                                          <p:attrName>style.visibility</p:attrName>
                                        </p:attrNameLst>
                                      </p:cBhvr>
                                      <p:to>
                                        <p:strVal val="visible"/>
                                      </p:to>
                                    </p:set>
                                    <p:animEffect transition="in" filter="wipe(left)">
                                      <p:cBhvr>
                                        <p:cTn id="40" dur="1000"/>
                                        <p:tgtEl>
                                          <p:spTgt spid="62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18"/>
                                        </p:tgtEl>
                                        <p:attrNameLst>
                                          <p:attrName>style.visibility</p:attrName>
                                        </p:attrNameLst>
                                      </p:cBhvr>
                                      <p:to>
                                        <p:strVal val="visible"/>
                                      </p:to>
                                    </p:set>
                                    <p:animEffect transition="in" filter="fade">
                                      <p:cBhvr>
                                        <p:cTn id="43" dur="500"/>
                                        <p:tgtEl>
                                          <p:spTgt spid="6218"/>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6229"/>
                                        </p:tgtEl>
                                        <p:attrNameLst>
                                          <p:attrName>style.visibility</p:attrName>
                                        </p:attrNameLst>
                                      </p:cBhvr>
                                      <p:to>
                                        <p:strVal val="visible"/>
                                      </p:to>
                                    </p:set>
                                    <p:animEffect transition="in" filter="fade">
                                      <p:cBhvr>
                                        <p:cTn id="46" dur="600"/>
                                        <p:tgtEl>
                                          <p:spTgt spid="62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6226"/>
                                        </p:tgtEl>
                                        <p:attrNameLst>
                                          <p:attrName>style.visibility</p:attrName>
                                        </p:attrNameLst>
                                      </p:cBhvr>
                                      <p:to>
                                        <p:strVal val="visible"/>
                                      </p:to>
                                    </p:set>
                                    <p:animEffect transition="in" filter="wipe(left)">
                                      <p:cBhvr>
                                        <p:cTn id="51" dur="1000"/>
                                        <p:tgtEl>
                                          <p:spTgt spid="62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21"/>
                                        </p:tgtEl>
                                        <p:attrNameLst>
                                          <p:attrName>style.visibility</p:attrName>
                                        </p:attrNameLst>
                                      </p:cBhvr>
                                      <p:to>
                                        <p:strVal val="visible"/>
                                      </p:to>
                                    </p:set>
                                    <p:animEffect transition="in" filter="fade">
                                      <p:cBhvr>
                                        <p:cTn id="54" dur="500"/>
                                        <p:tgtEl>
                                          <p:spTgt spid="6221"/>
                                        </p:tgtEl>
                                      </p:cBhvr>
                                    </p:animEffect>
                                  </p:childTnLst>
                                </p:cTn>
                              </p:par>
                              <p:par>
                                <p:cTn id="55" presetID="10" presetClass="entr" presetSubtype="0" fill="hold" grpId="0" nodeType="withEffect">
                                  <p:stCondLst>
                                    <p:cond delay="700"/>
                                  </p:stCondLst>
                                  <p:childTnLst>
                                    <p:set>
                                      <p:cBhvr>
                                        <p:cTn id="56" dur="1" fill="hold">
                                          <p:stCondLst>
                                            <p:cond delay="0"/>
                                          </p:stCondLst>
                                        </p:cTn>
                                        <p:tgtEl>
                                          <p:spTgt spid="6231"/>
                                        </p:tgtEl>
                                        <p:attrNameLst>
                                          <p:attrName>style.visibility</p:attrName>
                                        </p:attrNameLst>
                                      </p:cBhvr>
                                      <p:to>
                                        <p:strVal val="visible"/>
                                      </p:to>
                                    </p:set>
                                    <p:animEffect transition="in" filter="fade">
                                      <p:cBhvr>
                                        <p:cTn id="57" dur="600"/>
                                        <p:tgtEl>
                                          <p:spTgt spid="6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9" grpId="0" animBg="1" advAuto="0"/>
      <p:bldP spid="6212" grpId="0" animBg="1" advAuto="0"/>
      <p:bldP spid="6215" grpId="0" animBg="1" advAuto="0"/>
      <p:bldP spid="6218" grpId="0" animBg="1" advAuto="0"/>
      <p:bldP spid="6221" grpId="0" animBg="1" advAuto="0"/>
      <p:bldP spid="6222" grpId="0" animBg="1" advAuto="0"/>
      <p:bldP spid="6223" grpId="0" animBg="1" advAuto="0"/>
      <p:bldP spid="6224" grpId="0" animBg="1" advAuto="0"/>
      <p:bldP spid="6225" grpId="0" animBg="1" advAuto="0"/>
      <p:bldP spid="6226" grpId="0" animBg="1" advAuto="0"/>
      <p:bldP spid="6227" grpId="0" animBg="1" advAuto="0"/>
      <p:bldP spid="6228" grpId="0" animBg="1" advAuto="0"/>
      <p:bldP spid="6229" grpId="0" animBg="1" advAuto="0"/>
      <p:bldP spid="6230" grpId="0" animBg="1" advAuto="0"/>
      <p:bldP spid="623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6" name="AP_17338464606422_cropped.jpg" descr="AP_17338464606422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887" name="San Gorgonio Pass, California"/>
          <p:cNvSpPr txBox="1">
            <a:spLocks noGrp="1"/>
          </p:cNvSpPr>
          <p:nvPr>
            <p:ph type="title"/>
          </p:nvPr>
        </p:nvSpPr>
        <p:spPr>
          <a:prstGeom prst="rect">
            <a:avLst/>
          </a:prstGeom>
        </p:spPr>
        <p:txBody>
          <a:bodyPr/>
          <a:lstStyle/>
          <a:p>
            <a:r>
              <a:t>San Gorgonio Pass, California</a:t>
            </a:r>
          </a:p>
        </p:txBody>
      </p:sp>
      <p:sp>
        <p:nvSpPr>
          <p:cNvPr id="5888" name="September 2017"/>
          <p:cNvSpPr txBox="1">
            <a:spLocks noGrp="1"/>
          </p:cNvSpPr>
          <p:nvPr>
            <p:ph type="body" sz="quarter" idx="1"/>
          </p:nvPr>
        </p:nvSpPr>
        <p:spPr>
          <a:prstGeom prst="rect">
            <a:avLst/>
          </a:prstGeom>
        </p:spPr>
        <p:txBody>
          <a:bodyPr/>
          <a:lstStyle/>
          <a:p>
            <a:r>
              <a:t>September 2017</a:t>
            </a:r>
          </a:p>
        </p:txBody>
      </p:sp>
      <p:sp>
        <p:nvSpPr>
          <p:cNvPr id="5889" name="© 2017 Frank Duenzl/picture-alliance/dpa/AP Images"/>
          <p:cNvSpPr txBox="1"/>
          <p:nvPr/>
        </p:nvSpPr>
        <p:spPr>
          <a:xfrm>
            <a:off x="1371603" y="13011682"/>
            <a:ext cx="5958094" cy="353943"/>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alpha val="90000"/>
                    </a:srgbClr>
                  </a:outerShdw>
                </a:effectLst>
              </a:defRPr>
            </a:lvl1pPr>
          </a:lstStyle>
          <a:p>
            <a:pPr algn="l" defTabSz="685800"/>
            <a:r>
              <a:rPr sz="1800" cap="none" dirty="0">
                <a:solidFill>
                  <a:srgbClr val="FFFFFF"/>
                </a:solidFill>
                <a:latin typeface="Arial"/>
                <a:cs typeface="Arial"/>
                <a:sym typeface="Arial"/>
              </a:rPr>
              <a:t>© 2017 Frank </a:t>
            </a:r>
            <a:r>
              <a:rPr sz="1800" cap="none" dirty="0" err="1">
                <a:solidFill>
                  <a:srgbClr val="FFFFFF"/>
                </a:solidFill>
                <a:latin typeface="Arial"/>
                <a:cs typeface="Arial"/>
                <a:sym typeface="Arial"/>
              </a:rPr>
              <a:t>Duenzl</a:t>
            </a:r>
            <a:r>
              <a:rPr sz="1800" cap="none" dirty="0">
                <a:solidFill>
                  <a:srgbClr val="FFFFFF"/>
                </a:solidFill>
                <a:latin typeface="Arial"/>
                <a:cs typeface="Arial"/>
                <a:sym typeface="Arial"/>
              </a:rPr>
              <a:t>/picture-alliance/</a:t>
            </a:r>
            <a:r>
              <a:rPr sz="1800" cap="none" dirty="0" err="1">
                <a:solidFill>
                  <a:srgbClr val="FFFFFF"/>
                </a:solidFill>
                <a:latin typeface="Arial"/>
                <a:cs typeface="Arial"/>
                <a:sym typeface="Arial"/>
              </a:rPr>
              <a:t>dpa</a:t>
            </a:r>
            <a:r>
              <a:rPr sz="1800" cap="none" dirty="0">
                <a:solidFill>
                  <a:srgbClr val="FFFFFF"/>
                </a:solidFill>
                <a:latin typeface="Arial"/>
                <a:cs typeface="Arial"/>
                <a:sym typeface="Arial"/>
              </a:rPr>
              <a:t>/AP Images</a:t>
            </a:r>
          </a:p>
        </p:txBody>
      </p:sp>
      <p:sp>
        <p:nvSpPr>
          <p:cNvPr id="5890" name="Rectangle"/>
          <p:cNvSpPr/>
          <p:nvPr/>
        </p:nvSpPr>
        <p:spPr>
          <a:xfrm>
            <a:off x="470262" y="9552459"/>
            <a:ext cx="8987248" cy="2403670"/>
          </a:xfrm>
          <a:prstGeom prst="rect">
            <a:avLst/>
          </a:prstGeom>
          <a:solidFill>
            <a:srgbClr val="000000">
              <a:alpha val="70000"/>
            </a:srgbClr>
          </a:solidFill>
          <a:ln w="25400">
            <a:miter lim="400000"/>
          </a:ln>
        </p:spPr>
        <p:txBody>
          <a:bodyPr lIns="57150" tIns="57150" rIns="57150" bIns="57150"/>
          <a:lstStyle/>
          <a:p>
            <a:pPr algn="l" defTabSz="685800"/>
            <a:endParaRPr sz="3000" cap="none">
              <a:solidFill>
                <a:srgbClr val="FFFFFF"/>
              </a:solidFill>
              <a:latin typeface="Arial"/>
              <a:cs typeface="Arial"/>
              <a:sym typeface="Arial"/>
            </a:endParaRPr>
          </a:p>
        </p:txBody>
      </p:sp>
      <p:sp>
        <p:nvSpPr>
          <p:cNvPr id="5891" name="Wind power has the potential to generate two times California’s current electricity consumption."/>
          <p:cNvSpPr txBox="1"/>
          <p:nvPr/>
        </p:nvSpPr>
        <p:spPr>
          <a:xfrm>
            <a:off x="674370" y="9770915"/>
            <a:ext cx="8783140" cy="2185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anchor="ctr">
            <a:spAutoFit/>
          </a:bodyPr>
          <a:lstStyle>
            <a:lvl1pPr>
              <a:defRPr sz="3000"/>
            </a:lvl1pPr>
          </a:lstStyle>
          <a:p>
            <a:pPr algn="l" defTabSz="685800"/>
            <a:r>
              <a:rPr sz="4400" cap="none" dirty="0">
                <a:solidFill>
                  <a:srgbClr val="FFFFFF"/>
                </a:solidFill>
                <a:latin typeface="Arial"/>
                <a:cs typeface="Arial"/>
                <a:sym typeface="Arial"/>
              </a:rPr>
              <a:t>Wind power has the potential to </a:t>
            </a:r>
            <a:r>
              <a:rPr lang="en-US" sz="4400" cap="none" dirty="0">
                <a:solidFill>
                  <a:srgbClr val="FFFFFF"/>
                </a:solidFill>
                <a:latin typeface="Arial"/>
                <a:cs typeface="Arial"/>
                <a:sym typeface="Arial"/>
              </a:rPr>
              <a:t>supply worldwide </a:t>
            </a:r>
            <a:r>
              <a:rPr sz="4400" cap="none" dirty="0">
                <a:solidFill>
                  <a:srgbClr val="FFFFFF"/>
                </a:solidFill>
                <a:latin typeface="Arial"/>
                <a:cs typeface="Arial"/>
                <a:sym typeface="Arial"/>
              </a:rPr>
              <a:t>electricity consumption</a:t>
            </a:r>
            <a:r>
              <a:rPr lang="en-US" sz="4400" cap="none" dirty="0">
                <a:solidFill>
                  <a:srgbClr val="FFFFFF"/>
                </a:solidFill>
                <a:latin typeface="Arial"/>
                <a:cs typeface="Arial"/>
                <a:sym typeface="Arial"/>
              </a:rPr>
              <a:t> 40 times over</a:t>
            </a:r>
            <a:r>
              <a:rPr sz="4400" cap="none" dirty="0">
                <a:solidFill>
                  <a:srgbClr val="FFFFFF"/>
                </a:solidFill>
                <a:latin typeface="Arial"/>
                <a:cs typeface="Arial"/>
                <a:sym typeface="Arial"/>
              </a:rPr>
              <a:t>.</a:t>
            </a:r>
          </a:p>
        </p:txBody>
      </p:sp>
    </p:spTree>
    <p:extLst>
      <p:ext uri="{BB962C8B-B14F-4D97-AF65-F5344CB8AC3E}">
        <p14:creationId xmlns:p14="http://schemas.microsoft.com/office/powerpoint/2010/main" val="400760442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5890"/>
                                        </p:tgtEl>
                                        <p:attrNameLst>
                                          <p:attrName>style.visibility</p:attrName>
                                        </p:attrNameLst>
                                      </p:cBhvr>
                                      <p:to>
                                        <p:strVal val="visible"/>
                                      </p:to>
                                    </p:set>
                                    <p:animEffect transition="in" filter="wipe(left)">
                                      <p:cBhvr>
                                        <p:cTn id="7" dur="750"/>
                                        <p:tgtEl>
                                          <p:spTgt spid="589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891"/>
                                        </p:tgtEl>
                                        <p:attrNameLst>
                                          <p:attrName>style.visibility</p:attrName>
                                        </p:attrNameLst>
                                      </p:cBhvr>
                                      <p:to>
                                        <p:strVal val="visible"/>
                                      </p:to>
                                    </p:set>
                                    <p:animEffect transition="in" filter="fade">
                                      <p:cBhvr>
                                        <p:cTn id="10" dur="750"/>
                                        <p:tgtEl>
                                          <p:spTgt spid="5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0" grpId="0" animBg="1" advAuto="0"/>
      <p:bldP spid="589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1016000" y="778871"/>
            <a:ext cx="22584000" cy="1386000"/>
          </a:xfrm>
        </p:spPr>
        <p:txBody>
          <a:bodyPr/>
          <a:lstStyle/>
          <a:p>
            <a:pPr algn="ctr"/>
            <a:r>
              <a:rPr lang="en-US" sz="6600" dirty="0"/>
              <a:t>NJ has goal of 3,500 MW from offshore wind by 2030</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25400" indent="0">
              <a:buNone/>
            </a:pPr>
            <a:r>
              <a:rPr lang="en-US" dirty="0"/>
              <a:t> </a:t>
            </a:r>
          </a:p>
          <a:p>
            <a:pPr marL="25400" indent="0">
              <a:buNone/>
            </a:pPr>
            <a:endParaRPr lang="en-US" dirty="0"/>
          </a:p>
        </p:txBody>
      </p:sp>
      <p:pic>
        <p:nvPicPr>
          <p:cNvPr id="4" name="Picture 3"/>
          <p:cNvPicPr>
            <a:picLocks noChangeAspect="1"/>
          </p:cNvPicPr>
          <p:nvPr/>
        </p:nvPicPr>
        <p:blipFill>
          <a:blip r:embed="rId3"/>
          <a:stretch>
            <a:fillRect/>
          </a:stretch>
        </p:blipFill>
        <p:spPr>
          <a:xfrm>
            <a:off x="1909965" y="2412999"/>
            <a:ext cx="20796069" cy="10727870"/>
          </a:xfrm>
          <a:prstGeom prst="rect">
            <a:avLst/>
          </a:prstGeom>
        </p:spPr>
      </p:pic>
    </p:spTree>
    <p:extLst>
      <p:ext uri="{BB962C8B-B14F-4D97-AF65-F5344CB8AC3E}">
        <p14:creationId xmlns:p14="http://schemas.microsoft.com/office/powerpoint/2010/main" val="69108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5" name="AP_18199683522421_cropped.jpg" descr="AP_18199683522421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086" name="© 2018 AP Photo/Seth Wenig"/>
          <p:cNvSpPr txBox="1"/>
          <p:nvPr/>
        </p:nvSpPr>
        <p:spPr>
          <a:xfrm>
            <a:off x="1371603" y="13011679"/>
            <a:ext cx="5110210" cy="353943"/>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alpha val="90000"/>
                    </a:srgbClr>
                  </a:outerShdw>
                </a:effectLst>
              </a:defRPr>
            </a:lvl1pPr>
          </a:lstStyle>
          <a:p>
            <a:pPr algn="l" defTabSz="685800"/>
            <a:r>
              <a:rPr sz="1800" cap="none" dirty="0">
                <a:solidFill>
                  <a:srgbClr val="FFFFFF"/>
                </a:solidFill>
                <a:sym typeface="Arial"/>
              </a:rPr>
              <a:t>© 2018 AP Photo/Seth </a:t>
            </a:r>
            <a:r>
              <a:rPr sz="1800" cap="none" dirty="0" err="1">
                <a:solidFill>
                  <a:srgbClr val="FFFFFF"/>
                </a:solidFill>
                <a:sym typeface="Arial"/>
              </a:rPr>
              <a:t>Wenig</a:t>
            </a:r>
            <a:endParaRPr sz="1800" cap="none" dirty="0">
              <a:solidFill>
                <a:srgbClr val="FFFFFF"/>
              </a:solidFill>
              <a:sym typeface="Arial"/>
            </a:endParaRPr>
          </a:p>
        </p:txBody>
      </p:sp>
      <p:sp>
        <p:nvSpPr>
          <p:cNvPr id="6087" name="Staten Island, New York"/>
          <p:cNvSpPr txBox="1"/>
          <p:nvPr/>
        </p:nvSpPr>
        <p:spPr>
          <a:xfrm>
            <a:off x="18010589" y="12725248"/>
            <a:ext cx="4948471" cy="661720"/>
          </a:xfrm>
          <a:prstGeom prst="rect">
            <a:avLst/>
          </a:prstGeom>
          <a:ln w="12700">
            <a:miter lim="400000"/>
          </a:ln>
          <a:effectLst>
            <a:outerShdw blurRad="38100" dist="25400" dir="5400000" rotWithShape="0">
              <a:srgbClr val="000000">
                <a:alpha val="8990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6200" tIns="76200" rIns="76200" bIns="76200" anchor="ctr">
            <a:spAutoFit/>
          </a:bodyPr>
          <a:lstStyle>
            <a:lvl1pPr algn="r">
              <a:defRPr sz="2200" i="1">
                <a:solidFill>
                  <a:srgbClr val="FFFFFF">
                    <a:alpha val="90000"/>
                  </a:srgbClr>
                </a:solidFill>
              </a:defRPr>
            </a:lvl1pPr>
          </a:lstStyle>
          <a:p>
            <a:pPr defTabSz="685800"/>
            <a:r>
              <a:rPr sz="3300" cap="none">
                <a:sym typeface="Arial"/>
              </a:rPr>
              <a:t>Staten Island, New York</a:t>
            </a:r>
          </a:p>
        </p:txBody>
      </p:sp>
      <p:sp>
        <p:nvSpPr>
          <p:cNvPr id="6088" name="Rectangle"/>
          <p:cNvSpPr/>
          <p:nvPr/>
        </p:nvSpPr>
        <p:spPr>
          <a:xfrm>
            <a:off x="1015742" y="6142034"/>
            <a:ext cx="13241372" cy="3654676"/>
          </a:xfrm>
          <a:prstGeom prst="rect">
            <a:avLst/>
          </a:prstGeom>
          <a:solidFill>
            <a:srgbClr val="000000">
              <a:alpha val="5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089" name="The U.S. has 55.9 GW of solar energy capacity, enough to power 10.7 million homes"/>
          <p:cNvSpPr txBox="1"/>
          <p:nvPr/>
        </p:nvSpPr>
        <p:spPr>
          <a:xfrm>
            <a:off x="1354804" y="6323325"/>
            <a:ext cx="12563248" cy="327012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spAutoFit/>
          </a:bodyPr>
          <a:lstStyle>
            <a:lvl1pPr algn="ctr">
              <a:defRPr sz="4500"/>
            </a:lvl1pPr>
          </a:lstStyle>
          <a:p>
            <a:pPr defTabSz="685800"/>
            <a:r>
              <a:rPr sz="6750" cap="none" dirty="0">
                <a:solidFill>
                  <a:srgbClr val="FFFFFF"/>
                </a:solidFill>
                <a:sym typeface="Arial"/>
              </a:rPr>
              <a:t>The U.S. has 55.9 GW of solar energy capacity, enough to power 10.7 million homes</a:t>
            </a:r>
          </a:p>
        </p:txBody>
      </p:sp>
    </p:spTree>
    <p:extLst>
      <p:ext uri="{BB962C8B-B14F-4D97-AF65-F5344CB8AC3E}">
        <p14:creationId xmlns:p14="http://schemas.microsoft.com/office/powerpoint/2010/main" val="126486898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7" name="AP_18129026481021_cropped.jpg" descr="AP_18129026481021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068" name="Sacramento, California"/>
          <p:cNvSpPr txBox="1">
            <a:spLocks noGrp="1"/>
          </p:cNvSpPr>
          <p:nvPr>
            <p:ph type="title"/>
          </p:nvPr>
        </p:nvSpPr>
        <p:spPr>
          <a:prstGeom prst="rect">
            <a:avLst/>
          </a:prstGeom>
        </p:spPr>
        <p:txBody>
          <a:bodyPr/>
          <a:lstStyle/>
          <a:p>
            <a:r>
              <a:t>Sacramento, California</a:t>
            </a:r>
          </a:p>
        </p:txBody>
      </p:sp>
      <p:sp>
        <p:nvSpPr>
          <p:cNvPr id="6069" name="May 9, 2018"/>
          <p:cNvSpPr txBox="1">
            <a:spLocks noGrp="1"/>
          </p:cNvSpPr>
          <p:nvPr>
            <p:ph type="body" sz="quarter" idx="1"/>
          </p:nvPr>
        </p:nvSpPr>
        <p:spPr>
          <a:prstGeom prst="rect">
            <a:avLst/>
          </a:prstGeom>
        </p:spPr>
        <p:txBody>
          <a:bodyPr/>
          <a:lstStyle/>
          <a:p>
            <a:r>
              <a:t>May 9, 2018</a:t>
            </a:r>
          </a:p>
        </p:txBody>
      </p:sp>
      <p:sp>
        <p:nvSpPr>
          <p:cNvPr id="6070" name="© 2018 AP Photo/Rich Pedroncelli"/>
          <p:cNvSpPr txBox="1"/>
          <p:nvPr/>
        </p:nvSpPr>
        <p:spPr>
          <a:xfrm>
            <a:off x="1371601" y="13011680"/>
            <a:ext cx="10563226" cy="353943"/>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alpha val="90000"/>
                    </a:srgbClr>
                  </a:outerShdw>
                </a:effectLst>
              </a:defRPr>
            </a:lvl1pPr>
          </a:lstStyle>
          <a:p>
            <a:pPr algn="l" defTabSz="685800"/>
            <a:r>
              <a:rPr sz="1800" cap="none" dirty="0">
                <a:solidFill>
                  <a:srgbClr val="FFFFFF"/>
                </a:solidFill>
                <a:sym typeface="Arial"/>
              </a:rPr>
              <a:t>© 2018 AP Photo/Rich </a:t>
            </a:r>
            <a:r>
              <a:rPr sz="1800" cap="none" dirty="0" err="1">
                <a:solidFill>
                  <a:srgbClr val="FFFFFF"/>
                </a:solidFill>
                <a:sym typeface="Arial"/>
              </a:rPr>
              <a:t>Pedroncelli</a:t>
            </a:r>
            <a:endParaRPr sz="1800" cap="none" dirty="0">
              <a:solidFill>
                <a:srgbClr val="FFFFFF"/>
              </a:solidFill>
              <a:sym typeface="Arial"/>
            </a:endParaRPr>
          </a:p>
        </p:txBody>
      </p:sp>
      <p:sp>
        <p:nvSpPr>
          <p:cNvPr id="6071" name="Rectangle"/>
          <p:cNvSpPr/>
          <p:nvPr/>
        </p:nvSpPr>
        <p:spPr>
          <a:xfrm>
            <a:off x="0" y="9305095"/>
            <a:ext cx="24384000" cy="3526418"/>
          </a:xfrm>
          <a:prstGeom prst="rect">
            <a:avLst/>
          </a:prstGeom>
          <a:solidFill>
            <a:srgbClr val="000000">
              <a:alpha val="6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072" name="Starting in 2020, nearly all new homes in California will be required to integrate solar energy and energy efficiency solutions."/>
          <p:cNvSpPr txBox="1"/>
          <p:nvPr/>
        </p:nvSpPr>
        <p:spPr>
          <a:xfrm>
            <a:off x="1503057" y="9433239"/>
            <a:ext cx="21377890" cy="3270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nchor="ctr">
            <a:spAutoFit/>
          </a:bodyPr>
          <a:lstStyle>
            <a:lvl1pPr algn="ctr">
              <a:defRPr sz="4500"/>
            </a:lvl1pPr>
          </a:lstStyle>
          <a:p>
            <a:pPr defTabSz="685800"/>
            <a:r>
              <a:rPr sz="6750" cap="none" dirty="0">
                <a:solidFill>
                  <a:srgbClr val="FFFFFF"/>
                </a:solidFill>
                <a:sym typeface="Arial"/>
              </a:rPr>
              <a:t>Starting in 2020, nearly all new homes in California will be required to integrate solar energy and energy efficiency solutions.</a:t>
            </a:r>
          </a:p>
        </p:txBody>
      </p:sp>
    </p:spTree>
    <p:extLst>
      <p:ext uri="{BB962C8B-B14F-4D97-AF65-F5344CB8AC3E}">
        <p14:creationId xmlns:p14="http://schemas.microsoft.com/office/powerpoint/2010/main" val="57491787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iterate>
                                    <p:tmAbs val="0"/>
                                  </p:iterate>
                                  <p:childTnLst>
                                    <p:set>
                                      <p:cBhvr>
                                        <p:cTn id="6" fill="hold"/>
                                        <p:tgtEl>
                                          <p:spTgt spid="6071"/>
                                        </p:tgtEl>
                                        <p:attrNameLst>
                                          <p:attrName>style.visibility</p:attrName>
                                        </p:attrNameLst>
                                      </p:cBhvr>
                                      <p:to>
                                        <p:strVal val="visible"/>
                                      </p:to>
                                    </p:set>
                                    <p:animEffect transition="in" filter="wipe(left)">
                                      <p:cBhvr>
                                        <p:cTn id="7" dur="1000"/>
                                        <p:tgtEl>
                                          <p:spTgt spid="6071"/>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072"/>
                                        </p:tgtEl>
                                        <p:attrNameLst>
                                          <p:attrName>style.visibility</p:attrName>
                                        </p:attrNameLst>
                                      </p:cBhvr>
                                      <p:to>
                                        <p:strVal val="visible"/>
                                      </p:to>
                                    </p:set>
                                    <p:animEffect transition="in" filter="fade">
                                      <p:cBhvr>
                                        <p:cTn id="10" dur="1000"/>
                                        <p:tgtEl>
                                          <p:spTgt spid="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1" grpId="0" animBg="1" advAuto="0"/>
      <p:bldP spid="60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normAutofit/>
          </a:bodyPr>
          <a:lstStyle/>
          <a:p>
            <a:pPr algn="ctr"/>
            <a:r>
              <a:rPr lang="en-US" sz="6600" dirty="0"/>
              <a:t>NJ Top 6 Solar States: Solar Panels on 2 Million Homes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18" y="2413001"/>
            <a:ext cx="22232984" cy="11024778"/>
          </a:xfrm>
          <a:prstGeom prst="rect">
            <a:avLst/>
          </a:prstGeom>
        </p:spPr>
      </p:pic>
    </p:spTree>
    <p:extLst>
      <p:ext uri="{BB962C8B-B14F-4D97-AF65-F5344CB8AC3E}">
        <p14:creationId xmlns:p14="http://schemas.microsoft.com/office/powerpoint/2010/main" val="2188516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Solar at Six Flags Great Adventure</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2412999"/>
            <a:ext cx="22352000" cy="10362475"/>
          </a:xfrm>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961" y="2020999"/>
            <a:ext cx="19614077" cy="11146473"/>
          </a:xfrm>
          <a:prstGeom prst="rect">
            <a:avLst/>
          </a:prstGeom>
        </p:spPr>
      </p:pic>
    </p:spTree>
    <p:extLst>
      <p:ext uri="{BB962C8B-B14F-4D97-AF65-F5344CB8AC3E}">
        <p14:creationId xmlns:p14="http://schemas.microsoft.com/office/powerpoint/2010/main" val="10083673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Six Flags Solar Canopy over Parking</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2412999"/>
            <a:ext cx="22352000" cy="10466978"/>
          </a:xfrm>
        </p:spPr>
        <p:txBody>
          <a:bodyPr/>
          <a:lstStyle/>
          <a:p>
            <a:pPr marL="25400" indent="0">
              <a:buNone/>
            </a:pPr>
            <a:r>
              <a:rPr lang="en-US"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731" y="2120899"/>
            <a:ext cx="19646537" cy="11051177"/>
          </a:xfrm>
          <a:prstGeom prst="rect">
            <a:avLst/>
          </a:prstGeom>
        </p:spPr>
      </p:pic>
    </p:spTree>
    <p:extLst>
      <p:ext uri="{BB962C8B-B14F-4D97-AF65-F5344CB8AC3E}">
        <p14:creationId xmlns:p14="http://schemas.microsoft.com/office/powerpoint/2010/main" val="9082407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Dog Sledding On The Greenland Ice Sheet</a:t>
            </a:r>
          </a:p>
        </p:txBody>
      </p:sp>
      <p:sp>
        <p:nvSpPr>
          <p:cNvPr id="3" name="Text Placeholder 2"/>
          <p:cNvSpPr>
            <a:spLocks noGrp="1"/>
          </p:cNvSpPr>
          <p:nvPr>
            <p:ph type="body" idx="1"/>
          </p:nvPr>
        </p:nvSpPr>
        <p:spPr/>
        <p:txBody>
          <a:bodyPr/>
          <a:lstStyle/>
          <a:p>
            <a:pPr marL="25400" indent="0">
              <a:buNone/>
            </a:pP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219" y="2073959"/>
            <a:ext cx="20537022" cy="10544762"/>
          </a:xfrm>
          <a:prstGeom prst="rect">
            <a:avLst/>
          </a:prstGeom>
        </p:spPr>
      </p:pic>
    </p:spTree>
    <p:extLst>
      <p:ext uri="{BB962C8B-B14F-4D97-AF65-F5344CB8AC3E}">
        <p14:creationId xmlns:p14="http://schemas.microsoft.com/office/powerpoint/2010/main" val="32739826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6" name="Sierra Leone.png" descr="Sierra Leone.png"/>
          <p:cNvPicPr>
            <a:picLocks noChangeAspect="1"/>
          </p:cNvPicPr>
          <p:nvPr/>
        </p:nvPicPr>
        <p:blipFill>
          <a:blip r:embed="rId3"/>
          <a:stretch>
            <a:fillRect/>
          </a:stretch>
        </p:blipFill>
        <p:spPr>
          <a:xfrm>
            <a:off x="-38100" y="-1663455"/>
            <a:ext cx="24460200" cy="16149274"/>
          </a:xfrm>
          <a:prstGeom prst="rect">
            <a:avLst/>
          </a:prstGeom>
          <a:ln w="12700">
            <a:miter lim="400000"/>
          </a:ln>
        </p:spPr>
      </p:pic>
      <p:sp>
        <p:nvSpPr>
          <p:cNvPr id="5977" name="Solar-Powered Laptops"/>
          <p:cNvSpPr txBox="1">
            <a:spLocks noGrp="1"/>
          </p:cNvSpPr>
          <p:nvPr>
            <p:ph type="title"/>
          </p:nvPr>
        </p:nvSpPr>
        <p:spPr>
          <a:prstGeom prst="rect">
            <a:avLst/>
          </a:prstGeom>
        </p:spPr>
        <p:txBody>
          <a:bodyPr>
            <a:normAutofit/>
          </a:bodyPr>
          <a:lstStyle/>
          <a:p>
            <a:r>
              <a:t>Solar-Powered Laptops</a:t>
            </a:r>
          </a:p>
        </p:txBody>
      </p:sp>
      <p:sp>
        <p:nvSpPr>
          <p:cNvPr id="5978" name="Sierra Leone, Africa"/>
          <p:cNvSpPr txBox="1">
            <a:spLocks noGrp="1"/>
          </p:cNvSpPr>
          <p:nvPr>
            <p:ph type="body" sz="quarter" idx="1"/>
          </p:nvPr>
        </p:nvSpPr>
        <p:spPr>
          <a:prstGeom prst="rect">
            <a:avLst/>
          </a:prstGeom>
        </p:spPr>
        <p:txBody>
          <a:bodyPr>
            <a:normAutofit/>
          </a:bodyPr>
          <a:lstStyle/>
          <a:p>
            <a:r>
              <a:t>Sierra Leone, Africa</a:t>
            </a:r>
          </a:p>
        </p:txBody>
      </p:sp>
      <p:sp>
        <p:nvSpPr>
          <p:cNvPr id="5979" name="© One Laptop Per Child"/>
          <p:cNvSpPr/>
          <p:nvPr/>
        </p:nvSpPr>
        <p:spPr>
          <a:xfrm>
            <a:off x="1371601" y="13019158"/>
            <a:ext cx="2670603" cy="353943"/>
          </a:xfrm>
          <a:prstGeom prst="rect">
            <a:avLst/>
          </a:prstGeom>
          <a:ln w="12700">
            <a:miter lim="400000"/>
          </a:ln>
          <a:effectLst>
            <a:outerShdw blurRad="63500" dist="25400" dir="540000" rotWithShape="0">
              <a:srgbClr val="000000"/>
            </a:outerShdw>
          </a:effectLst>
          <a:extLst>
            <a:ext uri="{C572A759-6A51-4108-AA02-DFA0A04FC94B}">
              <ma14:wrappingTextBoxFlag xmlns:ma14="http://schemas.microsoft.com/office/mac/drawingml/2011/main" xmlns="" val="1"/>
            </a:ext>
          </a:extLst>
        </p:spPr>
        <p:txBody>
          <a:bodyPr wrap="none" lIns="38100" tIns="38100" rIns="38100" bIns="38100" anchor="b">
            <a:spAutoFit/>
          </a:bodyPr>
          <a:lstStyle>
            <a:lvl1pPr>
              <a:defRPr sz="1200"/>
            </a:lvl1pPr>
          </a:lstStyle>
          <a:p>
            <a:pPr algn="l" defTabSz="685800"/>
            <a:r>
              <a:rPr sz="1800" cap="none" dirty="0">
                <a:solidFill>
                  <a:srgbClr val="FFFFFF"/>
                </a:solidFill>
                <a:sym typeface="Arial"/>
              </a:rPr>
              <a:t>© One Laptop Per Child</a:t>
            </a:r>
          </a:p>
        </p:txBody>
      </p:sp>
    </p:spTree>
    <p:extLst>
      <p:ext uri="{BB962C8B-B14F-4D97-AF65-F5344CB8AC3E}">
        <p14:creationId xmlns:p14="http://schemas.microsoft.com/office/powerpoint/2010/main" val="257990713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0" name="GettyImages-693051882_cropped.jpg" descr="GettyImages-693051882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601" name="Ontario, California"/>
          <p:cNvSpPr txBox="1">
            <a:spLocks noGrp="1"/>
          </p:cNvSpPr>
          <p:nvPr>
            <p:ph type="title"/>
          </p:nvPr>
        </p:nvSpPr>
        <p:spPr>
          <a:prstGeom prst="rect">
            <a:avLst/>
          </a:prstGeom>
        </p:spPr>
        <p:txBody>
          <a:bodyPr/>
          <a:lstStyle/>
          <a:p>
            <a:r>
              <a:t>Ontario, California</a:t>
            </a:r>
          </a:p>
        </p:txBody>
      </p:sp>
      <p:sp>
        <p:nvSpPr>
          <p:cNvPr id="6602" name="June 1, 2017"/>
          <p:cNvSpPr txBox="1">
            <a:spLocks noGrp="1"/>
          </p:cNvSpPr>
          <p:nvPr>
            <p:ph type="body" sz="quarter" idx="1"/>
          </p:nvPr>
        </p:nvSpPr>
        <p:spPr>
          <a:prstGeom prst="rect">
            <a:avLst/>
          </a:prstGeom>
        </p:spPr>
        <p:txBody>
          <a:bodyPr/>
          <a:lstStyle/>
          <a:p>
            <a:r>
              <a:t>June 1, 2017</a:t>
            </a:r>
          </a:p>
        </p:txBody>
      </p:sp>
      <p:sp>
        <p:nvSpPr>
          <p:cNvPr id="6603" name="© 2017 Patrick T. Fallon/Bloomberg via Getty Images"/>
          <p:cNvSpPr txBox="1"/>
          <p:nvPr/>
        </p:nvSpPr>
        <p:spPr>
          <a:xfrm>
            <a:off x="1371601" y="13011679"/>
            <a:ext cx="10563226" cy="353943"/>
          </a:xfrm>
          <a:prstGeom prst="rect">
            <a:avLst/>
          </a:prstGeom>
          <a:ln w="12700">
            <a:miter lim="400000"/>
          </a:ln>
          <a:effectLst>
            <a:outerShdw blurRad="63500" dist="25400" dir="54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solidFill>
                  <a:srgbClr val="FFFFFF">
                    <a:alpha val="80000"/>
                  </a:srgbClr>
                </a:solidFill>
              </a:defRPr>
            </a:lvl1pPr>
          </a:lstStyle>
          <a:p>
            <a:pPr algn="l" defTabSz="685800"/>
            <a:r>
              <a:rPr sz="1800" cap="none" dirty="0">
                <a:sym typeface="Arial"/>
              </a:rPr>
              <a:t>© 2017 Patrick T. Fallon/Bloomberg via Getty Images</a:t>
            </a:r>
          </a:p>
        </p:txBody>
      </p:sp>
      <p:sp>
        <p:nvSpPr>
          <p:cNvPr id="6604" name="Rectangle"/>
          <p:cNvSpPr/>
          <p:nvPr/>
        </p:nvSpPr>
        <p:spPr>
          <a:xfrm>
            <a:off x="16944135" y="9600956"/>
            <a:ext cx="7439866" cy="2537356"/>
          </a:xfrm>
          <a:prstGeom prst="rect">
            <a:avLst/>
          </a:prstGeom>
          <a:solidFill>
            <a:srgbClr val="000000">
              <a:alpha val="7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605" name="California is the…"/>
          <p:cNvSpPr txBox="1"/>
          <p:nvPr/>
        </p:nvSpPr>
        <p:spPr>
          <a:xfrm>
            <a:off x="17173053" y="9782247"/>
            <a:ext cx="6482586" cy="2231380"/>
          </a:xfrm>
          <a:prstGeom prst="rect">
            <a:avLst/>
          </a:prstGeom>
          <a:ln w="12700">
            <a:miter lim="400000"/>
          </a:ln>
          <a:effectLst>
            <a:outerShdw blurRad="38100" dist="38100" dir="5400000" rotWithShape="0">
              <a:srgbClr val="000000">
                <a:alpha val="7019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spAutoFit/>
          </a:bodyPr>
          <a:lstStyle/>
          <a:p>
            <a:pPr algn="l" defTabSz="685800">
              <a:defRPr sz="3000"/>
            </a:pPr>
            <a:r>
              <a:rPr sz="4500" cap="none" dirty="0">
                <a:solidFill>
                  <a:srgbClr val="FFFFFF"/>
                </a:solidFill>
                <a:sym typeface="Arial"/>
              </a:rPr>
              <a:t>California is the </a:t>
            </a:r>
          </a:p>
          <a:p>
            <a:pPr algn="l" defTabSz="685800">
              <a:defRPr sz="3000"/>
            </a:pPr>
            <a:r>
              <a:rPr sz="4500" cap="none" dirty="0">
                <a:solidFill>
                  <a:srgbClr val="FFFFFF"/>
                </a:solidFill>
                <a:sym typeface="Arial"/>
              </a:rPr>
              <a:t>largest energy storage market in the U.S.</a:t>
            </a:r>
          </a:p>
        </p:txBody>
      </p:sp>
    </p:spTree>
    <p:extLst>
      <p:ext uri="{BB962C8B-B14F-4D97-AF65-F5344CB8AC3E}">
        <p14:creationId xmlns:p14="http://schemas.microsoft.com/office/powerpoint/2010/main" val="203525338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6604"/>
                                        </p:tgtEl>
                                        <p:attrNameLst>
                                          <p:attrName>style.visibility</p:attrName>
                                        </p:attrNameLst>
                                      </p:cBhvr>
                                      <p:to>
                                        <p:strVal val="visible"/>
                                      </p:to>
                                    </p:set>
                                    <p:animEffect transition="in" filter="wipe(right)">
                                      <p:cBhvr>
                                        <p:cTn id="7" dur="700"/>
                                        <p:tgtEl>
                                          <p:spTgt spid="6604"/>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605"/>
                                        </p:tgtEl>
                                        <p:attrNameLst>
                                          <p:attrName>style.visibility</p:attrName>
                                        </p:attrNameLst>
                                      </p:cBhvr>
                                      <p:to>
                                        <p:strVal val="visible"/>
                                      </p:to>
                                    </p:set>
                                    <p:animEffect transition="in" filter="fade">
                                      <p:cBhvr>
                                        <p:cTn id="10" dur="700"/>
                                        <p:tgtEl>
                                          <p:spTgt spid="6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 grpId="0" animBg="1" advAuto="0"/>
      <p:bldP spid="66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2" name="RTX3JO91_cropped.jpg" descr="RTX3JO91_cropped.jpg"/>
          <p:cNvPicPr>
            <a:picLocks noChangeAspect="1"/>
          </p:cNvPicPr>
          <p:nvPr/>
        </p:nvPicPr>
        <p:blipFill>
          <a:blip r:embed="rId3"/>
          <a:stretch>
            <a:fillRect/>
          </a:stretch>
        </p:blipFill>
        <p:spPr>
          <a:xfrm>
            <a:off x="1" y="-167977"/>
            <a:ext cx="24384002" cy="13716002"/>
          </a:xfrm>
          <a:prstGeom prst="rect">
            <a:avLst/>
          </a:prstGeom>
          <a:ln w="12700">
            <a:miter lim="400000"/>
          </a:ln>
        </p:spPr>
      </p:pic>
      <p:sp>
        <p:nvSpPr>
          <p:cNvPr id="6193" name="Hornsdale, South Australia"/>
          <p:cNvSpPr txBox="1">
            <a:spLocks noGrp="1"/>
          </p:cNvSpPr>
          <p:nvPr>
            <p:ph type="title"/>
          </p:nvPr>
        </p:nvSpPr>
        <p:spPr>
          <a:prstGeom prst="rect">
            <a:avLst/>
          </a:prstGeom>
        </p:spPr>
        <p:txBody>
          <a:bodyPr/>
          <a:lstStyle/>
          <a:p>
            <a:r>
              <a:t>Hornsdale, South Australia</a:t>
            </a:r>
          </a:p>
        </p:txBody>
      </p:sp>
      <p:sp>
        <p:nvSpPr>
          <p:cNvPr id="6194" name="September 29, 2017"/>
          <p:cNvSpPr txBox="1">
            <a:spLocks noGrp="1"/>
          </p:cNvSpPr>
          <p:nvPr>
            <p:ph type="body" sz="quarter" idx="1"/>
          </p:nvPr>
        </p:nvSpPr>
        <p:spPr>
          <a:prstGeom prst="rect">
            <a:avLst/>
          </a:prstGeom>
        </p:spPr>
        <p:txBody>
          <a:bodyPr/>
          <a:lstStyle/>
          <a:p>
            <a:r>
              <a:t>September 29, 2017</a:t>
            </a:r>
          </a:p>
        </p:txBody>
      </p:sp>
      <p:sp>
        <p:nvSpPr>
          <p:cNvPr id="6195" name="© 2017 Reuters/Sonali Paul"/>
          <p:cNvSpPr txBox="1"/>
          <p:nvPr/>
        </p:nvSpPr>
        <p:spPr>
          <a:xfrm>
            <a:off x="1371600" y="13011680"/>
            <a:ext cx="7664196" cy="3539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spAutoFit/>
          </a:bodyPr>
          <a:lstStyle>
            <a:lvl1pPr>
              <a:defRPr sz="1200">
                <a:solidFill>
                  <a:srgbClr val="FFFFFF">
                    <a:alpha val="50000"/>
                  </a:srgbClr>
                </a:solidFill>
              </a:defRPr>
            </a:lvl1pPr>
          </a:lstStyle>
          <a:p>
            <a:pPr algn="l" defTabSz="685800"/>
            <a:r>
              <a:rPr sz="1800" cap="none" dirty="0">
                <a:sym typeface="Arial"/>
              </a:rPr>
              <a:t>© 2017 Reuters/</a:t>
            </a:r>
            <a:r>
              <a:rPr sz="1800" cap="none" dirty="0" err="1">
                <a:sym typeface="Arial"/>
              </a:rPr>
              <a:t>Sonali</a:t>
            </a:r>
            <a:r>
              <a:rPr sz="1800" cap="none" dirty="0">
                <a:sym typeface="Arial"/>
              </a:rPr>
              <a:t> Paul</a:t>
            </a:r>
          </a:p>
        </p:txBody>
      </p:sp>
      <p:sp>
        <p:nvSpPr>
          <p:cNvPr id="6196" name="Tesla has built the…"/>
          <p:cNvSpPr txBox="1"/>
          <p:nvPr/>
        </p:nvSpPr>
        <p:spPr>
          <a:xfrm>
            <a:off x="1876427" y="9676692"/>
            <a:ext cx="20631150" cy="3477875"/>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defTabSz="685800">
              <a:defRPr sz="4800"/>
            </a:pPr>
            <a:r>
              <a:rPr sz="7200" cap="none">
                <a:solidFill>
                  <a:srgbClr val="FFFFFF"/>
                </a:solidFill>
                <a:sym typeface="Arial"/>
              </a:rPr>
              <a:t>Tesla has built the </a:t>
            </a:r>
          </a:p>
          <a:p>
            <a:pPr defTabSz="685800">
              <a:defRPr sz="4800">
                <a:solidFill>
                  <a:srgbClr val="FF1314"/>
                </a:solidFill>
              </a:defRPr>
            </a:pPr>
            <a:r>
              <a:rPr sz="7200" cap="none">
                <a:solidFill>
                  <a:srgbClr val="FF1314"/>
                </a:solidFill>
                <a:sym typeface="Arial"/>
              </a:rPr>
              <a:t>world’s largest lithium ion battery</a:t>
            </a:r>
          </a:p>
          <a:p>
            <a:pPr defTabSz="685800">
              <a:defRPr sz="4800"/>
            </a:pPr>
            <a:r>
              <a:rPr sz="7200" cap="none">
                <a:solidFill>
                  <a:srgbClr val="FFFFFF"/>
                </a:solidFill>
                <a:sym typeface="Arial"/>
              </a:rPr>
              <a:t>at a wind farm in South Australia</a:t>
            </a:r>
          </a:p>
        </p:txBody>
      </p:sp>
    </p:spTree>
    <p:extLst>
      <p:ext uri="{BB962C8B-B14F-4D97-AF65-F5344CB8AC3E}">
        <p14:creationId xmlns:p14="http://schemas.microsoft.com/office/powerpoint/2010/main" val="1029657053"/>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7" name="Auto Manufacturers Are Moving to Electric Vehicles"/>
          <p:cNvSpPr txBox="1"/>
          <p:nvPr/>
        </p:nvSpPr>
        <p:spPr>
          <a:xfrm>
            <a:off x="2304357" y="876301"/>
            <a:ext cx="19775285" cy="846386"/>
          </a:xfrm>
          <a:prstGeom prst="rect">
            <a:avLst/>
          </a:prstGeom>
          <a:ln w="12700">
            <a:miter lim="400000"/>
          </a:ln>
          <a:extLst>
            <a:ext uri="{C572A759-6A51-4108-AA02-DFA0A04FC94B}">
              <ma14:wrappingTextBoxFlag xmlns:ma14="http://schemas.microsoft.com/office/mac/drawingml/2011/main" xmlns="" val="1"/>
            </a:ext>
          </a:extLst>
        </p:spPr>
        <p:txBody>
          <a:bodyPr wrap="none" lIns="76200" tIns="76200" rIns="76200" bIns="76200">
            <a:spAutoFit/>
          </a:bodyPr>
          <a:lstStyle>
            <a:lvl1pPr algn="ctr">
              <a:lnSpc>
                <a:spcPts val="5400"/>
              </a:lnSpc>
              <a:spcBef>
                <a:spcPts val="300"/>
              </a:spcBef>
              <a:defRPr sz="4500"/>
            </a:lvl1pPr>
          </a:lstStyle>
          <a:p>
            <a:pPr defTabSz="1828800" hangingPunct="1"/>
            <a:r>
              <a:rPr sz="6750" b="0" kern="1200" cap="none">
                <a:solidFill>
                  <a:srgbClr val="FFFFFF"/>
                </a:solidFill>
              </a:rPr>
              <a:t>Auto Manufacturers Are Moving to Electric Vehicles</a:t>
            </a:r>
          </a:p>
        </p:txBody>
      </p:sp>
      <p:sp>
        <p:nvSpPr>
          <p:cNvPr id="6268" name="Companies with Electric Models in Production"/>
          <p:cNvSpPr txBox="1"/>
          <p:nvPr/>
        </p:nvSpPr>
        <p:spPr>
          <a:xfrm>
            <a:off x="5865751" y="1885950"/>
            <a:ext cx="12652502" cy="892552"/>
          </a:xfrm>
          <a:prstGeom prst="rect">
            <a:avLst/>
          </a:prstGeom>
          <a:ln w="12700">
            <a:miter lim="400000"/>
          </a:ln>
          <a:extLst>
            <a:ext uri="{C572A759-6A51-4108-AA02-DFA0A04FC94B}">
              <ma14:wrappingTextBoxFlag xmlns:ma14="http://schemas.microsoft.com/office/mac/drawingml/2011/main" xmlns="" val="1"/>
            </a:ext>
          </a:extLst>
        </p:spPr>
        <p:txBody>
          <a:bodyPr wrap="none" lIns="76200" tIns="76200" rIns="76200" bIns="76200">
            <a:spAutoFit/>
          </a:bodyPr>
          <a:lstStyle>
            <a:lvl1pPr algn="ctr" defTabSz="546100">
              <a:spcBef>
                <a:spcPts val="3800"/>
              </a:spcBef>
              <a:defRPr sz="3200">
                <a:solidFill>
                  <a:srgbClr val="9DA9A9"/>
                </a:solidFill>
              </a:defRPr>
            </a:lvl1pPr>
          </a:lstStyle>
          <a:p>
            <a:pPr hangingPunct="1"/>
            <a:r>
              <a:rPr sz="4800" b="0" kern="1200" cap="none"/>
              <a:t>Companies with Electric Models in Production</a:t>
            </a:r>
          </a:p>
        </p:txBody>
      </p:sp>
      <p:sp>
        <p:nvSpPr>
          <p:cNvPr id="6269" name="Aixam…"/>
          <p:cNvSpPr txBox="1"/>
          <p:nvPr/>
        </p:nvSpPr>
        <p:spPr>
          <a:xfrm>
            <a:off x="1102452" y="3276989"/>
            <a:ext cx="3908296"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dirty="0" err="1">
                <a:solidFill>
                  <a:srgbClr val="FFFFFF"/>
                </a:solidFill>
              </a:rPr>
              <a:t>Aixam</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Aston Martin</a:t>
            </a:r>
          </a:p>
          <a:p>
            <a:pPr defTabSz="1057276" hangingPunct="1">
              <a:lnSpc>
                <a:spcPts val="7200"/>
              </a:lnSpc>
              <a:defRPr sz="3000"/>
            </a:pPr>
            <a:r>
              <a:rPr sz="4500" b="0" kern="1200" cap="none" dirty="0">
                <a:solidFill>
                  <a:srgbClr val="FFFFFF"/>
                </a:solidFill>
              </a:rPr>
              <a:t>Audi</a:t>
            </a:r>
          </a:p>
          <a:p>
            <a:pPr defTabSz="1057276" hangingPunct="1">
              <a:lnSpc>
                <a:spcPts val="7200"/>
              </a:lnSpc>
              <a:defRPr sz="3000"/>
            </a:pPr>
            <a:r>
              <a:rPr sz="4500" b="0" kern="1200" cap="none" dirty="0">
                <a:solidFill>
                  <a:srgbClr val="FFFFFF"/>
                </a:solidFill>
              </a:rPr>
              <a:t>BAIC</a:t>
            </a:r>
          </a:p>
          <a:p>
            <a:pPr defTabSz="1057276" hangingPunct="1">
              <a:lnSpc>
                <a:spcPts val="7200"/>
              </a:lnSpc>
              <a:defRPr sz="3000"/>
            </a:pPr>
            <a:r>
              <a:rPr sz="4500" b="0" kern="1200" cap="none" dirty="0">
                <a:solidFill>
                  <a:srgbClr val="FFFFFF"/>
                </a:solidFill>
              </a:rPr>
              <a:t>BMW</a:t>
            </a:r>
          </a:p>
          <a:p>
            <a:pPr defTabSz="1057276" hangingPunct="1">
              <a:lnSpc>
                <a:spcPts val="7200"/>
              </a:lnSpc>
              <a:defRPr sz="3000"/>
            </a:pPr>
            <a:r>
              <a:rPr sz="4500" b="0" kern="1200" cap="none" dirty="0" err="1">
                <a:solidFill>
                  <a:srgbClr val="FFFFFF"/>
                </a:solidFill>
              </a:rPr>
              <a:t>Bolloré</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Buddy Electric</a:t>
            </a:r>
          </a:p>
          <a:p>
            <a:pPr defTabSz="1057276" hangingPunct="1">
              <a:lnSpc>
                <a:spcPts val="7200"/>
              </a:lnSpc>
              <a:defRPr sz="3000"/>
            </a:pPr>
            <a:r>
              <a:rPr sz="4500" b="0" kern="1200" cap="none" dirty="0">
                <a:solidFill>
                  <a:srgbClr val="FFFFFF"/>
                </a:solidFill>
              </a:rPr>
              <a:t>BYD</a:t>
            </a:r>
          </a:p>
          <a:p>
            <a:pPr defTabSz="1057276" hangingPunct="1">
              <a:lnSpc>
                <a:spcPts val="7200"/>
              </a:lnSpc>
              <a:defRPr sz="3000"/>
            </a:pPr>
            <a:r>
              <a:rPr sz="4500" b="0" kern="1200" cap="none" dirty="0" err="1">
                <a:solidFill>
                  <a:srgbClr val="FFFFFF"/>
                </a:solidFill>
              </a:rPr>
              <a:t>ChangAn</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Chery</a:t>
            </a:r>
          </a:p>
        </p:txBody>
      </p:sp>
      <p:sp>
        <p:nvSpPr>
          <p:cNvPr id="6270" name="Chevy…"/>
          <p:cNvSpPr txBox="1"/>
          <p:nvPr/>
        </p:nvSpPr>
        <p:spPr>
          <a:xfrm>
            <a:off x="5442230" y="3276989"/>
            <a:ext cx="4164776"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a:solidFill>
                  <a:srgbClr val="FFFFFF"/>
                </a:solidFill>
              </a:rPr>
              <a:t>Chevy</a:t>
            </a:r>
          </a:p>
          <a:p>
            <a:pPr defTabSz="1057276" hangingPunct="1">
              <a:lnSpc>
                <a:spcPts val="7200"/>
              </a:lnSpc>
              <a:defRPr sz="3000"/>
            </a:pPr>
            <a:r>
              <a:rPr sz="4500" b="0" kern="1200" cap="none">
                <a:solidFill>
                  <a:srgbClr val="FFFFFF"/>
                </a:solidFill>
              </a:rPr>
              <a:t>Citroën</a:t>
            </a:r>
          </a:p>
          <a:p>
            <a:pPr defTabSz="1057276" hangingPunct="1">
              <a:lnSpc>
                <a:spcPts val="7200"/>
              </a:lnSpc>
              <a:defRPr sz="3000"/>
            </a:pPr>
            <a:r>
              <a:rPr sz="4500" b="0" kern="1200" cap="none">
                <a:solidFill>
                  <a:srgbClr val="FFFFFF"/>
                </a:solidFill>
              </a:rPr>
              <a:t>Citydom GmbH</a:t>
            </a:r>
          </a:p>
          <a:p>
            <a:pPr defTabSz="1057276" hangingPunct="1">
              <a:lnSpc>
                <a:spcPts val="7200"/>
              </a:lnSpc>
              <a:defRPr sz="3000"/>
            </a:pPr>
            <a:r>
              <a:rPr sz="4500" b="0" kern="1200" cap="none">
                <a:solidFill>
                  <a:srgbClr val="FFFFFF"/>
                </a:solidFill>
              </a:rPr>
              <a:t>CODA</a:t>
            </a:r>
          </a:p>
          <a:p>
            <a:pPr defTabSz="1057276" hangingPunct="1">
              <a:lnSpc>
                <a:spcPts val="7200"/>
              </a:lnSpc>
              <a:defRPr sz="3000"/>
            </a:pPr>
            <a:r>
              <a:rPr sz="4500" b="0" kern="1200" cap="none">
                <a:solidFill>
                  <a:srgbClr val="FFFFFF"/>
                </a:solidFill>
              </a:rPr>
              <a:t>Daimler</a:t>
            </a:r>
          </a:p>
          <a:p>
            <a:pPr defTabSz="1057276" hangingPunct="1">
              <a:lnSpc>
                <a:spcPts val="7200"/>
              </a:lnSpc>
              <a:defRPr sz="3000"/>
            </a:pPr>
            <a:r>
              <a:rPr sz="4500" b="0" kern="1200" cap="none">
                <a:solidFill>
                  <a:srgbClr val="FFFFFF"/>
                </a:solidFill>
              </a:rPr>
              <a:t>Exagon</a:t>
            </a:r>
          </a:p>
          <a:p>
            <a:pPr defTabSz="1057276" hangingPunct="1">
              <a:lnSpc>
                <a:spcPts val="7200"/>
              </a:lnSpc>
              <a:defRPr sz="3000"/>
            </a:pPr>
            <a:r>
              <a:rPr sz="4500" b="0" kern="1200" cap="none">
                <a:solidFill>
                  <a:srgbClr val="FFFFFF"/>
                </a:solidFill>
              </a:rPr>
              <a:t>Fiat</a:t>
            </a:r>
          </a:p>
          <a:p>
            <a:pPr defTabSz="1057276" hangingPunct="1">
              <a:lnSpc>
                <a:spcPts val="7200"/>
              </a:lnSpc>
              <a:defRPr sz="3000"/>
            </a:pPr>
            <a:r>
              <a:rPr sz="4500" b="0" kern="1200" cap="none">
                <a:solidFill>
                  <a:srgbClr val="FFFFFF"/>
                </a:solidFill>
              </a:rPr>
              <a:t>Fisker</a:t>
            </a:r>
          </a:p>
          <a:p>
            <a:pPr defTabSz="1057276" hangingPunct="1">
              <a:lnSpc>
                <a:spcPts val="7200"/>
              </a:lnSpc>
              <a:defRPr sz="3000"/>
            </a:pPr>
            <a:r>
              <a:rPr sz="4500" b="0" kern="1200" cap="none">
                <a:solidFill>
                  <a:srgbClr val="FFFFFF"/>
                </a:solidFill>
              </a:rPr>
              <a:t>Ford</a:t>
            </a:r>
          </a:p>
          <a:p>
            <a:pPr defTabSz="1057276" hangingPunct="1">
              <a:lnSpc>
                <a:spcPts val="7200"/>
              </a:lnSpc>
              <a:defRPr sz="3000"/>
            </a:pPr>
            <a:r>
              <a:rPr sz="4500" b="0" kern="1200" cap="none">
                <a:solidFill>
                  <a:srgbClr val="FFFFFF"/>
                </a:solidFill>
              </a:rPr>
              <a:t>Geely</a:t>
            </a:r>
          </a:p>
        </p:txBody>
      </p:sp>
      <p:sp>
        <p:nvSpPr>
          <p:cNvPr id="6271" name="GM…"/>
          <p:cNvSpPr txBox="1"/>
          <p:nvPr/>
        </p:nvSpPr>
        <p:spPr>
          <a:xfrm>
            <a:off x="10863023" y="3276989"/>
            <a:ext cx="2657954"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a:solidFill>
                  <a:srgbClr val="FFFFFF"/>
                </a:solidFill>
              </a:rPr>
              <a:t>GM</a:t>
            </a:r>
          </a:p>
          <a:p>
            <a:pPr defTabSz="1057276" hangingPunct="1">
              <a:lnSpc>
                <a:spcPts val="7200"/>
              </a:lnSpc>
              <a:defRPr sz="3000"/>
            </a:pPr>
            <a:r>
              <a:rPr sz="4500" b="0" kern="1200" cap="none">
                <a:solidFill>
                  <a:srgbClr val="FFFFFF"/>
                </a:solidFill>
              </a:rPr>
              <a:t>Goupil</a:t>
            </a:r>
          </a:p>
          <a:p>
            <a:pPr defTabSz="1057276" hangingPunct="1">
              <a:lnSpc>
                <a:spcPts val="7200"/>
              </a:lnSpc>
              <a:defRPr sz="3000"/>
            </a:pPr>
            <a:r>
              <a:rPr sz="4500" b="0" kern="1200" cap="none">
                <a:solidFill>
                  <a:srgbClr val="FFFFFF"/>
                </a:solidFill>
              </a:rPr>
              <a:t>Honda</a:t>
            </a:r>
          </a:p>
          <a:p>
            <a:pPr defTabSz="1057276" hangingPunct="1">
              <a:lnSpc>
                <a:spcPts val="7200"/>
              </a:lnSpc>
              <a:defRPr sz="3000"/>
            </a:pPr>
            <a:r>
              <a:rPr sz="4500" b="0" kern="1200" cap="none">
                <a:solidFill>
                  <a:srgbClr val="FFFFFF"/>
                </a:solidFill>
              </a:rPr>
              <a:t>Hyundai</a:t>
            </a:r>
          </a:p>
          <a:p>
            <a:pPr defTabSz="1057276" hangingPunct="1">
              <a:lnSpc>
                <a:spcPts val="7200"/>
              </a:lnSpc>
              <a:defRPr sz="3000"/>
            </a:pPr>
            <a:r>
              <a:rPr sz="4500" b="0" kern="1200" cap="none">
                <a:solidFill>
                  <a:srgbClr val="FFFFFF"/>
                </a:solidFill>
              </a:rPr>
              <a:t>JAC</a:t>
            </a:r>
          </a:p>
          <a:p>
            <a:pPr defTabSz="1057276" hangingPunct="1">
              <a:lnSpc>
                <a:spcPts val="7200"/>
              </a:lnSpc>
              <a:defRPr sz="3000"/>
            </a:pPr>
            <a:r>
              <a:rPr sz="4500" b="0" kern="1200" cap="none">
                <a:solidFill>
                  <a:srgbClr val="FFFFFF"/>
                </a:solidFill>
              </a:rPr>
              <a:t>Kandi</a:t>
            </a:r>
          </a:p>
          <a:p>
            <a:pPr defTabSz="1057276" hangingPunct="1">
              <a:lnSpc>
                <a:spcPts val="7200"/>
              </a:lnSpc>
              <a:defRPr sz="3000"/>
            </a:pPr>
            <a:r>
              <a:rPr sz="4500" b="0" kern="1200" cap="none">
                <a:solidFill>
                  <a:srgbClr val="FFFFFF"/>
                </a:solidFill>
              </a:rPr>
              <a:t>Kantanka</a:t>
            </a:r>
          </a:p>
          <a:p>
            <a:pPr defTabSz="1057276" hangingPunct="1">
              <a:lnSpc>
                <a:spcPts val="7200"/>
              </a:lnSpc>
              <a:defRPr sz="3000"/>
            </a:pPr>
            <a:r>
              <a:rPr sz="4500" b="0" kern="1200" cap="none">
                <a:solidFill>
                  <a:srgbClr val="FFFFFF"/>
                </a:solidFill>
              </a:rPr>
              <a:t>Kia</a:t>
            </a:r>
          </a:p>
          <a:p>
            <a:pPr defTabSz="1057276" hangingPunct="1">
              <a:lnSpc>
                <a:spcPts val="7200"/>
              </a:lnSpc>
              <a:defRPr sz="3000"/>
            </a:pPr>
            <a:r>
              <a:rPr sz="4500" b="0" kern="1200" cap="none">
                <a:solidFill>
                  <a:srgbClr val="FFFFFF"/>
                </a:solidFill>
              </a:rPr>
              <a:t>Kyburz</a:t>
            </a:r>
          </a:p>
          <a:p>
            <a:pPr defTabSz="1057276" hangingPunct="1">
              <a:lnSpc>
                <a:spcPts val="7200"/>
              </a:lnSpc>
              <a:defRPr sz="3000"/>
            </a:pPr>
            <a:r>
              <a:rPr sz="4500" b="0" kern="1200" cap="none">
                <a:solidFill>
                  <a:srgbClr val="FFFFFF"/>
                </a:solidFill>
              </a:rPr>
              <a:t>Mahindra</a:t>
            </a:r>
          </a:p>
        </p:txBody>
      </p:sp>
      <p:sp>
        <p:nvSpPr>
          <p:cNvPr id="6272" name="Mercedes-Benz…"/>
          <p:cNvSpPr txBox="1"/>
          <p:nvPr/>
        </p:nvSpPr>
        <p:spPr>
          <a:xfrm>
            <a:off x="14730774" y="3276989"/>
            <a:ext cx="4260956" cy="945468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a:solidFill>
                  <a:srgbClr val="FFFFFF"/>
                </a:solidFill>
              </a:rPr>
              <a:t>Mercedes-Benz</a:t>
            </a:r>
          </a:p>
          <a:p>
            <a:pPr defTabSz="1057276" hangingPunct="1">
              <a:lnSpc>
                <a:spcPts val="7200"/>
              </a:lnSpc>
              <a:defRPr sz="3000"/>
            </a:pPr>
            <a:r>
              <a:rPr sz="4500" b="0" kern="1200" cap="none">
                <a:solidFill>
                  <a:srgbClr val="FFFFFF"/>
                </a:solidFill>
              </a:rPr>
              <a:t>Mitsubishi</a:t>
            </a:r>
          </a:p>
          <a:p>
            <a:pPr defTabSz="1057276" hangingPunct="1">
              <a:lnSpc>
                <a:spcPts val="7200"/>
              </a:lnSpc>
              <a:defRPr sz="3000"/>
            </a:pPr>
            <a:r>
              <a:rPr sz="4500" b="0" kern="1200" cap="none">
                <a:solidFill>
                  <a:srgbClr val="FFFFFF"/>
                </a:solidFill>
              </a:rPr>
              <a:t>Mullen</a:t>
            </a:r>
          </a:p>
          <a:p>
            <a:pPr defTabSz="1057276" hangingPunct="1">
              <a:lnSpc>
                <a:spcPts val="7200"/>
              </a:lnSpc>
              <a:defRPr sz="3000"/>
            </a:pPr>
            <a:r>
              <a:rPr sz="4500" b="0" kern="1200" cap="none">
                <a:solidFill>
                  <a:srgbClr val="FFFFFF"/>
                </a:solidFill>
              </a:rPr>
              <a:t>NIO</a:t>
            </a:r>
          </a:p>
          <a:p>
            <a:pPr defTabSz="1057276" hangingPunct="1">
              <a:lnSpc>
                <a:spcPts val="7200"/>
              </a:lnSpc>
              <a:defRPr sz="3000"/>
            </a:pPr>
            <a:r>
              <a:rPr sz="4500" b="0" kern="1200" cap="none">
                <a:solidFill>
                  <a:srgbClr val="FFFFFF"/>
                </a:solidFill>
              </a:rPr>
              <a:t>Nissan</a:t>
            </a:r>
          </a:p>
          <a:p>
            <a:pPr defTabSz="1057276" hangingPunct="1">
              <a:lnSpc>
                <a:spcPts val="7200"/>
              </a:lnSpc>
              <a:defRPr sz="3000"/>
            </a:pPr>
            <a:r>
              <a:rPr sz="4500" b="0" kern="1200" cap="none">
                <a:solidFill>
                  <a:srgbClr val="FFFFFF"/>
                </a:solidFill>
              </a:rPr>
              <a:t>Opel</a:t>
            </a:r>
          </a:p>
          <a:p>
            <a:pPr defTabSz="1057276" hangingPunct="1">
              <a:lnSpc>
                <a:spcPts val="7200"/>
              </a:lnSpc>
              <a:defRPr sz="3000"/>
            </a:pPr>
            <a:r>
              <a:rPr sz="4500" b="0" kern="1200" cap="none">
                <a:solidFill>
                  <a:srgbClr val="FFFFFF"/>
                </a:solidFill>
              </a:rPr>
              <a:t>Peugeot</a:t>
            </a:r>
          </a:p>
          <a:p>
            <a:pPr defTabSz="1057276" hangingPunct="1">
              <a:lnSpc>
                <a:spcPts val="7200"/>
              </a:lnSpc>
              <a:defRPr sz="3000"/>
            </a:pPr>
            <a:r>
              <a:rPr sz="4500" b="0" kern="1200" cap="none">
                <a:solidFill>
                  <a:srgbClr val="FFFFFF"/>
                </a:solidFill>
              </a:rPr>
              <a:t>Qiantu</a:t>
            </a:r>
          </a:p>
          <a:p>
            <a:pPr defTabSz="1057276" hangingPunct="1">
              <a:lnSpc>
                <a:spcPts val="7200"/>
              </a:lnSpc>
              <a:defRPr sz="3000"/>
            </a:pPr>
            <a:r>
              <a:rPr sz="4500" b="0" kern="1200" cap="none">
                <a:solidFill>
                  <a:srgbClr val="FFFFFF"/>
                </a:solidFill>
              </a:rPr>
              <a:t>Rayttle</a:t>
            </a:r>
          </a:p>
          <a:p>
            <a:pPr defTabSz="1057276" hangingPunct="1">
              <a:lnSpc>
                <a:spcPts val="7200"/>
              </a:lnSpc>
              <a:defRPr sz="3000"/>
            </a:pPr>
            <a:r>
              <a:rPr sz="4500" b="0" kern="1200" cap="none">
                <a:solidFill>
                  <a:srgbClr val="FFFFFF"/>
                </a:solidFill>
              </a:rPr>
              <a:t>Renault</a:t>
            </a:r>
          </a:p>
        </p:txBody>
      </p:sp>
      <p:sp>
        <p:nvSpPr>
          <p:cNvPr id="6273" name="$mart…"/>
          <p:cNvSpPr txBox="1"/>
          <p:nvPr/>
        </p:nvSpPr>
        <p:spPr>
          <a:xfrm>
            <a:off x="20101716" y="3276990"/>
            <a:ext cx="3299348" cy="8531356"/>
          </a:xfrm>
          <a:prstGeom prst="rect">
            <a:avLst/>
          </a:prstGeom>
          <a:ln w="12700">
            <a:miter lim="400000"/>
          </a:ln>
          <a:extLst>
            <a:ext uri="{C572A759-6A51-4108-AA02-DFA0A04FC94B}">
              <ma14:wrappingTextBoxFlag xmlns:ma14="http://schemas.microsoft.com/office/mac/drawingml/2011/main" xmlns="" val="1"/>
            </a:ext>
          </a:extLst>
        </p:spPr>
        <p:txBody>
          <a:bodyPr wrap="none" lIns="109624" tIns="109624" rIns="109624" bIns="109624">
            <a:spAutoFit/>
          </a:bodyPr>
          <a:lstStyle/>
          <a:p>
            <a:pPr defTabSz="1057276" hangingPunct="1">
              <a:lnSpc>
                <a:spcPts val="7200"/>
              </a:lnSpc>
              <a:defRPr sz="3000"/>
            </a:pPr>
            <a:r>
              <a:rPr sz="4500" b="0" kern="1200" cap="none" dirty="0">
                <a:solidFill>
                  <a:srgbClr val="FFFFFF"/>
                </a:solidFill>
              </a:rPr>
              <a:t>$mart</a:t>
            </a:r>
          </a:p>
          <a:p>
            <a:pPr defTabSz="1057276" hangingPunct="1">
              <a:lnSpc>
                <a:spcPts val="7200"/>
              </a:lnSpc>
              <a:defRPr sz="3000"/>
            </a:pPr>
            <a:r>
              <a:rPr sz="4500" b="0" kern="1200" cap="none" dirty="0">
                <a:solidFill>
                  <a:srgbClr val="FFFFFF"/>
                </a:solidFill>
              </a:rPr>
              <a:t>Subaru</a:t>
            </a:r>
          </a:p>
          <a:p>
            <a:pPr defTabSz="1057276" hangingPunct="1">
              <a:lnSpc>
                <a:spcPts val="7200"/>
              </a:lnSpc>
              <a:defRPr sz="3000"/>
            </a:pPr>
            <a:r>
              <a:rPr sz="4500" b="0" kern="1200" cap="none" dirty="0">
                <a:solidFill>
                  <a:srgbClr val="FFFFFF"/>
                </a:solidFill>
              </a:rPr>
              <a:t>Tata</a:t>
            </a:r>
          </a:p>
          <a:p>
            <a:pPr defTabSz="1057276" hangingPunct="1">
              <a:lnSpc>
                <a:spcPts val="7200"/>
              </a:lnSpc>
              <a:defRPr sz="3000"/>
            </a:pPr>
            <a:r>
              <a:rPr sz="4500" b="0" kern="1200" cap="none" dirty="0">
                <a:solidFill>
                  <a:srgbClr val="FFFFFF"/>
                </a:solidFill>
              </a:rPr>
              <a:t>Tesla</a:t>
            </a:r>
          </a:p>
          <a:p>
            <a:pPr defTabSz="1057276" hangingPunct="1">
              <a:lnSpc>
                <a:spcPts val="7200"/>
              </a:lnSpc>
              <a:defRPr sz="3000"/>
            </a:pPr>
            <a:r>
              <a:rPr sz="4500" b="0" kern="1200" cap="none" dirty="0">
                <a:solidFill>
                  <a:srgbClr val="FFFFFF"/>
                </a:solidFill>
              </a:rPr>
              <a:t>Toyota</a:t>
            </a:r>
          </a:p>
          <a:p>
            <a:pPr defTabSz="1057276" hangingPunct="1">
              <a:lnSpc>
                <a:spcPts val="7200"/>
              </a:lnSpc>
              <a:defRPr sz="3000"/>
            </a:pPr>
            <a:r>
              <a:rPr sz="4500" b="0" kern="1200" cap="none" dirty="0" err="1">
                <a:solidFill>
                  <a:srgbClr val="FFFFFF"/>
                </a:solidFill>
              </a:rPr>
              <a:t>Trumpchi</a:t>
            </a:r>
            <a:endParaRPr sz="4500" b="0" kern="1200" cap="none" dirty="0">
              <a:solidFill>
                <a:srgbClr val="FFFFFF"/>
              </a:solidFill>
            </a:endParaRPr>
          </a:p>
          <a:p>
            <a:pPr defTabSz="1057276" hangingPunct="1">
              <a:lnSpc>
                <a:spcPts val="7200"/>
              </a:lnSpc>
              <a:defRPr sz="3000"/>
            </a:pPr>
            <a:r>
              <a:rPr sz="4500" b="0" kern="1200" cap="none" dirty="0" err="1">
                <a:solidFill>
                  <a:srgbClr val="FFFFFF"/>
                </a:solidFill>
              </a:rPr>
              <a:t>Venturi</a:t>
            </a:r>
            <a:endParaRPr sz="4500" b="0" kern="1200" cap="none" dirty="0">
              <a:solidFill>
                <a:srgbClr val="FFFFFF"/>
              </a:solidFill>
            </a:endParaRPr>
          </a:p>
          <a:p>
            <a:pPr defTabSz="1057276" hangingPunct="1">
              <a:lnSpc>
                <a:spcPts val="7200"/>
              </a:lnSpc>
              <a:defRPr sz="3000"/>
            </a:pPr>
            <a:r>
              <a:rPr sz="4500" b="0" kern="1200" cap="none" dirty="0">
                <a:solidFill>
                  <a:srgbClr val="FFFFFF"/>
                </a:solidFill>
              </a:rPr>
              <a:t>Volkswagen</a:t>
            </a:r>
          </a:p>
          <a:p>
            <a:pPr defTabSz="1057276" hangingPunct="1">
              <a:lnSpc>
                <a:spcPts val="7200"/>
              </a:lnSpc>
              <a:defRPr sz="3000"/>
            </a:pPr>
            <a:r>
              <a:rPr sz="4500" b="0" kern="1200" cap="none" dirty="0" err="1">
                <a:solidFill>
                  <a:srgbClr val="FFFFFF"/>
                </a:solidFill>
              </a:rPr>
              <a:t>Zotye</a:t>
            </a:r>
            <a:endParaRPr sz="4500" b="0" kern="1200" cap="none" dirty="0">
              <a:solidFill>
                <a:srgbClr val="FFFFFF"/>
              </a:solidFill>
            </a:endParaRPr>
          </a:p>
        </p:txBody>
      </p:sp>
      <p:sp>
        <p:nvSpPr>
          <p:cNvPr id="6274" name="Data: Bloomberg New Energy Finance, EVObsession"/>
          <p:cNvSpPr/>
          <p:nvPr/>
        </p:nvSpPr>
        <p:spPr>
          <a:xfrm>
            <a:off x="1371600" y="13019158"/>
            <a:ext cx="5539978" cy="35394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b">
            <a:spAutoFit/>
          </a:bodyPr>
          <a:lstStyle>
            <a:lvl1pPr>
              <a:defRPr sz="1200">
                <a:solidFill>
                  <a:srgbClr val="FFFFFF">
                    <a:alpha val="50000"/>
                  </a:srgbClr>
                </a:solidFill>
              </a:defRPr>
            </a:lvl1pPr>
          </a:lstStyle>
          <a:p>
            <a:pPr algn="l" defTabSz="1828800" hangingPunct="1"/>
            <a:r>
              <a:rPr sz="1800" b="0" kern="1200" cap="none" dirty="0"/>
              <a:t>Data: Bloomberg New Energy Finance, </a:t>
            </a:r>
            <a:r>
              <a:rPr sz="1800" b="0" kern="1200" cap="none" dirty="0" err="1"/>
              <a:t>EVObsession</a:t>
            </a:r>
            <a:endParaRPr sz="1800" b="0" kern="1200" cap="none" dirty="0"/>
          </a:p>
        </p:txBody>
      </p:sp>
    </p:spTree>
    <p:extLst>
      <p:ext uri="{BB962C8B-B14F-4D97-AF65-F5344CB8AC3E}">
        <p14:creationId xmlns:p14="http://schemas.microsoft.com/office/powerpoint/2010/main" val="276997018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6269"/>
                                        </p:tgtEl>
                                        <p:attrNameLst>
                                          <p:attrName>style.visibility</p:attrName>
                                        </p:attrNameLst>
                                      </p:cBhvr>
                                      <p:to>
                                        <p:strVal val="visible"/>
                                      </p:to>
                                    </p:set>
                                    <p:animEffect transition="in" filter="wipe(up)">
                                      <p:cBhvr>
                                        <p:cTn id="7" dur="600"/>
                                        <p:tgtEl>
                                          <p:spTgt spid="6269"/>
                                        </p:tgtEl>
                                      </p:cBhvr>
                                    </p:animEffect>
                                  </p:childTnLst>
                                </p:cTn>
                              </p:par>
                              <p:par>
                                <p:cTn id="8" presetID="22" presetClass="entr" presetSubtype="1" fill="hold" grpId="0" nodeType="withEffect">
                                  <p:stCondLst>
                                    <p:cond delay="400"/>
                                  </p:stCondLst>
                                  <p:iterate>
                                    <p:tmAbs val="0"/>
                                  </p:iterate>
                                  <p:childTnLst>
                                    <p:set>
                                      <p:cBhvr>
                                        <p:cTn id="9" fill="hold"/>
                                        <p:tgtEl>
                                          <p:spTgt spid="6270"/>
                                        </p:tgtEl>
                                        <p:attrNameLst>
                                          <p:attrName>style.visibility</p:attrName>
                                        </p:attrNameLst>
                                      </p:cBhvr>
                                      <p:to>
                                        <p:strVal val="visible"/>
                                      </p:to>
                                    </p:set>
                                    <p:animEffect transition="in" filter="wipe(up)">
                                      <p:cBhvr>
                                        <p:cTn id="10" dur="600"/>
                                        <p:tgtEl>
                                          <p:spTgt spid="6270"/>
                                        </p:tgtEl>
                                      </p:cBhvr>
                                    </p:animEffect>
                                  </p:childTnLst>
                                </p:cTn>
                              </p:par>
                              <p:par>
                                <p:cTn id="11" presetID="22" presetClass="entr" presetSubtype="1" fill="hold" grpId="0" nodeType="withEffect">
                                  <p:stCondLst>
                                    <p:cond delay="800"/>
                                  </p:stCondLst>
                                  <p:iterate>
                                    <p:tmAbs val="0"/>
                                  </p:iterate>
                                  <p:childTnLst>
                                    <p:set>
                                      <p:cBhvr>
                                        <p:cTn id="12" fill="hold"/>
                                        <p:tgtEl>
                                          <p:spTgt spid="6271"/>
                                        </p:tgtEl>
                                        <p:attrNameLst>
                                          <p:attrName>style.visibility</p:attrName>
                                        </p:attrNameLst>
                                      </p:cBhvr>
                                      <p:to>
                                        <p:strVal val="visible"/>
                                      </p:to>
                                    </p:set>
                                    <p:animEffect transition="in" filter="wipe(up)">
                                      <p:cBhvr>
                                        <p:cTn id="13" dur="600"/>
                                        <p:tgtEl>
                                          <p:spTgt spid="6271"/>
                                        </p:tgtEl>
                                      </p:cBhvr>
                                    </p:animEffect>
                                  </p:childTnLst>
                                </p:cTn>
                              </p:par>
                              <p:par>
                                <p:cTn id="14" presetID="22" presetClass="entr" presetSubtype="1" fill="hold" grpId="0" nodeType="withEffect">
                                  <p:stCondLst>
                                    <p:cond delay="1200"/>
                                  </p:stCondLst>
                                  <p:iterate>
                                    <p:tmAbs val="0"/>
                                  </p:iterate>
                                  <p:childTnLst>
                                    <p:set>
                                      <p:cBhvr>
                                        <p:cTn id="15" fill="hold"/>
                                        <p:tgtEl>
                                          <p:spTgt spid="6272"/>
                                        </p:tgtEl>
                                        <p:attrNameLst>
                                          <p:attrName>style.visibility</p:attrName>
                                        </p:attrNameLst>
                                      </p:cBhvr>
                                      <p:to>
                                        <p:strVal val="visible"/>
                                      </p:to>
                                    </p:set>
                                    <p:animEffect transition="in" filter="wipe(up)">
                                      <p:cBhvr>
                                        <p:cTn id="16" dur="600"/>
                                        <p:tgtEl>
                                          <p:spTgt spid="6272"/>
                                        </p:tgtEl>
                                      </p:cBhvr>
                                    </p:animEffect>
                                  </p:childTnLst>
                                </p:cTn>
                              </p:par>
                              <p:par>
                                <p:cTn id="17" presetID="22" presetClass="entr" presetSubtype="1" fill="hold" grpId="0" nodeType="withEffect">
                                  <p:stCondLst>
                                    <p:cond delay="1600"/>
                                  </p:stCondLst>
                                  <p:iterate>
                                    <p:tmAbs val="0"/>
                                  </p:iterate>
                                  <p:childTnLst>
                                    <p:set>
                                      <p:cBhvr>
                                        <p:cTn id="18" fill="hold"/>
                                        <p:tgtEl>
                                          <p:spTgt spid="6273"/>
                                        </p:tgtEl>
                                        <p:attrNameLst>
                                          <p:attrName>style.visibility</p:attrName>
                                        </p:attrNameLst>
                                      </p:cBhvr>
                                      <p:to>
                                        <p:strVal val="visible"/>
                                      </p:to>
                                    </p:set>
                                    <p:animEffect transition="in" filter="wipe(up)">
                                      <p:cBhvr>
                                        <p:cTn id="19" dur="600"/>
                                        <p:tgtEl>
                                          <p:spTgt spid="6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9" grpId="0" animBg="1" advAuto="0"/>
      <p:bldP spid="6270" grpId="0" animBg="1" advAuto="0"/>
      <p:bldP spid="6271" grpId="0" animBg="1" advAuto="0"/>
      <p:bldP spid="6272" grpId="0" animBg="1" advAuto="0"/>
      <p:bldP spid="6273"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 name="“General Motors believes  the future is all electric.”"/>
          <p:cNvSpPr txBox="1">
            <a:spLocks noGrp="1"/>
          </p:cNvSpPr>
          <p:nvPr>
            <p:ph type="title"/>
          </p:nvPr>
        </p:nvSpPr>
        <p:spPr>
          <a:xfrm>
            <a:off x="1295400" y="2505209"/>
            <a:ext cx="21793200" cy="4185186"/>
          </a:xfrm>
          <a:prstGeom prst="rect">
            <a:avLst/>
          </a:prstGeom>
        </p:spPr>
        <p:txBody>
          <a:bodyPr/>
          <a:lstStyle/>
          <a:p>
            <a:pPr>
              <a:lnSpc>
                <a:spcPts val="15450"/>
              </a:lnSpc>
              <a:defRPr sz="8500">
                <a:solidFill>
                  <a:srgbClr val="FF2600"/>
                </a:solidFill>
              </a:defRPr>
            </a:pPr>
            <a:r>
              <a:rPr sz="13200" dirty="0">
                <a:solidFill>
                  <a:schemeClr val="tx1"/>
                </a:solidFill>
              </a:rPr>
              <a:t>“General Motors believes </a:t>
            </a:r>
            <a:br>
              <a:rPr sz="13200" dirty="0">
                <a:solidFill>
                  <a:schemeClr val="tx1"/>
                </a:solidFill>
              </a:rPr>
            </a:br>
            <a:r>
              <a:rPr sz="13200" dirty="0">
                <a:solidFill>
                  <a:schemeClr val="tx1"/>
                </a:solidFill>
              </a:rPr>
              <a:t>the future is all electric.”</a:t>
            </a:r>
          </a:p>
        </p:txBody>
      </p:sp>
      <p:sp>
        <p:nvSpPr>
          <p:cNvPr id="6319" name="Mark Reuss, General Motors  EVP of Global Product Development…"/>
          <p:cNvSpPr txBox="1">
            <a:spLocks noGrp="1"/>
          </p:cNvSpPr>
          <p:nvPr>
            <p:ph type="body" sz="quarter" idx="1"/>
          </p:nvPr>
        </p:nvSpPr>
        <p:spPr>
          <a:xfrm>
            <a:off x="1562100" y="8512577"/>
            <a:ext cx="21259800" cy="2698218"/>
          </a:xfrm>
          <a:prstGeom prst="rect">
            <a:avLst/>
          </a:prstGeom>
        </p:spPr>
        <p:txBody>
          <a:bodyPr/>
          <a:lstStyle/>
          <a:p>
            <a:pPr marL="25400" indent="0" algn="ctr">
              <a:buNone/>
            </a:pPr>
            <a:r>
              <a:rPr b="1" dirty="0"/>
              <a:t>Mark </a:t>
            </a:r>
            <a:r>
              <a:rPr b="1" dirty="0" err="1"/>
              <a:t>Reuss</a:t>
            </a:r>
            <a:r>
              <a:rPr b="1" dirty="0"/>
              <a:t>, General Motors </a:t>
            </a:r>
            <a:br>
              <a:rPr b="1" dirty="0"/>
            </a:br>
            <a:r>
              <a:rPr b="1" dirty="0"/>
              <a:t>EVP of Global Product Development</a:t>
            </a:r>
          </a:p>
          <a:p>
            <a:pPr marL="723900" lvl="1" indent="0" algn="ctr">
              <a:buNone/>
            </a:pPr>
            <a:r>
              <a:rPr b="1" dirty="0"/>
              <a:t>October 2, 2017</a:t>
            </a:r>
          </a:p>
        </p:txBody>
      </p:sp>
    </p:spTree>
    <p:extLst>
      <p:ext uri="{BB962C8B-B14F-4D97-AF65-F5344CB8AC3E}">
        <p14:creationId xmlns:p14="http://schemas.microsoft.com/office/powerpoint/2010/main" val="58399902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5" name="2D Column Chart"/>
          <p:cNvGraphicFramePr/>
          <p:nvPr/>
        </p:nvGraphicFramePr>
        <p:xfrm>
          <a:off x="1745976" y="1911312"/>
          <a:ext cx="20885424" cy="11272612"/>
        </p:xfrm>
        <a:graphic>
          <a:graphicData uri="http://schemas.openxmlformats.org/drawingml/2006/chart">
            <c:chart xmlns:c="http://schemas.openxmlformats.org/drawingml/2006/chart" xmlns:r="http://schemas.openxmlformats.org/officeDocument/2006/relationships" r:id="rId3"/>
          </a:graphicData>
        </a:graphic>
      </p:graphicFrame>
      <p:sp>
        <p:nvSpPr>
          <p:cNvPr id="6466" name="Half of the World’s Buses Will be Electric by 2025"/>
          <p:cNvSpPr txBox="1">
            <a:spLocks noGrp="1"/>
          </p:cNvSpPr>
          <p:nvPr>
            <p:ph type="title"/>
          </p:nvPr>
        </p:nvSpPr>
        <p:spPr>
          <a:xfrm>
            <a:off x="2632124" y="895350"/>
            <a:ext cx="20519836" cy="1143000"/>
          </a:xfrm>
          <a:prstGeom prst="rect">
            <a:avLst/>
          </a:prstGeom>
        </p:spPr>
        <p:txBody>
          <a:bodyPr/>
          <a:lstStyle/>
          <a:p>
            <a:r>
              <a:t>Half of the World’s Buses Will be Electric by 2025</a:t>
            </a:r>
          </a:p>
        </p:txBody>
      </p:sp>
      <p:sp>
        <p:nvSpPr>
          <p:cNvPr id="6467" name="Electric Buses, in Thousands"/>
          <p:cNvSpPr txBox="1"/>
          <p:nvPr/>
        </p:nvSpPr>
        <p:spPr>
          <a:xfrm rot="16200000">
            <a:off x="-2226567" y="7117841"/>
            <a:ext cx="6780702" cy="65402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ctr">
              <a:defRPr sz="2500"/>
            </a:lvl1pPr>
          </a:lstStyle>
          <a:p>
            <a:pPr defTabSz="685784"/>
            <a:r>
              <a:rPr sz="3750" cap="none">
                <a:solidFill>
                  <a:srgbClr val="FFFFFF"/>
                </a:solidFill>
                <a:sym typeface="Arial"/>
              </a:rPr>
              <a:t>Electric Buses, in Thousands</a:t>
            </a:r>
          </a:p>
        </p:txBody>
      </p:sp>
      <p:sp>
        <p:nvSpPr>
          <p:cNvPr id="6468" name="Data: Bloomberg New Energy Finance"/>
          <p:cNvSpPr txBox="1"/>
          <p:nvPr/>
        </p:nvSpPr>
        <p:spPr>
          <a:xfrm>
            <a:off x="1371602" y="13011680"/>
            <a:ext cx="10734268" cy="353943"/>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b">
            <a:spAutoFit/>
          </a:bodyPr>
          <a:lstStyle>
            <a:lvl1pPr>
              <a:defRPr sz="1200">
                <a:solidFill>
                  <a:srgbClr val="FFFFFF">
                    <a:alpha val="50000"/>
                  </a:srgbClr>
                </a:solidFill>
              </a:defRPr>
            </a:lvl1pPr>
          </a:lstStyle>
          <a:p>
            <a:pPr algn="l" defTabSz="685784"/>
            <a:r>
              <a:rPr sz="1800" cap="none" dirty="0">
                <a:sym typeface="Arial"/>
              </a:rPr>
              <a:t>Data: Bloomberg New Energy Finance</a:t>
            </a:r>
          </a:p>
        </p:txBody>
      </p:sp>
      <p:grpSp>
        <p:nvGrpSpPr>
          <p:cNvPr id="6478" name="Group"/>
          <p:cNvGrpSpPr/>
          <p:nvPr/>
        </p:nvGrpSpPr>
        <p:grpSpPr>
          <a:xfrm>
            <a:off x="3484223" y="2442290"/>
            <a:ext cx="18812706" cy="9897184"/>
            <a:chOff x="0" y="0"/>
            <a:chExt cx="12541802" cy="6598122"/>
          </a:xfrm>
        </p:grpSpPr>
        <p:sp>
          <p:nvSpPr>
            <p:cNvPr id="6469" name="Rectangle"/>
            <p:cNvSpPr/>
            <p:nvPr/>
          </p:nvSpPr>
          <p:spPr>
            <a:xfrm>
              <a:off x="0" y="4437715"/>
              <a:ext cx="1005702" cy="216040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0" name="Rectangle"/>
            <p:cNvSpPr/>
            <p:nvPr/>
          </p:nvSpPr>
          <p:spPr>
            <a:xfrm>
              <a:off x="1440404" y="3776039"/>
              <a:ext cx="1005703" cy="282208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1" name="Rectangle"/>
            <p:cNvSpPr/>
            <p:nvPr/>
          </p:nvSpPr>
          <p:spPr>
            <a:xfrm>
              <a:off x="2880810" y="3111248"/>
              <a:ext cx="1005702" cy="348687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2" name="Rectangle"/>
            <p:cNvSpPr/>
            <p:nvPr/>
          </p:nvSpPr>
          <p:spPr>
            <a:xfrm>
              <a:off x="4334075" y="2500563"/>
              <a:ext cx="1005703" cy="409755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3" name="Rectangle"/>
            <p:cNvSpPr/>
            <p:nvPr/>
          </p:nvSpPr>
          <p:spPr>
            <a:xfrm>
              <a:off x="5774480" y="1827383"/>
              <a:ext cx="1005703" cy="477074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4" name="Rectangle"/>
            <p:cNvSpPr/>
            <p:nvPr/>
          </p:nvSpPr>
          <p:spPr>
            <a:xfrm>
              <a:off x="7214885" y="1333700"/>
              <a:ext cx="1005703" cy="52644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5" name="Rectangle"/>
            <p:cNvSpPr/>
            <p:nvPr/>
          </p:nvSpPr>
          <p:spPr>
            <a:xfrm>
              <a:off x="8655291" y="886487"/>
              <a:ext cx="1005702" cy="571163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6" name="Rectangle"/>
            <p:cNvSpPr/>
            <p:nvPr/>
          </p:nvSpPr>
          <p:spPr>
            <a:xfrm>
              <a:off x="10095696" y="417572"/>
              <a:ext cx="1005702" cy="618055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sp>
          <p:nvSpPr>
            <p:cNvPr id="6477" name="Rectangle"/>
            <p:cNvSpPr/>
            <p:nvPr/>
          </p:nvSpPr>
          <p:spPr>
            <a:xfrm>
              <a:off x="11536101" y="0"/>
              <a:ext cx="1005702" cy="65981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57150" tIns="57150" rIns="57150" bIns="57150" numCol="1" anchor="t">
              <a:noAutofit/>
            </a:bodyPr>
            <a:lstStyle/>
            <a:p>
              <a:pPr algn="l" defTabSz="685784"/>
              <a:endParaRPr sz="3000" cap="none">
                <a:solidFill>
                  <a:srgbClr val="FFFFFF"/>
                </a:solidFill>
                <a:sym typeface="Arial"/>
              </a:endParaRPr>
            </a:p>
          </p:txBody>
        </p:sp>
      </p:grpSp>
    </p:spTree>
    <p:extLst>
      <p:ext uri="{BB962C8B-B14F-4D97-AF65-F5344CB8AC3E}">
        <p14:creationId xmlns:p14="http://schemas.microsoft.com/office/powerpoint/2010/main" val="379511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78"/>
                                        </p:tgtEl>
                                        <p:attrNameLst>
                                          <p:attrName>style.visibility</p:attrName>
                                        </p:attrNameLst>
                                      </p:cBhvr>
                                      <p:to>
                                        <p:strVal val="visible"/>
                                      </p:to>
                                    </p:set>
                                    <p:animEffect transition="in" filter="wipe(left)">
                                      <p:cBhvr>
                                        <p:cTn id="7" dur="1500"/>
                                        <p:tgtEl>
                                          <p:spTgt spid="6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8"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ELECTRIC BUS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2412999"/>
            <a:ext cx="22352000" cy="10780487"/>
          </a:xfrm>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963" y="2021000"/>
            <a:ext cx="16758728" cy="11172486"/>
          </a:xfrm>
          <a:prstGeom prst="rect">
            <a:avLst/>
          </a:prstGeom>
        </p:spPr>
      </p:pic>
    </p:spTree>
    <p:extLst>
      <p:ext uri="{BB962C8B-B14F-4D97-AF65-F5344CB8AC3E}">
        <p14:creationId xmlns:p14="http://schemas.microsoft.com/office/powerpoint/2010/main" val="14517991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pPr algn="ctr">
              <a:lnSpc>
                <a:spcPts val="8100"/>
              </a:lnSpc>
              <a:defRPr/>
            </a:pPr>
            <a:r>
              <a:rPr lang="en-US" altLang="en-US" dirty="0">
                <a:ea typeface="+mj-ea"/>
                <a:sym typeface="Arial" charset="0"/>
              </a:rPr>
              <a:t>ELECTRIC TRUCKS</a:t>
            </a:r>
          </a:p>
        </p:txBody>
      </p:sp>
      <p:sp>
        <p:nvSpPr>
          <p:cNvPr id="14338" name="Rectangle 2"/>
          <p:cNvSpPr>
            <a:spLocks noGrp="1" noChangeArrowheads="1"/>
          </p:cNvSpPr>
          <p:nvPr>
            <p:ph type="body" idx="1"/>
          </p:nvPr>
        </p:nvSpPr>
        <p:spPr>
          <a:xfrm>
            <a:off x="1016000" y="2021001"/>
            <a:ext cx="22352000" cy="10836056"/>
          </a:xfrm>
        </p:spPr>
        <p:txBody>
          <a:bodyPr/>
          <a:lstStyle/>
          <a:p>
            <a:pPr algn="ctr">
              <a:defRPr/>
            </a:pPr>
            <a:br>
              <a:rPr lang="en-US" altLang="en-US" dirty="0">
                <a:ea typeface="+mn-ea"/>
                <a:sym typeface="Arial" charset="0"/>
              </a:rPr>
            </a:br>
            <a:r>
              <a:rPr lang="en-US" altLang="en-US" dirty="0">
                <a:ea typeface="+mn-ea"/>
                <a:sym typeface="Arial" charset="0"/>
              </a:rPr>
              <a:t>USE ARIAL BOLD FONT.</a:t>
            </a:r>
          </a:p>
        </p:txBody>
      </p:sp>
      <p:sp>
        <p:nvSpPr>
          <p:cNvPr id="27652" name="AutoShape 3"/>
          <p:cNvSpPr>
            <a:spLocks/>
          </p:cNvSpPr>
          <p:nvPr/>
        </p:nvSpPr>
        <p:spPr bwMode="auto">
          <a:xfrm>
            <a:off x="4214812" y="6153153"/>
            <a:ext cx="15963900" cy="7048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algn="l" defTabSz="685800"/>
            <a:endParaRPr lang="en-US" sz="2700" cap="none">
              <a:solidFill>
                <a:srgbClr val="FFFFFF"/>
              </a:solidFill>
              <a:sym typeface="Arial"/>
            </a:endParaRPr>
          </a:p>
        </p:txBody>
      </p:sp>
      <p:pic>
        <p:nvPicPr>
          <p:cNvPr id="276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5877" y="2336787"/>
            <a:ext cx="15037438" cy="1020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012336" y="3863072"/>
            <a:ext cx="5076264" cy="6617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t">
            <a:spAutoFit/>
          </a:bodyPr>
          <a:lstStyle/>
          <a:p>
            <a:pPr algn="l" defTabSz="685800"/>
            <a:r>
              <a:rPr lang="en-US" sz="4200" cap="none" dirty="0">
                <a:solidFill>
                  <a:schemeClr val="tx1"/>
                </a:solidFill>
                <a:sym typeface="Arial"/>
              </a:rPr>
              <a:t>Tesla </a:t>
            </a:r>
          </a:p>
          <a:p>
            <a:pPr algn="l" defTabSz="685800"/>
            <a:r>
              <a:rPr lang="en-US" sz="4200" cap="none" dirty="0">
                <a:solidFill>
                  <a:schemeClr val="tx1"/>
                </a:solidFill>
                <a:sym typeface="Arial"/>
              </a:rPr>
              <a:t>Semi truck (9/2017)</a:t>
            </a:r>
          </a:p>
          <a:p>
            <a:pPr algn="l" defTabSz="685800"/>
            <a:r>
              <a:rPr lang="en-US" sz="4200" cap="none" dirty="0">
                <a:solidFill>
                  <a:schemeClr val="tx1"/>
                </a:solidFill>
                <a:sym typeface="Arial"/>
              </a:rPr>
              <a:t>Pickup truck (2018)</a:t>
            </a:r>
          </a:p>
          <a:p>
            <a:pPr algn="l" defTabSz="685800"/>
            <a:endParaRPr lang="en-US" sz="4200" cap="none" dirty="0">
              <a:solidFill>
                <a:schemeClr val="tx1"/>
              </a:solidFill>
              <a:sym typeface="Arial"/>
            </a:endParaRPr>
          </a:p>
          <a:p>
            <a:pPr algn="l" defTabSz="685800"/>
            <a:r>
              <a:rPr lang="en-US" sz="4200" cap="none" dirty="0">
                <a:solidFill>
                  <a:schemeClr val="tx1"/>
                </a:solidFill>
                <a:sym typeface="Arial"/>
              </a:rPr>
              <a:t>Volvo </a:t>
            </a:r>
          </a:p>
          <a:p>
            <a:pPr algn="l" defTabSz="685800"/>
            <a:r>
              <a:rPr lang="en-US" sz="4200" cap="none" dirty="0">
                <a:solidFill>
                  <a:schemeClr val="tx1"/>
                </a:solidFill>
                <a:sym typeface="Arial"/>
              </a:rPr>
              <a:t>Delivery &amp;</a:t>
            </a:r>
          </a:p>
          <a:p>
            <a:pPr algn="l" defTabSz="685800"/>
            <a:r>
              <a:rPr lang="en-US" sz="4200" cap="none" dirty="0">
                <a:solidFill>
                  <a:schemeClr val="tx1"/>
                </a:solidFill>
                <a:sym typeface="Arial"/>
              </a:rPr>
              <a:t>Garbage trucks (5/16/2018)</a:t>
            </a:r>
          </a:p>
          <a:p>
            <a:pPr algn="l" defTabSz="685800"/>
            <a:r>
              <a:rPr lang="en-US" sz="4200" cap="none" dirty="0">
                <a:solidFill>
                  <a:schemeClr val="tx1"/>
                </a:solidFill>
                <a:sym typeface="Arial"/>
              </a:rPr>
              <a:t>Self-Driving Semi (9/14/2018)</a:t>
            </a:r>
          </a:p>
        </p:txBody>
      </p:sp>
    </p:spTree>
    <p:extLst>
      <p:ext uri="{BB962C8B-B14F-4D97-AF65-F5344CB8AC3E}">
        <p14:creationId xmlns:p14="http://schemas.microsoft.com/office/powerpoint/2010/main" val="67829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AND ELECTRIC AIRPLANES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25400" indent="0">
              <a:buNone/>
            </a:pPr>
            <a:r>
              <a:rPr lang="en-US" dirty="0"/>
              <a:t> </a:t>
            </a:r>
          </a:p>
        </p:txBody>
      </p:sp>
      <p:pic>
        <p:nvPicPr>
          <p:cNvPr id="4" name="Picture 3" descr="Image result for electric plane pictures"/>
          <p:cNvPicPr/>
          <p:nvPr/>
        </p:nvPicPr>
        <p:blipFill>
          <a:blip r:embed="rId3">
            <a:extLst>
              <a:ext uri="{28A0092B-C50C-407E-A947-70E740481C1C}">
                <a14:useLocalDpi xmlns:a14="http://schemas.microsoft.com/office/drawing/2010/main" val="0"/>
              </a:ext>
            </a:extLst>
          </a:blip>
          <a:srcRect/>
          <a:stretch>
            <a:fillRect/>
          </a:stretch>
        </p:blipFill>
        <p:spPr bwMode="auto">
          <a:xfrm>
            <a:off x="3474721" y="2412999"/>
            <a:ext cx="18209622" cy="10911115"/>
          </a:xfrm>
          <a:prstGeom prst="rect">
            <a:avLst/>
          </a:prstGeom>
          <a:noFill/>
          <a:ln>
            <a:noFill/>
          </a:ln>
        </p:spPr>
      </p:pic>
    </p:spTree>
    <p:extLst>
      <p:ext uri="{BB962C8B-B14F-4D97-AF65-F5344CB8AC3E}">
        <p14:creationId xmlns:p14="http://schemas.microsoft.com/office/powerpoint/2010/main" val="19887017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1407886" y="3952966"/>
            <a:ext cx="22584000" cy="3518988"/>
          </a:xfrm>
        </p:spPr>
        <p:txBody>
          <a:bodyPr>
            <a:normAutofit/>
          </a:bodyPr>
          <a:lstStyle/>
          <a:p>
            <a:pPr algn="ctr"/>
            <a:r>
              <a:rPr lang="en-US" sz="9600" dirty="0"/>
              <a:t>AND ALL THIS REQUIRES LABOR</a:t>
            </a:r>
            <a:br>
              <a:rPr lang="en-US" sz="9600" dirty="0"/>
            </a:br>
            <a:r>
              <a:rPr lang="en-US" sz="9600" dirty="0"/>
              <a:t>= CLEAN ENERGY JOBS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11260183"/>
            <a:ext cx="22352000" cy="678301"/>
          </a:xfrm>
        </p:spPr>
        <p:txBody>
          <a:bodyPr>
            <a:normAutofit fontScale="92500" lnSpcReduction="10000"/>
          </a:bodyPr>
          <a:lstStyle/>
          <a:p>
            <a:pPr marL="25400" indent="0">
              <a:buNone/>
            </a:pPr>
            <a:r>
              <a:rPr lang="en-US" dirty="0"/>
              <a:t> </a:t>
            </a:r>
          </a:p>
          <a:p>
            <a:pPr marL="25400" indent="0">
              <a:buNone/>
            </a:pPr>
            <a:endParaRPr lang="en-US" dirty="0"/>
          </a:p>
        </p:txBody>
      </p:sp>
    </p:spTree>
    <p:extLst>
      <p:ext uri="{BB962C8B-B14F-4D97-AF65-F5344CB8AC3E}">
        <p14:creationId xmlns:p14="http://schemas.microsoft.com/office/powerpoint/2010/main" val="35353895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893B-E4D7-441B-A331-924C1EF5A96C}"/>
              </a:ext>
            </a:extLst>
          </p:cNvPr>
          <p:cNvSpPr>
            <a:spLocks noGrp="1"/>
          </p:cNvSpPr>
          <p:nvPr>
            <p:ph type="title"/>
          </p:nvPr>
        </p:nvSpPr>
        <p:spPr/>
        <p:txBody>
          <a:bodyPr/>
          <a:lstStyle/>
          <a:p>
            <a:r>
              <a:rPr lang="en-US" dirty="0"/>
              <a:t>1 minute video of Swedish Greta Thunberg</a:t>
            </a:r>
          </a:p>
        </p:txBody>
      </p:sp>
      <p:sp>
        <p:nvSpPr>
          <p:cNvPr id="3" name="Text Placeholder 2">
            <a:extLst>
              <a:ext uri="{FF2B5EF4-FFF2-40B4-BE49-F238E27FC236}">
                <a16:creationId xmlns:a16="http://schemas.microsoft.com/office/drawing/2014/main" id="{0B2A2CDD-C859-4544-B3BF-FD4198B9F6B0}"/>
              </a:ext>
            </a:extLst>
          </p:cNvPr>
          <p:cNvSpPr>
            <a:spLocks noGrp="1"/>
          </p:cNvSpPr>
          <p:nvPr>
            <p:ph type="body" idx="1"/>
          </p:nvPr>
        </p:nvSpPr>
        <p:spPr/>
        <p:txBody>
          <a:bodyPr/>
          <a:lstStyle/>
          <a:p>
            <a:r>
              <a:rPr lang="en-US" dirty="0"/>
              <a:t>Google for any of a number of talks (on YouTube)</a:t>
            </a:r>
          </a:p>
        </p:txBody>
      </p:sp>
    </p:spTree>
    <p:extLst>
      <p:ext uri="{BB962C8B-B14F-4D97-AF65-F5344CB8AC3E}">
        <p14:creationId xmlns:p14="http://schemas.microsoft.com/office/powerpoint/2010/main" val="42405926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6" name="AP772593857871_8.jpg" descr="AP772593857871_8.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087" name="Rectangle"/>
          <p:cNvSpPr/>
          <p:nvPr/>
        </p:nvSpPr>
        <p:spPr>
          <a:xfrm>
            <a:off x="-1" y="9309195"/>
            <a:ext cx="9412634" cy="2987670"/>
          </a:xfrm>
          <a:prstGeom prst="rect">
            <a:avLst/>
          </a:prstGeom>
          <a:solidFill>
            <a:srgbClr val="000000">
              <a:alpha val="70000"/>
            </a:srgbClr>
          </a:solidFill>
          <a:ln w="25400">
            <a:miter lim="400000"/>
          </a:ln>
        </p:spPr>
        <p:txBody>
          <a:bodyPr lIns="57150" tIns="57150" rIns="57150" bIns="57150"/>
          <a:lstStyle/>
          <a:p>
            <a:pPr algn="l" defTabSz="685800" hangingPunct="1"/>
            <a:endParaRPr sz="3000" b="0" kern="1200" cap="none">
              <a:solidFill>
                <a:srgbClr val="FFFFFF"/>
              </a:solidFill>
              <a:sym typeface="Arial"/>
            </a:endParaRPr>
          </a:p>
        </p:txBody>
      </p:sp>
      <p:sp>
        <p:nvSpPr>
          <p:cNvPr id="6088" name="There are over 2.6 million jobs in the U.S. in the solar, wind and energy efficiency sectors."/>
          <p:cNvSpPr txBox="1"/>
          <p:nvPr/>
        </p:nvSpPr>
        <p:spPr>
          <a:xfrm>
            <a:off x="430319" y="9650325"/>
            <a:ext cx="8551998" cy="2231380"/>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spAutoFit/>
          </a:bodyPr>
          <a:lstStyle>
            <a:lvl1pPr>
              <a:defRPr sz="3000"/>
            </a:lvl1pPr>
          </a:lstStyle>
          <a:p>
            <a:pPr algn="l" defTabSz="685800" hangingPunct="1"/>
            <a:r>
              <a:rPr sz="4500" b="0" kern="1200" cap="none" dirty="0">
                <a:solidFill>
                  <a:srgbClr val="FFFFFF"/>
                </a:solidFill>
                <a:sym typeface="Arial"/>
              </a:rPr>
              <a:t>There are over 2.6 million jobs in the U.S. in the solar, wind and energy efficiency sectors.</a:t>
            </a:r>
          </a:p>
        </p:txBody>
      </p:sp>
      <p:sp>
        <p:nvSpPr>
          <p:cNvPr id="6089" name="Near Pueblo, Colorado"/>
          <p:cNvSpPr txBox="1"/>
          <p:nvPr/>
        </p:nvSpPr>
        <p:spPr>
          <a:xfrm>
            <a:off x="18496301" y="12725248"/>
            <a:ext cx="4462760" cy="661720"/>
          </a:xfrm>
          <a:prstGeom prst="rect">
            <a:avLst/>
          </a:prstGeom>
          <a:ln w="12700">
            <a:miter lim="400000"/>
          </a:ln>
          <a:effectLst>
            <a:outerShdw blurRad="38100" dist="25400" dir="5400000" rotWithShape="0">
              <a:srgbClr val="000000">
                <a:alpha val="89909"/>
              </a:srgbClr>
            </a:outerShdw>
          </a:effectLst>
          <a:extLst>
            <a:ext uri="{C572A759-6A51-4108-AA02-DFA0A04FC94B}">
              <ma14:wrappingTextBoxFlag xmlns="" xmlns:ma14="http://schemas.microsoft.com/office/mac/drawingml/2011/main" val="1"/>
            </a:ext>
          </a:extLst>
        </p:spPr>
        <p:txBody>
          <a:bodyPr wrap="none" lIns="76200" tIns="76200" rIns="76200" bIns="76200" anchor="ctr">
            <a:spAutoFit/>
          </a:bodyPr>
          <a:lstStyle>
            <a:lvl1pPr algn="r">
              <a:defRPr sz="2200" i="1">
                <a:solidFill>
                  <a:srgbClr val="FFFFFF">
                    <a:alpha val="70000"/>
                  </a:srgbClr>
                </a:solidFill>
              </a:defRPr>
            </a:lvl1pPr>
          </a:lstStyle>
          <a:p>
            <a:pPr defTabSz="685800" hangingPunct="1"/>
            <a:r>
              <a:rPr sz="3300" b="0" kern="1200" cap="none">
                <a:sym typeface="Arial"/>
              </a:rPr>
              <a:t>Near Pueblo, Colorado</a:t>
            </a:r>
          </a:p>
        </p:txBody>
      </p:sp>
      <p:sp>
        <p:nvSpPr>
          <p:cNvPr id="6090" name="© 2013 Steven Clevenger/Corbis / AP Images"/>
          <p:cNvSpPr/>
          <p:nvPr/>
        </p:nvSpPr>
        <p:spPr>
          <a:xfrm>
            <a:off x="1371601" y="13011681"/>
            <a:ext cx="7905750" cy="353943"/>
          </a:xfrm>
          <a:prstGeom prst="rect">
            <a:avLst/>
          </a:prstGeom>
          <a:ln w="12700">
            <a:miter lim="400000"/>
          </a:ln>
          <a:effectLst>
            <a:outerShdw blurRad="63500" dist="25400" dir="540000" rotWithShape="0">
              <a:srgbClr val="000000"/>
            </a:outerShdw>
          </a:effectLst>
          <a:extLst>
            <a:ext uri="{C572A759-6A51-4108-AA02-DFA0A04FC94B}">
              <ma14:wrappingTextBoxFlag xmlns="" xmlns:ma14="http://schemas.microsoft.com/office/mac/drawingml/2011/main" val="1"/>
            </a:ext>
          </a:extLst>
        </p:spPr>
        <p:txBody>
          <a:bodyPr lIns="38100" tIns="38100" rIns="38100" bIns="38100" anchor="b">
            <a:spAutoFit/>
          </a:bodyPr>
          <a:lstStyle>
            <a:lvl1pPr>
              <a:defRPr sz="1200">
                <a:solidFill>
                  <a:srgbClr val="FFFFFF">
                    <a:alpha val="90066"/>
                  </a:srgbClr>
                </a:solidFill>
              </a:defRPr>
            </a:lvl1pPr>
          </a:lstStyle>
          <a:p>
            <a:pPr algn="l" defTabSz="685800" hangingPunct="1"/>
            <a:r>
              <a:rPr sz="1800" b="0" kern="1200" cap="none" dirty="0">
                <a:sym typeface="Arial"/>
              </a:rPr>
              <a:t>© 2013 Steven Clevenger/Corbis / AP Images</a:t>
            </a:r>
          </a:p>
        </p:txBody>
      </p:sp>
    </p:spTree>
    <p:extLst>
      <p:ext uri="{BB962C8B-B14F-4D97-AF65-F5344CB8AC3E}">
        <p14:creationId xmlns:p14="http://schemas.microsoft.com/office/powerpoint/2010/main" val="235158575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iterate>
                                    <p:tmAbs val="0"/>
                                  </p:iterate>
                                  <p:childTnLst>
                                    <p:set>
                                      <p:cBhvr>
                                        <p:cTn id="6" fill="hold"/>
                                        <p:tgtEl>
                                          <p:spTgt spid="6087"/>
                                        </p:tgtEl>
                                        <p:attrNameLst>
                                          <p:attrName>style.visibility</p:attrName>
                                        </p:attrNameLst>
                                      </p:cBhvr>
                                      <p:to>
                                        <p:strVal val="visible"/>
                                      </p:to>
                                    </p:set>
                                    <p:animEffect transition="in" filter="wipe(left)">
                                      <p:cBhvr>
                                        <p:cTn id="7" dur="700"/>
                                        <p:tgtEl>
                                          <p:spTgt spid="6087"/>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6088"/>
                                        </p:tgtEl>
                                        <p:attrNameLst>
                                          <p:attrName>style.visibility</p:attrName>
                                        </p:attrNameLst>
                                      </p:cBhvr>
                                      <p:to>
                                        <p:strVal val="visible"/>
                                      </p:to>
                                    </p:set>
                                    <p:animEffect transition="in" filter="fade">
                                      <p:cBhvr>
                                        <p:cTn id="10" dur="700"/>
                                        <p:tgtEl>
                                          <p:spTgt spid="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7" grpId="0" animBg="1" advAuto="0"/>
      <p:bldP spid="6088"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 name="GettyImages-530971614_cropped.jpg" descr="GettyImages-530971614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847" name="“Solar installer” is forecast to be the fastest-growing job category in the U.S. through 2026, and “wind turbine service technician” is second."/>
          <p:cNvSpPr txBox="1"/>
          <p:nvPr/>
        </p:nvSpPr>
        <p:spPr>
          <a:xfrm>
            <a:off x="11222606" y="5962729"/>
            <a:ext cx="12606764" cy="5347618"/>
          </a:xfrm>
          <a:prstGeom prst="rect">
            <a:avLst/>
          </a:prstGeom>
          <a:ln w="12700">
            <a:miter lim="400000"/>
          </a:ln>
          <a:effectLst/>
          <a:extLst>
            <a:ext uri="{C572A759-6A51-4108-AA02-DFA0A04FC94B}">
              <ma14:wrappingTextBoxFlag xmlns:ma14="http://schemas.microsoft.com/office/mac/drawingml/2011/main" xmlns="" val="1"/>
            </a:ext>
          </a:extLst>
        </p:spPr>
        <p:txBody>
          <a:bodyPr lIns="76200" tIns="76200" rIns="76200" bIns="76200" anchor="ctr">
            <a:spAutoFit/>
          </a:bodyPr>
          <a:lstStyle>
            <a:lvl1pPr algn="ctr">
              <a:defRPr sz="4500"/>
            </a:lvl1pPr>
          </a:lstStyle>
          <a:p>
            <a:pPr defTabSz="685800" hangingPunct="1"/>
            <a:r>
              <a:rPr sz="6750" b="0" kern="1200" cap="none" dirty="0">
                <a:solidFill>
                  <a:srgbClr val="FFFFFF"/>
                </a:solidFill>
                <a:effectLst>
                  <a:outerShdw blurRad="50800" dist="38100" dir="13500000" algn="br" rotWithShape="0">
                    <a:prstClr val="black">
                      <a:alpha val="40000"/>
                    </a:prstClr>
                  </a:outerShdw>
                </a:effectLst>
                <a:sym typeface="Arial"/>
              </a:rPr>
              <a:t>“Solar installer” is forecast to be the fastest-growing job category in the U.S. through 2026, and “wind turbine service technician” is second.</a:t>
            </a:r>
          </a:p>
        </p:txBody>
      </p:sp>
      <p:sp>
        <p:nvSpPr>
          <p:cNvPr id="848" name="Colorado Highlands Wind Farm,  Fleming, Colorado"/>
          <p:cNvSpPr txBox="1"/>
          <p:nvPr/>
        </p:nvSpPr>
        <p:spPr>
          <a:xfrm>
            <a:off x="16666184" y="12203552"/>
            <a:ext cx="6292877" cy="1169551"/>
          </a:xfrm>
          <a:prstGeom prst="rect">
            <a:avLst/>
          </a:prstGeom>
          <a:ln w="12700">
            <a:miter lim="400000"/>
          </a:ln>
          <a:effectLst>
            <a:outerShdw blurRad="38100" dist="25400" dir="5400000" rotWithShape="0">
              <a:srgbClr val="000000">
                <a:alpha val="69909"/>
              </a:srgbClr>
            </a:outerShdw>
          </a:effectLst>
          <a:extLst>
            <a:ext uri="{C572A759-6A51-4108-AA02-DFA0A04FC94B}">
              <ma14:wrappingTextBoxFlag xmlns:ma14="http://schemas.microsoft.com/office/mac/drawingml/2011/main" xmlns="" val="1"/>
            </a:ext>
          </a:extLst>
        </p:spPr>
        <p:txBody>
          <a:bodyPr wrap="none" lIns="76200" tIns="76200" rIns="76200" bIns="76200" anchor="b">
            <a:spAutoFit/>
          </a:bodyPr>
          <a:lstStyle/>
          <a:p>
            <a:pPr algn="r" defTabSz="685800" hangingPunct="1">
              <a:defRPr sz="2200" i="1">
                <a:solidFill>
                  <a:srgbClr val="FFFFFF">
                    <a:alpha val="80000"/>
                  </a:srgbClr>
                </a:solidFill>
              </a:defRPr>
            </a:pPr>
            <a:r>
              <a:rPr sz="3300" b="0" i="1" kern="1200" cap="none">
                <a:solidFill>
                  <a:srgbClr val="FFFFFF">
                    <a:alpha val="80000"/>
                  </a:srgbClr>
                </a:solidFill>
                <a:sym typeface="Arial"/>
              </a:rPr>
              <a:t>Colorado Highlands Wind Farm, </a:t>
            </a:r>
            <a:br>
              <a:rPr sz="3300" b="0" i="1" kern="1200" cap="none">
                <a:solidFill>
                  <a:srgbClr val="FFFFFF">
                    <a:alpha val="80000"/>
                  </a:srgbClr>
                </a:solidFill>
                <a:sym typeface="Arial"/>
              </a:rPr>
            </a:br>
            <a:r>
              <a:rPr sz="3300" b="0" i="1" kern="1200" cap="none">
                <a:solidFill>
                  <a:srgbClr val="FFFFFF">
                    <a:alpha val="80000"/>
                  </a:srgbClr>
                </a:solidFill>
                <a:sym typeface="Arial"/>
              </a:rPr>
              <a:t>Fleming, Colorado</a:t>
            </a:r>
          </a:p>
        </p:txBody>
      </p:sp>
      <p:sp>
        <p:nvSpPr>
          <p:cNvPr id="849" name="Photo: © 2016 Matthew Staver/Bloomberg via Getty Images…"/>
          <p:cNvSpPr/>
          <p:nvPr/>
        </p:nvSpPr>
        <p:spPr>
          <a:xfrm>
            <a:off x="857251" y="12742162"/>
            <a:ext cx="6197209" cy="630942"/>
          </a:xfrm>
          <a:prstGeom prst="rect">
            <a:avLst/>
          </a:prstGeom>
          <a:ln w="12700">
            <a:miter lim="400000"/>
          </a:ln>
          <a:effectLst>
            <a:outerShdw blurRad="63500" dist="25400" dir="540000" rotWithShape="0">
              <a:srgbClr val="000000"/>
            </a:outerShdw>
          </a:effectLst>
          <a:extLst>
            <a:ext uri="{C572A759-6A51-4108-AA02-DFA0A04FC94B}">
              <ma14:wrappingTextBoxFlag xmlns:ma14="http://schemas.microsoft.com/office/mac/drawingml/2011/main" xmlns="" val="1"/>
            </a:ext>
          </a:extLst>
        </p:spPr>
        <p:txBody>
          <a:bodyPr wrap="none" lIns="38100" tIns="38100" rIns="38100" bIns="38100" anchor="b">
            <a:spAutoFit/>
          </a:bodyPr>
          <a:lstStyle/>
          <a:p>
            <a:pPr algn="l" defTabSz="685800" hangingPunct="1">
              <a:defRPr sz="1200"/>
            </a:pPr>
            <a:r>
              <a:rPr sz="1800" b="0" kern="1200" cap="none">
                <a:solidFill>
                  <a:srgbClr val="FFFFFF"/>
                </a:solidFill>
                <a:sym typeface="Arial"/>
              </a:rPr>
              <a:t>Photo: © 2016 Matthew Staver/Bloomberg via Getty Images</a:t>
            </a:r>
          </a:p>
          <a:p>
            <a:pPr algn="l" defTabSz="685800" hangingPunct="1">
              <a:defRPr sz="1200"/>
            </a:pPr>
            <a:r>
              <a:rPr sz="1800" b="0" kern="1200" cap="none">
                <a:solidFill>
                  <a:srgbClr val="FFFFFF"/>
                </a:solidFill>
                <a:sym typeface="Arial"/>
              </a:rPr>
              <a:t>Data: U.S. Bureau of Labor Statistics via Bloomberg</a:t>
            </a:r>
          </a:p>
        </p:txBody>
      </p:sp>
    </p:spTree>
    <p:extLst>
      <p:ext uri="{BB962C8B-B14F-4D97-AF65-F5344CB8AC3E}">
        <p14:creationId xmlns:p14="http://schemas.microsoft.com/office/powerpoint/2010/main" val="208143365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2" name="AP226039820039_25.jpg" descr="AP226039820039_25.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423" name="Rectangle"/>
          <p:cNvSpPr/>
          <p:nvPr/>
        </p:nvSpPr>
        <p:spPr>
          <a:xfrm>
            <a:off x="1" y="8901731"/>
            <a:ext cx="24384002" cy="3878370"/>
          </a:xfrm>
          <a:prstGeom prst="rect">
            <a:avLst/>
          </a:prstGeom>
          <a:solidFill>
            <a:srgbClr val="000000">
              <a:alpha val="8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6424" name="Cumulative global investment in commercial building energy efficiency retrofits will total $959 billion from 2014 through 2023."/>
          <p:cNvSpPr txBox="1"/>
          <p:nvPr/>
        </p:nvSpPr>
        <p:spPr>
          <a:xfrm>
            <a:off x="2638084" y="9205853"/>
            <a:ext cx="19107836" cy="3270126"/>
          </a:xfrm>
          <a:prstGeom prst="rect">
            <a:avLst/>
          </a:prstGeom>
          <a:ln w="12700">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 val="1"/>
            </a:ext>
          </a:extLst>
        </p:spPr>
        <p:txBody>
          <a:bodyPr lIns="76200" tIns="76200" rIns="76200" bIns="76200" anchor="ctr">
            <a:spAutoFit/>
          </a:bodyPr>
          <a:lstStyle>
            <a:lvl1pPr algn="ctr">
              <a:defRPr sz="4500"/>
            </a:lvl1pPr>
          </a:lstStyle>
          <a:p>
            <a:pPr defTabSz="685800"/>
            <a:r>
              <a:rPr sz="6750" cap="none">
                <a:solidFill>
                  <a:srgbClr val="FFFFFF"/>
                </a:solidFill>
                <a:sym typeface="Arial"/>
              </a:rPr>
              <a:t>Cumulative global investment in commercial building energy efficiency retrofits will total $959 billion from 2014 through 2023.</a:t>
            </a:r>
          </a:p>
        </p:txBody>
      </p:sp>
      <p:sp>
        <p:nvSpPr>
          <p:cNvPr id="6425" name="© 2014 AP Photo/The Pantagraph, David Proeber"/>
          <p:cNvSpPr/>
          <p:nvPr/>
        </p:nvSpPr>
        <p:spPr>
          <a:xfrm>
            <a:off x="1371600" y="13019158"/>
            <a:ext cx="5427768" cy="353943"/>
          </a:xfrm>
          <a:prstGeom prst="rect">
            <a:avLst/>
          </a:prstGeom>
          <a:ln w="12700">
            <a:miter lim="400000"/>
          </a:ln>
          <a:effectLst>
            <a:outerShdw blurRad="63500" dist="25400" dir="540000" rotWithShape="0">
              <a:srgbClr val="000000"/>
            </a:outerShdw>
          </a:effectLst>
          <a:extLst>
            <a:ext uri="{C572A759-6A51-4108-AA02-DFA0A04FC94B}">
              <ma14:wrappingTextBoxFlag xmlns:ma14="http://schemas.microsoft.com/office/mac/drawingml/2011/main" xmlns="" val="1"/>
            </a:ext>
          </a:extLst>
        </p:spPr>
        <p:txBody>
          <a:bodyPr wrap="none" lIns="38100" tIns="38100" rIns="38100" bIns="38100" anchor="b">
            <a:spAutoFit/>
          </a:bodyPr>
          <a:lstStyle>
            <a:lvl1pPr>
              <a:defRPr sz="1200">
                <a:solidFill>
                  <a:srgbClr val="FFFFFF">
                    <a:alpha val="89996"/>
                  </a:srgbClr>
                </a:solidFill>
              </a:defRPr>
            </a:lvl1pPr>
          </a:lstStyle>
          <a:p>
            <a:pPr algn="l" defTabSz="685800"/>
            <a:r>
              <a:rPr sz="1800" cap="none" dirty="0">
                <a:sym typeface="Arial"/>
              </a:rPr>
              <a:t>© 2014 AP Photo/The </a:t>
            </a:r>
            <a:r>
              <a:rPr sz="1800" cap="none" dirty="0" err="1">
                <a:sym typeface="Arial"/>
              </a:rPr>
              <a:t>Pantagraph</a:t>
            </a:r>
            <a:r>
              <a:rPr sz="1800" cap="none" dirty="0">
                <a:sym typeface="Arial"/>
              </a:rPr>
              <a:t>, David </a:t>
            </a:r>
            <a:r>
              <a:rPr sz="1800" cap="none" dirty="0" err="1">
                <a:sym typeface="Arial"/>
              </a:rPr>
              <a:t>Proeber</a:t>
            </a:r>
            <a:endParaRPr sz="1800" cap="none" dirty="0">
              <a:sym typeface="Arial"/>
            </a:endParaRPr>
          </a:p>
        </p:txBody>
      </p:sp>
    </p:spTree>
    <p:extLst>
      <p:ext uri="{BB962C8B-B14F-4D97-AF65-F5344CB8AC3E}">
        <p14:creationId xmlns:p14="http://schemas.microsoft.com/office/powerpoint/2010/main" val="187752896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iterate>
                                    <p:tmAbs val="0"/>
                                  </p:iterate>
                                  <p:childTnLst>
                                    <p:set>
                                      <p:cBhvr>
                                        <p:cTn id="6" fill="hold"/>
                                        <p:tgtEl>
                                          <p:spTgt spid="6423"/>
                                        </p:tgtEl>
                                        <p:attrNameLst>
                                          <p:attrName>style.visibility</p:attrName>
                                        </p:attrNameLst>
                                      </p:cBhvr>
                                      <p:to>
                                        <p:strVal val="visible"/>
                                      </p:to>
                                    </p:set>
                                    <p:animEffect transition="in" filter="wipe(left)">
                                      <p:cBhvr>
                                        <p:cTn id="7" dur="1000"/>
                                        <p:tgtEl>
                                          <p:spTgt spid="6423"/>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6424"/>
                                        </p:tgtEl>
                                        <p:attrNameLst>
                                          <p:attrName>style.visibility</p:attrName>
                                        </p:attrNameLst>
                                      </p:cBhvr>
                                      <p:to>
                                        <p:strVal val="visible"/>
                                      </p:to>
                                    </p:set>
                                    <p:animEffect transition="in" filter="fade">
                                      <p:cBhvr>
                                        <p:cTn id="10" dur="800"/>
                                        <p:tgtEl>
                                          <p:spTgt spid="6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3" grpId="0" animBg="1" advAuto="0"/>
      <p:bldP spid="64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2" name="shutterstock_236549347_cropped.jpg" descr="shutterstock_236549347_cropped.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7133" name="Rectangle"/>
          <p:cNvSpPr/>
          <p:nvPr/>
        </p:nvSpPr>
        <p:spPr>
          <a:xfrm>
            <a:off x="1505507" y="895350"/>
            <a:ext cx="7961810" cy="3570912"/>
          </a:xfrm>
          <a:prstGeom prst="rect">
            <a:avLst/>
          </a:prstGeom>
          <a:solidFill>
            <a:srgbClr val="000000">
              <a:alpha val="70000"/>
            </a:srgbClr>
          </a:solidFill>
          <a:ln w="25400">
            <a:miter lim="400000"/>
          </a:ln>
        </p:spPr>
        <p:txBody>
          <a:bodyPr lIns="57150" tIns="57150" rIns="57150" bIns="57150"/>
          <a:lstStyle/>
          <a:p>
            <a:pPr algn="l" defTabSz="685800"/>
            <a:endParaRPr sz="3000" cap="none">
              <a:solidFill>
                <a:srgbClr val="FFFFFF"/>
              </a:solidFill>
              <a:sym typeface="Arial"/>
            </a:endParaRPr>
          </a:p>
        </p:txBody>
      </p:sp>
      <p:sp>
        <p:nvSpPr>
          <p:cNvPr id="7134" name="Los Angeles has more Energy Star certified buildings than any other U.S. city."/>
          <p:cNvSpPr txBox="1"/>
          <p:nvPr/>
        </p:nvSpPr>
        <p:spPr>
          <a:xfrm>
            <a:off x="1763603" y="988035"/>
            <a:ext cx="7445618" cy="3385542"/>
          </a:xfrm>
          <a:prstGeom prst="rect">
            <a:avLst/>
          </a:prstGeom>
          <a:ln w="12700">
            <a:miter lim="400000"/>
          </a:ln>
          <a:effectLst>
            <a:outerShdw blurRad="38100" dist="38100" dir="5400000" rotWithShape="0">
              <a:srgbClr val="000000">
                <a:alpha val="6996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6200" tIns="76200" rIns="76200" bIns="76200" anchor="ctr">
            <a:spAutoFit/>
          </a:bodyPr>
          <a:lstStyle>
            <a:lvl1pPr algn="ctr">
              <a:defRPr sz="3500"/>
            </a:lvl1pPr>
          </a:lstStyle>
          <a:p>
            <a:pPr defTabSz="685800"/>
            <a:r>
              <a:rPr sz="5250" cap="none" dirty="0">
                <a:solidFill>
                  <a:srgbClr val="FFFFFF"/>
                </a:solidFill>
                <a:sym typeface="Arial"/>
              </a:rPr>
              <a:t>Los Angeles has more Energy Star certified buildings than any other U.S. city.</a:t>
            </a:r>
          </a:p>
        </p:txBody>
      </p:sp>
      <p:sp>
        <p:nvSpPr>
          <p:cNvPr id="7135" name="© ESB Professional via Shutterstock"/>
          <p:cNvSpPr txBox="1"/>
          <p:nvPr/>
        </p:nvSpPr>
        <p:spPr>
          <a:xfrm>
            <a:off x="1371601" y="13011680"/>
            <a:ext cx="10563226" cy="353943"/>
          </a:xfrm>
          <a:prstGeom prst="rect">
            <a:avLst/>
          </a:prstGeom>
          <a:ln w="12700">
            <a:miter lim="400000"/>
          </a:ln>
          <a:effectLst>
            <a:outerShdw blurRad="114300" dist="38100" dir="54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b">
            <a:spAutoFit/>
          </a:bodyPr>
          <a:lstStyle>
            <a:lvl1pPr>
              <a:defRPr sz="1200">
                <a:effectLst>
                  <a:outerShdw blurRad="50800" dir="18900000" rotWithShape="0">
                    <a:srgbClr val="000000"/>
                  </a:outerShdw>
                </a:effectLst>
              </a:defRPr>
            </a:lvl1pPr>
          </a:lstStyle>
          <a:p>
            <a:pPr algn="l" defTabSz="685800"/>
            <a:r>
              <a:rPr sz="1800" cap="none" dirty="0">
                <a:solidFill>
                  <a:srgbClr val="FFFFFF"/>
                </a:solidFill>
                <a:sym typeface="Arial"/>
              </a:rPr>
              <a:t>© ESB Professional via Shutterstock</a:t>
            </a:r>
          </a:p>
        </p:txBody>
      </p:sp>
    </p:spTree>
    <p:extLst>
      <p:ext uri="{BB962C8B-B14F-4D97-AF65-F5344CB8AC3E}">
        <p14:creationId xmlns:p14="http://schemas.microsoft.com/office/powerpoint/2010/main" val="408662146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33"/>
                                        </p:tgtEl>
                                        <p:attrNameLst>
                                          <p:attrName>style.visibility</p:attrName>
                                        </p:attrNameLst>
                                      </p:cBhvr>
                                      <p:to>
                                        <p:strVal val="visible"/>
                                      </p:to>
                                    </p:set>
                                    <p:animEffect transition="in" filter="fade">
                                      <p:cBhvr>
                                        <p:cTn id="7" dur="700"/>
                                        <p:tgtEl>
                                          <p:spTgt spid="7133"/>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7134"/>
                                        </p:tgtEl>
                                        <p:attrNameLst>
                                          <p:attrName>style.visibility</p:attrName>
                                        </p:attrNameLst>
                                      </p:cBhvr>
                                      <p:to>
                                        <p:strVal val="visible"/>
                                      </p:to>
                                    </p:set>
                                    <p:animEffect transition="in" filter="fade">
                                      <p:cBhvr>
                                        <p:cTn id="10" dur="700"/>
                                        <p:tgtEl>
                                          <p:spTgt spid="7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3" grpId="0" animBg="1" advAuto="0"/>
      <p:bldP spid="71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CHANGES WE WILL SEE IN 2050</a:t>
            </a:r>
          </a:p>
        </p:txBody>
      </p:sp>
      <p:sp>
        <p:nvSpPr>
          <p:cNvPr id="3" name="Text Placeholder 2"/>
          <p:cNvSpPr>
            <a:spLocks noGrp="1"/>
          </p:cNvSpPr>
          <p:nvPr>
            <p:ph type="body" idx="1"/>
          </p:nvPr>
        </p:nvSpPr>
        <p:spPr>
          <a:xfrm>
            <a:off x="1016001" y="2413000"/>
            <a:ext cx="22784526" cy="10179596"/>
          </a:xfrm>
        </p:spPr>
        <p:txBody>
          <a:bodyPr>
            <a:normAutofit fontScale="92500" lnSpcReduction="10000"/>
          </a:bodyPr>
          <a:lstStyle/>
          <a:p>
            <a:r>
              <a:rPr lang="en-US" sz="6000" b="1" dirty="0"/>
              <a:t>Standards to require Zero Carbon Energy, Zero Carbon Buildings, Zero Carbon Transport, and Zero Waste </a:t>
            </a:r>
          </a:p>
          <a:p>
            <a:r>
              <a:rPr lang="en-US" sz="6000" b="1" dirty="0"/>
              <a:t>Heating and appliances all electric; no gas furnaces, hot water heaters, stoves, or dryers</a:t>
            </a:r>
          </a:p>
          <a:p>
            <a:r>
              <a:rPr lang="en-US" sz="6000" b="1" dirty="0"/>
              <a:t>Electric grid upgraded for reliability, capacity and smart metering</a:t>
            </a:r>
          </a:p>
          <a:p>
            <a:r>
              <a:rPr lang="en-US" sz="6000" b="1" dirty="0"/>
              <a:t>EV charging stations replace gas stations; or exchangeable batteries</a:t>
            </a:r>
          </a:p>
          <a:p>
            <a:r>
              <a:rPr lang="en-US" sz="6000" b="1" dirty="0"/>
              <a:t>Plastic and Styrofoam packaging, bags, straws – all gone</a:t>
            </a:r>
          </a:p>
          <a:p>
            <a:r>
              <a:rPr lang="en-US" sz="6000" b="1" dirty="0"/>
              <a:t>US breadbasket will grow only food, not ethanol, and far more plants than animals</a:t>
            </a:r>
          </a:p>
        </p:txBody>
      </p:sp>
    </p:spTree>
    <p:extLst>
      <p:ext uri="{BB962C8B-B14F-4D97-AF65-F5344CB8AC3E}">
        <p14:creationId xmlns:p14="http://schemas.microsoft.com/office/powerpoint/2010/main" val="261638183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 MORE NUCLEAR, COAL, OIL, OR GAS</a:t>
            </a:r>
          </a:p>
        </p:txBody>
      </p:sp>
      <p:sp>
        <p:nvSpPr>
          <p:cNvPr id="3" name="Text Placeholder 2"/>
          <p:cNvSpPr>
            <a:spLocks noGrp="1"/>
          </p:cNvSpPr>
          <p:nvPr>
            <p:ph type="body" idx="1"/>
          </p:nvPr>
        </p:nvSpPr>
        <p:spPr>
          <a:xfrm>
            <a:off x="1016000" y="2412999"/>
            <a:ext cx="22352000" cy="10728235"/>
          </a:xfrm>
        </p:spPr>
        <p:txBody>
          <a:bodyPr/>
          <a:lstStyle/>
          <a:p>
            <a:pPr marL="25400"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434" y="2251340"/>
            <a:ext cx="18523131" cy="10889894"/>
          </a:xfrm>
          <a:prstGeom prst="rect">
            <a:avLst/>
          </a:prstGeom>
        </p:spPr>
      </p:pic>
    </p:spTree>
    <p:extLst>
      <p:ext uri="{BB962C8B-B14F-4D97-AF65-F5344CB8AC3E}">
        <p14:creationId xmlns:p14="http://schemas.microsoft.com/office/powerpoint/2010/main" val="227096341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1407886" y="3952966"/>
            <a:ext cx="22584000" cy="3518988"/>
          </a:xfrm>
        </p:spPr>
        <p:txBody>
          <a:bodyPr>
            <a:normAutofit/>
          </a:bodyPr>
          <a:lstStyle/>
          <a:p>
            <a:pPr algn="ctr"/>
            <a:r>
              <a:rPr lang="en-US" sz="9600" dirty="0"/>
              <a:t>SO HOW DO WE GET TO THIS</a:t>
            </a:r>
            <a:br>
              <a:rPr lang="en-US" sz="9600" dirty="0"/>
            </a:br>
            <a:r>
              <a:rPr lang="en-US" sz="9600" dirty="0"/>
              <a:t>CLEAN ENERGY FUTURE?</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11260183"/>
            <a:ext cx="22352000" cy="678301"/>
          </a:xfrm>
        </p:spPr>
        <p:txBody>
          <a:bodyPr>
            <a:normAutofit fontScale="92500" lnSpcReduction="10000"/>
          </a:bodyPr>
          <a:lstStyle/>
          <a:p>
            <a:pPr marL="25400" indent="0">
              <a:buNone/>
            </a:pPr>
            <a:r>
              <a:rPr lang="en-US" dirty="0"/>
              <a:t> </a:t>
            </a:r>
          </a:p>
          <a:p>
            <a:pPr marL="25400" indent="0">
              <a:buNone/>
            </a:pPr>
            <a:endParaRPr lang="en-US" dirty="0"/>
          </a:p>
        </p:txBody>
      </p:sp>
    </p:spTree>
    <p:extLst>
      <p:ext uri="{BB962C8B-B14F-4D97-AF65-F5344CB8AC3E}">
        <p14:creationId xmlns:p14="http://schemas.microsoft.com/office/powerpoint/2010/main" val="292106501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30" name="Rectangle"/>
          <p:cNvSpPr/>
          <p:nvPr/>
        </p:nvSpPr>
        <p:spPr>
          <a:xfrm>
            <a:off x="-1" y="1829117"/>
            <a:ext cx="24384002" cy="2266952"/>
          </a:xfrm>
          <a:prstGeom prst="rect">
            <a:avLst/>
          </a:prstGeom>
          <a:solidFill>
            <a:srgbClr val="FFFFFF"/>
          </a:solidFill>
          <a:ln w="25400">
            <a:miter lim="400000"/>
          </a:ln>
        </p:spPr>
        <p:txBody>
          <a:bodyPr lIns="57150" tIns="57150" rIns="57150" bIns="57150"/>
          <a:lstStyle/>
          <a:p>
            <a:endParaRPr sz="19500"/>
          </a:p>
        </p:txBody>
      </p:sp>
      <p:pic>
        <p:nvPicPr>
          <p:cNvPr id="7031" name="Screen Shot 2017-06-23 at 7.48.13 PM.png" descr="Screen Shot 2017-06-23 at 7.48.13 PM.png"/>
          <p:cNvPicPr>
            <a:picLocks noChangeAspect="1"/>
          </p:cNvPicPr>
          <p:nvPr/>
        </p:nvPicPr>
        <p:blipFill>
          <a:blip r:embed="rId4"/>
          <a:stretch>
            <a:fillRect/>
          </a:stretch>
        </p:blipFill>
        <p:spPr>
          <a:xfrm>
            <a:off x="5204125" y="3460333"/>
            <a:ext cx="13944602" cy="1371602"/>
          </a:xfrm>
          <a:prstGeom prst="rect">
            <a:avLst/>
          </a:prstGeom>
          <a:ln w="12700">
            <a:miter lim="400000"/>
          </a:ln>
        </p:spPr>
      </p:pic>
      <p:sp>
        <p:nvSpPr>
          <p:cNvPr id="7032" name="200+ Cities          9 States…"/>
          <p:cNvSpPr txBox="1"/>
          <p:nvPr/>
        </p:nvSpPr>
        <p:spPr>
          <a:xfrm>
            <a:off x="2326866" y="6498877"/>
            <a:ext cx="20096028" cy="4693593"/>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p>
            <a:pPr>
              <a:spcBef>
                <a:spcPts val="1500"/>
              </a:spcBef>
              <a:defRPr sz="6000">
                <a:solidFill>
                  <a:srgbClr val="B2C0C0"/>
                </a:solidFill>
              </a:defRPr>
            </a:pPr>
            <a:r>
              <a:rPr lang="en-US" sz="9000" cap="none" dirty="0">
                <a:solidFill>
                  <a:schemeClr val="tx2">
                    <a:lumMod val="10000"/>
                  </a:schemeClr>
                </a:solidFill>
              </a:rPr>
              <a:t>200+ Cities          9 States</a:t>
            </a:r>
          </a:p>
          <a:p>
            <a:pPr>
              <a:spcBef>
                <a:spcPts val="1500"/>
              </a:spcBef>
              <a:defRPr sz="6000">
                <a:solidFill>
                  <a:srgbClr val="B2C0C0"/>
                </a:solidFill>
              </a:defRPr>
            </a:pPr>
            <a:r>
              <a:rPr lang="en-US" sz="9000" cap="none" dirty="0">
                <a:solidFill>
                  <a:schemeClr val="tx2">
                    <a:lumMod val="10000"/>
                  </a:schemeClr>
                </a:solidFill>
              </a:rPr>
              <a:t>183 Colleges And Universities</a:t>
            </a:r>
          </a:p>
          <a:p>
            <a:pPr>
              <a:spcBef>
                <a:spcPts val="1500"/>
              </a:spcBef>
              <a:defRPr sz="6000">
                <a:solidFill>
                  <a:srgbClr val="B2C0C0"/>
                </a:solidFill>
              </a:defRPr>
            </a:pPr>
            <a:r>
              <a:rPr lang="en-US" sz="9000" cap="none" dirty="0">
                <a:solidFill>
                  <a:srgbClr val="FF0000"/>
                </a:solidFill>
              </a:rPr>
              <a:t>1,700 Businesses And Investors</a:t>
            </a:r>
          </a:p>
        </p:txBody>
      </p:sp>
      <p:sp>
        <p:nvSpPr>
          <p:cNvPr id="7033" name="All committed to the Paris Climate Agreement"/>
          <p:cNvSpPr txBox="1"/>
          <p:nvPr/>
        </p:nvSpPr>
        <p:spPr>
          <a:xfrm>
            <a:off x="-1" y="680537"/>
            <a:ext cx="24352854" cy="1631216"/>
          </a:xfrm>
          <a:prstGeom prst="rect">
            <a:avLst/>
          </a:prstGeom>
          <a:ln w="12700">
            <a:miter lim="400000"/>
          </a:ln>
          <a:extLst>
            <a:ext uri="{C572A759-6A51-4108-AA02-DFA0A04FC94B}">
              <ma14:wrappingTextBoxFlag xmlns:ma14="http://schemas.microsoft.com/office/mac/drawingml/2011/main" xmlns="" val="1"/>
            </a:ext>
          </a:extLst>
        </p:spPr>
        <p:txBody>
          <a:bodyPr lIns="76200" tIns="76200" rIns="76200" bIns="76200">
            <a:spAutoFit/>
          </a:bodyPr>
          <a:lstStyle>
            <a:lvl1pPr algn="ctr">
              <a:spcBef>
                <a:spcPts val="1000"/>
              </a:spcBef>
              <a:defRPr sz="5500"/>
            </a:lvl1pPr>
          </a:lstStyle>
          <a:p>
            <a:r>
              <a:rPr lang="en-US" sz="9600" dirty="0"/>
              <a:t>REMEMBER ALL THESE?</a:t>
            </a:r>
            <a:endParaRPr sz="9600" dirty="0"/>
          </a:p>
        </p:txBody>
      </p:sp>
    </p:spTree>
    <p:extLst>
      <p:ext uri="{BB962C8B-B14F-4D97-AF65-F5344CB8AC3E}">
        <p14:creationId xmlns:p14="http://schemas.microsoft.com/office/powerpoint/2010/main" val="52056923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32">
                                            <p:txEl>
                                              <p:pRg st="1" end="1"/>
                                            </p:txEl>
                                          </p:spTgt>
                                        </p:tgtEl>
                                        <p:attrNameLst>
                                          <p:attrName>style.visibility</p:attrName>
                                        </p:attrNameLst>
                                      </p:cBhvr>
                                      <p:to>
                                        <p:strVal val="visible"/>
                                      </p:to>
                                    </p:set>
                                    <p:animEffect transition="in" filter="fade">
                                      <p:cBhvr>
                                        <p:cTn id="13" dur="700"/>
                                        <p:tgtEl>
                                          <p:spTgt spid="703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32">
                                            <p:txEl>
                                              <p:pRg st="2" end="2"/>
                                            </p:txEl>
                                          </p:spTgt>
                                        </p:tgtEl>
                                        <p:attrNameLst>
                                          <p:attrName>style.visibility</p:attrName>
                                        </p:attrNameLst>
                                      </p:cBhvr>
                                      <p:to>
                                        <p:strVal val="visible"/>
                                      </p:to>
                                    </p:set>
                                    <p:animEffect transition="in" filter="fade">
                                      <p:cBhvr>
                                        <p:cTn id="16" dur="700"/>
                                        <p:tgtEl>
                                          <p:spTgt spid="7032">
                                            <p:txEl>
                                              <p:pRg st="2" end="2"/>
                                            </p:txEl>
                                          </p:spTgt>
                                        </p:tgtEl>
                                      </p:cBhvr>
                                    </p:animEffect>
                                  </p:childTnLst>
                                </p:cTn>
                              </p:par>
                            </p:childTnLst>
                          </p:cTn>
                        </p:par>
                        <p:par>
                          <p:cTn id="17" fill="hold">
                            <p:stCondLst>
                              <p:cond delay="700"/>
                            </p:stCondLst>
                            <p:childTnLst>
                              <p:par>
                                <p:cTn id="18" presetID="1" presetClass="entr" presetSubtype="0" fill="hold" grpId="0" nodeType="afterEffect">
                                  <p:stCondLst>
                                    <p:cond delay="0"/>
                                  </p:stCondLst>
                                  <p:iterate type="lt">
                                    <p:tmAbs val="20"/>
                                  </p:iterate>
                                  <p:childTnLst>
                                    <p:set>
                                      <p:cBhvr>
                                        <p:cTn id="19"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build="p" bldLvl="5" animBg="1" advAuto="0"/>
      <p:bldP spid="7033"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9" name="Shape"/>
          <p:cNvSpPr/>
          <p:nvPr/>
        </p:nvSpPr>
        <p:spPr>
          <a:xfrm>
            <a:off x="633822" y="9880517"/>
            <a:ext cx="4523212" cy="3037666"/>
          </a:xfrm>
          <a:custGeom>
            <a:avLst/>
            <a:gdLst/>
            <a:ahLst/>
            <a:cxnLst>
              <a:cxn ang="0">
                <a:pos x="wd2" y="hd2"/>
              </a:cxn>
              <a:cxn ang="5400000">
                <a:pos x="wd2" y="hd2"/>
              </a:cxn>
              <a:cxn ang="10800000">
                <a:pos x="wd2" y="hd2"/>
              </a:cxn>
              <a:cxn ang="16200000">
                <a:pos x="wd2" y="hd2"/>
              </a:cxn>
            </a:cxnLst>
            <a:rect l="0" t="0" r="r" b="b"/>
            <a:pathLst>
              <a:path w="21600" h="21600" extrusionOk="0">
                <a:moveTo>
                  <a:pt x="3106" y="21337"/>
                </a:moveTo>
                <a:lnTo>
                  <a:pt x="3106" y="21337"/>
                </a:lnTo>
                <a:lnTo>
                  <a:pt x="3106" y="21390"/>
                </a:lnTo>
                <a:lnTo>
                  <a:pt x="3035" y="21390"/>
                </a:lnTo>
                <a:lnTo>
                  <a:pt x="3035" y="21390"/>
                </a:lnTo>
                <a:lnTo>
                  <a:pt x="2965" y="21337"/>
                </a:lnTo>
                <a:lnTo>
                  <a:pt x="2859" y="21285"/>
                </a:lnTo>
                <a:lnTo>
                  <a:pt x="2824" y="21232"/>
                </a:lnTo>
                <a:lnTo>
                  <a:pt x="2824" y="21285"/>
                </a:lnTo>
                <a:lnTo>
                  <a:pt x="2824" y="21285"/>
                </a:lnTo>
                <a:lnTo>
                  <a:pt x="2859" y="21390"/>
                </a:lnTo>
                <a:lnTo>
                  <a:pt x="2859" y="21495"/>
                </a:lnTo>
                <a:lnTo>
                  <a:pt x="2753" y="21547"/>
                </a:lnTo>
                <a:lnTo>
                  <a:pt x="2753" y="21547"/>
                </a:lnTo>
                <a:lnTo>
                  <a:pt x="2753" y="21390"/>
                </a:lnTo>
                <a:lnTo>
                  <a:pt x="2788" y="21285"/>
                </a:lnTo>
                <a:lnTo>
                  <a:pt x="2929" y="21074"/>
                </a:lnTo>
                <a:lnTo>
                  <a:pt x="2929" y="21074"/>
                </a:lnTo>
                <a:lnTo>
                  <a:pt x="2859" y="21074"/>
                </a:lnTo>
                <a:lnTo>
                  <a:pt x="2929" y="21127"/>
                </a:lnTo>
                <a:lnTo>
                  <a:pt x="3000" y="21074"/>
                </a:lnTo>
                <a:lnTo>
                  <a:pt x="3000" y="21074"/>
                </a:lnTo>
                <a:lnTo>
                  <a:pt x="3035" y="21022"/>
                </a:lnTo>
                <a:lnTo>
                  <a:pt x="3106" y="20969"/>
                </a:lnTo>
                <a:lnTo>
                  <a:pt x="3106" y="20969"/>
                </a:lnTo>
                <a:lnTo>
                  <a:pt x="3176" y="20864"/>
                </a:lnTo>
                <a:lnTo>
                  <a:pt x="3176" y="20812"/>
                </a:lnTo>
                <a:lnTo>
                  <a:pt x="3282" y="20707"/>
                </a:lnTo>
                <a:lnTo>
                  <a:pt x="3282" y="20707"/>
                </a:lnTo>
                <a:lnTo>
                  <a:pt x="3388" y="20496"/>
                </a:lnTo>
                <a:lnTo>
                  <a:pt x="3565" y="20391"/>
                </a:lnTo>
                <a:lnTo>
                  <a:pt x="3918" y="20181"/>
                </a:lnTo>
                <a:lnTo>
                  <a:pt x="3918" y="20181"/>
                </a:lnTo>
                <a:lnTo>
                  <a:pt x="3918" y="20181"/>
                </a:lnTo>
                <a:lnTo>
                  <a:pt x="3953" y="20181"/>
                </a:lnTo>
                <a:lnTo>
                  <a:pt x="4129" y="20181"/>
                </a:lnTo>
                <a:lnTo>
                  <a:pt x="4129" y="20181"/>
                </a:lnTo>
                <a:lnTo>
                  <a:pt x="4094" y="20286"/>
                </a:lnTo>
                <a:lnTo>
                  <a:pt x="4165" y="20496"/>
                </a:lnTo>
                <a:lnTo>
                  <a:pt x="4165" y="20496"/>
                </a:lnTo>
                <a:lnTo>
                  <a:pt x="4235" y="20496"/>
                </a:lnTo>
                <a:lnTo>
                  <a:pt x="4235" y="20444"/>
                </a:lnTo>
                <a:lnTo>
                  <a:pt x="4271" y="20286"/>
                </a:lnTo>
                <a:lnTo>
                  <a:pt x="4271" y="20286"/>
                </a:lnTo>
                <a:lnTo>
                  <a:pt x="4306" y="20286"/>
                </a:lnTo>
                <a:lnTo>
                  <a:pt x="4482" y="20444"/>
                </a:lnTo>
                <a:lnTo>
                  <a:pt x="4482" y="20444"/>
                </a:lnTo>
                <a:lnTo>
                  <a:pt x="4482" y="20391"/>
                </a:lnTo>
                <a:lnTo>
                  <a:pt x="4482" y="20391"/>
                </a:lnTo>
                <a:lnTo>
                  <a:pt x="4376" y="20234"/>
                </a:lnTo>
                <a:lnTo>
                  <a:pt x="4341" y="20128"/>
                </a:lnTo>
                <a:lnTo>
                  <a:pt x="4376" y="19971"/>
                </a:lnTo>
                <a:lnTo>
                  <a:pt x="4518" y="19813"/>
                </a:lnTo>
                <a:lnTo>
                  <a:pt x="4729" y="19603"/>
                </a:lnTo>
                <a:lnTo>
                  <a:pt x="4871" y="19445"/>
                </a:lnTo>
                <a:lnTo>
                  <a:pt x="4871" y="19445"/>
                </a:lnTo>
                <a:lnTo>
                  <a:pt x="5188" y="19235"/>
                </a:lnTo>
                <a:lnTo>
                  <a:pt x="5188" y="19235"/>
                </a:lnTo>
                <a:lnTo>
                  <a:pt x="5259" y="19235"/>
                </a:lnTo>
                <a:lnTo>
                  <a:pt x="5400" y="19235"/>
                </a:lnTo>
                <a:lnTo>
                  <a:pt x="5400" y="19235"/>
                </a:lnTo>
                <a:lnTo>
                  <a:pt x="5435" y="19235"/>
                </a:lnTo>
                <a:lnTo>
                  <a:pt x="5435" y="19130"/>
                </a:lnTo>
                <a:lnTo>
                  <a:pt x="5435" y="19025"/>
                </a:lnTo>
                <a:lnTo>
                  <a:pt x="5435" y="19025"/>
                </a:lnTo>
                <a:lnTo>
                  <a:pt x="5435" y="18867"/>
                </a:lnTo>
                <a:lnTo>
                  <a:pt x="5506" y="18762"/>
                </a:lnTo>
                <a:lnTo>
                  <a:pt x="5647" y="18657"/>
                </a:lnTo>
                <a:lnTo>
                  <a:pt x="5647" y="18657"/>
                </a:lnTo>
                <a:lnTo>
                  <a:pt x="5788" y="18447"/>
                </a:lnTo>
                <a:lnTo>
                  <a:pt x="5859" y="18289"/>
                </a:lnTo>
                <a:lnTo>
                  <a:pt x="5965" y="18289"/>
                </a:lnTo>
                <a:lnTo>
                  <a:pt x="5965" y="18289"/>
                </a:lnTo>
                <a:lnTo>
                  <a:pt x="6000" y="18394"/>
                </a:lnTo>
                <a:lnTo>
                  <a:pt x="6071" y="18394"/>
                </a:lnTo>
                <a:lnTo>
                  <a:pt x="6141" y="18394"/>
                </a:lnTo>
                <a:lnTo>
                  <a:pt x="6141" y="18289"/>
                </a:lnTo>
                <a:lnTo>
                  <a:pt x="6141" y="18289"/>
                </a:lnTo>
                <a:lnTo>
                  <a:pt x="6141" y="18394"/>
                </a:lnTo>
                <a:lnTo>
                  <a:pt x="6035" y="18394"/>
                </a:lnTo>
                <a:lnTo>
                  <a:pt x="6035" y="18394"/>
                </a:lnTo>
                <a:lnTo>
                  <a:pt x="6035" y="18289"/>
                </a:lnTo>
                <a:lnTo>
                  <a:pt x="6035" y="18236"/>
                </a:lnTo>
                <a:lnTo>
                  <a:pt x="5965" y="18026"/>
                </a:lnTo>
                <a:lnTo>
                  <a:pt x="5965" y="18026"/>
                </a:lnTo>
                <a:lnTo>
                  <a:pt x="6000" y="17921"/>
                </a:lnTo>
                <a:lnTo>
                  <a:pt x="6000" y="17816"/>
                </a:lnTo>
                <a:lnTo>
                  <a:pt x="6000" y="17816"/>
                </a:lnTo>
                <a:lnTo>
                  <a:pt x="6000" y="17658"/>
                </a:lnTo>
                <a:lnTo>
                  <a:pt x="6035" y="17553"/>
                </a:lnTo>
                <a:lnTo>
                  <a:pt x="6141" y="17448"/>
                </a:lnTo>
                <a:lnTo>
                  <a:pt x="6247" y="17553"/>
                </a:lnTo>
                <a:lnTo>
                  <a:pt x="6247" y="17553"/>
                </a:lnTo>
                <a:lnTo>
                  <a:pt x="6176" y="17448"/>
                </a:lnTo>
                <a:lnTo>
                  <a:pt x="6071" y="17553"/>
                </a:lnTo>
                <a:lnTo>
                  <a:pt x="6071" y="17553"/>
                </a:lnTo>
                <a:lnTo>
                  <a:pt x="6000" y="17291"/>
                </a:lnTo>
                <a:lnTo>
                  <a:pt x="6035" y="17133"/>
                </a:lnTo>
                <a:lnTo>
                  <a:pt x="6071" y="17080"/>
                </a:lnTo>
                <a:lnTo>
                  <a:pt x="6176" y="17028"/>
                </a:lnTo>
                <a:lnTo>
                  <a:pt x="6176" y="17028"/>
                </a:lnTo>
                <a:lnTo>
                  <a:pt x="6282" y="16818"/>
                </a:lnTo>
                <a:lnTo>
                  <a:pt x="6353" y="16712"/>
                </a:lnTo>
                <a:lnTo>
                  <a:pt x="6388" y="16502"/>
                </a:lnTo>
                <a:lnTo>
                  <a:pt x="6459" y="16397"/>
                </a:lnTo>
                <a:lnTo>
                  <a:pt x="6459" y="16397"/>
                </a:lnTo>
                <a:lnTo>
                  <a:pt x="6424" y="16450"/>
                </a:lnTo>
                <a:lnTo>
                  <a:pt x="6388" y="16502"/>
                </a:lnTo>
                <a:lnTo>
                  <a:pt x="6282" y="16607"/>
                </a:lnTo>
                <a:lnTo>
                  <a:pt x="6282" y="16607"/>
                </a:lnTo>
                <a:lnTo>
                  <a:pt x="6035" y="16818"/>
                </a:lnTo>
                <a:lnTo>
                  <a:pt x="6035" y="16818"/>
                </a:lnTo>
                <a:lnTo>
                  <a:pt x="5859" y="16975"/>
                </a:lnTo>
                <a:lnTo>
                  <a:pt x="5753" y="17028"/>
                </a:lnTo>
                <a:lnTo>
                  <a:pt x="5612" y="16975"/>
                </a:lnTo>
                <a:lnTo>
                  <a:pt x="5612" y="16975"/>
                </a:lnTo>
                <a:lnTo>
                  <a:pt x="5576" y="16870"/>
                </a:lnTo>
                <a:lnTo>
                  <a:pt x="5471" y="16765"/>
                </a:lnTo>
                <a:lnTo>
                  <a:pt x="5471" y="16765"/>
                </a:lnTo>
                <a:lnTo>
                  <a:pt x="5471" y="16712"/>
                </a:lnTo>
                <a:lnTo>
                  <a:pt x="5471" y="16607"/>
                </a:lnTo>
                <a:lnTo>
                  <a:pt x="5506" y="16555"/>
                </a:lnTo>
                <a:lnTo>
                  <a:pt x="5506" y="16555"/>
                </a:lnTo>
                <a:lnTo>
                  <a:pt x="5506" y="16555"/>
                </a:lnTo>
                <a:lnTo>
                  <a:pt x="5612" y="16502"/>
                </a:lnTo>
                <a:lnTo>
                  <a:pt x="5647" y="16502"/>
                </a:lnTo>
                <a:lnTo>
                  <a:pt x="5753" y="16607"/>
                </a:lnTo>
                <a:lnTo>
                  <a:pt x="5753" y="16607"/>
                </a:lnTo>
                <a:lnTo>
                  <a:pt x="5788" y="16607"/>
                </a:lnTo>
                <a:lnTo>
                  <a:pt x="5753" y="16502"/>
                </a:lnTo>
                <a:lnTo>
                  <a:pt x="5753" y="16502"/>
                </a:lnTo>
                <a:lnTo>
                  <a:pt x="5612" y="16450"/>
                </a:lnTo>
                <a:lnTo>
                  <a:pt x="5471" y="16292"/>
                </a:lnTo>
                <a:lnTo>
                  <a:pt x="5471" y="16292"/>
                </a:lnTo>
                <a:lnTo>
                  <a:pt x="5506" y="16450"/>
                </a:lnTo>
                <a:lnTo>
                  <a:pt x="5471" y="16555"/>
                </a:lnTo>
                <a:lnTo>
                  <a:pt x="5471" y="16555"/>
                </a:lnTo>
                <a:lnTo>
                  <a:pt x="5400" y="16712"/>
                </a:lnTo>
                <a:lnTo>
                  <a:pt x="5329" y="16712"/>
                </a:lnTo>
                <a:lnTo>
                  <a:pt x="5329" y="16555"/>
                </a:lnTo>
                <a:lnTo>
                  <a:pt x="5329" y="16555"/>
                </a:lnTo>
                <a:lnTo>
                  <a:pt x="5294" y="16765"/>
                </a:lnTo>
                <a:lnTo>
                  <a:pt x="5294" y="16870"/>
                </a:lnTo>
                <a:lnTo>
                  <a:pt x="5294" y="17028"/>
                </a:lnTo>
                <a:lnTo>
                  <a:pt x="5294" y="17028"/>
                </a:lnTo>
                <a:lnTo>
                  <a:pt x="5329" y="17238"/>
                </a:lnTo>
                <a:lnTo>
                  <a:pt x="5329" y="17291"/>
                </a:lnTo>
                <a:lnTo>
                  <a:pt x="5259" y="17291"/>
                </a:lnTo>
                <a:lnTo>
                  <a:pt x="5259" y="17291"/>
                </a:lnTo>
                <a:lnTo>
                  <a:pt x="5188" y="17133"/>
                </a:lnTo>
                <a:lnTo>
                  <a:pt x="5047" y="16975"/>
                </a:lnTo>
                <a:lnTo>
                  <a:pt x="4941" y="16818"/>
                </a:lnTo>
                <a:lnTo>
                  <a:pt x="4871" y="16765"/>
                </a:lnTo>
                <a:lnTo>
                  <a:pt x="4871" y="16765"/>
                </a:lnTo>
                <a:lnTo>
                  <a:pt x="4871" y="16712"/>
                </a:lnTo>
                <a:lnTo>
                  <a:pt x="4871" y="16712"/>
                </a:lnTo>
                <a:lnTo>
                  <a:pt x="4800" y="16607"/>
                </a:lnTo>
                <a:lnTo>
                  <a:pt x="4729" y="16712"/>
                </a:lnTo>
                <a:lnTo>
                  <a:pt x="4694" y="16818"/>
                </a:lnTo>
                <a:lnTo>
                  <a:pt x="4694" y="16818"/>
                </a:lnTo>
                <a:lnTo>
                  <a:pt x="4659" y="16712"/>
                </a:lnTo>
                <a:lnTo>
                  <a:pt x="4659" y="16712"/>
                </a:lnTo>
                <a:lnTo>
                  <a:pt x="4553" y="16712"/>
                </a:lnTo>
                <a:lnTo>
                  <a:pt x="4482" y="16555"/>
                </a:lnTo>
                <a:lnTo>
                  <a:pt x="4482" y="16555"/>
                </a:lnTo>
                <a:lnTo>
                  <a:pt x="4518" y="16502"/>
                </a:lnTo>
                <a:lnTo>
                  <a:pt x="4518" y="16502"/>
                </a:lnTo>
                <a:lnTo>
                  <a:pt x="4376" y="16502"/>
                </a:lnTo>
                <a:lnTo>
                  <a:pt x="4306" y="16502"/>
                </a:lnTo>
                <a:lnTo>
                  <a:pt x="4165" y="16555"/>
                </a:lnTo>
                <a:lnTo>
                  <a:pt x="4094" y="16712"/>
                </a:lnTo>
                <a:lnTo>
                  <a:pt x="3953" y="16765"/>
                </a:lnTo>
                <a:lnTo>
                  <a:pt x="3953" y="16765"/>
                </a:lnTo>
                <a:lnTo>
                  <a:pt x="3918" y="16818"/>
                </a:lnTo>
                <a:lnTo>
                  <a:pt x="3882" y="16870"/>
                </a:lnTo>
                <a:lnTo>
                  <a:pt x="3812" y="16975"/>
                </a:lnTo>
                <a:lnTo>
                  <a:pt x="3776" y="17028"/>
                </a:lnTo>
                <a:lnTo>
                  <a:pt x="3776" y="17028"/>
                </a:lnTo>
                <a:lnTo>
                  <a:pt x="3706" y="17080"/>
                </a:lnTo>
                <a:lnTo>
                  <a:pt x="3706" y="17080"/>
                </a:lnTo>
                <a:lnTo>
                  <a:pt x="3600" y="17028"/>
                </a:lnTo>
                <a:lnTo>
                  <a:pt x="3494" y="17028"/>
                </a:lnTo>
                <a:lnTo>
                  <a:pt x="3494" y="17028"/>
                </a:lnTo>
                <a:lnTo>
                  <a:pt x="3529" y="16975"/>
                </a:lnTo>
                <a:lnTo>
                  <a:pt x="3600" y="16870"/>
                </a:lnTo>
                <a:lnTo>
                  <a:pt x="3706" y="16818"/>
                </a:lnTo>
                <a:lnTo>
                  <a:pt x="3706" y="16818"/>
                </a:lnTo>
                <a:lnTo>
                  <a:pt x="3706" y="16765"/>
                </a:lnTo>
                <a:lnTo>
                  <a:pt x="3706" y="16765"/>
                </a:lnTo>
                <a:lnTo>
                  <a:pt x="3671" y="16555"/>
                </a:lnTo>
                <a:lnTo>
                  <a:pt x="3671" y="16502"/>
                </a:lnTo>
                <a:lnTo>
                  <a:pt x="3776" y="16397"/>
                </a:lnTo>
                <a:lnTo>
                  <a:pt x="3776" y="16397"/>
                </a:lnTo>
                <a:lnTo>
                  <a:pt x="3671" y="16397"/>
                </a:lnTo>
                <a:lnTo>
                  <a:pt x="3565" y="16450"/>
                </a:lnTo>
                <a:lnTo>
                  <a:pt x="3565" y="16450"/>
                </a:lnTo>
                <a:lnTo>
                  <a:pt x="3494" y="16239"/>
                </a:lnTo>
                <a:lnTo>
                  <a:pt x="3529" y="16134"/>
                </a:lnTo>
                <a:lnTo>
                  <a:pt x="3600" y="16029"/>
                </a:lnTo>
                <a:lnTo>
                  <a:pt x="3671" y="15924"/>
                </a:lnTo>
                <a:lnTo>
                  <a:pt x="3671" y="15924"/>
                </a:lnTo>
                <a:lnTo>
                  <a:pt x="3565" y="15714"/>
                </a:lnTo>
                <a:lnTo>
                  <a:pt x="3424" y="15451"/>
                </a:lnTo>
                <a:lnTo>
                  <a:pt x="3424" y="15451"/>
                </a:lnTo>
                <a:lnTo>
                  <a:pt x="3388" y="15188"/>
                </a:lnTo>
                <a:lnTo>
                  <a:pt x="3388" y="15031"/>
                </a:lnTo>
                <a:lnTo>
                  <a:pt x="3388" y="15031"/>
                </a:lnTo>
                <a:lnTo>
                  <a:pt x="3353" y="15083"/>
                </a:lnTo>
                <a:lnTo>
                  <a:pt x="3318" y="15083"/>
                </a:lnTo>
                <a:lnTo>
                  <a:pt x="3318" y="15083"/>
                </a:lnTo>
                <a:lnTo>
                  <a:pt x="3318" y="14873"/>
                </a:lnTo>
                <a:lnTo>
                  <a:pt x="3353" y="14715"/>
                </a:lnTo>
                <a:lnTo>
                  <a:pt x="3565" y="14453"/>
                </a:lnTo>
                <a:lnTo>
                  <a:pt x="3565" y="14453"/>
                </a:lnTo>
                <a:lnTo>
                  <a:pt x="3494" y="14505"/>
                </a:lnTo>
                <a:lnTo>
                  <a:pt x="3494" y="14453"/>
                </a:lnTo>
                <a:lnTo>
                  <a:pt x="3388" y="14347"/>
                </a:lnTo>
                <a:lnTo>
                  <a:pt x="3388" y="14347"/>
                </a:lnTo>
                <a:lnTo>
                  <a:pt x="3388" y="14505"/>
                </a:lnTo>
                <a:lnTo>
                  <a:pt x="3282" y="14715"/>
                </a:lnTo>
                <a:lnTo>
                  <a:pt x="3176" y="14873"/>
                </a:lnTo>
                <a:lnTo>
                  <a:pt x="3176" y="15031"/>
                </a:lnTo>
                <a:lnTo>
                  <a:pt x="3176" y="15031"/>
                </a:lnTo>
                <a:lnTo>
                  <a:pt x="3282" y="15136"/>
                </a:lnTo>
                <a:lnTo>
                  <a:pt x="3282" y="15188"/>
                </a:lnTo>
                <a:lnTo>
                  <a:pt x="3212" y="15293"/>
                </a:lnTo>
                <a:lnTo>
                  <a:pt x="3141" y="15346"/>
                </a:lnTo>
                <a:lnTo>
                  <a:pt x="2965" y="15399"/>
                </a:lnTo>
                <a:lnTo>
                  <a:pt x="2576" y="15556"/>
                </a:lnTo>
                <a:lnTo>
                  <a:pt x="2329" y="15556"/>
                </a:lnTo>
                <a:lnTo>
                  <a:pt x="2329" y="15556"/>
                </a:lnTo>
                <a:lnTo>
                  <a:pt x="2259" y="15399"/>
                </a:lnTo>
                <a:lnTo>
                  <a:pt x="2259" y="15346"/>
                </a:lnTo>
                <a:lnTo>
                  <a:pt x="2329" y="15293"/>
                </a:lnTo>
                <a:lnTo>
                  <a:pt x="2329" y="15293"/>
                </a:lnTo>
                <a:lnTo>
                  <a:pt x="2188" y="15188"/>
                </a:lnTo>
                <a:lnTo>
                  <a:pt x="2082" y="15083"/>
                </a:lnTo>
                <a:lnTo>
                  <a:pt x="2012" y="14978"/>
                </a:lnTo>
                <a:lnTo>
                  <a:pt x="2012" y="14873"/>
                </a:lnTo>
                <a:lnTo>
                  <a:pt x="2012" y="14873"/>
                </a:lnTo>
                <a:lnTo>
                  <a:pt x="1976" y="14978"/>
                </a:lnTo>
                <a:lnTo>
                  <a:pt x="1906" y="14978"/>
                </a:lnTo>
                <a:lnTo>
                  <a:pt x="1835" y="14873"/>
                </a:lnTo>
                <a:lnTo>
                  <a:pt x="1800" y="14768"/>
                </a:lnTo>
                <a:lnTo>
                  <a:pt x="1800" y="14715"/>
                </a:lnTo>
                <a:lnTo>
                  <a:pt x="1800" y="14715"/>
                </a:lnTo>
                <a:lnTo>
                  <a:pt x="1800" y="14715"/>
                </a:lnTo>
                <a:lnTo>
                  <a:pt x="1659" y="14715"/>
                </a:lnTo>
                <a:lnTo>
                  <a:pt x="1659" y="14715"/>
                </a:lnTo>
                <a:lnTo>
                  <a:pt x="1659" y="14558"/>
                </a:lnTo>
                <a:lnTo>
                  <a:pt x="1694" y="14505"/>
                </a:lnTo>
                <a:lnTo>
                  <a:pt x="1765" y="14453"/>
                </a:lnTo>
                <a:lnTo>
                  <a:pt x="1835" y="14347"/>
                </a:lnTo>
                <a:lnTo>
                  <a:pt x="1835" y="14347"/>
                </a:lnTo>
                <a:lnTo>
                  <a:pt x="1835" y="14295"/>
                </a:lnTo>
                <a:lnTo>
                  <a:pt x="1835" y="14242"/>
                </a:lnTo>
                <a:lnTo>
                  <a:pt x="1835" y="14242"/>
                </a:lnTo>
                <a:lnTo>
                  <a:pt x="1835" y="14190"/>
                </a:lnTo>
                <a:lnTo>
                  <a:pt x="1871" y="14190"/>
                </a:lnTo>
                <a:lnTo>
                  <a:pt x="1976" y="14190"/>
                </a:lnTo>
                <a:lnTo>
                  <a:pt x="1976" y="14190"/>
                </a:lnTo>
                <a:lnTo>
                  <a:pt x="2012" y="14242"/>
                </a:lnTo>
                <a:lnTo>
                  <a:pt x="2047" y="14295"/>
                </a:lnTo>
                <a:lnTo>
                  <a:pt x="2082" y="14295"/>
                </a:lnTo>
                <a:lnTo>
                  <a:pt x="2188" y="14347"/>
                </a:lnTo>
                <a:lnTo>
                  <a:pt x="2188" y="14347"/>
                </a:lnTo>
                <a:lnTo>
                  <a:pt x="2224" y="14453"/>
                </a:lnTo>
                <a:lnTo>
                  <a:pt x="2188" y="14505"/>
                </a:lnTo>
                <a:lnTo>
                  <a:pt x="2153" y="14558"/>
                </a:lnTo>
                <a:lnTo>
                  <a:pt x="2153" y="14558"/>
                </a:lnTo>
                <a:lnTo>
                  <a:pt x="2188" y="14558"/>
                </a:lnTo>
                <a:lnTo>
                  <a:pt x="2259" y="14453"/>
                </a:lnTo>
                <a:lnTo>
                  <a:pt x="2329" y="14347"/>
                </a:lnTo>
                <a:lnTo>
                  <a:pt x="2400" y="14295"/>
                </a:lnTo>
                <a:lnTo>
                  <a:pt x="2400" y="14295"/>
                </a:lnTo>
                <a:lnTo>
                  <a:pt x="2435" y="14453"/>
                </a:lnTo>
                <a:lnTo>
                  <a:pt x="2471" y="14558"/>
                </a:lnTo>
                <a:lnTo>
                  <a:pt x="2471" y="14558"/>
                </a:lnTo>
                <a:lnTo>
                  <a:pt x="2612" y="14558"/>
                </a:lnTo>
                <a:lnTo>
                  <a:pt x="2647" y="14505"/>
                </a:lnTo>
                <a:lnTo>
                  <a:pt x="2647" y="14453"/>
                </a:lnTo>
                <a:lnTo>
                  <a:pt x="2647" y="14453"/>
                </a:lnTo>
                <a:lnTo>
                  <a:pt x="2647" y="14295"/>
                </a:lnTo>
                <a:lnTo>
                  <a:pt x="2576" y="14295"/>
                </a:lnTo>
                <a:lnTo>
                  <a:pt x="2471" y="14242"/>
                </a:lnTo>
                <a:lnTo>
                  <a:pt x="2471" y="14242"/>
                </a:lnTo>
                <a:lnTo>
                  <a:pt x="2612" y="14190"/>
                </a:lnTo>
                <a:lnTo>
                  <a:pt x="2612" y="14190"/>
                </a:lnTo>
                <a:lnTo>
                  <a:pt x="2541" y="14137"/>
                </a:lnTo>
                <a:lnTo>
                  <a:pt x="2576" y="14032"/>
                </a:lnTo>
                <a:lnTo>
                  <a:pt x="2576" y="14032"/>
                </a:lnTo>
                <a:lnTo>
                  <a:pt x="2435" y="14137"/>
                </a:lnTo>
                <a:lnTo>
                  <a:pt x="2400" y="14190"/>
                </a:lnTo>
                <a:lnTo>
                  <a:pt x="2329" y="14242"/>
                </a:lnTo>
                <a:lnTo>
                  <a:pt x="2188" y="14242"/>
                </a:lnTo>
                <a:lnTo>
                  <a:pt x="2188" y="14242"/>
                </a:lnTo>
                <a:lnTo>
                  <a:pt x="1906" y="14137"/>
                </a:lnTo>
                <a:lnTo>
                  <a:pt x="1835" y="14137"/>
                </a:lnTo>
                <a:lnTo>
                  <a:pt x="1800" y="14190"/>
                </a:lnTo>
                <a:lnTo>
                  <a:pt x="1800" y="14190"/>
                </a:lnTo>
                <a:lnTo>
                  <a:pt x="1765" y="14032"/>
                </a:lnTo>
                <a:lnTo>
                  <a:pt x="1800" y="13980"/>
                </a:lnTo>
                <a:lnTo>
                  <a:pt x="1906" y="13927"/>
                </a:lnTo>
                <a:lnTo>
                  <a:pt x="1906" y="13927"/>
                </a:lnTo>
                <a:lnTo>
                  <a:pt x="1835" y="13927"/>
                </a:lnTo>
                <a:lnTo>
                  <a:pt x="1800" y="13980"/>
                </a:lnTo>
                <a:lnTo>
                  <a:pt x="1800" y="13980"/>
                </a:lnTo>
                <a:lnTo>
                  <a:pt x="1765" y="13874"/>
                </a:lnTo>
                <a:lnTo>
                  <a:pt x="1765" y="13769"/>
                </a:lnTo>
                <a:lnTo>
                  <a:pt x="1765" y="13769"/>
                </a:lnTo>
                <a:lnTo>
                  <a:pt x="1659" y="13874"/>
                </a:lnTo>
                <a:lnTo>
                  <a:pt x="1659" y="13874"/>
                </a:lnTo>
                <a:lnTo>
                  <a:pt x="1659" y="13769"/>
                </a:lnTo>
                <a:lnTo>
                  <a:pt x="1659" y="13717"/>
                </a:lnTo>
                <a:lnTo>
                  <a:pt x="1694" y="13612"/>
                </a:lnTo>
                <a:lnTo>
                  <a:pt x="1694" y="13612"/>
                </a:lnTo>
                <a:lnTo>
                  <a:pt x="1659" y="13612"/>
                </a:lnTo>
                <a:lnTo>
                  <a:pt x="1624" y="13664"/>
                </a:lnTo>
                <a:lnTo>
                  <a:pt x="1624" y="13769"/>
                </a:lnTo>
                <a:lnTo>
                  <a:pt x="1624" y="13927"/>
                </a:lnTo>
                <a:lnTo>
                  <a:pt x="1588" y="13927"/>
                </a:lnTo>
                <a:lnTo>
                  <a:pt x="1518" y="13927"/>
                </a:lnTo>
                <a:lnTo>
                  <a:pt x="1518" y="13927"/>
                </a:lnTo>
                <a:lnTo>
                  <a:pt x="1482" y="13874"/>
                </a:lnTo>
                <a:lnTo>
                  <a:pt x="1447" y="13769"/>
                </a:lnTo>
                <a:lnTo>
                  <a:pt x="1412" y="13717"/>
                </a:lnTo>
                <a:lnTo>
                  <a:pt x="1376" y="13664"/>
                </a:lnTo>
                <a:lnTo>
                  <a:pt x="1376" y="13664"/>
                </a:lnTo>
                <a:lnTo>
                  <a:pt x="1306" y="13612"/>
                </a:lnTo>
                <a:lnTo>
                  <a:pt x="1306" y="13559"/>
                </a:lnTo>
                <a:lnTo>
                  <a:pt x="1376" y="13401"/>
                </a:lnTo>
                <a:lnTo>
                  <a:pt x="1376" y="13401"/>
                </a:lnTo>
                <a:lnTo>
                  <a:pt x="1271" y="13349"/>
                </a:lnTo>
                <a:lnTo>
                  <a:pt x="1200" y="13401"/>
                </a:lnTo>
                <a:lnTo>
                  <a:pt x="1200" y="13401"/>
                </a:lnTo>
                <a:lnTo>
                  <a:pt x="1129" y="13191"/>
                </a:lnTo>
                <a:lnTo>
                  <a:pt x="1200" y="13191"/>
                </a:lnTo>
                <a:lnTo>
                  <a:pt x="1376" y="13191"/>
                </a:lnTo>
                <a:lnTo>
                  <a:pt x="1376" y="13191"/>
                </a:lnTo>
                <a:lnTo>
                  <a:pt x="1271" y="13139"/>
                </a:lnTo>
                <a:lnTo>
                  <a:pt x="1271" y="13086"/>
                </a:lnTo>
                <a:lnTo>
                  <a:pt x="1271" y="13034"/>
                </a:lnTo>
                <a:lnTo>
                  <a:pt x="1376" y="13034"/>
                </a:lnTo>
                <a:lnTo>
                  <a:pt x="1376" y="13034"/>
                </a:lnTo>
                <a:lnTo>
                  <a:pt x="1412" y="12928"/>
                </a:lnTo>
                <a:lnTo>
                  <a:pt x="1447" y="12823"/>
                </a:lnTo>
                <a:lnTo>
                  <a:pt x="1447" y="12718"/>
                </a:lnTo>
                <a:lnTo>
                  <a:pt x="1482" y="12561"/>
                </a:lnTo>
                <a:lnTo>
                  <a:pt x="1482" y="12561"/>
                </a:lnTo>
                <a:lnTo>
                  <a:pt x="1765" y="12193"/>
                </a:lnTo>
                <a:lnTo>
                  <a:pt x="1765" y="12193"/>
                </a:lnTo>
                <a:lnTo>
                  <a:pt x="1800" y="12140"/>
                </a:lnTo>
                <a:lnTo>
                  <a:pt x="1871" y="12140"/>
                </a:lnTo>
                <a:lnTo>
                  <a:pt x="1871" y="12140"/>
                </a:lnTo>
                <a:lnTo>
                  <a:pt x="1906" y="12193"/>
                </a:lnTo>
                <a:lnTo>
                  <a:pt x="1976" y="12193"/>
                </a:lnTo>
                <a:lnTo>
                  <a:pt x="1976" y="12298"/>
                </a:lnTo>
                <a:lnTo>
                  <a:pt x="1976" y="12298"/>
                </a:lnTo>
                <a:lnTo>
                  <a:pt x="2047" y="12193"/>
                </a:lnTo>
                <a:lnTo>
                  <a:pt x="2047" y="12193"/>
                </a:lnTo>
                <a:lnTo>
                  <a:pt x="2012" y="12193"/>
                </a:lnTo>
                <a:lnTo>
                  <a:pt x="1976" y="12140"/>
                </a:lnTo>
                <a:lnTo>
                  <a:pt x="2012" y="11982"/>
                </a:lnTo>
                <a:lnTo>
                  <a:pt x="2153" y="11877"/>
                </a:lnTo>
                <a:lnTo>
                  <a:pt x="2153" y="11877"/>
                </a:lnTo>
                <a:lnTo>
                  <a:pt x="1976" y="11982"/>
                </a:lnTo>
                <a:lnTo>
                  <a:pt x="1976" y="11982"/>
                </a:lnTo>
                <a:lnTo>
                  <a:pt x="1906" y="11772"/>
                </a:lnTo>
                <a:lnTo>
                  <a:pt x="1906" y="11615"/>
                </a:lnTo>
                <a:lnTo>
                  <a:pt x="1976" y="11509"/>
                </a:lnTo>
                <a:lnTo>
                  <a:pt x="2047" y="11457"/>
                </a:lnTo>
                <a:lnTo>
                  <a:pt x="2224" y="11457"/>
                </a:lnTo>
                <a:lnTo>
                  <a:pt x="2224" y="11457"/>
                </a:lnTo>
                <a:lnTo>
                  <a:pt x="2082" y="11352"/>
                </a:lnTo>
                <a:lnTo>
                  <a:pt x="2082" y="11299"/>
                </a:lnTo>
                <a:lnTo>
                  <a:pt x="2153" y="11299"/>
                </a:lnTo>
                <a:lnTo>
                  <a:pt x="2224" y="11194"/>
                </a:lnTo>
                <a:lnTo>
                  <a:pt x="2329" y="11194"/>
                </a:lnTo>
                <a:lnTo>
                  <a:pt x="2329" y="11194"/>
                </a:lnTo>
                <a:lnTo>
                  <a:pt x="2541" y="11299"/>
                </a:lnTo>
                <a:lnTo>
                  <a:pt x="2541" y="11299"/>
                </a:lnTo>
                <a:lnTo>
                  <a:pt x="2612" y="11352"/>
                </a:lnTo>
                <a:lnTo>
                  <a:pt x="2612" y="11404"/>
                </a:lnTo>
                <a:lnTo>
                  <a:pt x="2541" y="11509"/>
                </a:lnTo>
                <a:lnTo>
                  <a:pt x="2541" y="11509"/>
                </a:lnTo>
                <a:lnTo>
                  <a:pt x="2612" y="11457"/>
                </a:lnTo>
                <a:lnTo>
                  <a:pt x="2788" y="11404"/>
                </a:lnTo>
                <a:lnTo>
                  <a:pt x="2965" y="11352"/>
                </a:lnTo>
                <a:lnTo>
                  <a:pt x="3035" y="11299"/>
                </a:lnTo>
                <a:lnTo>
                  <a:pt x="3035" y="11299"/>
                </a:lnTo>
                <a:lnTo>
                  <a:pt x="3176" y="11036"/>
                </a:lnTo>
                <a:lnTo>
                  <a:pt x="3388" y="10826"/>
                </a:lnTo>
                <a:lnTo>
                  <a:pt x="3388" y="10826"/>
                </a:lnTo>
                <a:lnTo>
                  <a:pt x="3424" y="10931"/>
                </a:lnTo>
                <a:lnTo>
                  <a:pt x="3424" y="10931"/>
                </a:lnTo>
                <a:lnTo>
                  <a:pt x="3706" y="10931"/>
                </a:lnTo>
                <a:lnTo>
                  <a:pt x="3918" y="10879"/>
                </a:lnTo>
                <a:lnTo>
                  <a:pt x="4059" y="10774"/>
                </a:lnTo>
                <a:lnTo>
                  <a:pt x="4129" y="10564"/>
                </a:lnTo>
                <a:lnTo>
                  <a:pt x="4129" y="10564"/>
                </a:lnTo>
                <a:lnTo>
                  <a:pt x="4129" y="10353"/>
                </a:lnTo>
                <a:lnTo>
                  <a:pt x="4129" y="10091"/>
                </a:lnTo>
                <a:lnTo>
                  <a:pt x="4129" y="10091"/>
                </a:lnTo>
                <a:lnTo>
                  <a:pt x="3988" y="9775"/>
                </a:lnTo>
                <a:lnTo>
                  <a:pt x="3882" y="9670"/>
                </a:lnTo>
                <a:lnTo>
                  <a:pt x="3812" y="9670"/>
                </a:lnTo>
                <a:lnTo>
                  <a:pt x="3776" y="9670"/>
                </a:lnTo>
                <a:lnTo>
                  <a:pt x="3776" y="9670"/>
                </a:lnTo>
                <a:lnTo>
                  <a:pt x="3918" y="9618"/>
                </a:lnTo>
                <a:lnTo>
                  <a:pt x="4094" y="9460"/>
                </a:lnTo>
                <a:lnTo>
                  <a:pt x="4129" y="9407"/>
                </a:lnTo>
                <a:lnTo>
                  <a:pt x="4165" y="9302"/>
                </a:lnTo>
                <a:lnTo>
                  <a:pt x="4129" y="9145"/>
                </a:lnTo>
                <a:lnTo>
                  <a:pt x="3988" y="9039"/>
                </a:lnTo>
                <a:lnTo>
                  <a:pt x="3988" y="9039"/>
                </a:lnTo>
                <a:lnTo>
                  <a:pt x="4094" y="8934"/>
                </a:lnTo>
                <a:lnTo>
                  <a:pt x="4094" y="8934"/>
                </a:lnTo>
                <a:lnTo>
                  <a:pt x="3988" y="9039"/>
                </a:lnTo>
                <a:lnTo>
                  <a:pt x="3953" y="9092"/>
                </a:lnTo>
                <a:lnTo>
                  <a:pt x="3882" y="9145"/>
                </a:lnTo>
                <a:lnTo>
                  <a:pt x="3882" y="9145"/>
                </a:lnTo>
                <a:lnTo>
                  <a:pt x="3776" y="9197"/>
                </a:lnTo>
                <a:lnTo>
                  <a:pt x="3706" y="9197"/>
                </a:lnTo>
                <a:lnTo>
                  <a:pt x="3600" y="9197"/>
                </a:lnTo>
                <a:lnTo>
                  <a:pt x="3565" y="9302"/>
                </a:lnTo>
                <a:lnTo>
                  <a:pt x="3565" y="9302"/>
                </a:lnTo>
                <a:lnTo>
                  <a:pt x="3600" y="9197"/>
                </a:lnTo>
                <a:lnTo>
                  <a:pt x="3600" y="9302"/>
                </a:lnTo>
                <a:lnTo>
                  <a:pt x="3529" y="9355"/>
                </a:lnTo>
                <a:lnTo>
                  <a:pt x="3529" y="9355"/>
                </a:lnTo>
                <a:lnTo>
                  <a:pt x="3318" y="9407"/>
                </a:lnTo>
                <a:lnTo>
                  <a:pt x="3318" y="9407"/>
                </a:lnTo>
                <a:lnTo>
                  <a:pt x="3282" y="9460"/>
                </a:lnTo>
                <a:lnTo>
                  <a:pt x="3176" y="9618"/>
                </a:lnTo>
                <a:lnTo>
                  <a:pt x="3141" y="9670"/>
                </a:lnTo>
                <a:lnTo>
                  <a:pt x="3106" y="9775"/>
                </a:lnTo>
                <a:lnTo>
                  <a:pt x="3106" y="9775"/>
                </a:lnTo>
                <a:lnTo>
                  <a:pt x="3000" y="9618"/>
                </a:lnTo>
                <a:lnTo>
                  <a:pt x="2929" y="9460"/>
                </a:lnTo>
                <a:lnTo>
                  <a:pt x="2824" y="9407"/>
                </a:lnTo>
                <a:lnTo>
                  <a:pt x="2753" y="9407"/>
                </a:lnTo>
                <a:lnTo>
                  <a:pt x="2753" y="9407"/>
                </a:lnTo>
                <a:lnTo>
                  <a:pt x="2929" y="9512"/>
                </a:lnTo>
                <a:lnTo>
                  <a:pt x="2929" y="9512"/>
                </a:lnTo>
                <a:lnTo>
                  <a:pt x="2859" y="9670"/>
                </a:lnTo>
                <a:lnTo>
                  <a:pt x="2859" y="9670"/>
                </a:lnTo>
                <a:lnTo>
                  <a:pt x="2788" y="9618"/>
                </a:lnTo>
                <a:lnTo>
                  <a:pt x="2788" y="9618"/>
                </a:lnTo>
                <a:lnTo>
                  <a:pt x="2576" y="9460"/>
                </a:lnTo>
                <a:lnTo>
                  <a:pt x="2576" y="9460"/>
                </a:lnTo>
                <a:lnTo>
                  <a:pt x="2365" y="9407"/>
                </a:lnTo>
                <a:lnTo>
                  <a:pt x="2188" y="9460"/>
                </a:lnTo>
                <a:lnTo>
                  <a:pt x="2188" y="9460"/>
                </a:lnTo>
                <a:lnTo>
                  <a:pt x="1906" y="9512"/>
                </a:lnTo>
                <a:lnTo>
                  <a:pt x="1765" y="9618"/>
                </a:lnTo>
                <a:lnTo>
                  <a:pt x="1518" y="9512"/>
                </a:lnTo>
                <a:lnTo>
                  <a:pt x="1518" y="9512"/>
                </a:lnTo>
                <a:lnTo>
                  <a:pt x="1271" y="9460"/>
                </a:lnTo>
                <a:lnTo>
                  <a:pt x="1094" y="9407"/>
                </a:lnTo>
                <a:lnTo>
                  <a:pt x="953" y="9302"/>
                </a:lnTo>
                <a:lnTo>
                  <a:pt x="953" y="9302"/>
                </a:lnTo>
                <a:lnTo>
                  <a:pt x="1024" y="9197"/>
                </a:lnTo>
                <a:lnTo>
                  <a:pt x="1024" y="9145"/>
                </a:lnTo>
                <a:lnTo>
                  <a:pt x="1024" y="9092"/>
                </a:lnTo>
                <a:lnTo>
                  <a:pt x="918" y="9039"/>
                </a:lnTo>
                <a:lnTo>
                  <a:pt x="918" y="9039"/>
                </a:lnTo>
                <a:lnTo>
                  <a:pt x="812" y="8829"/>
                </a:lnTo>
                <a:lnTo>
                  <a:pt x="706" y="8672"/>
                </a:lnTo>
                <a:lnTo>
                  <a:pt x="706" y="8566"/>
                </a:lnTo>
                <a:lnTo>
                  <a:pt x="741" y="8514"/>
                </a:lnTo>
                <a:lnTo>
                  <a:pt x="741" y="8514"/>
                </a:lnTo>
                <a:lnTo>
                  <a:pt x="706" y="8672"/>
                </a:lnTo>
                <a:lnTo>
                  <a:pt x="706" y="8672"/>
                </a:lnTo>
                <a:lnTo>
                  <a:pt x="847" y="8777"/>
                </a:lnTo>
                <a:lnTo>
                  <a:pt x="882" y="8777"/>
                </a:lnTo>
                <a:lnTo>
                  <a:pt x="918" y="8672"/>
                </a:lnTo>
                <a:lnTo>
                  <a:pt x="953" y="8619"/>
                </a:lnTo>
                <a:lnTo>
                  <a:pt x="953" y="8619"/>
                </a:lnTo>
                <a:lnTo>
                  <a:pt x="953" y="8566"/>
                </a:lnTo>
                <a:lnTo>
                  <a:pt x="1059" y="8566"/>
                </a:lnTo>
                <a:lnTo>
                  <a:pt x="1200" y="8566"/>
                </a:lnTo>
                <a:lnTo>
                  <a:pt x="1200" y="8566"/>
                </a:lnTo>
                <a:lnTo>
                  <a:pt x="953" y="8461"/>
                </a:lnTo>
                <a:lnTo>
                  <a:pt x="812" y="8356"/>
                </a:lnTo>
                <a:lnTo>
                  <a:pt x="459" y="8356"/>
                </a:lnTo>
                <a:lnTo>
                  <a:pt x="459" y="8356"/>
                </a:lnTo>
                <a:lnTo>
                  <a:pt x="282" y="8251"/>
                </a:lnTo>
                <a:lnTo>
                  <a:pt x="106" y="8093"/>
                </a:lnTo>
                <a:lnTo>
                  <a:pt x="106" y="8093"/>
                </a:lnTo>
                <a:lnTo>
                  <a:pt x="0" y="7988"/>
                </a:lnTo>
                <a:lnTo>
                  <a:pt x="71" y="7936"/>
                </a:lnTo>
                <a:lnTo>
                  <a:pt x="176" y="7883"/>
                </a:lnTo>
                <a:lnTo>
                  <a:pt x="176" y="7883"/>
                </a:lnTo>
                <a:lnTo>
                  <a:pt x="71" y="7988"/>
                </a:lnTo>
                <a:lnTo>
                  <a:pt x="71" y="7988"/>
                </a:lnTo>
                <a:lnTo>
                  <a:pt x="176" y="8041"/>
                </a:lnTo>
                <a:lnTo>
                  <a:pt x="282" y="7988"/>
                </a:lnTo>
                <a:lnTo>
                  <a:pt x="424" y="7778"/>
                </a:lnTo>
                <a:lnTo>
                  <a:pt x="424" y="7778"/>
                </a:lnTo>
                <a:lnTo>
                  <a:pt x="565" y="7726"/>
                </a:lnTo>
                <a:lnTo>
                  <a:pt x="671" y="7726"/>
                </a:lnTo>
                <a:lnTo>
                  <a:pt x="706" y="7620"/>
                </a:lnTo>
                <a:lnTo>
                  <a:pt x="706" y="7620"/>
                </a:lnTo>
                <a:lnTo>
                  <a:pt x="706" y="7463"/>
                </a:lnTo>
                <a:lnTo>
                  <a:pt x="812" y="7410"/>
                </a:lnTo>
                <a:lnTo>
                  <a:pt x="1024" y="7410"/>
                </a:lnTo>
                <a:lnTo>
                  <a:pt x="1271" y="7410"/>
                </a:lnTo>
                <a:lnTo>
                  <a:pt x="1482" y="7358"/>
                </a:lnTo>
                <a:lnTo>
                  <a:pt x="1482" y="7358"/>
                </a:lnTo>
                <a:lnTo>
                  <a:pt x="1376" y="7253"/>
                </a:lnTo>
                <a:lnTo>
                  <a:pt x="1376" y="7253"/>
                </a:lnTo>
                <a:lnTo>
                  <a:pt x="1306" y="7200"/>
                </a:lnTo>
                <a:lnTo>
                  <a:pt x="1376" y="7095"/>
                </a:lnTo>
                <a:lnTo>
                  <a:pt x="1447" y="7042"/>
                </a:lnTo>
                <a:lnTo>
                  <a:pt x="1765" y="6937"/>
                </a:lnTo>
                <a:lnTo>
                  <a:pt x="1765" y="6937"/>
                </a:lnTo>
                <a:lnTo>
                  <a:pt x="1906" y="6885"/>
                </a:lnTo>
                <a:lnTo>
                  <a:pt x="2082" y="6832"/>
                </a:lnTo>
                <a:lnTo>
                  <a:pt x="2259" y="6780"/>
                </a:lnTo>
                <a:lnTo>
                  <a:pt x="2471" y="6780"/>
                </a:lnTo>
                <a:lnTo>
                  <a:pt x="2471" y="6780"/>
                </a:lnTo>
                <a:lnTo>
                  <a:pt x="2435" y="6780"/>
                </a:lnTo>
                <a:lnTo>
                  <a:pt x="2435" y="6832"/>
                </a:lnTo>
                <a:lnTo>
                  <a:pt x="2435" y="7042"/>
                </a:lnTo>
                <a:lnTo>
                  <a:pt x="2435" y="7042"/>
                </a:lnTo>
                <a:lnTo>
                  <a:pt x="2400" y="7200"/>
                </a:lnTo>
                <a:lnTo>
                  <a:pt x="2259" y="7253"/>
                </a:lnTo>
                <a:lnTo>
                  <a:pt x="2259" y="7253"/>
                </a:lnTo>
                <a:lnTo>
                  <a:pt x="2365" y="7358"/>
                </a:lnTo>
                <a:lnTo>
                  <a:pt x="2435" y="7410"/>
                </a:lnTo>
                <a:lnTo>
                  <a:pt x="2435" y="7410"/>
                </a:lnTo>
                <a:lnTo>
                  <a:pt x="2576" y="7463"/>
                </a:lnTo>
                <a:lnTo>
                  <a:pt x="2647" y="7463"/>
                </a:lnTo>
                <a:lnTo>
                  <a:pt x="2647" y="7463"/>
                </a:lnTo>
                <a:lnTo>
                  <a:pt x="2859" y="7463"/>
                </a:lnTo>
                <a:lnTo>
                  <a:pt x="2859" y="7463"/>
                </a:lnTo>
                <a:lnTo>
                  <a:pt x="3035" y="7410"/>
                </a:lnTo>
                <a:lnTo>
                  <a:pt x="3106" y="7463"/>
                </a:lnTo>
                <a:lnTo>
                  <a:pt x="3106" y="7515"/>
                </a:lnTo>
                <a:lnTo>
                  <a:pt x="3106" y="7515"/>
                </a:lnTo>
                <a:lnTo>
                  <a:pt x="3141" y="7515"/>
                </a:lnTo>
                <a:lnTo>
                  <a:pt x="3176" y="7463"/>
                </a:lnTo>
                <a:lnTo>
                  <a:pt x="3353" y="7515"/>
                </a:lnTo>
                <a:lnTo>
                  <a:pt x="3529" y="7515"/>
                </a:lnTo>
                <a:lnTo>
                  <a:pt x="3671" y="7463"/>
                </a:lnTo>
                <a:lnTo>
                  <a:pt x="3671" y="7463"/>
                </a:lnTo>
                <a:lnTo>
                  <a:pt x="3671" y="7410"/>
                </a:lnTo>
                <a:lnTo>
                  <a:pt x="3706" y="7253"/>
                </a:lnTo>
                <a:lnTo>
                  <a:pt x="3741" y="7200"/>
                </a:lnTo>
                <a:lnTo>
                  <a:pt x="3776" y="7200"/>
                </a:lnTo>
                <a:lnTo>
                  <a:pt x="3882" y="7200"/>
                </a:lnTo>
                <a:lnTo>
                  <a:pt x="3953" y="7253"/>
                </a:lnTo>
                <a:lnTo>
                  <a:pt x="3953" y="7253"/>
                </a:lnTo>
                <a:lnTo>
                  <a:pt x="3988" y="7410"/>
                </a:lnTo>
                <a:lnTo>
                  <a:pt x="3988" y="7410"/>
                </a:lnTo>
                <a:lnTo>
                  <a:pt x="4059" y="7358"/>
                </a:lnTo>
                <a:lnTo>
                  <a:pt x="4059" y="7253"/>
                </a:lnTo>
                <a:lnTo>
                  <a:pt x="3988" y="7147"/>
                </a:lnTo>
                <a:lnTo>
                  <a:pt x="3988" y="7147"/>
                </a:lnTo>
                <a:lnTo>
                  <a:pt x="3812" y="7095"/>
                </a:lnTo>
                <a:lnTo>
                  <a:pt x="3706" y="7042"/>
                </a:lnTo>
                <a:lnTo>
                  <a:pt x="3600" y="7095"/>
                </a:lnTo>
                <a:lnTo>
                  <a:pt x="3529" y="7147"/>
                </a:lnTo>
                <a:lnTo>
                  <a:pt x="3529" y="7147"/>
                </a:lnTo>
                <a:lnTo>
                  <a:pt x="3565" y="6937"/>
                </a:lnTo>
                <a:lnTo>
                  <a:pt x="3565" y="6885"/>
                </a:lnTo>
                <a:lnTo>
                  <a:pt x="3494" y="6780"/>
                </a:lnTo>
                <a:lnTo>
                  <a:pt x="3494" y="6780"/>
                </a:lnTo>
                <a:lnTo>
                  <a:pt x="3318" y="6622"/>
                </a:lnTo>
                <a:lnTo>
                  <a:pt x="3212" y="6569"/>
                </a:lnTo>
                <a:lnTo>
                  <a:pt x="3176" y="6464"/>
                </a:lnTo>
                <a:lnTo>
                  <a:pt x="3176" y="6464"/>
                </a:lnTo>
                <a:lnTo>
                  <a:pt x="3141" y="6359"/>
                </a:lnTo>
                <a:lnTo>
                  <a:pt x="3176" y="6307"/>
                </a:lnTo>
                <a:lnTo>
                  <a:pt x="3318" y="6359"/>
                </a:lnTo>
                <a:lnTo>
                  <a:pt x="3424" y="6517"/>
                </a:lnTo>
                <a:lnTo>
                  <a:pt x="3494" y="6569"/>
                </a:lnTo>
                <a:lnTo>
                  <a:pt x="3494" y="6622"/>
                </a:lnTo>
                <a:lnTo>
                  <a:pt x="3494" y="6622"/>
                </a:lnTo>
                <a:lnTo>
                  <a:pt x="3494" y="6780"/>
                </a:lnTo>
                <a:lnTo>
                  <a:pt x="3529" y="6832"/>
                </a:lnTo>
                <a:lnTo>
                  <a:pt x="3706" y="6885"/>
                </a:lnTo>
                <a:lnTo>
                  <a:pt x="3953" y="6885"/>
                </a:lnTo>
                <a:lnTo>
                  <a:pt x="3953" y="6885"/>
                </a:lnTo>
                <a:lnTo>
                  <a:pt x="4235" y="7042"/>
                </a:lnTo>
                <a:lnTo>
                  <a:pt x="4447" y="7095"/>
                </a:lnTo>
                <a:lnTo>
                  <a:pt x="4482" y="7042"/>
                </a:lnTo>
                <a:lnTo>
                  <a:pt x="4518" y="6937"/>
                </a:lnTo>
                <a:lnTo>
                  <a:pt x="4518" y="6885"/>
                </a:lnTo>
                <a:lnTo>
                  <a:pt x="4447" y="6674"/>
                </a:lnTo>
                <a:lnTo>
                  <a:pt x="4447" y="6674"/>
                </a:lnTo>
                <a:lnTo>
                  <a:pt x="4341" y="6780"/>
                </a:lnTo>
                <a:lnTo>
                  <a:pt x="4341" y="6780"/>
                </a:lnTo>
                <a:lnTo>
                  <a:pt x="4165" y="6674"/>
                </a:lnTo>
                <a:lnTo>
                  <a:pt x="4059" y="6674"/>
                </a:lnTo>
                <a:lnTo>
                  <a:pt x="4059" y="6674"/>
                </a:lnTo>
                <a:lnTo>
                  <a:pt x="3988" y="6780"/>
                </a:lnTo>
                <a:lnTo>
                  <a:pt x="3953" y="6832"/>
                </a:lnTo>
                <a:lnTo>
                  <a:pt x="3918" y="6885"/>
                </a:lnTo>
                <a:lnTo>
                  <a:pt x="3776" y="6832"/>
                </a:lnTo>
                <a:lnTo>
                  <a:pt x="3776" y="6832"/>
                </a:lnTo>
                <a:lnTo>
                  <a:pt x="3706" y="6780"/>
                </a:lnTo>
                <a:lnTo>
                  <a:pt x="3671" y="6674"/>
                </a:lnTo>
                <a:lnTo>
                  <a:pt x="3600" y="6569"/>
                </a:lnTo>
                <a:lnTo>
                  <a:pt x="3600" y="6517"/>
                </a:lnTo>
                <a:lnTo>
                  <a:pt x="3671" y="6359"/>
                </a:lnTo>
                <a:lnTo>
                  <a:pt x="3741" y="6307"/>
                </a:lnTo>
                <a:lnTo>
                  <a:pt x="3741" y="6307"/>
                </a:lnTo>
                <a:lnTo>
                  <a:pt x="3565" y="6201"/>
                </a:lnTo>
                <a:lnTo>
                  <a:pt x="3494" y="6201"/>
                </a:lnTo>
                <a:lnTo>
                  <a:pt x="3424" y="6201"/>
                </a:lnTo>
                <a:lnTo>
                  <a:pt x="3353" y="6096"/>
                </a:lnTo>
                <a:lnTo>
                  <a:pt x="3353" y="6096"/>
                </a:lnTo>
                <a:lnTo>
                  <a:pt x="3318" y="6201"/>
                </a:lnTo>
                <a:lnTo>
                  <a:pt x="3282" y="6254"/>
                </a:lnTo>
                <a:lnTo>
                  <a:pt x="3282" y="6254"/>
                </a:lnTo>
                <a:lnTo>
                  <a:pt x="3282" y="6096"/>
                </a:lnTo>
                <a:lnTo>
                  <a:pt x="3318" y="5991"/>
                </a:lnTo>
                <a:lnTo>
                  <a:pt x="3318" y="5991"/>
                </a:lnTo>
                <a:lnTo>
                  <a:pt x="3282" y="6044"/>
                </a:lnTo>
                <a:lnTo>
                  <a:pt x="3212" y="6044"/>
                </a:lnTo>
                <a:lnTo>
                  <a:pt x="3212" y="6201"/>
                </a:lnTo>
                <a:lnTo>
                  <a:pt x="3212" y="6201"/>
                </a:lnTo>
                <a:lnTo>
                  <a:pt x="3141" y="6201"/>
                </a:lnTo>
                <a:lnTo>
                  <a:pt x="3000" y="6201"/>
                </a:lnTo>
                <a:lnTo>
                  <a:pt x="2753" y="6096"/>
                </a:lnTo>
                <a:lnTo>
                  <a:pt x="2753" y="6096"/>
                </a:lnTo>
                <a:lnTo>
                  <a:pt x="2576" y="6044"/>
                </a:lnTo>
                <a:lnTo>
                  <a:pt x="2541" y="5991"/>
                </a:lnTo>
                <a:lnTo>
                  <a:pt x="2435" y="5676"/>
                </a:lnTo>
                <a:lnTo>
                  <a:pt x="2435" y="5676"/>
                </a:lnTo>
                <a:lnTo>
                  <a:pt x="2329" y="5466"/>
                </a:lnTo>
                <a:lnTo>
                  <a:pt x="2082" y="5203"/>
                </a:lnTo>
                <a:lnTo>
                  <a:pt x="1835" y="4940"/>
                </a:lnTo>
                <a:lnTo>
                  <a:pt x="1624" y="4782"/>
                </a:lnTo>
                <a:lnTo>
                  <a:pt x="1624" y="4782"/>
                </a:lnTo>
                <a:lnTo>
                  <a:pt x="1447" y="4782"/>
                </a:lnTo>
                <a:lnTo>
                  <a:pt x="1271" y="4625"/>
                </a:lnTo>
                <a:lnTo>
                  <a:pt x="1271" y="4625"/>
                </a:lnTo>
                <a:lnTo>
                  <a:pt x="1059" y="4415"/>
                </a:lnTo>
                <a:lnTo>
                  <a:pt x="882" y="4362"/>
                </a:lnTo>
                <a:lnTo>
                  <a:pt x="882" y="4362"/>
                </a:lnTo>
                <a:lnTo>
                  <a:pt x="1024" y="4309"/>
                </a:lnTo>
                <a:lnTo>
                  <a:pt x="1094" y="4204"/>
                </a:lnTo>
                <a:lnTo>
                  <a:pt x="1129" y="4047"/>
                </a:lnTo>
                <a:lnTo>
                  <a:pt x="1129" y="3836"/>
                </a:lnTo>
                <a:lnTo>
                  <a:pt x="1129" y="3836"/>
                </a:lnTo>
                <a:lnTo>
                  <a:pt x="1200" y="3784"/>
                </a:lnTo>
                <a:lnTo>
                  <a:pt x="1235" y="3731"/>
                </a:lnTo>
                <a:lnTo>
                  <a:pt x="1376" y="3679"/>
                </a:lnTo>
                <a:lnTo>
                  <a:pt x="1694" y="3574"/>
                </a:lnTo>
                <a:lnTo>
                  <a:pt x="1694" y="3574"/>
                </a:lnTo>
                <a:lnTo>
                  <a:pt x="2082" y="3521"/>
                </a:lnTo>
                <a:lnTo>
                  <a:pt x="2400" y="3364"/>
                </a:lnTo>
                <a:lnTo>
                  <a:pt x="2647" y="3153"/>
                </a:lnTo>
                <a:lnTo>
                  <a:pt x="2824" y="2891"/>
                </a:lnTo>
                <a:lnTo>
                  <a:pt x="2824" y="2891"/>
                </a:lnTo>
                <a:lnTo>
                  <a:pt x="2824" y="2996"/>
                </a:lnTo>
                <a:lnTo>
                  <a:pt x="2824" y="2996"/>
                </a:lnTo>
                <a:lnTo>
                  <a:pt x="2859" y="2943"/>
                </a:lnTo>
                <a:lnTo>
                  <a:pt x="2929" y="2891"/>
                </a:lnTo>
                <a:lnTo>
                  <a:pt x="2965" y="2628"/>
                </a:lnTo>
                <a:lnTo>
                  <a:pt x="3000" y="2418"/>
                </a:lnTo>
                <a:lnTo>
                  <a:pt x="3106" y="2260"/>
                </a:lnTo>
                <a:lnTo>
                  <a:pt x="3106" y="2260"/>
                </a:lnTo>
                <a:lnTo>
                  <a:pt x="3176" y="2050"/>
                </a:lnTo>
                <a:lnTo>
                  <a:pt x="3282" y="1839"/>
                </a:lnTo>
                <a:lnTo>
                  <a:pt x="3388" y="1682"/>
                </a:lnTo>
                <a:lnTo>
                  <a:pt x="3565" y="1577"/>
                </a:lnTo>
                <a:lnTo>
                  <a:pt x="3565" y="1577"/>
                </a:lnTo>
                <a:lnTo>
                  <a:pt x="3600" y="1682"/>
                </a:lnTo>
                <a:lnTo>
                  <a:pt x="3600" y="1734"/>
                </a:lnTo>
                <a:lnTo>
                  <a:pt x="3600" y="1787"/>
                </a:lnTo>
                <a:lnTo>
                  <a:pt x="3600" y="1787"/>
                </a:lnTo>
                <a:lnTo>
                  <a:pt x="3918" y="1682"/>
                </a:lnTo>
                <a:lnTo>
                  <a:pt x="4059" y="1577"/>
                </a:lnTo>
                <a:lnTo>
                  <a:pt x="4165" y="1524"/>
                </a:lnTo>
                <a:lnTo>
                  <a:pt x="4165" y="1524"/>
                </a:lnTo>
                <a:lnTo>
                  <a:pt x="4341" y="1261"/>
                </a:lnTo>
                <a:lnTo>
                  <a:pt x="4482" y="1209"/>
                </a:lnTo>
                <a:lnTo>
                  <a:pt x="4624" y="1209"/>
                </a:lnTo>
                <a:lnTo>
                  <a:pt x="4624" y="1209"/>
                </a:lnTo>
                <a:lnTo>
                  <a:pt x="4624" y="1366"/>
                </a:lnTo>
                <a:lnTo>
                  <a:pt x="4518" y="1366"/>
                </a:lnTo>
                <a:lnTo>
                  <a:pt x="4518" y="1366"/>
                </a:lnTo>
                <a:lnTo>
                  <a:pt x="4624" y="1366"/>
                </a:lnTo>
                <a:lnTo>
                  <a:pt x="4659" y="1419"/>
                </a:lnTo>
                <a:lnTo>
                  <a:pt x="4553" y="1524"/>
                </a:lnTo>
                <a:lnTo>
                  <a:pt x="4553" y="1524"/>
                </a:lnTo>
                <a:lnTo>
                  <a:pt x="4624" y="1524"/>
                </a:lnTo>
                <a:lnTo>
                  <a:pt x="4659" y="1524"/>
                </a:lnTo>
                <a:lnTo>
                  <a:pt x="4729" y="1682"/>
                </a:lnTo>
                <a:lnTo>
                  <a:pt x="4729" y="1682"/>
                </a:lnTo>
                <a:lnTo>
                  <a:pt x="4729" y="1366"/>
                </a:lnTo>
                <a:lnTo>
                  <a:pt x="4729" y="1366"/>
                </a:lnTo>
                <a:lnTo>
                  <a:pt x="4800" y="1366"/>
                </a:lnTo>
                <a:lnTo>
                  <a:pt x="4871" y="1366"/>
                </a:lnTo>
                <a:lnTo>
                  <a:pt x="5047" y="1261"/>
                </a:lnTo>
                <a:lnTo>
                  <a:pt x="5047" y="1261"/>
                </a:lnTo>
                <a:lnTo>
                  <a:pt x="4906" y="1261"/>
                </a:lnTo>
                <a:lnTo>
                  <a:pt x="4835" y="1366"/>
                </a:lnTo>
                <a:lnTo>
                  <a:pt x="4835" y="1366"/>
                </a:lnTo>
                <a:lnTo>
                  <a:pt x="4659" y="1156"/>
                </a:lnTo>
                <a:lnTo>
                  <a:pt x="4624" y="1156"/>
                </a:lnTo>
                <a:lnTo>
                  <a:pt x="4553" y="1156"/>
                </a:lnTo>
                <a:lnTo>
                  <a:pt x="4553" y="1156"/>
                </a:lnTo>
                <a:lnTo>
                  <a:pt x="4659" y="999"/>
                </a:lnTo>
                <a:lnTo>
                  <a:pt x="4800" y="946"/>
                </a:lnTo>
                <a:lnTo>
                  <a:pt x="5047" y="841"/>
                </a:lnTo>
                <a:lnTo>
                  <a:pt x="5047" y="841"/>
                </a:lnTo>
                <a:lnTo>
                  <a:pt x="5012" y="893"/>
                </a:lnTo>
                <a:lnTo>
                  <a:pt x="4941" y="893"/>
                </a:lnTo>
                <a:lnTo>
                  <a:pt x="4941" y="893"/>
                </a:lnTo>
                <a:lnTo>
                  <a:pt x="5294" y="946"/>
                </a:lnTo>
                <a:lnTo>
                  <a:pt x="5576" y="946"/>
                </a:lnTo>
                <a:lnTo>
                  <a:pt x="5788" y="841"/>
                </a:lnTo>
                <a:lnTo>
                  <a:pt x="5965" y="683"/>
                </a:lnTo>
                <a:lnTo>
                  <a:pt x="5965" y="683"/>
                </a:lnTo>
                <a:lnTo>
                  <a:pt x="6141" y="578"/>
                </a:lnTo>
                <a:lnTo>
                  <a:pt x="6247" y="368"/>
                </a:lnTo>
                <a:lnTo>
                  <a:pt x="6424" y="158"/>
                </a:lnTo>
                <a:lnTo>
                  <a:pt x="6600" y="0"/>
                </a:lnTo>
                <a:lnTo>
                  <a:pt x="6600" y="0"/>
                </a:lnTo>
                <a:lnTo>
                  <a:pt x="6565" y="53"/>
                </a:lnTo>
                <a:lnTo>
                  <a:pt x="6565" y="158"/>
                </a:lnTo>
                <a:lnTo>
                  <a:pt x="6565" y="158"/>
                </a:lnTo>
                <a:lnTo>
                  <a:pt x="6812" y="263"/>
                </a:lnTo>
                <a:lnTo>
                  <a:pt x="6988" y="315"/>
                </a:lnTo>
                <a:lnTo>
                  <a:pt x="7094" y="420"/>
                </a:lnTo>
                <a:lnTo>
                  <a:pt x="7094" y="420"/>
                </a:lnTo>
                <a:lnTo>
                  <a:pt x="7094" y="526"/>
                </a:lnTo>
                <a:lnTo>
                  <a:pt x="7094" y="578"/>
                </a:lnTo>
                <a:lnTo>
                  <a:pt x="7024" y="683"/>
                </a:lnTo>
                <a:lnTo>
                  <a:pt x="6776" y="683"/>
                </a:lnTo>
                <a:lnTo>
                  <a:pt x="6776" y="683"/>
                </a:lnTo>
                <a:lnTo>
                  <a:pt x="6847" y="893"/>
                </a:lnTo>
                <a:lnTo>
                  <a:pt x="6918" y="946"/>
                </a:lnTo>
                <a:lnTo>
                  <a:pt x="6918" y="946"/>
                </a:lnTo>
                <a:lnTo>
                  <a:pt x="7024" y="841"/>
                </a:lnTo>
                <a:lnTo>
                  <a:pt x="7129" y="683"/>
                </a:lnTo>
                <a:lnTo>
                  <a:pt x="7129" y="683"/>
                </a:lnTo>
                <a:lnTo>
                  <a:pt x="7235" y="526"/>
                </a:lnTo>
                <a:lnTo>
                  <a:pt x="7235" y="526"/>
                </a:lnTo>
                <a:lnTo>
                  <a:pt x="7341" y="368"/>
                </a:lnTo>
                <a:lnTo>
                  <a:pt x="7376" y="368"/>
                </a:lnTo>
                <a:lnTo>
                  <a:pt x="7412" y="526"/>
                </a:lnTo>
                <a:lnTo>
                  <a:pt x="7412" y="526"/>
                </a:lnTo>
                <a:lnTo>
                  <a:pt x="7482" y="420"/>
                </a:lnTo>
                <a:lnTo>
                  <a:pt x="7518" y="420"/>
                </a:lnTo>
                <a:lnTo>
                  <a:pt x="7588" y="526"/>
                </a:lnTo>
                <a:lnTo>
                  <a:pt x="7588" y="526"/>
                </a:lnTo>
                <a:lnTo>
                  <a:pt x="7694" y="631"/>
                </a:lnTo>
                <a:lnTo>
                  <a:pt x="7659" y="683"/>
                </a:lnTo>
                <a:lnTo>
                  <a:pt x="7553" y="736"/>
                </a:lnTo>
                <a:lnTo>
                  <a:pt x="7553" y="736"/>
                </a:lnTo>
                <a:lnTo>
                  <a:pt x="7765" y="893"/>
                </a:lnTo>
                <a:lnTo>
                  <a:pt x="7941" y="893"/>
                </a:lnTo>
                <a:lnTo>
                  <a:pt x="8118" y="736"/>
                </a:lnTo>
                <a:lnTo>
                  <a:pt x="8118" y="736"/>
                </a:lnTo>
                <a:lnTo>
                  <a:pt x="8471" y="683"/>
                </a:lnTo>
                <a:lnTo>
                  <a:pt x="8682" y="736"/>
                </a:lnTo>
                <a:lnTo>
                  <a:pt x="8894" y="841"/>
                </a:lnTo>
                <a:lnTo>
                  <a:pt x="8894" y="841"/>
                </a:lnTo>
                <a:lnTo>
                  <a:pt x="8929" y="893"/>
                </a:lnTo>
                <a:lnTo>
                  <a:pt x="8929" y="946"/>
                </a:lnTo>
                <a:lnTo>
                  <a:pt x="8859" y="1156"/>
                </a:lnTo>
                <a:lnTo>
                  <a:pt x="8859" y="1156"/>
                </a:lnTo>
                <a:lnTo>
                  <a:pt x="9071" y="1209"/>
                </a:lnTo>
                <a:lnTo>
                  <a:pt x="9071" y="1209"/>
                </a:lnTo>
                <a:lnTo>
                  <a:pt x="8929" y="1209"/>
                </a:lnTo>
                <a:lnTo>
                  <a:pt x="8753" y="1209"/>
                </a:lnTo>
                <a:lnTo>
                  <a:pt x="8753" y="1209"/>
                </a:lnTo>
                <a:lnTo>
                  <a:pt x="9035" y="1261"/>
                </a:lnTo>
                <a:lnTo>
                  <a:pt x="9247" y="1209"/>
                </a:lnTo>
                <a:lnTo>
                  <a:pt x="9247" y="1209"/>
                </a:lnTo>
                <a:lnTo>
                  <a:pt x="9212" y="1366"/>
                </a:lnTo>
                <a:lnTo>
                  <a:pt x="9212" y="1366"/>
                </a:lnTo>
                <a:lnTo>
                  <a:pt x="9494" y="1472"/>
                </a:lnTo>
                <a:lnTo>
                  <a:pt x="9671" y="1419"/>
                </a:lnTo>
                <a:lnTo>
                  <a:pt x="9671" y="1419"/>
                </a:lnTo>
                <a:lnTo>
                  <a:pt x="9882" y="1366"/>
                </a:lnTo>
                <a:lnTo>
                  <a:pt x="9882" y="1366"/>
                </a:lnTo>
                <a:lnTo>
                  <a:pt x="9988" y="1261"/>
                </a:lnTo>
                <a:lnTo>
                  <a:pt x="10024" y="1366"/>
                </a:lnTo>
                <a:lnTo>
                  <a:pt x="10059" y="1419"/>
                </a:lnTo>
                <a:lnTo>
                  <a:pt x="10059" y="1419"/>
                </a:lnTo>
                <a:lnTo>
                  <a:pt x="10376" y="1366"/>
                </a:lnTo>
                <a:lnTo>
                  <a:pt x="10553" y="1366"/>
                </a:lnTo>
                <a:lnTo>
                  <a:pt x="10729" y="1366"/>
                </a:lnTo>
                <a:lnTo>
                  <a:pt x="10729" y="1366"/>
                </a:lnTo>
                <a:lnTo>
                  <a:pt x="10906" y="1419"/>
                </a:lnTo>
                <a:lnTo>
                  <a:pt x="11082" y="1472"/>
                </a:lnTo>
                <a:lnTo>
                  <a:pt x="11082" y="1472"/>
                </a:lnTo>
                <a:lnTo>
                  <a:pt x="11188" y="1524"/>
                </a:lnTo>
                <a:lnTo>
                  <a:pt x="11329" y="1524"/>
                </a:lnTo>
                <a:lnTo>
                  <a:pt x="11400" y="1577"/>
                </a:lnTo>
                <a:lnTo>
                  <a:pt x="11506" y="1577"/>
                </a:lnTo>
                <a:lnTo>
                  <a:pt x="11506" y="1577"/>
                </a:lnTo>
                <a:lnTo>
                  <a:pt x="11788" y="1734"/>
                </a:lnTo>
                <a:lnTo>
                  <a:pt x="11965" y="1787"/>
                </a:lnTo>
                <a:lnTo>
                  <a:pt x="12176" y="1787"/>
                </a:lnTo>
                <a:lnTo>
                  <a:pt x="12353" y="1787"/>
                </a:lnTo>
                <a:lnTo>
                  <a:pt x="12353" y="1787"/>
                </a:lnTo>
                <a:lnTo>
                  <a:pt x="12529" y="1787"/>
                </a:lnTo>
                <a:lnTo>
                  <a:pt x="12635" y="1787"/>
                </a:lnTo>
                <a:lnTo>
                  <a:pt x="12741" y="1945"/>
                </a:lnTo>
                <a:lnTo>
                  <a:pt x="12741" y="1945"/>
                </a:lnTo>
                <a:lnTo>
                  <a:pt x="12812" y="1945"/>
                </a:lnTo>
                <a:lnTo>
                  <a:pt x="12882" y="1945"/>
                </a:lnTo>
                <a:lnTo>
                  <a:pt x="12918" y="1997"/>
                </a:lnTo>
                <a:lnTo>
                  <a:pt x="12918" y="2050"/>
                </a:lnTo>
                <a:lnTo>
                  <a:pt x="12918" y="2050"/>
                </a:lnTo>
                <a:lnTo>
                  <a:pt x="13376" y="2050"/>
                </a:lnTo>
                <a:lnTo>
                  <a:pt x="13376" y="2050"/>
                </a:lnTo>
                <a:lnTo>
                  <a:pt x="13518" y="1997"/>
                </a:lnTo>
                <a:lnTo>
                  <a:pt x="13518" y="1997"/>
                </a:lnTo>
                <a:lnTo>
                  <a:pt x="13624" y="1945"/>
                </a:lnTo>
                <a:lnTo>
                  <a:pt x="13624" y="2050"/>
                </a:lnTo>
                <a:lnTo>
                  <a:pt x="13624" y="2050"/>
                </a:lnTo>
                <a:lnTo>
                  <a:pt x="13624" y="1945"/>
                </a:lnTo>
                <a:lnTo>
                  <a:pt x="13659" y="1839"/>
                </a:lnTo>
                <a:lnTo>
                  <a:pt x="13835" y="1839"/>
                </a:lnTo>
                <a:lnTo>
                  <a:pt x="14082" y="1839"/>
                </a:lnTo>
                <a:lnTo>
                  <a:pt x="14329" y="1945"/>
                </a:lnTo>
                <a:lnTo>
                  <a:pt x="14329" y="1945"/>
                </a:lnTo>
                <a:lnTo>
                  <a:pt x="14576" y="2102"/>
                </a:lnTo>
                <a:lnTo>
                  <a:pt x="14824" y="2312"/>
                </a:lnTo>
                <a:lnTo>
                  <a:pt x="14824" y="2312"/>
                </a:lnTo>
                <a:lnTo>
                  <a:pt x="14965" y="2365"/>
                </a:lnTo>
                <a:lnTo>
                  <a:pt x="15106" y="2523"/>
                </a:lnTo>
                <a:lnTo>
                  <a:pt x="15106" y="2523"/>
                </a:lnTo>
                <a:lnTo>
                  <a:pt x="15176" y="2575"/>
                </a:lnTo>
                <a:lnTo>
                  <a:pt x="15282" y="2575"/>
                </a:lnTo>
                <a:lnTo>
                  <a:pt x="15318" y="2523"/>
                </a:lnTo>
                <a:lnTo>
                  <a:pt x="15353" y="2575"/>
                </a:lnTo>
                <a:lnTo>
                  <a:pt x="15353" y="2575"/>
                </a:lnTo>
                <a:lnTo>
                  <a:pt x="15353" y="3364"/>
                </a:lnTo>
                <a:lnTo>
                  <a:pt x="15353" y="4099"/>
                </a:lnTo>
                <a:lnTo>
                  <a:pt x="15388" y="4940"/>
                </a:lnTo>
                <a:lnTo>
                  <a:pt x="15353" y="5728"/>
                </a:lnTo>
                <a:lnTo>
                  <a:pt x="15353" y="5728"/>
                </a:lnTo>
                <a:lnTo>
                  <a:pt x="15353" y="7358"/>
                </a:lnTo>
                <a:lnTo>
                  <a:pt x="15353" y="8934"/>
                </a:lnTo>
                <a:lnTo>
                  <a:pt x="15353" y="8934"/>
                </a:lnTo>
                <a:lnTo>
                  <a:pt x="15388" y="10564"/>
                </a:lnTo>
                <a:lnTo>
                  <a:pt x="15388" y="12140"/>
                </a:lnTo>
                <a:lnTo>
                  <a:pt x="15388" y="12140"/>
                </a:lnTo>
                <a:lnTo>
                  <a:pt x="15353" y="12876"/>
                </a:lnTo>
                <a:lnTo>
                  <a:pt x="15353" y="13664"/>
                </a:lnTo>
                <a:lnTo>
                  <a:pt x="15353" y="13664"/>
                </a:lnTo>
                <a:lnTo>
                  <a:pt x="15353" y="14032"/>
                </a:lnTo>
                <a:lnTo>
                  <a:pt x="15353" y="14347"/>
                </a:lnTo>
                <a:lnTo>
                  <a:pt x="15353" y="14347"/>
                </a:lnTo>
                <a:lnTo>
                  <a:pt x="15318" y="14610"/>
                </a:lnTo>
                <a:lnTo>
                  <a:pt x="15353" y="14768"/>
                </a:lnTo>
                <a:lnTo>
                  <a:pt x="15388" y="14978"/>
                </a:lnTo>
                <a:lnTo>
                  <a:pt x="15388" y="14978"/>
                </a:lnTo>
                <a:lnTo>
                  <a:pt x="15565" y="15031"/>
                </a:lnTo>
                <a:lnTo>
                  <a:pt x="15671" y="14978"/>
                </a:lnTo>
                <a:lnTo>
                  <a:pt x="15671" y="14978"/>
                </a:lnTo>
                <a:lnTo>
                  <a:pt x="15706" y="14978"/>
                </a:lnTo>
                <a:lnTo>
                  <a:pt x="15776" y="14978"/>
                </a:lnTo>
                <a:lnTo>
                  <a:pt x="15918" y="15031"/>
                </a:lnTo>
                <a:lnTo>
                  <a:pt x="15918" y="15031"/>
                </a:lnTo>
                <a:lnTo>
                  <a:pt x="15988" y="15031"/>
                </a:lnTo>
                <a:lnTo>
                  <a:pt x="16059" y="14978"/>
                </a:lnTo>
                <a:lnTo>
                  <a:pt x="16129" y="14873"/>
                </a:lnTo>
                <a:lnTo>
                  <a:pt x="16129" y="14873"/>
                </a:lnTo>
                <a:lnTo>
                  <a:pt x="16271" y="14873"/>
                </a:lnTo>
                <a:lnTo>
                  <a:pt x="16447" y="14873"/>
                </a:lnTo>
                <a:lnTo>
                  <a:pt x="16447" y="14873"/>
                </a:lnTo>
                <a:lnTo>
                  <a:pt x="16412" y="15031"/>
                </a:lnTo>
                <a:lnTo>
                  <a:pt x="16412" y="15083"/>
                </a:lnTo>
                <a:lnTo>
                  <a:pt x="16412" y="15188"/>
                </a:lnTo>
                <a:lnTo>
                  <a:pt x="16412" y="15188"/>
                </a:lnTo>
                <a:lnTo>
                  <a:pt x="16447" y="15293"/>
                </a:lnTo>
                <a:lnTo>
                  <a:pt x="16518" y="15346"/>
                </a:lnTo>
                <a:lnTo>
                  <a:pt x="16694" y="15556"/>
                </a:lnTo>
                <a:lnTo>
                  <a:pt x="16694" y="15556"/>
                </a:lnTo>
                <a:lnTo>
                  <a:pt x="16906" y="15872"/>
                </a:lnTo>
                <a:lnTo>
                  <a:pt x="17188" y="16134"/>
                </a:lnTo>
                <a:lnTo>
                  <a:pt x="17188" y="16134"/>
                </a:lnTo>
                <a:lnTo>
                  <a:pt x="17294" y="16239"/>
                </a:lnTo>
                <a:lnTo>
                  <a:pt x="17365" y="16397"/>
                </a:lnTo>
                <a:lnTo>
                  <a:pt x="17400" y="16607"/>
                </a:lnTo>
                <a:lnTo>
                  <a:pt x="17400" y="16607"/>
                </a:lnTo>
                <a:lnTo>
                  <a:pt x="17647" y="16450"/>
                </a:lnTo>
                <a:lnTo>
                  <a:pt x="17753" y="16397"/>
                </a:lnTo>
                <a:lnTo>
                  <a:pt x="17859" y="16239"/>
                </a:lnTo>
                <a:lnTo>
                  <a:pt x="17859" y="16239"/>
                </a:lnTo>
                <a:lnTo>
                  <a:pt x="17894" y="16134"/>
                </a:lnTo>
                <a:lnTo>
                  <a:pt x="17965" y="15977"/>
                </a:lnTo>
                <a:lnTo>
                  <a:pt x="17965" y="15977"/>
                </a:lnTo>
                <a:lnTo>
                  <a:pt x="18000" y="15924"/>
                </a:lnTo>
                <a:lnTo>
                  <a:pt x="18000" y="15924"/>
                </a:lnTo>
                <a:lnTo>
                  <a:pt x="18000" y="15872"/>
                </a:lnTo>
                <a:lnTo>
                  <a:pt x="18000" y="15819"/>
                </a:lnTo>
                <a:lnTo>
                  <a:pt x="18000" y="15819"/>
                </a:lnTo>
                <a:lnTo>
                  <a:pt x="18071" y="15714"/>
                </a:lnTo>
                <a:lnTo>
                  <a:pt x="18212" y="15714"/>
                </a:lnTo>
                <a:lnTo>
                  <a:pt x="18212" y="15714"/>
                </a:lnTo>
                <a:lnTo>
                  <a:pt x="18318" y="15609"/>
                </a:lnTo>
                <a:lnTo>
                  <a:pt x="18388" y="15609"/>
                </a:lnTo>
                <a:lnTo>
                  <a:pt x="18459" y="15609"/>
                </a:lnTo>
                <a:lnTo>
                  <a:pt x="18459" y="15609"/>
                </a:lnTo>
                <a:lnTo>
                  <a:pt x="18600" y="15661"/>
                </a:lnTo>
                <a:lnTo>
                  <a:pt x="18706" y="15714"/>
                </a:lnTo>
                <a:lnTo>
                  <a:pt x="18741" y="15924"/>
                </a:lnTo>
                <a:lnTo>
                  <a:pt x="18741" y="16029"/>
                </a:lnTo>
                <a:lnTo>
                  <a:pt x="18776" y="16134"/>
                </a:lnTo>
                <a:lnTo>
                  <a:pt x="18847" y="16187"/>
                </a:lnTo>
                <a:lnTo>
                  <a:pt x="18847" y="16187"/>
                </a:lnTo>
                <a:lnTo>
                  <a:pt x="18988" y="16292"/>
                </a:lnTo>
                <a:lnTo>
                  <a:pt x="19094" y="16450"/>
                </a:lnTo>
                <a:lnTo>
                  <a:pt x="19094" y="16450"/>
                </a:lnTo>
                <a:lnTo>
                  <a:pt x="19165" y="16607"/>
                </a:lnTo>
                <a:lnTo>
                  <a:pt x="19306" y="16765"/>
                </a:lnTo>
                <a:lnTo>
                  <a:pt x="19306" y="16765"/>
                </a:lnTo>
                <a:lnTo>
                  <a:pt x="19482" y="16975"/>
                </a:lnTo>
                <a:lnTo>
                  <a:pt x="19553" y="17080"/>
                </a:lnTo>
                <a:lnTo>
                  <a:pt x="19694" y="17396"/>
                </a:lnTo>
                <a:lnTo>
                  <a:pt x="19694" y="17396"/>
                </a:lnTo>
                <a:lnTo>
                  <a:pt x="20082" y="18184"/>
                </a:lnTo>
                <a:lnTo>
                  <a:pt x="20082" y="18184"/>
                </a:lnTo>
                <a:lnTo>
                  <a:pt x="20259" y="18447"/>
                </a:lnTo>
                <a:lnTo>
                  <a:pt x="20329" y="18709"/>
                </a:lnTo>
                <a:lnTo>
                  <a:pt x="20329" y="18709"/>
                </a:lnTo>
                <a:lnTo>
                  <a:pt x="20329" y="18815"/>
                </a:lnTo>
                <a:lnTo>
                  <a:pt x="20365" y="18867"/>
                </a:lnTo>
                <a:lnTo>
                  <a:pt x="20471" y="18972"/>
                </a:lnTo>
                <a:lnTo>
                  <a:pt x="20471" y="18972"/>
                </a:lnTo>
                <a:lnTo>
                  <a:pt x="20435" y="19025"/>
                </a:lnTo>
                <a:lnTo>
                  <a:pt x="20471" y="19130"/>
                </a:lnTo>
                <a:lnTo>
                  <a:pt x="20612" y="19445"/>
                </a:lnTo>
                <a:lnTo>
                  <a:pt x="20612" y="19445"/>
                </a:lnTo>
                <a:lnTo>
                  <a:pt x="20682" y="19445"/>
                </a:lnTo>
                <a:lnTo>
                  <a:pt x="20859" y="19550"/>
                </a:lnTo>
                <a:lnTo>
                  <a:pt x="21176" y="19708"/>
                </a:lnTo>
                <a:lnTo>
                  <a:pt x="21176" y="19708"/>
                </a:lnTo>
                <a:lnTo>
                  <a:pt x="21388" y="19971"/>
                </a:lnTo>
                <a:lnTo>
                  <a:pt x="21459" y="20076"/>
                </a:lnTo>
                <a:lnTo>
                  <a:pt x="21565" y="20076"/>
                </a:lnTo>
                <a:lnTo>
                  <a:pt x="21565" y="20076"/>
                </a:lnTo>
                <a:lnTo>
                  <a:pt x="21565" y="20181"/>
                </a:lnTo>
                <a:lnTo>
                  <a:pt x="21565" y="20234"/>
                </a:lnTo>
                <a:lnTo>
                  <a:pt x="21494" y="20391"/>
                </a:lnTo>
                <a:lnTo>
                  <a:pt x="21494" y="20391"/>
                </a:lnTo>
                <a:lnTo>
                  <a:pt x="21459" y="20496"/>
                </a:lnTo>
                <a:lnTo>
                  <a:pt x="21494" y="20654"/>
                </a:lnTo>
                <a:lnTo>
                  <a:pt x="21565" y="20969"/>
                </a:lnTo>
                <a:lnTo>
                  <a:pt x="21565" y="20969"/>
                </a:lnTo>
                <a:lnTo>
                  <a:pt x="21600" y="21074"/>
                </a:lnTo>
                <a:lnTo>
                  <a:pt x="21565" y="21127"/>
                </a:lnTo>
                <a:lnTo>
                  <a:pt x="21459" y="21337"/>
                </a:lnTo>
                <a:lnTo>
                  <a:pt x="21176" y="21600"/>
                </a:lnTo>
                <a:lnTo>
                  <a:pt x="21176" y="21600"/>
                </a:lnTo>
                <a:lnTo>
                  <a:pt x="21176" y="21390"/>
                </a:lnTo>
                <a:lnTo>
                  <a:pt x="21176" y="21390"/>
                </a:lnTo>
                <a:lnTo>
                  <a:pt x="21176" y="21547"/>
                </a:lnTo>
                <a:lnTo>
                  <a:pt x="21071" y="21600"/>
                </a:lnTo>
                <a:lnTo>
                  <a:pt x="21071" y="21600"/>
                </a:lnTo>
                <a:lnTo>
                  <a:pt x="21035" y="21495"/>
                </a:lnTo>
                <a:lnTo>
                  <a:pt x="21035" y="21390"/>
                </a:lnTo>
                <a:lnTo>
                  <a:pt x="21106" y="21232"/>
                </a:lnTo>
                <a:lnTo>
                  <a:pt x="21282" y="20969"/>
                </a:lnTo>
                <a:lnTo>
                  <a:pt x="21282" y="20969"/>
                </a:lnTo>
                <a:lnTo>
                  <a:pt x="21176" y="21127"/>
                </a:lnTo>
                <a:lnTo>
                  <a:pt x="21035" y="21232"/>
                </a:lnTo>
                <a:lnTo>
                  <a:pt x="21000" y="21232"/>
                </a:lnTo>
                <a:lnTo>
                  <a:pt x="21000" y="21127"/>
                </a:lnTo>
                <a:lnTo>
                  <a:pt x="21000" y="21127"/>
                </a:lnTo>
                <a:lnTo>
                  <a:pt x="20929" y="21074"/>
                </a:lnTo>
                <a:lnTo>
                  <a:pt x="21000" y="21074"/>
                </a:lnTo>
                <a:lnTo>
                  <a:pt x="21071" y="21022"/>
                </a:lnTo>
                <a:lnTo>
                  <a:pt x="21247" y="21022"/>
                </a:lnTo>
                <a:lnTo>
                  <a:pt x="21247" y="21022"/>
                </a:lnTo>
                <a:lnTo>
                  <a:pt x="21071" y="20969"/>
                </a:lnTo>
                <a:lnTo>
                  <a:pt x="21071" y="20969"/>
                </a:lnTo>
                <a:lnTo>
                  <a:pt x="21071" y="20707"/>
                </a:lnTo>
                <a:lnTo>
                  <a:pt x="21071" y="20549"/>
                </a:lnTo>
                <a:lnTo>
                  <a:pt x="21035" y="20391"/>
                </a:lnTo>
                <a:lnTo>
                  <a:pt x="21035" y="20391"/>
                </a:lnTo>
                <a:lnTo>
                  <a:pt x="20929" y="20234"/>
                </a:lnTo>
                <a:lnTo>
                  <a:pt x="20929" y="20181"/>
                </a:lnTo>
                <a:lnTo>
                  <a:pt x="21035" y="20076"/>
                </a:lnTo>
                <a:lnTo>
                  <a:pt x="21035" y="20076"/>
                </a:lnTo>
                <a:lnTo>
                  <a:pt x="20859" y="20181"/>
                </a:lnTo>
                <a:lnTo>
                  <a:pt x="20753" y="20234"/>
                </a:lnTo>
                <a:lnTo>
                  <a:pt x="20682" y="20234"/>
                </a:lnTo>
                <a:lnTo>
                  <a:pt x="20682" y="20234"/>
                </a:lnTo>
                <a:lnTo>
                  <a:pt x="20753" y="20181"/>
                </a:lnTo>
                <a:lnTo>
                  <a:pt x="20753" y="20181"/>
                </a:lnTo>
                <a:lnTo>
                  <a:pt x="20612" y="20234"/>
                </a:lnTo>
                <a:lnTo>
                  <a:pt x="20506" y="20286"/>
                </a:lnTo>
                <a:lnTo>
                  <a:pt x="20506" y="20391"/>
                </a:lnTo>
                <a:lnTo>
                  <a:pt x="20506" y="20391"/>
                </a:lnTo>
                <a:lnTo>
                  <a:pt x="20541" y="20444"/>
                </a:lnTo>
                <a:lnTo>
                  <a:pt x="20541" y="20496"/>
                </a:lnTo>
                <a:lnTo>
                  <a:pt x="20541" y="20496"/>
                </a:lnTo>
                <a:lnTo>
                  <a:pt x="20506" y="20549"/>
                </a:lnTo>
                <a:lnTo>
                  <a:pt x="20506" y="20549"/>
                </a:lnTo>
                <a:lnTo>
                  <a:pt x="20471" y="20549"/>
                </a:lnTo>
                <a:lnTo>
                  <a:pt x="20471" y="20654"/>
                </a:lnTo>
                <a:lnTo>
                  <a:pt x="20471" y="20654"/>
                </a:lnTo>
                <a:lnTo>
                  <a:pt x="20471" y="20707"/>
                </a:lnTo>
                <a:lnTo>
                  <a:pt x="20435" y="20707"/>
                </a:lnTo>
                <a:lnTo>
                  <a:pt x="20365" y="20707"/>
                </a:lnTo>
                <a:lnTo>
                  <a:pt x="20329" y="20654"/>
                </a:lnTo>
                <a:lnTo>
                  <a:pt x="20329" y="20654"/>
                </a:lnTo>
                <a:lnTo>
                  <a:pt x="20329" y="20444"/>
                </a:lnTo>
                <a:lnTo>
                  <a:pt x="20435" y="20286"/>
                </a:lnTo>
                <a:lnTo>
                  <a:pt x="20435" y="20286"/>
                </a:lnTo>
                <a:lnTo>
                  <a:pt x="20471" y="20181"/>
                </a:lnTo>
                <a:lnTo>
                  <a:pt x="20471" y="19971"/>
                </a:lnTo>
                <a:lnTo>
                  <a:pt x="20471" y="19971"/>
                </a:lnTo>
                <a:lnTo>
                  <a:pt x="20506" y="19918"/>
                </a:lnTo>
                <a:lnTo>
                  <a:pt x="20541" y="19918"/>
                </a:lnTo>
                <a:lnTo>
                  <a:pt x="20682" y="19918"/>
                </a:lnTo>
                <a:lnTo>
                  <a:pt x="20682" y="19918"/>
                </a:lnTo>
                <a:lnTo>
                  <a:pt x="20541" y="19918"/>
                </a:lnTo>
                <a:lnTo>
                  <a:pt x="20506" y="19866"/>
                </a:lnTo>
                <a:lnTo>
                  <a:pt x="20435" y="19813"/>
                </a:lnTo>
                <a:lnTo>
                  <a:pt x="20435" y="19813"/>
                </a:lnTo>
                <a:lnTo>
                  <a:pt x="20471" y="19866"/>
                </a:lnTo>
                <a:lnTo>
                  <a:pt x="20471" y="19918"/>
                </a:lnTo>
                <a:lnTo>
                  <a:pt x="20435" y="19971"/>
                </a:lnTo>
                <a:lnTo>
                  <a:pt x="20365" y="19971"/>
                </a:lnTo>
                <a:lnTo>
                  <a:pt x="20365" y="19971"/>
                </a:lnTo>
                <a:lnTo>
                  <a:pt x="20294" y="19866"/>
                </a:lnTo>
                <a:lnTo>
                  <a:pt x="20259" y="19813"/>
                </a:lnTo>
                <a:lnTo>
                  <a:pt x="20259" y="19603"/>
                </a:lnTo>
                <a:lnTo>
                  <a:pt x="20259" y="19603"/>
                </a:lnTo>
                <a:lnTo>
                  <a:pt x="20329" y="19655"/>
                </a:lnTo>
                <a:lnTo>
                  <a:pt x="20365" y="19708"/>
                </a:lnTo>
                <a:lnTo>
                  <a:pt x="20365" y="19708"/>
                </a:lnTo>
                <a:lnTo>
                  <a:pt x="20294" y="19603"/>
                </a:lnTo>
                <a:lnTo>
                  <a:pt x="20259" y="19445"/>
                </a:lnTo>
                <a:lnTo>
                  <a:pt x="20259" y="19445"/>
                </a:lnTo>
                <a:lnTo>
                  <a:pt x="20153" y="19393"/>
                </a:lnTo>
                <a:lnTo>
                  <a:pt x="20153" y="19393"/>
                </a:lnTo>
                <a:lnTo>
                  <a:pt x="20224" y="19393"/>
                </a:lnTo>
                <a:lnTo>
                  <a:pt x="20224" y="19288"/>
                </a:lnTo>
                <a:lnTo>
                  <a:pt x="20224" y="19235"/>
                </a:lnTo>
                <a:lnTo>
                  <a:pt x="20259" y="19235"/>
                </a:lnTo>
                <a:lnTo>
                  <a:pt x="20259" y="19235"/>
                </a:lnTo>
                <a:lnTo>
                  <a:pt x="20153" y="19235"/>
                </a:lnTo>
                <a:lnTo>
                  <a:pt x="20082" y="19130"/>
                </a:lnTo>
                <a:lnTo>
                  <a:pt x="20082" y="19130"/>
                </a:lnTo>
                <a:lnTo>
                  <a:pt x="19976" y="19077"/>
                </a:lnTo>
                <a:lnTo>
                  <a:pt x="19976" y="19025"/>
                </a:lnTo>
                <a:lnTo>
                  <a:pt x="20047" y="18972"/>
                </a:lnTo>
                <a:lnTo>
                  <a:pt x="20047" y="18867"/>
                </a:lnTo>
                <a:lnTo>
                  <a:pt x="20047" y="18867"/>
                </a:lnTo>
                <a:lnTo>
                  <a:pt x="19976" y="18972"/>
                </a:lnTo>
                <a:lnTo>
                  <a:pt x="19941" y="18867"/>
                </a:lnTo>
                <a:lnTo>
                  <a:pt x="19800" y="18762"/>
                </a:lnTo>
                <a:lnTo>
                  <a:pt x="19800" y="18762"/>
                </a:lnTo>
                <a:lnTo>
                  <a:pt x="19765" y="18815"/>
                </a:lnTo>
                <a:lnTo>
                  <a:pt x="19729" y="18815"/>
                </a:lnTo>
                <a:lnTo>
                  <a:pt x="19659" y="18709"/>
                </a:lnTo>
                <a:lnTo>
                  <a:pt x="19694" y="18657"/>
                </a:lnTo>
                <a:lnTo>
                  <a:pt x="19694" y="18657"/>
                </a:lnTo>
                <a:lnTo>
                  <a:pt x="19729" y="18552"/>
                </a:lnTo>
                <a:lnTo>
                  <a:pt x="19765" y="18552"/>
                </a:lnTo>
                <a:lnTo>
                  <a:pt x="19906" y="18552"/>
                </a:lnTo>
                <a:lnTo>
                  <a:pt x="19906" y="18552"/>
                </a:lnTo>
                <a:lnTo>
                  <a:pt x="19800" y="18552"/>
                </a:lnTo>
                <a:lnTo>
                  <a:pt x="19694" y="18552"/>
                </a:lnTo>
                <a:lnTo>
                  <a:pt x="19694" y="18552"/>
                </a:lnTo>
                <a:lnTo>
                  <a:pt x="19729" y="18499"/>
                </a:lnTo>
                <a:lnTo>
                  <a:pt x="19694" y="18394"/>
                </a:lnTo>
                <a:lnTo>
                  <a:pt x="19659" y="18289"/>
                </a:lnTo>
                <a:lnTo>
                  <a:pt x="19694" y="18236"/>
                </a:lnTo>
                <a:lnTo>
                  <a:pt x="19694" y="18236"/>
                </a:lnTo>
                <a:lnTo>
                  <a:pt x="19659" y="18236"/>
                </a:lnTo>
                <a:lnTo>
                  <a:pt x="19588" y="18236"/>
                </a:lnTo>
                <a:lnTo>
                  <a:pt x="19553" y="18184"/>
                </a:lnTo>
                <a:lnTo>
                  <a:pt x="19553" y="18131"/>
                </a:lnTo>
                <a:lnTo>
                  <a:pt x="19553" y="18131"/>
                </a:lnTo>
                <a:lnTo>
                  <a:pt x="19694" y="18184"/>
                </a:lnTo>
                <a:lnTo>
                  <a:pt x="19800" y="18289"/>
                </a:lnTo>
                <a:lnTo>
                  <a:pt x="19800" y="18289"/>
                </a:lnTo>
                <a:lnTo>
                  <a:pt x="19729" y="18131"/>
                </a:lnTo>
                <a:lnTo>
                  <a:pt x="19588" y="17974"/>
                </a:lnTo>
                <a:lnTo>
                  <a:pt x="19588" y="17974"/>
                </a:lnTo>
                <a:lnTo>
                  <a:pt x="19588" y="17921"/>
                </a:lnTo>
                <a:lnTo>
                  <a:pt x="19659" y="17869"/>
                </a:lnTo>
                <a:lnTo>
                  <a:pt x="19800" y="17921"/>
                </a:lnTo>
                <a:lnTo>
                  <a:pt x="19800" y="17921"/>
                </a:lnTo>
                <a:lnTo>
                  <a:pt x="19694" y="17869"/>
                </a:lnTo>
                <a:lnTo>
                  <a:pt x="19659" y="17869"/>
                </a:lnTo>
                <a:lnTo>
                  <a:pt x="19553" y="17921"/>
                </a:lnTo>
                <a:lnTo>
                  <a:pt x="19553" y="17974"/>
                </a:lnTo>
                <a:lnTo>
                  <a:pt x="19553" y="17974"/>
                </a:lnTo>
                <a:lnTo>
                  <a:pt x="19482" y="17921"/>
                </a:lnTo>
                <a:lnTo>
                  <a:pt x="19482" y="17816"/>
                </a:lnTo>
                <a:lnTo>
                  <a:pt x="19482" y="17658"/>
                </a:lnTo>
                <a:lnTo>
                  <a:pt x="19518" y="17606"/>
                </a:lnTo>
                <a:lnTo>
                  <a:pt x="19518" y="17606"/>
                </a:lnTo>
                <a:lnTo>
                  <a:pt x="19482" y="17711"/>
                </a:lnTo>
                <a:lnTo>
                  <a:pt x="19412" y="17711"/>
                </a:lnTo>
                <a:lnTo>
                  <a:pt x="19376" y="17711"/>
                </a:lnTo>
                <a:lnTo>
                  <a:pt x="19376" y="17711"/>
                </a:lnTo>
                <a:lnTo>
                  <a:pt x="19306" y="17606"/>
                </a:lnTo>
                <a:lnTo>
                  <a:pt x="19306" y="17448"/>
                </a:lnTo>
                <a:lnTo>
                  <a:pt x="19306" y="17448"/>
                </a:lnTo>
                <a:lnTo>
                  <a:pt x="19341" y="17291"/>
                </a:lnTo>
                <a:lnTo>
                  <a:pt x="19482" y="17133"/>
                </a:lnTo>
                <a:lnTo>
                  <a:pt x="19482" y="17133"/>
                </a:lnTo>
                <a:lnTo>
                  <a:pt x="19376" y="17133"/>
                </a:lnTo>
                <a:lnTo>
                  <a:pt x="19306" y="17238"/>
                </a:lnTo>
                <a:lnTo>
                  <a:pt x="19271" y="17396"/>
                </a:lnTo>
                <a:lnTo>
                  <a:pt x="19271" y="17396"/>
                </a:lnTo>
                <a:lnTo>
                  <a:pt x="19271" y="17448"/>
                </a:lnTo>
                <a:lnTo>
                  <a:pt x="19200" y="17448"/>
                </a:lnTo>
                <a:lnTo>
                  <a:pt x="19129" y="17396"/>
                </a:lnTo>
                <a:lnTo>
                  <a:pt x="19024" y="17343"/>
                </a:lnTo>
                <a:lnTo>
                  <a:pt x="18918" y="17291"/>
                </a:lnTo>
                <a:lnTo>
                  <a:pt x="18918" y="17291"/>
                </a:lnTo>
                <a:lnTo>
                  <a:pt x="18847" y="17133"/>
                </a:lnTo>
                <a:lnTo>
                  <a:pt x="18776" y="17028"/>
                </a:lnTo>
                <a:lnTo>
                  <a:pt x="18776" y="17028"/>
                </a:lnTo>
                <a:lnTo>
                  <a:pt x="18776" y="16870"/>
                </a:lnTo>
                <a:lnTo>
                  <a:pt x="18776" y="16765"/>
                </a:lnTo>
                <a:lnTo>
                  <a:pt x="18776" y="16765"/>
                </a:lnTo>
                <a:lnTo>
                  <a:pt x="18776" y="16818"/>
                </a:lnTo>
                <a:lnTo>
                  <a:pt x="18741" y="16818"/>
                </a:lnTo>
                <a:lnTo>
                  <a:pt x="18706" y="16712"/>
                </a:lnTo>
                <a:lnTo>
                  <a:pt x="18600" y="16450"/>
                </a:lnTo>
                <a:lnTo>
                  <a:pt x="18600" y="16450"/>
                </a:lnTo>
                <a:lnTo>
                  <a:pt x="18565" y="16187"/>
                </a:lnTo>
                <a:lnTo>
                  <a:pt x="18565" y="15977"/>
                </a:lnTo>
                <a:lnTo>
                  <a:pt x="18565" y="15977"/>
                </a:lnTo>
                <a:lnTo>
                  <a:pt x="18565" y="16029"/>
                </a:lnTo>
                <a:lnTo>
                  <a:pt x="18529" y="16134"/>
                </a:lnTo>
                <a:lnTo>
                  <a:pt x="18529" y="16134"/>
                </a:lnTo>
                <a:lnTo>
                  <a:pt x="18529" y="16187"/>
                </a:lnTo>
                <a:lnTo>
                  <a:pt x="18529" y="16239"/>
                </a:lnTo>
                <a:lnTo>
                  <a:pt x="18600" y="16397"/>
                </a:lnTo>
                <a:lnTo>
                  <a:pt x="18600" y="16397"/>
                </a:lnTo>
                <a:lnTo>
                  <a:pt x="18529" y="16292"/>
                </a:lnTo>
                <a:lnTo>
                  <a:pt x="18459" y="16397"/>
                </a:lnTo>
                <a:lnTo>
                  <a:pt x="18565" y="16555"/>
                </a:lnTo>
                <a:lnTo>
                  <a:pt x="18565" y="16555"/>
                </a:lnTo>
                <a:lnTo>
                  <a:pt x="18600" y="16818"/>
                </a:lnTo>
                <a:lnTo>
                  <a:pt x="18635" y="17028"/>
                </a:lnTo>
                <a:lnTo>
                  <a:pt x="18635" y="17028"/>
                </a:lnTo>
                <a:lnTo>
                  <a:pt x="18741" y="17343"/>
                </a:lnTo>
                <a:lnTo>
                  <a:pt x="18741" y="17396"/>
                </a:lnTo>
                <a:lnTo>
                  <a:pt x="18706" y="17448"/>
                </a:lnTo>
                <a:lnTo>
                  <a:pt x="18706" y="17448"/>
                </a:lnTo>
                <a:lnTo>
                  <a:pt x="18600" y="17448"/>
                </a:lnTo>
                <a:lnTo>
                  <a:pt x="18565" y="17396"/>
                </a:lnTo>
                <a:lnTo>
                  <a:pt x="18529" y="17238"/>
                </a:lnTo>
                <a:lnTo>
                  <a:pt x="18529" y="17238"/>
                </a:lnTo>
                <a:lnTo>
                  <a:pt x="18459" y="17291"/>
                </a:lnTo>
                <a:lnTo>
                  <a:pt x="18424" y="17291"/>
                </a:lnTo>
                <a:lnTo>
                  <a:pt x="18247" y="17291"/>
                </a:lnTo>
                <a:lnTo>
                  <a:pt x="18247" y="17291"/>
                </a:lnTo>
                <a:lnTo>
                  <a:pt x="18212" y="16870"/>
                </a:lnTo>
                <a:lnTo>
                  <a:pt x="18247" y="16765"/>
                </a:lnTo>
                <a:lnTo>
                  <a:pt x="18318" y="16712"/>
                </a:lnTo>
                <a:lnTo>
                  <a:pt x="18318" y="16712"/>
                </a:lnTo>
                <a:lnTo>
                  <a:pt x="18212" y="16607"/>
                </a:lnTo>
                <a:lnTo>
                  <a:pt x="18212" y="16712"/>
                </a:lnTo>
                <a:lnTo>
                  <a:pt x="18212" y="16712"/>
                </a:lnTo>
                <a:lnTo>
                  <a:pt x="18176" y="16607"/>
                </a:lnTo>
                <a:lnTo>
                  <a:pt x="18141" y="16607"/>
                </a:lnTo>
                <a:lnTo>
                  <a:pt x="18071" y="16818"/>
                </a:lnTo>
                <a:lnTo>
                  <a:pt x="18071" y="16818"/>
                </a:lnTo>
                <a:lnTo>
                  <a:pt x="18035" y="16818"/>
                </a:lnTo>
                <a:lnTo>
                  <a:pt x="17965" y="16712"/>
                </a:lnTo>
                <a:lnTo>
                  <a:pt x="17824" y="16502"/>
                </a:lnTo>
                <a:lnTo>
                  <a:pt x="17824" y="16502"/>
                </a:lnTo>
                <a:lnTo>
                  <a:pt x="17824" y="16607"/>
                </a:lnTo>
                <a:lnTo>
                  <a:pt x="17824" y="16607"/>
                </a:lnTo>
                <a:lnTo>
                  <a:pt x="17647" y="16502"/>
                </a:lnTo>
                <a:lnTo>
                  <a:pt x="17647" y="16502"/>
                </a:lnTo>
                <a:lnTo>
                  <a:pt x="17682" y="16555"/>
                </a:lnTo>
                <a:lnTo>
                  <a:pt x="17647" y="16607"/>
                </a:lnTo>
                <a:lnTo>
                  <a:pt x="17576" y="16765"/>
                </a:lnTo>
                <a:lnTo>
                  <a:pt x="17576" y="16765"/>
                </a:lnTo>
                <a:lnTo>
                  <a:pt x="17682" y="16712"/>
                </a:lnTo>
                <a:lnTo>
                  <a:pt x="17824" y="16712"/>
                </a:lnTo>
                <a:lnTo>
                  <a:pt x="17824" y="16712"/>
                </a:lnTo>
                <a:lnTo>
                  <a:pt x="17894" y="16870"/>
                </a:lnTo>
                <a:lnTo>
                  <a:pt x="17965" y="16975"/>
                </a:lnTo>
                <a:lnTo>
                  <a:pt x="18000" y="16870"/>
                </a:lnTo>
                <a:lnTo>
                  <a:pt x="18000" y="16870"/>
                </a:lnTo>
                <a:lnTo>
                  <a:pt x="17965" y="16975"/>
                </a:lnTo>
                <a:lnTo>
                  <a:pt x="17894" y="17028"/>
                </a:lnTo>
                <a:lnTo>
                  <a:pt x="17894" y="17028"/>
                </a:lnTo>
                <a:lnTo>
                  <a:pt x="18000" y="16975"/>
                </a:lnTo>
                <a:lnTo>
                  <a:pt x="18035" y="17028"/>
                </a:lnTo>
                <a:lnTo>
                  <a:pt x="18141" y="17080"/>
                </a:lnTo>
                <a:lnTo>
                  <a:pt x="18141" y="17080"/>
                </a:lnTo>
                <a:lnTo>
                  <a:pt x="18071" y="17080"/>
                </a:lnTo>
                <a:lnTo>
                  <a:pt x="18141" y="17133"/>
                </a:lnTo>
                <a:lnTo>
                  <a:pt x="18176" y="17238"/>
                </a:lnTo>
                <a:lnTo>
                  <a:pt x="18176" y="17238"/>
                </a:lnTo>
                <a:lnTo>
                  <a:pt x="18176" y="17291"/>
                </a:lnTo>
                <a:lnTo>
                  <a:pt x="18176" y="17343"/>
                </a:lnTo>
                <a:lnTo>
                  <a:pt x="18035" y="17396"/>
                </a:lnTo>
                <a:lnTo>
                  <a:pt x="18035" y="17396"/>
                </a:lnTo>
                <a:lnTo>
                  <a:pt x="18035" y="17291"/>
                </a:lnTo>
                <a:lnTo>
                  <a:pt x="18000" y="17291"/>
                </a:lnTo>
                <a:lnTo>
                  <a:pt x="17894" y="17291"/>
                </a:lnTo>
                <a:lnTo>
                  <a:pt x="17894" y="17291"/>
                </a:lnTo>
                <a:lnTo>
                  <a:pt x="17965" y="17343"/>
                </a:lnTo>
                <a:lnTo>
                  <a:pt x="17859" y="17343"/>
                </a:lnTo>
                <a:lnTo>
                  <a:pt x="17859" y="17343"/>
                </a:lnTo>
                <a:lnTo>
                  <a:pt x="17859" y="17343"/>
                </a:lnTo>
                <a:lnTo>
                  <a:pt x="17859" y="17396"/>
                </a:lnTo>
                <a:lnTo>
                  <a:pt x="17859" y="17448"/>
                </a:lnTo>
                <a:lnTo>
                  <a:pt x="17824" y="17448"/>
                </a:lnTo>
                <a:lnTo>
                  <a:pt x="17824" y="17448"/>
                </a:lnTo>
                <a:lnTo>
                  <a:pt x="17753" y="17343"/>
                </a:lnTo>
                <a:lnTo>
                  <a:pt x="17576" y="17238"/>
                </a:lnTo>
                <a:lnTo>
                  <a:pt x="17400" y="17080"/>
                </a:lnTo>
                <a:lnTo>
                  <a:pt x="17365" y="17028"/>
                </a:lnTo>
                <a:lnTo>
                  <a:pt x="17365" y="16975"/>
                </a:lnTo>
                <a:lnTo>
                  <a:pt x="17365" y="16975"/>
                </a:lnTo>
                <a:lnTo>
                  <a:pt x="17294" y="16975"/>
                </a:lnTo>
                <a:lnTo>
                  <a:pt x="17224" y="16870"/>
                </a:lnTo>
                <a:lnTo>
                  <a:pt x="17118" y="16765"/>
                </a:lnTo>
                <a:lnTo>
                  <a:pt x="17118" y="16765"/>
                </a:lnTo>
                <a:lnTo>
                  <a:pt x="16941" y="16502"/>
                </a:lnTo>
                <a:lnTo>
                  <a:pt x="16800" y="16397"/>
                </a:lnTo>
                <a:lnTo>
                  <a:pt x="16800" y="16397"/>
                </a:lnTo>
                <a:lnTo>
                  <a:pt x="16835" y="16292"/>
                </a:lnTo>
                <a:lnTo>
                  <a:pt x="16835" y="16292"/>
                </a:lnTo>
                <a:lnTo>
                  <a:pt x="16624" y="16292"/>
                </a:lnTo>
                <a:lnTo>
                  <a:pt x="16482" y="16239"/>
                </a:lnTo>
                <a:lnTo>
                  <a:pt x="16341" y="16029"/>
                </a:lnTo>
                <a:lnTo>
                  <a:pt x="16341" y="16029"/>
                </a:lnTo>
                <a:lnTo>
                  <a:pt x="16341" y="16134"/>
                </a:lnTo>
                <a:lnTo>
                  <a:pt x="16271" y="16029"/>
                </a:lnTo>
                <a:lnTo>
                  <a:pt x="16094" y="15924"/>
                </a:lnTo>
                <a:lnTo>
                  <a:pt x="16094" y="15924"/>
                </a:lnTo>
                <a:lnTo>
                  <a:pt x="16094" y="15872"/>
                </a:lnTo>
                <a:lnTo>
                  <a:pt x="16129" y="15819"/>
                </a:lnTo>
                <a:lnTo>
                  <a:pt x="16165" y="15714"/>
                </a:lnTo>
                <a:lnTo>
                  <a:pt x="16165" y="15661"/>
                </a:lnTo>
                <a:lnTo>
                  <a:pt x="16165" y="15661"/>
                </a:lnTo>
                <a:lnTo>
                  <a:pt x="16129" y="15451"/>
                </a:lnTo>
                <a:lnTo>
                  <a:pt x="16129" y="15399"/>
                </a:lnTo>
                <a:lnTo>
                  <a:pt x="16165" y="15346"/>
                </a:lnTo>
                <a:lnTo>
                  <a:pt x="16165" y="15346"/>
                </a:lnTo>
                <a:lnTo>
                  <a:pt x="16235" y="15346"/>
                </a:lnTo>
                <a:lnTo>
                  <a:pt x="16271" y="15346"/>
                </a:lnTo>
                <a:lnTo>
                  <a:pt x="16306" y="15556"/>
                </a:lnTo>
                <a:lnTo>
                  <a:pt x="16341" y="15819"/>
                </a:lnTo>
                <a:lnTo>
                  <a:pt x="16341" y="15819"/>
                </a:lnTo>
                <a:lnTo>
                  <a:pt x="16341" y="15661"/>
                </a:lnTo>
                <a:lnTo>
                  <a:pt x="16341" y="15556"/>
                </a:lnTo>
                <a:lnTo>
                  <a:pt x="16412" y="15451"/>
                </a:lnTo>
                <a:lnTo>
                  <a:pt x="16518" y="15556"/>
                </a:lnTo>
                <a:lnTo>
                  <a:pt x="16518" y="15556"/>
                </a:lnTo>
                <a:lnTo>
                  <a:pt x="16341" y="15399"/>
                </a:lnTo>
                <a:lnTo>
                  <a:pt x="16235" y="15293"/>
                </a:lnTo>
                <a:lnTo>
                  <a:pt x="16165" y="15293"/>
                </a:lnTo>
                <a:lnTo>
                  <a:pt x="16165" y="15293"/>
                </a:lnTo>
                <a:lnTo>
                  <a:pt x="16094" y="15399"/>
                </a:lnTo>
                <a:lnTo>
                  <a:pt x="15988" y="15556"/>
                </a:lnTo>
                <a:lnTo>
                  <a:pt x="15988" y="15556"/>
                </a:lnTo>
                <a:lnTo>
                  <a:pt x="15847" y="15609"/>
                </a:lnTo>
                <a:lnTo>
                  <a:pt x="15671" y="15661"/>
                </a:lnTo>
                <a:lnTo>
                  <a:pt x="15424" y="15609"/>
                </a:lnTo>
                <a:lnTo>
                  <a:pt x="15141" y="15451"/>
                </a:lnTo>
                <a:lnTo>
                  <a:pt x="15141" y="15451"/>
                </a:lnTo>
                <a:lnTo>
                  <a:pt x="15212" y="15346"/>
                </a:lnTo>
                <a:lnTo>
                  <a:pt x="15212" y="15293"/>
                </a:lnTo>
                <a:lnTo>
                  <a:pt x="15141" y="15136"/>
                </a:lnTo>
                <a:lnTo>
                  <a:pt x="15141" y="15136"/>
                </a:lnTo>
                <a:lnTo>
                  <a:pt x="15106" y="15188"/>
                </a:lnTo>
                <a:lnTo>
                  <a:pt x="15035" y="15293"/>
                </a:lnTo>
                <a:lnTo>
                  <a:pt x="15035" y="15293"/>
                </a:lnTo>
                <a:lnTo>
                  <a:pt x="14965" y="15346"/>
                </a:lnTo>
                <a:lnTo>
                  <a:pt x="14965" y="15346"/>
                </a:lnTo>
                <a:lnTo>
                  <a:pt x="14400" y="15136"/>
                </a:lnTo>
                <a:lnTo>
                  <a:pt x="14400" y="15136"/>
                </a:lnTo>
                <a:lnTo>
                  <a:pt x="14188" y="15136"/>
                </a:lnTo>
                <a:lnTo>
                  <a:pt x="14012" y="15293"/>
                </a:lnTo>
                <a:lnTo>
                  <a:pt x="13835" y="15346"/>
                </a:lnTo>
                <a:lnTo>
                  <a:pt x="13624" y="15293"/>
                </a:lnTo>
                <a:lnTo>
                  <a:pt x="13624" y="15293"/>
                </a:lnTo>
                <a:lnTo>
                  <a:pt x="13624" y="15188"/>
                </a:lnTo>
                <a:lnTo>
                  <a:pt x="13624" y="15188"/>
                </a:lnTo>
                <a:lnTo>
                  <a:pt x="13447" y="15083"/>
                </a:lnTo>
                <a:lnTo>
                  <a:pt x="13129" y="14978"/>
                </a:lnTo>
                <a:lnTo>
                  <a:pt x="13129" y="14978"/>
                </a:lnTo>
                <a:lnTo>
                  <a:pt x="13129" y="14768"/>
                </a:lnTo>
                <a:lnTo>
                  <a:pt x="13235" y="14610"/>
                </a:lnTo>
                <a:lnTo>
                  <a:pt x="13271" y="14558"/>
                </a:lnTo>
                <a:lnTo>
                  <a:pt x="13306" y="14453"/>
                </a:lnTo>
                <a:lnTo>
                  <a:pt x="13306" y="14453"/>
                </a:lnTo>
                <a:lnTo>
                  <a:pt x="13235" y="14453"/>
                </a:lnTo>
                <a:lnTo>
                  <a:pt x="13129" y="14558"/>
                </a:lnTo>
                <a:lnTo>
                  <a:pt x="13024" y="14768"/>
                </a:lnTo>
                <a:lnTo>
                  <a:pt x="13024" y="14768"/>
                </a:lnTo>
                <a:lnTo>
                  <a:pt x="12988" y="14820"/>
                </a:lnTo>
                <a:lnTo>
                  <a:pt x="12882" y="14820"/>
                </a:lnTo>
                <a:lnTo>
                  <a:pt x="12882" y="14820"/>
                </a:lnTo>
                <a:lnTo>
                  <a:pt x="12741" y="14768"/>
                </a:lnTo>
                <a:lnTo>
                  <a:pt x="12671" y="14715"/>
                </a:lnTo>
                <a:lnTo>
                  <a:pt x="12635" y="14715"/>
                </a:lnTo>
                <a:lnTo>
                  <a:pt x="12635" y="14715"/>
                </a:lnTo>
                <a:lnTo>
                  <a:pt x="12671" y="14558"/>
                </a:lnTo>
                <a:lnTo>
                  <a:pt x="12741" y="14505"/>
                </a:lnTo>
                <a:lnTo>
                  <a:pt x="12741" y="14505"/>
                </a:lnTo>
                <a:lnTo>
                  <a:pt x="12635" y="14505"/>
                </a:lnTo>
                <a:lnTo>
                  <a:pt x="12529" y="14505"/>
                </a:lnTo>
                <a:lnTo>
                  <a:pt x="12565" y="14453"/>
                </a:lnTo>
                <a:lnTo>
                  <a:pt x="12565" y="14453"/>
                </a:lnTo>
                <a:lnTo>
                  <a:pt x="12424" y="14505"/>
                </a:lnTo>
                <a:lnTo>
                  <a:pt x="12424" y="14505"/>
                </a:lnTo>
                <a:lnTo>
                  <a:pt x="12459" y="14453"/>
                </a:lnTo>
                <a:lnTo>
                  <a:pt x="12529" y="14347"/>
                </a:lnTo>
                <a:lnTo>
                  <a:pt x="12529" y="14347"/>
                </a:lnTo>
                <a:lnTo>
                  <a:pt x="12353" y="14453"/>
                </a:lnTo>
                <a:lnTo>
                  <a:pt x="12282" y="14453"/>
                </a:lnTo>
                <a:lnTo>
                  <a:pt x="12176" y="14453"/>
                </a:lnTo>
                <a:lnTo>
                  <a:pt x="12176" y="14453"/>
                </a:lnTo>
                <a:lnTo>
                  <a:pt x="12247" y="14347"/>
                </a:lnTo>
                <a:lnTo>
                  <a:pt x="12318" y="14295"/>
                </a:lnTo>
                <a:lnTo>
                  <a:pt x="12424" y="14242"/>
                </a:lnTo>
                <a:lnTo>
                  <a:pt x="12494" y="14242"/>
                </a:lnTo>
                <a:lnTo>
                  <a:pt x="12494" y="14242"/>
                </a:lnTo>
                <a:lnTo>
                  <a:pt x="12424" y="14242"/>
                </a:lnTo>
                <a:lnTo>
                  <a:pt x="12353" y="14242"/>
                </a:lnTo>
                <a:lnTo>
                  <a:pt x="12282" y="14242"/>
                </a:lnTo>
                <a:lnTo>
                  <a:pt x="12176" y="14242"/>
                </a:lnTo>
                <a:lnTo>
                  <a:pt x="12176" y="14242"/>
                </a:lnTo>
                <a:lnTo>
                  <a:pt x="12141" y="14190"/>
                </a:lnTo>
                <a:lnTo>
                  <a:pt x="12141" y="14137"/>
                </a:lnTo>
                <a:lnTo>
                  <a:pt x="12176" y="14032"/>
                </a:lnTo>
                <a:lnTo>
                  <a:pt x="12282" y="13980"/>
                </a:lnTo>
                <a:lnTo>
                  <a:pt x="12424" y="13927"/>
                </a:lnTo>
                <a:lnTo>
                  <a:pt x="12424" y="13927"/>
                </a:lnTo>
                <a:lnTo>
                  <a:pt x="12282" y="13874"/>
                </a:lnTo>
                <a:lnTo>
                  <a:pt x="12176" y="13927"/>
                </a:lnTo>
                <a:lnTo>
                  <a:pt x="12106" y="13927"/>
                </a:lnTo>
                <a:lnTo>
                  <a:pt x="12071" y="13980"/>
                </a:lnTo>
                <a:lnTo>
                  <a:pt x="12071" y="13980"/>
                </a:lnTo>
                <a:lnTo>
                  <a:pt x="12035" y="14032"/>
                </a:lnTo>
                <a:lnTo>
                  <a:pt x="11929" y="14137"/>
                </a:lnTo>
                <a:lnTo>
                  <a:pt x="11753" y="14190"/>
                </a:lnTo>
                <a:lnTo>
                  <a:pt x="11753" y="14190"/>
                </a:lnTo>
                <a:lnTo>
                  <a:pt x="11753" y="14032"/>
                </a:lnTo>
                <a:lnTo>
                  <a:pt x="11753" y="14032"/>
                </a:lnTo>
                <a:lnTo>
                  <a:pt x="11682" y="14190"/>
                </a:lnTo>
                <a:lnTo>
                  <a:pt x="11682" y="14190"/>
                </a:lnTo>
                <a:lnTo>
                  <a:pt x="11682" y="13980"/>
                </a:lnTo>
                <a:lnTo>
                  <a:pt x="11682" y="13874"/>
                </a:lnTo>
                <a:lnTo>
                  <a:pt x="11682" y="13874"/>
                </a:lnTo>
                <a:lnTo>
                  <a:pt x="11682" y="13927"/>
                </a:lnTo>
                <a:lnTo>
                  <a:pt x="11682" y="14032"/>
                </a:lnTo>
                <a:lnTo>
                  <a:pt x="11612" y="14190"/>
                </a:lnTo>
                <a:lnTo>
                  <a:pt x="11576" y="14242"/>
                </a:lnTo>
                <a:lnTo>
                  <a:pt x="11576" y="14242"/>
                </a:lnTo>
                <a:lnTo>
                  <a:pt x="11576" y="14137"/>
                </a:lnTo>
                <a:lnTo>
                  <a:pt x="11576" y="14137"/>
                </a:lnTo>
                <a:lnTo>
                  <a:pt x="11541" y="14190"/>
                </a:lnTo>
                <a:lnTo>
                  <a:pt x="11541" y="14242"/>
                </a:lnTo>
                <a:lnTo>
                  <a:pt x="11541" y="14242"/>
                </a:lnTo>
                <a:lnTo>
                  <a:pt x="11471" y="14190"/>
                </a:lnTo>
                <a:lnTo>
                  <a:pt x="11471" y="14137"/>
                </a:lnTo>
                <a:lnTo>
                  <a:pt x="11471" y="13927"/>
                </a:lnTo>
                <a:lnTo>
                  <a:pt x="11576" y="13717"/>
                </a:lnTo>
                <a:lnTo>
                  <a:pt x="11576" y="13717"/>
                </a:lnTo>
                <a:lnTo>
                  <a:pt x="11471" y="13769"/>
                </a:lnTo>
                <a:lnTo>
                  <a:pt x="11400" y="13980"/>
                </a:lnTo>
                <a:lnTo>
                  <a:pt x="11400" y="13980"/>
                </a:lnTo>
                <a:lnTo>
                  <a:pt x="11365" y="13980"/>
                </a:lnTo>
                <a:lnTo>
                  <a:pt x="11294" y="13980"/>
                </a:lnTo>
                <a:lnTo>
                  <a:pt x="11188" y="13980"/>
                </a:lnTo>
                <a:lnTo>
                  <a:pt x="11153" y="14032"/>
                </a:lnTo>
                <a:lnTo>
                  <a:pt x="11153" y="14032"/>
                </a:lnTo>
                <a:lnTo>
                  <a:pt x="11329" y="13980"/>
                </a:lnTo>
                <a:lnTo>
                  <a:pt x="11329" y="13980"/>
                </a:lnTo>
                <a:lnTo>
                  <a:pt x="11294" y="14137"/>
                </a:lnTo>
                <a:lnTo>
                  <a:pt x="11188" y="14190"/>
                </a:lnTo>
                <a:lnTo>
                  <a:pt x="11118" y="14242"/>
                </a:lnTo>
                <a:lnTo>
                  <a:pt x="11082" y="14295"/>
                </a:lnTo>
                <a:lnTo>
                  <a:pt x="11082" y="14295"/>
                </a:lnTo>
                <a:lnTo>
                  <a:pt x="11118" y="14295"/>
                </a:lnTo>
                <a:lnTo>
                  <a:pt x="11118" y="14295"/>
                </a:lnTo>
                <a:lnTo>
                  <a:pt x="11012" y="14453"/>
                </a:lnTo>
                <a:lnTo>
                  <a:pt x="11012" y="14453"/>
                </a:lnTo>
                <a:lnTo>
                  <a:pt x="11082" y="14347"/>
                </a:lnTo>
                <a:lnTo>
                  <a:pt x="11153" y="14295"/>
                </a:lnTo>
                <a:lnTo>
                  <a:pt x="11153" y="14295"/>
                </a:lnTo>
                <a:lnTo>
                  <a:pt x="11188" y="14453"/>
                </a:lnTo>
                <a:lnTo>
                  <a:pt x="11188" y="14453"/>
                </a:lnTo>
                <a:lnTo>
                  <a:pt x="11224" y="14347"/>
                </a:lnTo>
                <a:lnTo>
                  <a:pt x="11224" y="14347"/>
                </a:lnTo>
                <a:lnTo>
                  <a:pt x="11294" y="14453"/>
                </a:lnTo>
                <a:lnTo>
                  <a:pt x="11294" y="14505"/>
                </a:lnTo>
                <a:lnTo>
                  <a:pt x="11188" y="14610"/>
                </a:lnTo>
                <a:lnTo>
                  <a:pt x="11118" y="14610"/>
                </a:lnTo>
                <a:lnTo>
                  <a:pt x="11012" y="14715"/>
                </a:lnTo>
                <a:lnTo>
                  <a:pt x="11012" y="14715"/>
                </a:lnTo>
                <a:lnTo>
                  <a:pt x="11329" y="14558"/>
                </a:lnTo>
                <a:lnTo>
                  <a:pt x="11329" y="14558"/>
                </a:lnTo>
                <a:lnTo>
                  <a:pt x="11400" y="14610"/>
                </a:lnTo>
                <a:lnTo>
                  <a:pt x="11400" y="14768"/>
                </a:lnTo>
                <a:lnTo>
                  <a:pt x="11329" y="14820"/>
                </a:lnTo>
                <a:lnTo>
                  <a:pt x="11224" y="14978"/>
                </a:lnTo>
                <a:lnTo>
                  <a:pt x="11188" y="14978"/>
                </a:lnTo>
                <a:lnTo>
                  <a:pt x="11188" y="15031"/>
                </a:lnTo>
                <a:lnTo>
                  <a:pt x="11188" y="15031"/>
                </a:lnTo>
                <a:lnTo>
                  <a:pt x="11294" y="14978"/>
                </a:lnTo>
                <a:lnTo>
                  <a:pt x="11294" y="14978"/>
                </a:lnTo>
                <a:lnTo>
                  <a:pt x="11294" y="15083"/>
                </a:lnTo>
                <a:lnTo>
                  <a:pt x="11294" y="15083"/>
                </a:lnTo>
                <a:lnTo>
                  <a:pt x="11329" y="15031"/>
                </a:lnTo>
                <a:lnTo>
                  <a:pt x="11329" y="15031"/>
                </a:lnTo>
                <a:lnTo>
                  <a:pt x="11294" y="15188"/>
                </a:lnTo>
                <a:lnTo>
                  <a:pt x="11188" y="15293"/>
                </a:lnTo>
                <a:lnTo>
                  <a:pt x="11188" y="15293"/>
                </a:lnTo>
                <a:lnTo>
                  <a:pt x="11082" y="15346"/>
                </a:lnTo>
                <a:lnTo>
                  <a:pt x="11082" y="15346"/>
                </a:lnTo>
                <a:lnTo>
                  <a:pt x="11012" y="15399"/>
                </a:lnTo>
                <a:lnTo>
                  <a:pt x="10941" y="15399"/>
                </a:lnTo>
                <a:lnTo>
                  <a:pt x="10765" y="15346"/>
                </a:lnTo>
                <a:lnTo>
                  <a:pt x="10765" y="15346"/>
                </a:lnTo>
                <a:lnTo>
                  <a:pt x="10800" y="15293"/>
                </a:lnTo>
                <a:lnTo>
                  <a:pt x="10800" y="15293"/>
                </a:lnTo>
                <a:lnTo>
                  <a:pt x="10765" y="15293"/>
                </a:lnTo>
                <a:lnTo>
                  <a:pt x="10729" y="15346"/>
                </a:lnTo>
                <a:lnTo>
                  <a:pt x="10659" y="15451"/>
                </a:lnTo>
                <a:lnTo>
                  <a:pt x="10659" y="15451"/>
                </a:lnTo>
                <a:lnTo>
                  <a:pt x="10624" y="15136"/>
                </a:lnTo>
                <a:lnTo>
                  <a:pt x="10624" y="15136"/>
                </a:lnTo>
                <a:lnTo>
                  <a:pt x="10588" y="15188"/>
                </a:lnTo>
                <a:lnTo>
                  <a:pt x="10553" y="15346"/>
                </a:lnTo>
                <a:lnTo>
                  <a:pt x="10518" y="15451"/>
                </a:lnTo>
                <a:lnTo>
                  <a:pt x="10553" y="15609"/>
                </a:lnTo>
                <a:lnTo>
                  <a:pt x="10553" y="15609"/>
                </a:lnTo>
                <a:lnTo>
                  <a:pt x="10447" y="15556"/>
                </a:lnTo>
                <a:lnTo>
                  <a:pt x="10447" y="15399"/>
                </a:lnTo>
                <a:lnTo>
                  <a:pt x="10447" y="15399"/>
                </a:lnTo>
                <a:lnTo>
                  <a:pt x="10412" y="15451"/>
                </a:lnTo>
                <a:lnTo>
                  <a:pt x="10376" y="15451"/>
                </a:lnTo>
                <a:lnTo>
                  <a:pt x="10376" y="15451"/>
                </a:lnTo>
                <a:lnTo>
                  <a:pt x="10376" y="15609"/>
                </a:lnTo>
                <a:lnTo>
                  <a:pt x="10412" y="15714"/>
                </a:lnTo>
                <a:lnTo>
                  <a:pt x="10412" y="15714"/>
                </a:lnTo>
                <a:lnTo>
                  <a:pt x="10341" y="15609"/>
                </a:lnTo>
                <a:lnTo>
                  <a:pt x="10271" y="15609"/>
                </a:lnTo>
                <a:lnTo>
                  <a:pt x="10271" y="15714"/>
                </a:lnTo>
                <a:lnTo>
                  <a:pt x="10271" y="15714"/>
                </a:lnTo>
                <a:lnTo>
                  <a:pt x="10200" y="15872"/>
                </a:lnTo>
                <a:lnTo>
                  <a:pt x="10059" y="15977"/>
                </a:lnTo>
                <a:lnTo>
                  <a:pt x="10059" y="15977"/>
                </a:lnTo>
                <a:lnTo>
                  <a:pt x="10094" y="15819"/>
                </a:lnTo>
                <a:lnTo>
                  <a:pt x="10165" y="15661"/>
                </a:lnTo>
                <a:lnTo>
                  <a:pt x="10165" y="15661"/>
                </a:lnTo>
                <a:lnTo>
                  <a:pt x="10094" y="15714"/>
                </a:lnTo>
                <a:lnTo>
                  <a:pt x="10059" y="15819"/>
                </a:lnTo>
                <a:lnTo>
                  <a:pt x="10024" y="15977"/>
                </a:lnTo>
                <a:lnTo>
                  <a:pt x="10024" y="15977"/>
                </a:lnTo>
                <a:lnTo>
                  <a:pt x="9988" y="15872"/>
                </a:lnTo>
                <a:lnTo>
                  <a:pt x="9988" y="15872"/>
                </a:lnTo>
                <a:lnTo>
                  <a:pt x="9882" y="15872"/>
                </a:lnTo>
                <a:lnTo>
                  <a:pt x="9882" y="15924"/>
                </a:lnTo>
                <a:lnTo>
                  <a:pt x="9882" y="15977"/>
                </a:lnTo>
                <a:lnTo>
                  <a:pt x="9847" y="16029"/>
                </a:lnTo>
                <a:lnTo>
                  <a:pt x="9847" y="16029"/>
                </a:lnTo>
                <a:lnTo>
                  <a:pt x="9776" y="16187"/>
                </a:lnTo>
                <a:lnTo>
                  <a:pt x="9600" y="16134"/>
                </a:lnTo>
                <a:lnTo>
                  <a:pt x="9600" y="16134"/>
                </a:lnTo>
                <a:lnTo>
                  <a:pt x="9671" y="16239"/>
                </a:lnTo>
                <a:lnTo>
                  <a:pt x="9671" y="16239"/>
                </a:lnTo>
                <a:lnTo>
                  <a:pt x="9565" y="16239"/>
                </a:lnTo>
                <a:lnTo>
                  <a:pt x="9565" y="16239"/>
                </a:lnTo>
                <a:lnTo>
                  <a:pt x="9459" y="16239"/>
                </a:lnTo>
                <a:lnTo>
                  <a:pt x="9388" y="16292"/>
                </a:lnTo>
                <a:lnTo>
                  <a:pt x="9388" y="16292"/>
                </a:lnTo>
                <a:lnTo>
                  <a:pt x="9282" y="16292"/>
                </a:lnTo>
                <a:lnTo>
                  <a:pt x="9141" y="16187"/>
                </a:lnTo>
                <a:lnTo>
                  <a:pt x="9141" y="16187"/>
                </a:lnTo>
                <a:lnTo>
                  <a:pt x="9212" y="16134"/>
                </a:lnTo>
                <a:lnTo>
                  <a:pt x="9212" y="16029"/>
                </a:lnTo>
                <a:lnTo>
                  <a:pt x="9212" y="16029"/>
                </a:lnTo>
                <a:lnTo>
                  <a:pt x="9459" y="15872"/>
                </a:lnTo>
                <a:lnTo>
                  <a:pt x="9671" y="15609"/>
                </a:lnTo>
                <a:lnTo>
                  <a:pt x="9671" y="15609"/>
                </a:lnTo>
                <a:lnTo>
                  <a:pt x="9600" y="15609"/>
                </a:lnTo>
                <a:lnTo>
                  <a:pt x="9565" y="15661"/>
                </a:lnTo>
                <a:lnTo>
                  <a:pt x="9459" y="15714"/>
                </a:lnTo>
                <a:lnTo>
                  <a:pt x="9318" y="15661"/>
                </a:lnTo>
                <a:lnTo>
                  <a:pt x="9318" y="15661"/>
                </a:lnTo>
                <a:lnTo>
                  <a:pt x="9247" y="15609"/>
                </a:lnTo>
                <a:lnTo>
                  <a:pt x="9247" y="15556"/>
                </a:lnTo>
                <a:lnTo>
                  <a:pt x="9282" y="15346"/>
                </a:lnTo>
                <a:lnTo>
                  <a:pt x="9424" y="15083"/>
                </a:lnTo>
                <a:lnTo>
                  <a:pt x="9424" y="15083"/>
                </a:lnTo>
                <a:lnTo>
                  <a:pt x="9494" y="14873"/>
                </a:lnTo>
                <a:lnTo>
                  <a:pt x="9565" y="14768"/>
                </a:lnTo>
                <a:lnTo>
                  <a:pt x="9565" y="14768"/>
                </a:lnTo>
                <a:lnTo>
                  <a:pt x="9494" y="14558"/>
                </a:lnTo>
                <a:lnTo>
                  <a:pt x="9459" y="14453"/>
                </a:lnTo>
                <a:lnTo>
                  <a:pt x="9494" y="14347"/>
                </a:lnTo>
                <a:lnTo>
                  <a:pt x="9494" y="14347"/>
                </a:lnTo>
                <a:lnTo>
                  <a:pt x="10024" y="13980"/>
                </a:lnTo>
                <a:lnTo>
                  <a:pt x="10024" y="13980"/>
                </a:lnTo>
                <a:lnTo>
                  <a:pt x="10165" y="14137"/>
                </a:lnTo>
                <a:lnTo>
                  <a:pt x="10200" y="14190"/>
                </a:lnTo>
                <a:lnTo>
                  <a:pt x="10341" y="14137"/>
                </a:lnTo>
                <a:lnTo>
                  <a:pt x="10341" y="14137"/>
                </a:lnTo>
                <a:lnTo>
                  <a:pt x="10412" y="14137"/>
                </a:lnTo>
                <a:lnTo>
                  <a:pt x="10553" y="14137"/>
                </a:lnTo>
                <a:lnTo>
                  <a:pt x="10800" y="14242"/>
                </a:lnTo>
                <a:lnTo>
                  <a:pt x="10800" y="14242"/>
                </a:lnTo>
                <a:lnTo>
                  <a:pt x="10624" y="14137"/>
                </a:lnTo>
                <a:lnTo>
                  <a:pt x="10412" y="13980"/>
                </a:lnTo>
                <a:lnTo>
                  <a:pt x="10271" y="13874"/>
                </a:lnTo>
                <a:lnTo>
                  <a:pt x="10271" y="13769"/>
                </a:lnTo>
                <a:lnTo>
                  <a:pt x="10271" y="13717"/>
                </a:lnTo>
                <a:lnTo>
                  <a:pt x="10271" y="13717"/>
                </a:lnTo>
                <a:lnTo>
                  <a:pt x="10376" y="13612"/>
                </a:lnTo>
                <a:lnTo>
                  <a:pt x="10447" y="13559"/>
                </a:lnTo>
                <a:lnTo>
                  <a:pt x="10659" y="13454"/>
                </a:lnTo>
                <a:lnTo>
                  <a:pt x="10659" y="13454"/>
                </a:lnTo>
                <a:lnTo>
                  <a:pt x="10518" y="13401"/>
                </a:lnTo>
                <a:lnTo>
                  <a:pt x="10412" y="13454"/>
                </a:lnTo>
                <a:lnTo>
                  <a:pt x="10271" y="13664"/>
                </a:lnTo>
                <a:lnTo>
                  <a:pt x="10271" y="13664"/>
                </a:lnTo>
                <a:lnTo>
                  <a:pt x="10165" y="13717"/>
                </a:lnTo>
                <a:lnTo>
                  <a:pt x="10059" y="13717"/>
                </a:lnTo>
                <a:lnTo>
                  <a:pt x="9953" y="13612"/>
                </a:lnTo>
                <a:lnTo>
                  <a:pt x="9953" y="13612"/>
                </a:lnTo>
                <a:lnTo>
                  <a:pt x="9953" y="13664"/>
                </a:lnTo>
                <a:lnTo>
                  <a:pt x="9882" y="13717"/>
                </a:lnTo>
                <a:lnTo>
                  <a:pt x="9776" y="13769"/>
                </a:lnTo>
                <a:lnTo>
                  <a:pt x="9776" y="13769"/>
                </a:lnTo>
                <a:lnTo>
                  <a:pt x="9671" y="13769"/>
                </a:lnTo>
                <a:lnTo>
                  <a:pt x="9635" y="13927"/>
                </a:lnTo>
                <a:lnTo>
                  <a:pt x="9635" y="13980"/>
                </a:lnTo>
                <a:lnTo>
                  <a:pt x="9565" y="14032"/>
                </a:lnTo>
                <a:lnTo>
                  <a:pt x="9565" y="14032"/>
                </a:lnTo>
                <a:lnTo>
                  <a:pt x="9424" y="14032"/>
                </a:lnTo>
                <a:lnTo>
                  <a:pt x="9388" y="14137"/>
                </a:lnTo>
                <a:lnTo>
                  <a:pt x="9318" y="14190"/>
                </a:lnTo>
                <a:lnTo>
                  <a:pt x="9318" y="14190"/>
                </a:lnTo>
                <a:lnTo>
                  <a:pt x="9282" y="14295"/>
                </a:lnTo>
                <a:lnTo>
                  <a:pt x="9212" y="14453"/>
                </a:lnTo>
                <a:lnTo>
                  <a:pt x="9212" y="14453"/>
                </a:lnTo>
                <a:lnTo>
                  <a:pt x="9035" y="14558"/>
                </a:lnTo>
                <a:lnTo>
                  <a:pt x="9000" y="14610"/>
                </a:lnTo>
                <a:lnTo>
                  <a:pt x="9000" y="14768"/>
                </a:lnTo>
                <a:lnTo>
                  <a:pt x="9000" y="14768"/>
                </a:lnTo>
                <a:lnTo>
                  <a:pt x="9000" y="14820"/>
                </a:lnTo>
                <a:lnTo>
                  <a:pt x="8929" y="14873"/>
                </a:lnTo>
                <a:lnTo>
                  <a:pt x="8824" y="15031"/>
                </a:lnTo>
                <a:lnTo>
                  <a:pt x="8824" y="15031"/>
                </a:lnTo>
                <a:lnTo>
                  <a:pt x="8753" y="15031"/>
                </a:lnTo>
                <a:lnTo>
                  <a:pt x="8682" y="14978"/>
                </a:lnTo>
                <a:lnTo>
                  <a:pt x="8612" y="14873"/>
                </a:lnTo>
                <a:lnTo>
                  <a:pt x="8506" y="14978"/>
                </a:lnTo>
                <a:lnTo>
                  <a:pt x="8506" y="14978"/>
                </a:lnTo>
                <a:lnTo>
                  <a:pt x="8647" y="14978"/>
                </a:lnTo>
                <a:lnTo>
                  <a:pt x="8718" y="15083"/>
                </a:lnTo>
                <a:lnTo>
                  <a:pt x="8753" y="15188"/>
                </a:lnTo>
                <a:lnTo>
                  <a:pt x="8824" y="15293"/>
                </a:lnTo>
                <a:lnTo>
                  <a:pt x="8824" y="15293"/>
                </a:lnTo>
                <a:lnTo>
                  <a:pt x="8718" y="15346"/>
                </a:lnTo>
                <a:lnTo>
                  <a:pt x="8647" y="15399"/>
                </a:lnTo>
                <a:lnTo>
                  <a:pt x="8435" y="15451"/>
                </a:lnTo>
                <a:lnTo>
                  <a:pt x="8435" y="15451"/>
                </a:lnTo>
                <a:lnTo>
                  <a:pt x="8506" y="15556"/>
                </a:lnTo>
                <a:lnTo>
                  <a:pt x="8541" y="15609"/>
                </a:lnTo>
                <a:lnTo>
                  <a:pt x="8541" y="15661"/>
                </a:lnTo>
                <a:lnTo>
                  <a:pt x="8541" y="15661"/>
                </a:lnTo>
                <a:lnTo>
                  <a:pt x="8541" y="15661"/>
                </a:lnTo>
                <a:lnTo>
                  <a:pt x="8471" y="15714"/>
                </a:lnTo>
                <a:lnTo>
                  <a:pt x="8365" y="15714"/>
                </a:lnTo>
                <a:lnTo>
                  <a:pt x="8365" y="15714"/>
                </a:lnTo>
                <a:lnTo>
                  <a:pt x="8365" y="15714"/>
                </a:lnTo>
                <a:lnTo>
                  <a:pt x="8365" y="15661"/>
                </a:lnTo>
                <a:lnTo>
                  <a:pt x="8329" y="15661"/>
                </a:lnTo>
                <a:lnTo>
                  <a:pt x="8294" y="15714"/>
                </a:lnTo>
                <a:lnTo>
                  <a:pt x="8294" y="15714"/>
                </a:lnTo>
                <a:lnTo>
                  <a:pt x="8188" y="15819"/>
                </a:lnTo>
                <a:lnTo>
                  <a:pt x="8118" y="15872"/>
                </a:lnTo>
                <a:lnTo>
                  <a:pt x="8118" y="15872"/>
                </a:lnTo>
                <a:lnTo>
                  <a:pt x="8153" y="15977"/>
                </a:lnTo>
                <a:lnTo>
                  <a:pt x="8153" y="15977"/>
                </a:lnTo>
                <a:lnTo>
                  <a:pt x="8082" y="16029"/>
                </a:lnTo>
                <a:lnTo>
                  <a:pt x="7976" y="16029"/>
                </a:lnTo>
                <a:lnTo>
                  <a:pt x="7976" y="16029"/>
                </a:lnTo>
                <a:lnTo>
                  <a:pt x="8047" y="16134"/>
                </a:lnTo>
                <a:lnTo>
                  <a:pt x="8047" y="16134"/>
                </a:lnTo>
                <a:lnTo>
                  <a:pt x="7941" y="16187"/>
                </a:lnTo>
                <a:lnTo>
                  <a:pt x="7941" y="16187"/>
                </a:lnTo>
                <a:lnTo>
                  <a:pt x="7906" y="16292"/>
                </a:lnTo>
                <a:lnTo>
                  <a:pt x="7906" y="16397"/>
                </a:lnTo>
                <a:lnTo>
                  <a:pt x="7941" y="16450"/>
                </a:lnTo>
                <a:lnTo>
                  <a:pt x="7941" y="16450"/>
                </a:lnTo>
                <a:lnTo>
                  <a:pt x="8082" y="16450"/>
                </a:lnTo>
                <a:lnTo>
                  <a:pt x="8153" y="16450"/>
                </a:lnTo>
                <a:lnTo>
                  <a:pt x="8294" y="16502"/>
                </a:lnTo>
                <a:lnTo>
                  <a:pt x="8294" y="16502"/>
                </a:lnTo>
                <a:lnTo>
                  <a:pt x="8435" y="16607"/>
                </a:lnTo>
                <a:lnTo>
                  <a:pt x="8435" y="16765"/>
                </a:lnTo>
                <a:lnTo>
                  <a:pt x="8365" y="16818"/>
                </a:lnTo>
                <a:lnTo>
                  <a:pt x="8329" y="16870"/>
                </a:lnTo>
                <a:lnTo>
                  <a:pt x="8329" y="16870"/>
                </a:lnTo>
                <a:lnTo>
                  <a:pt x="8153" y="16975"/>
                </a:lnTo>
                <a:lnTo>
                  <a:pt x="8118" y="17028"/>
                </a:lnTo>
                <a:lnTo>
                  <a:pt x="8082" y="17080"/>
                </a:lnTo>
                <a:lnTo>
                  <a:pt x="8082" y="17080"/>
                </a:lnTo>
                <a:lnTo>
                  <a:pt x="8047" y="17133"/>
                </a:lnTo>
                <a:lnTo>
                  <a:pt x="7976" y="17238"/>
                </a:lnTo>
                <a:lnTo>
                  <a:pt x="7976" y="17238"/>
                </a:lnTo>
                <a:lnTo>
                  <a:pt x="7976" y="17238"/>
                </a:lnTo>
                <a:lnTo>
                  <a:pt x="7976" y="17291"/>
                </a:lnTo>
                <a:lnTo>
                  <a:pt x="7906" y="17343"/>
                </a:lnTo>
                <a:lnTo>
                  <a:pt x="7871" y="17396"/>
                </a:lnTo>
                <a:lnTo>
                  <a:pt x="7871" y="17396"/>
                </a:lnTo>
                <a:lnTo>
                  <a:pt x="7871" y="17396"/>
                </a:lnTo>
                <a:lnTo>
                  <a:pt x="7941" y="17343"/>
                </a:lnTo>
                <a:lnTo>
                  <a:pt x="7941" y="17343"/>
                </a:lnTo>
                <a:lnTo>
                  <a:pt x="7906" y="17606"/>
                </a:lnTo>
                <a:lnTo>
                  <a:pt x="7871" y="17606"/>
                </a:lnTo>
                <a:lnTo>
                  <a:pt x="7765" y="17553"/>
                </a:lnTo>
                <a:lnTo>
                  <a:pt x="7765" y="17553"/>
                </a:lnTo>
                <a:lnTo>
                  <a:pt x="7765" y="17606"/>
                </a:lnTo>
                <a:lnTo>
                  <a:pt x="7729" y="17658"/>
                </a:lnTo>
                <a:lnTo>
                  <a:pt x="7553" y="17711"/>
                </a:lnTo>
                <a:lnTo>
                  <a:pt x="7553" y="17711"/>
                </a:lnTo>
                <a:lnTo>
                  <a:pt x="7482" y="17816"/>
                </a:lnTo>
                <a:lnTo>
                  <a:pt x="7376" y="17921"/>
                </a:lnTo>
                <a:lnTo>
                  <a:pt x="7376" y="17921"/>
                </a:lnTo>
                <a:lnTo>
                  <a:pt x="7306" y="17974"/>
                </a:lnTo>
                <a:lnTo>
                  <a:pt x="7165" y="18026"/>
                </a:lnTo>
                <a:lnTo>
                  <a:pt x="7165" y="18026"/>
                </a:lnTo>
                <a:lnTo>
                  <a:pt x="7094" y="18236"/>
                </a:lnTo>
                <a:lnTo>
                  <a:pt x="7024" y="18289"/>
                </a:lnTo>
                <a:lnTo>
                  <a:pt x="6953" y="18289"/>
                </a:lnTo>
                <a:lnTo>
                  <a:pt x="6953" y="18289"/>
                </a:lnTo>
                <a:lnTo>
                  <a:pt x="6918" y="18289"/>
                </a:lnTo>
                <a:lnTo>
                  <a:pt x="6918" y="18394"/>
                </a:lnTo>
                <a:lnTo>
                  <a:pt x="6918" y="18447"/>
                </a:lnTo>
                <a:lnTo>
                  <a:pt x="6847" y="18394"/>
                </a:lnTo>
                <a:lnTo>
                  <a:pt x="6847" y="18394"/>
                </a:lnTo>
                <a:lnTo>
                  <a:pt x="6776" y="18447"/>
                </a:lnTo>
                <a:lnTo>
                  <a:pt x="6741" y="18447"/>
                </a:lnTo>
                <a:lnTo>
                  <a:pt x="6635" y="18552"/>
                </a:lnTo>
                <a:lnTo>
                  <a:pt x="6635" y="18552"/>
                </a:lnTo>
                <a:lnTo>
                  <a:pt x="6706" y="18657"/>
                </a:lnTo>
                <a:lnTo>
                  <a:pt x="6741" y="18657"/>
                </a:lnTo>
                <a:lnTo>
                  <a:pt x="6706" y="18762"/>
                </a:lnTo>
                <a:lnTo>
                  <a:pt x="6706" y="18762"/>
                </a:lnTo>
                <a:lnTo>
                  <a:pt x="6635" y="18867"/>
                </a:lnTo>
                <a:lnTo>
                  <a:pt x="6565" y="18972"/>
                </a:lnTo>
                <a:lnTo>
                  <a:pt x="6565" y="18972"/>
                </a:lnTo>
                <a:lnTo>
                  <a:pt x="6529" y="19025"/>
                </a:lnTo>
                <a:lnTo>
                  <a:pt x="6388" y="19025"/>
                </a:lnTo>
                <a:lnTo>
                  <a:pt x="6388" y="19025"/>
                </a:lnTo>
                <a:lnTo>
                  <a:pt x="6353" y="19077"/>
                </a:lnTo>
                <a:lnTo>
                  <a:pt x="6353" y="19130"/>
                </a:lnTo>
                <a:lnTo>
                  <a:pt x="6247" y="19235"/>
                </a:lnTo>
                <a:lnTo>
                  <a:pt x="6247" y="19235"/>
                </a:lnTo>
                <a:lnTo>
                  <a:pt x="6212" y="19235"/>
                </a:lnTo>
                <a:lnTo>
                  <a:pt x="6141" y="19130"/>
                </a:lnTo>
                <a:lnTo>
                  <a:pt x="6141" y="19130"/>
                </a:lnTo>
                <a:lnTo>
                  <a:pt x="6071" y="19235"/>
                </a:lnTo>
                <a:lnTo>
                  <a:pt x="6035" y="19288"/>
                </a:lnTo>
                <a:lnTo>
                  <a:pt x="6035" y="19340"/>
                </a:lnTo>
                <a:lnTo>
                  <a:pt x="6035" y="19340"/>
                </a:lnTo>
                <a:lnTo>
                  <a:pt x="6071" y="19393"/>
                </a:lnTo>
                <a:lnTo>
                  <a:pt x="6035" y="19393"/>
                </a:lnTo>
                <a:lnTo>
                  <a:pt x="5965" y="19393"/>
                </a:lnTo>
                <a:lnTo>
                  <a:pt x="5965" y="19393"/>
                </a:lnTo>
                <a:lnTo>
                  <a:pt x="5824" y="19393"/>
                </a:lnTo>
                <a:lnTo>
                  <a:pt x="5753" y="19445"/>
                </a:lnTo>
                <a:lnTo>
                  <a:pt x="5753" y="19445"/>
                </a:lnTo>
                <a:lnTo>
                  <a:pt x="5824" y="19550"/>
                </a:lnTo>
                <a:lnTo>
                  <a:pt x="5788" y="19550"/>
                </a:lnTo>
                <a:lnTo>
                  <a:pt x="5647" y="19603"/>
                </a:lnTo>
                <a:lnTo>
                  <a:pt x="5647" y="19603"/>
                </a:lnTo>
                <a:lnTo>
                  <a:pt x="5576" y="19603"/>
                </a:lnTo>
                <a:lnTo>
                  <a:pt x="5506" y="19655"/>
                </a:lnTo>
                <a:lnTo>
                  <a:pt x="5400" y="19866"/>
                </a:lnTo>
                <a:lnTo>
                  <a:pt x="5400" y="19866"/>
                </a:lnTo>
                <a:lnTo>
                  <a:pt x="5471" y="19813"/>
                </a:lnTo>
                <a:lnTo>
                  <a:pt x="5506" y="19813"/>
                </a:lnTo>
                <a:lnTo>
                  <a:pt x="5576" y="19813"/>
                </a:lnTo>
                <a:lnTo>
                  <a:pt x="5576" y="19813"/>
                </a:lnTo>
                <a:lnTo>
                  <a:pt x="5576" y="19866"/>
                </a:lnTo>
                <a:lnTo>
                  <a:pt x="5647" y="19918"/>
                </a:lnTo>
                <a:lnTo>
                  <a:pt x="5647" y="19918"/>
                </a:lnTo>
                <a:lnTo>
                  <a:pt x="5612" y="19971"/>
                </a:lnTo>
                <a:lnTo>
                  <a:pt x="5506" y="19971"/>
                </a:lnTo>
                <a:lnTo>
                  <a:pt x="5506" y="19971"/>
                </a:lnTo>
                <a:lnTo>
                  <a:pt x="5506" y="20128"/>
                </a:lnTo>
                <a:lnTo>
                  <a:pt x="5506" y="20181"/>
                </a:lnTo>
                <a:lnTo>
                  <a:pt x="5471" y="20181"/>
                </a:lnTo>
                <a:lnTo>
                  <a:pt x="5471" y="20181"/>
                </a:lnTo>
                <a:lnTo>
                  <a:pt x="5435" y="20076"/>
                </a:lnTo>
                <a:lnTo>
                  <a:pt x="5471" y="19971"/>
                </a:lnTo>
                <a:lnTo>
                  <a:pt x="5471" y="19971"/>
                </a:lnTo>
                <a:lnTo>
                  <a:pt x="5435" y="19918"/>
                </a:lnTo>
                <a:lnTo>
                  <a:pt x="5400" y="19971"/>
                </a:lnTo>
                <a:lnTo>
                  <a:pt x="5400" y="20128"/>
                </a:lnTo>
                <a:lnTo>
                  <a:pt x="5400" y="20128"/>
                </a:lnTo>
                <a:lnTo>
                  <a:pt x="5329" y="20181"/>
                </a:lnTo>
                <a:lnTo>
                  <a:pt x="5294" y="20234"/>
                </a:lnTo>
                <a:lnTo>
                  <a:pt x="5188" y="20286"/>
                </a:lnTo>
                <a:lnTo>
                  <a:pt x="5188" y="20286"/>
                </a:lnTo>
                <a:lnTo>
                  <a:pt x="5047" y="20286"/>
                </a:lnTo>
                <a:lnTo>
                  <a:pt x="4941" y="20286"/>
                </a:lnTo>
                <a:lnTo>
                  <a:pt x="4906" y="20391"/>
                </a:lnTo>
                <a:lnTo>
                  <a:pt x="4906" y="20391"/>
                </a:lnTo>
                <a:lnTo>
                  <a:pt x="4871" y="20549"/>
                </a:lnTo>
                <a:lnTo>
                  <a:pt x="4871" y="20654"/>
                </a:lnTo>
                <a:lnTo>
                  <a:pt x="4800" y="20707"/>
                </a:lnTo>
                <a:lnTo>
                  <a:pt x="4800" y="20707"/>
                </a:lnTo>
                <a:lnTo>
                  <a:pt x="4835" y="20549"/>
                </a:lnTo>
                <a:lnTo>
                  <a:pt x="4835" y="20444"/>
                </a:lnTo>
                <a:lnTo>
                  <a:pt x="4835" y="20444"/>
                </a:lnTo>
                <a:lnTo>
                  <a:pt x="4729" y="20391"/>
                </a:lnTo>
                <a:lnTo>
                  <a:pt x="4659" y="20444"/>
                </a:lnTo>
                <a:lnTo>
                  <a:pt x="4553" y="20496"/>
                </a:lnTo>
                <a:lnTo>
                  <a:pt x="4553" y="20496"/>
                </a:lnTo>
                <a:lnTo>
                  <a:pt x="4518" y="20549"/>
                </a:lnTo>
                <a:lnTo>
                  <a:pt x="4447" y="20549"/>
                </a:lnTo>
                <a:lnTo>
                  <a:pt x="4447" y="20549"/>
                </a:lnTo>
                <a:lnTo>
                  <a:pt x="4376" y="20654"/>
                </a:lnTo>
                <a:lnTo>
                  <a:pt x="4376" y="20654"/>
                </a:lnTo>
                <a:lnTo>
                  <a:pt x="4341" y="20759"/>
                </a:lnTo>
                <a:lnTo>
                  <a:pt x="4341" y="20759"/>
                </a:lnTo>
                <a:lnTo>
                  <a:pt x="4306" y="20707"/>
                </a:lnTo>
                <a:lnTo>
                  <a:pt x="4271" y="20707"/>
                </a:lnTo>
                <a:lnTo>
                  <a:pt x="4271" y="20759"/>
                </a:lnTo>
                <a:lnTo>
                  <a:pt x="4271" y="20759"/>
                </a:lnTo>
                <a:lnTo>
                  <a:pt x="4235" y="20812"/>
                </a:lnTo>
                <a:lnTo>
                  <a:pt x="4129" y="20759"/>
                </a:lnTo>
                <a:lnTo>
                  <a:pt x="4129" y="20759"/>
                </a:lnTo>
                <a:lnTo>
                  <a:pt x="4059" y="20812"/>
                </a:lnTo>
                <a:lnTo>
                  <a:pt x="3988" y="20864"/>
                </a:lnTo>
                <a:lnTo>
                  <a:pt x="3988" y="20864"/>
                </a:lnTo>
                <a:lnTo>
                  <a:pt x="3918" y="20864"/>
                </a:lnTo>
                <a:lnTo>
                  <a:pt x="3776" y="20969"/>
                </a:lnTo>
                <a:lnTo>
                  <a:pt x="3776" y="20969"/>
                </a:lnTo>
                <a:lnTo>
                  <a:pt x="3776" y="20812"/>
                </a:lnTo>
                <a:lnTo>
                  <a:pt x="3812" y="20759"/>
                </a:lnTo>
                <a:lnTo>
                  <a:pt x="3988" y="20707"/>
                </a:lnTo>
                <a:lnTo>
                  <a:pt x="3988" y="20707"/>
                </a:lnTo>
                <a:lnTo>
                  <a:pt x="3882" y="20654"/>
                </a:lnTo>
                <a:lnTo>
                  <a:pt x="3776" y="20654"/>
                </a:lnTo>
                <a:lnTo>
                  <a:pt x="3741" y="20654"/>
                </a:lnTo>
                <a:lnTo>
                  <a:pt x="3706" y="20707"/>
                </a:lnTo>
                <a:lnTo>
                  <a:pt x="3671" y="20812"/>
                </a:lnTo>
                <a:lnTo>
                  <a:pt x="3600" y="20969"/>
                </a:lnTo>
                <a:lnTo>
                  <a:pt x="3600" y="20969"/>
                </a:lnTo>
                <a:lnTo>
                  <a:pt x="3565" y="21022"/>
                </a:lnTo>
                <a:lnTo>
                  <a:pt x="3494" y="21074"/>
                </a:lnTo>
                <a:lnTo>
                  <a:pt x="3494" y="21074"/>
                </a:lnTo>
                <a:lnTo>
                  <a:pt x="3494" y="21127"/>
                </a:lnTo>
                <a:lnTo>
                  <a:pt x="3494" y="21285"/>
                </a:lnTo>
                <a:lnTo>
                  <a:pt x="3494" y="21285"/>
                </a:lnTo>
                <a:lnTo>
                  <a:pt x="3424" y="21232"/>
                </a:lnTo>
                <a:lnTo>
                  <a:pt x="3388" y="21232"/>
                </a:lnTo>
                <a:lnTo>
                  <a:pt x="3388" y="21285"/>
                </a:lnTo>
                <a:lnTo>
                  <a:pt x="3388" y="21285"/>
                </a:lnTo>
                <a:lnTo>
                  <a:pt x="3388" y="21285"/>
                </a:lnTo>
                <a:lnTo>
                  <a:pt x="3353" y="21337"/>
                </a:lnTo>
                <a:lnTo>
                  <a:pt x="3282" y="21285"/>
                </a:lnTo>
                <a:lnTo>
                  <a:pt x="3282" y="21285"/>
                </a:lnTo>
                <a:lnTo>
                  <a:pt x="3282" y="21285"/>
                </a:lnTo>
                <a:lnTo>
                  <a:pt x="3282" y="21232"/>
                </a:lnTo>
                <a:lnTo>
                  <a:pt x="3176" y="21022"/>
                </a:lnTo>
                <a:lnTo>
                  <a:pt x="3176" y="21022"/>
                </a:lnTo>
                <a:lnTo>
                  <a:pt x="3141" y="21022"/>
                </a:lnTo>
                <a:lnTo>
                  <a:pt x="3141" y="21074"/>
                </a:lnTo>
                <a:lnTo>
                  <a:pt x="3141" y="21232"/>
                </a:lnTo>
                <a:lnTo>
                  <a:pt x="3176" y="21337"/>
                </a:lnTo>
                <a:lnTo>
                  <a:pt x="3141" y="21337"/>
                </a:lnTo>
                <a:lnTo>
                  <a:pt x="3106" y="21337"/>
                </a:lnTo>
              </a:path>
            </a:pathLst>
          </a:custGeom>
          <a:solidFill>
            <a:srgbClr val="5D6464"/>
          </a:solidFill>
          <a:ln w="12700">
            <a:solidFill>
              <a:srgbClr val="8E9898"/>
            </a:solidFill>
          </a:ln>
        </p:spPr>
        <p:txBody>
          <a:bodyPr lIns="0" tIns="0" rIns="0" bIns="0"/>
          <a:lstStyle/>
          <a:p>
            <a:pPr algn="l" defTabSz="971550" hangingPunct="1">
              <a:defRPr sz="1600" b="0">
                <a:solidFill>
                  <a:srgbClr val="000000"/>
                </a:solidFill>
              </a:defRPr>
            </a:pPr>
            <a:endParaRPr sz="2400" b="0" kern="1200" cap="none">
              <a:solidFill>
                <a:srgbClr val="000000"/>
              </a:solidFill>
            </a:endParaRPr>
          </a:p>
        </p:txBody>
      </p:sp>
      <p:sp>
        <p:nvSpPr>
          <p:cNvPr id="8790" name="Rectangle"/>
          <p:cNvSpPr/>
          <p:nvPr/>
        </p:nvSpPr>
        <p:spPr>
          <a:xfrm>
            <a:off x="18127590" y="8922054"/>
            <a:ext cx="5459084" cy="2549688"/>
          </a:xfrm>
          <a:prstGeom prst="rect">
            <a:avLst/>
          </a:prstGeom>
          <a:solidFill>
            <a:srgbClr val="686E70"/>
          </a:solidFill>
          <a:ln w="25400">
            <a:miter lim="400000"/>
          </a:ln>
        </p:spPr>
        <p:txBody>
          <a:bodyPr lIns="57150" tIns="57150" rIns="57150" bIns="57150"/>
          <a:lstStyle/>
          <a:p>
            <a:pPr algn="l" defTabSz="1828800" hangingPunct="1"/>
            <a:endParaRPr sz="2700" b="0" kern="1200" cap="none"/>
          </a:p>
        </p:txBody>
      </p:sp>
      <p:grpSp>
        <p:nvGrpSpPr>
          <p:cNvPr id="8793" name="Group"/>
          <p:cNvGrpSpPr/>
          <p:nvPr/>
        </p:nvGrpSpPr>
        <p:grpSpPr>
          <a:xfrm>
            <a:off x="1360255" y="1888220"/>
            <a:ext cx="17791978" cy="11436604"/>
            <a:chOff x="0" y="0"/>
            <a:chExt cx="11861317" cy="7624401"/>
          </a:xfrm>
        </p:grpSpPr>
        <p:pic>
          <p:nvPicPr>
            <p:cNvPr id="8791" name="US Map.png" descr="US Map.png"/>
            <p:cNvPicPr>
              <a:picLocks noChangeAspect="1"/>
            </p:cNvPicPr>
            <p:nvPr/>
          </p:nvPicPr>
          <p:blipFill>
            <a:blip r:embed="rId3"/>
            <a:stretch>
              <a:fillRect/>
            </a:stretch>
          </p:blipFill>
          <p:spPr>
            <a:xfrm>
              <a:off x="0" y="0"/>
              <a:ext cx="11861318" cy="7624402"/>
            </a:xfrm>
            <a:prstGeom prst="rect">
              <a:avLst/>
            </a:prstGeom>
            <a:ln w="12700" cap="flat">
              <a:noFill/>
              <a:miter lim="400000"/>
            </a:ln>
            <a:effectLst/>
          </p:spPr>
        </p:pic>
        <p:sp>
          <p:nvSpPr>
            <p:cNvPr id="8792" name="Shape"/>
            <p:cNvSpPr/>
            <p:nvPr/>
          </p:nvSpPr>
          <p:spPr>
            <a:xfrm>
              <a:off x="9416241" y="6699746"/>
              <a:ext cx="270252" cy="256709"/>
            </a:xfrm>
            <a:custGeom>
              <a:avLst/>
              <a:gdLst/>
              <a:ahLst/>
              <a:cxnLst>
                <a:cxn ang="0">
                  <a:pos x="wd2" y="hd2"/>
                </a:cxn>
                <a:cxn ang="5400000">
                  <a:pos x="wd2" y="hd2"/>
                </a:cxn>
                <a:cxn ang="10800000">
                  <a:pos x="wd2" y="hd2"/>
                </a:cxn>
                <a:cxn ang="16200000">
                  <a:pos x="wd2" y="hd2"/>
                </a:cxn>
              </a:cxnLst>
              <a:rect l="0" t="0" r="r" b="b"/>
              <a:pathLst>
                <a:path w="20655" h="20754" extrusionOk="0">
                  <a:moveTo>
                    <a:pt x="0" y="12083"/>
                  </a:moveTo>
                  <a:cubicBezTo>
                    <a:pt x="3551" y="13571"/>
                    <a:pt x="7601" y="12594"/>
                    <a:pt x="10192" y="9626"/>
                  </a:cubicBezTo>
                  <a:cubicBezTo>
                    <a:pt x="12454" y="7034"/>
                    <a:pt x="13198" y="3343"/>
                    <a:pt x="12133" y="0"/>
                  </a:cubicBezTo>
                  <a:cubicBezTo>
                    <a:pt x="15403" y="377"/>
                    <a:pt x="18258" y="2512"/>
                    <a:pt x="19684" y="5647"/>
                  </a:cubicBezTo>
                  <a:cubicBezTo>
                    <a:pt x="21600" y="9856"/>
                    <a:pt x="20618" y="14901"/>
                    <a:pt x="17287" y="17968"/>
                  </a:cubicBezTo>
                  <a:cubicBezTo>
                    <a:pt x="14062" y="20950"/>
                    <a:pt x="9462" y="21600"/>
                    <a:pt x="5610" y="19617"/>
                  </a:cubicBezTo>
                  <a:cubicBezTo>
                    <a:pt x="2750" y="18145"/>
                    <a:pt x="683" y="15370"/>
                    <a:pt x="0" y="12083"/>
                  </a:cubicBezTo>
                  <a:close/>
                </a:path>
              </a:pathLst>
            </a:custGeom>
            <a:solidFill>
              <a:srgbClr val="5D6464"/>
            </a:solidFill>
            <a:ln w="12700" cap="flat">
              <a:noFill/>
              <a:miter lim="400000"/>
            </a:ln>
            <a:effectLst/>
          </p:spPr>
          <p:txBody>
            <a:bodyPr wrap="square" lIns="0" tIns="0" rIns="0" bIns="0" numCol="1" anchor="t">
              <a:noAutofit/>
            </a:bodyPr>
            <a:lstStyle/>
            <a:p>
              <a:pPr algn="l" defTabSz="1828800" hangingPunct="1"/>
              <a:endParaRPr sz="2700" b="0" kern="1200" cap="none"/>
            </a:p>
          </p:txBody>
        </p:sp>
      </p:grpSp>
      <p:sp>
        <p:nvSpPr>
          <p:cNvPr id="8794" name="U.S. Commitments to 100% Renewable Electricity"/>
          <p:cNvSpPr txBox="1">
            <a:spLocks noGrp="1"/>
          </p:cNvSpPr>
          <p:nvPr>
            <p:ph type="title"/>
          </p:nvPr>
        </p:nvSpPr>
        <p:spPr>
          <a:prstGeom prst="rect">
            <a:avLst/>
          </a:prstGeom>
        </p:spPr>
        <p:txBody>
          <a:bodyPr>
            <a:normAutofit fontScale="90000"/>
          </a:bodyPr>
          <a:lstStyle/>
          <a:p>
            <a:r>
              <a:rPr dirty="0"/>
              <a:t>U.S. Commitments to 100% Renewable Electricity</a:t>
            </a:r>
          </a:p>
        </p:txBody>
      </p:sp>
      <p:grpSp>
        <p:nvGrpSpPr>
          <p:cNvPr id="8797" name="Group"/>
          <p:cNvGrpSpPr/>
          <p:nvPr/>
        </p:nvGrpSpPr>
        <p:grpSpPr>
          <a:xfrm>
            <a:off x="18641648" y="10333743"/>
            <a:ext cx="4736540" cy="846386"/>
            <a:chOff x="0" y="-21659"/>
            <a:chExt cx="3157691" cy="564254"/>
          </a:xfrm>
        </p:grpSpPr>
        <p:sp>
          <p:nvSpPr>
            <p:cNvPr id="8795" name="Circle"/>
            <p:cNvSpPr/>
            <p:nvPr/>
          </p:nvSpPr>
          <p:spPr>
            <a:xfrm>
              <a:off x="0" y="101717"/>
              <a:ext cx="317500" cy="317501"/>
            </a:xfrm>
            <a:prstGeom prst="ellipse">
              <a:avLst/>
            </a:prstGeom>
            <a:gradFill flip="none" rotWithShape="1">
              <a:gsLst>
                <a:gs pos="0">
                  <a:srgbClr val="88C616"/>
                </a:gs>
                <a:gs pos="100000">
                  <a:srgbClr val="759B0F"/>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6" name="Already There"/>
            <p:cNvSpPr txBox="1"/>
            <p:nvPr/>
          </p:nvSpPr>
          <p:spPr>
            <a:xfrm>
              <a:off x="454202" y="-21659"/>
              <a:ext cx="2703489"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defRPr sz="3000"/>
              </a:lvl1pPr>
            </a:lstStyle>
            <a:p>
              <a:pPr algn="l" defTabSz="1828800" hangingPunct="1"/>
              <a:r>
                <a:rPr sz="4500" b="0" kern="1200" cap="none" dirty="0"/>
                <a:t>Already There</a:t>
              </a:r>
            </a:p>
          </p:txBody>
        </p:sp>
      </p:grpSp>
      <p:grpSp>
        <p:nvGrpSpPr>
          <p:cNvPr id="8800" name="Group"/>
          <p:cNvGrpSpPr/>
          <p:nvPr/>
        </p:nvGrpSpPr>
        <p:grpSpPr>
          <a:xfrm>
            <a:off x="18641648" y="9213673"/>
            <a:ext cx="4134848" cy="846386"/>
            <a:chOff x="0" y="-21659"/>
            <a:chExt cx="2756564" cy="564254"/>
          </a:xfrm>
        </p:grpSpPr>
        <p:sp>
          <p:nvSpPr>
            <p:cNvPr id="8798" name="Circle"/>
            <p:cNvSpPr/>
            <p:nvPr/>
          </p:nvSpPr>
          <p:spPr>
            <a:xfrm>
              <a:off x="0" y="101717"/>
              <a:ext cx="317500" cy="317501"/>
            </a:xfrm>
            <a:prstGeom prst="ellipse">
              <a:avLst/>
            </a:prstGeom>
            <a:gradFill flip="none" rotWithShape="1">
              <a:gsLst>
                <a:gs pos="0">
                  <a:srgbClr val="258CE4"/>
                </a:gs>
                <a:gs pos="100000">
                  <a:srgbClr val="005698"/>
                </a:gs>
              </a:gsLst>
              <a:lin ang="5400000" scaled="0"/>
            </a:gradFill>
            <a:ln w="38100" cap="flat">
              <a:solidFill>
                <a:srgbClr val="FFFFFF"/>
              </a:solidFill>
              <a:prstDash val="solid"/>
              <a:round/>
            </a:ln>
            <a:effectLst/>
          </p:spPr>
          <p:txBody>
            <a:bodyPr wrap="square" lIns="57150" tIns="57150" rIns="57150" bIns="57150" numCol="1" anchor="t">
              <a:noAutofit/>
            </a:bodyPr>
            <a:lstStyle/>
            <a:p>
              <a:pPr algn="l" defTabSz="1828800" hangingPunct="1"/>
              <a:endParaRPr sz="2700" b="0" kern="1200" cap="none"/>
            </a:p>
          </p:txBody>
        </p:sp>
        <p:sp>
          <p:nvSpPr>
            <p:cNvPr id="8799" name="Committed"/>
            <p:cNvSpPr txBox="1"/>
            <p:nvPr/>
          </p:nvSpPr>
          <p:spPr>
            <a:xfrm>
              <a:off x="454202" y="-21659"/>
              <a:ext cx="2302362" cy="56425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defRPr sz="3000"/>
              </a:lvl1pPr>
            </a:lstStyle>
            <a:p>
              <a:pPr algn="l" defTabSz="1828800" hangingPunct="1"/>
              <a:r>
                <a:rPr sz="4500" b="0" kern="1200" cap="none" dirty="0"/>
                <a:t>Committed</a:t>
              </a:r>
            </a:p>
          </p:txBody>
        </p:sp>
      </p:grpSp>
      <p:sp>
        <p:nvSpPr>
          <p:cNvPr id="8801" name="Data: The Sierra Club"/>
          <p:cNvSpPr txBox="1"/>
          <p:nvPr/>
        </p:nvSpPr>
        <p:spPr>
          <a:xfrm>
            <a:off x="1371602" y="13030201"/>
            <a:ext cx="2423740"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pPr algn="l" defTabSz="1828800" hangingPunct="1"/>
            <a:r>
              <a:rPr sz="1800" b="0" kern="1200" cap="none" dirty="0"/>
              <a:t>Data: The Sierra Club</a:t>
            </a:r>
          </a:p>
        </p:txBody>
      </p:sp>
      <p:grpSp>
        <p:nvGrpSpPr>
          <p:cNvPr id="9011" name="Group"/>
          <p:cNvGrpSpPr/>
          <p:nvPr/>
        </p:nvGrpSpPr>
        <p:grpSpPr>
          <a:xfrm>
            <a:off x="-183113" y="1840103"/>
            <a:ext cx="20375504" cy="10609654"/>
            <a:chOff x="0" y="-11078"/>
            <a:chExt cx="13583668" cy="7073101"/>
          </a:xfrm>
        </p:grpSpPr>
        <p:grpSp>
          <p:nvGrpSpPr>
            <p:cNvPr id="8905" name="Group"/>
            <p:cNvGrpSpPr/>
            <p:nvPr/>
          </p:nvGrpSpPr>
          <p:grpSpPr>
            <a:xfrm>
              <a:off x="1088045" y="81317"/>
              <a:ext cx="11298116" cy="6804409"/>
              <a:chOff x="0" y="0"/>
              <a:chExt cx="11298115" cy="6804408"/>
            </a:xfrm>
          </p:grpSpPr>
          <p:sp>
            <p:nvSpPr>
              <p:cNvPr id="8802" name="Circle"/>
              <p:cNvSpPr/>
              <p:nvPr/>
            </p:nvSpPr>
            <p:spPr>
              <a:xfrm>
                <a:off x="3872862" y="33038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3" name="Circle"/>
              <p:cNvSpPr/>
              <p:nvPr/>
            </p:nvSpPr>
            <p:spPr>
              <a:xfrm>
                <a:off x="7354672" y="5999881"/>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4" name="Circle"/>
              <p:cNvSpPr/>
              <p:nvPr/>
            </p:nvSpPr>
            <p:spPr>
              <a:xfrm>
                <a:off x="8679699" y="504218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5" name="Circle"/>
              <p:cNvSpPr/>
              <p:nvPr/>
            </p:nvSpPr>
            <p:spPr>
              <a:xfrm>
                <a:off x="11146087" y="18936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6" name="Circle"/>
              <p:cNvSpPr/>
              <p:nvPr/>
            </p:nvSpPr>
            <p:spPr>
              <a:xfrm>
                <a:off x="11030912" y="242011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7" name="Circle"/>
              <p:cNvSpPr/>
              <p:nvPr/>
            </p:nvSpPr>
            <p:spPr>
              <a:xfrm>
                <a:off x="10800564" y="154808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8" name="Circle"/>
              <p:cNvSpPr/>
              <p:nvPr/>
            </p:nvSpPr>
            <p:spPr>
              <a:xfrm>
                <a:off x="6464959" y="195343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09" name="Circle"/>
              <p:cNvSpPr/>
              <p:nvPr/>
            </p:nvSpPr>
            <p:spPr>
              <a:xfrm>
                <a:off x="2789367" y="34970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0" name="Circle"/>
              <p:cNvSpPr/>
              <p:nvPr/>
            </p:nvSpPr>
            <p:spPr>
              <a:xfrm>
                <a:off x="97848" y="31805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1" name="Circle"/>
              <p:cNvSpPr/>
              <p:nvPr/>
            </p:nvSpPr>
            <p:spPr>
              <a:xfrm>
                <a:off x="2440091" y="285156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2" name="Circle"/>
              <p:cNvSpPr/>
              <p:nvPr/>
            </p:nvSpPr>
            <p:spPr>
              <a:xfrm>
                <a:off x="696026" y="89360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3" name="Circle"/>
              <p:cNvSpPr/>
              <p:nvPr/>
            </p:nvSpPr>
            <p:spPr>
              <a:xfrm>
                <a:off x="3934492" y="368662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4" name="Circle"/>
              <p:cNvSpPr/>
              <p:nvPr/>
            </p:nvSpPr>
            <p:spPr>
              <a:xfrm>
                <a:off x="2390731" y="280220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5" name="Circle"/>
              <p:cNvSpPr/>
              <p:nvPr/>
            </p:nvSpPr>
            <p:spPr>
              <a:xfrm>
                <a:off x="43860" y="31265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6" name="Circle"/>
              <p:cNvSpPr/>
              <p:nvPr/>
            </p:nvSpPr>
            <p:spPr>
              <a:xfrm>
                <a:off x="113523" y="32906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7" name="Circle"/>
              <p:cNvSpPr/>
              <p:nvPr/>
            </p:nvSpPr>
            <p:spPr>
              <a:xfrm>
                <a:off x="633966" y="2898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8" name="Circle"/>
              <p:cNvSpPr/>
              <p:nvPr/>
            </p:nvSpPr>
            <p:spPr>
              <a:xfrm>
                <a:off x="10948645" y="24859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19" name="Circle"/>
              <p:cNvSpPr/>
              <p:nvPr/>
            </p:nvSpPr>
            <p:spPr>
              <a:xfrm>
                <a:off x="9222663" y="65888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0" name="Circle"/>
              <p:cNvSpPr/>
              <p:nvPr/>
            </p:nvSpPr>
            <p:spPr>
              <a:xfrm>
                <a:off x="366910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1" name="Circle"/>
              <p:cNvSpPr/>
              <p:nvPr/>
            </p:nvSpPr>
            <p:spPr>
              <a:xfrm>
                <a:off x="9272936" y="6652379"/>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2" name="Circle"/>
              <p:cNvSpPr/>
              <p:nvPr/>
            </p:nvSpPr>
            <p:spPr>
              <a:xfrm>
                <a:off x="9387050" y="484634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3" name="Circle"/>
              <p:cNvSpPr/>
              <p:nvPr/>
            </p:nvSpPr>
            <p:spPr>
              <a:xfrm>
                <a:off x="3638057" y="44652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4" name="Circle"/>
              <p:cNvSpPr/>
              <p:nvPr/>
            </p:nvSpPr>
            <p:spPr>
              <a:xfrm>
                <a:off x="3797106" y="326171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5" name="Circle"/>
              <p:cNvSpPr/>
              <p:nvPr/>
            </p:nvSpPr>
            <p:spPr>
              <a:xfrm>
                <a:off x="1035510" y="18415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6" name="Circle"/>
              <p:cNvSpPr/>
              <p:nvPr/>
            </p:nvSpPr>
            <p:spPr>
              <a:xfrm>
                <a:off x="10103373" y="411788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7" name="Circle"/>
              <p:cNvSpPr/>
              <p:nvPr/>
            </p:nvSpPr>
            <p:spPr>
              <a:xfrm>
                <a:off x="88599" y="34936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8" name="Circle"/>
              <p:cNvSpPr/>
              <p:nvPr/>
            </p:nvSpPr>
            <p:spPr>
              <a:xfrm>
                <a:off x="26787" y="32183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29" name="Circle"/>
              <p:cNvSpPr/>
              <p:nvPr/>
            </p:nvSpPr>
            <p:spPr>
              <a:xfrm>
                <a:off x="323850" y="289341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0" name="Circle"/>
              <p:cNvSpPr/>
              <p:nvPr/>
            </p:nvSpPr>
            <p:spPr>
              <a:xfrm>
                <a:off x="9553805" y="639302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1" name="Circle"/>
              <p:cNvSpPr/>
              <p:nvPr/>
            </p:nvSpPr>
            <p:spPr>
              <a:xfrm>
                <a:off x="347766" y="41573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2" name="Circle"/>
              <p:cNvSpPr/>
              <p:nvPr/>
            </p:nvSpPr>
            <p:spPr>
              <a:xfrm>
                <a:off x="7195132" y="375051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3" name="Circle"/>
              <p:cNvSpPr/>
              <p:nvPr/>
            </p:nvSpPr>
            <p:spPr>
              <a:xfrm>
                <a:off x="1054560" y="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4" name="Circle"/>
              <p:cNvSpPr/>
              <p:nvPr/>
            </p:nvSpPr>
            <p:spPr>
              <a:xfrm>
                <a:off x="778576" y="9380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5" name="Circle"/>
              <p:cNvSpPr/>
              <p:nvPr/>
            </p:nvSpPr>
            <p:spPr>
              <a:xfrm>
                <a:off x="0" y="208696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6" name="Circle"/>
              <p:cNvSpPr/>
              <p:nvPr/>
            </p:nvSpPr>
            <p:spPr>
              <a:xfrm>
                <a:off x="621266" y="277130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7" name="Circle"/>
              <p:cNvSpPr/>
              <p:nvPr/>
            </p:nvSpPr>
            <p:spPr>
              <a:xfrm>
                <a:off x="398566" y="4170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8" name="Circle"/>
              <p:cNvSpPr/>
              <p:nvPr/>
            </p:nvSpPr>
            <p:spPr>
              <a:xfrm>
                <a:off x="608116" y="4335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39" name="Circle"/>
              <p:cNvSpPr/>
              <p:nvPr/>
            </p:nvSpPr>
            <p:spPr>
              <a:xfrm>
                <a:off x="830463" y="45973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0" name="Circle"/>
              <p:cNvSpPr/>
              <p:nvPr/>
            </p:nvSpPr>
            <p:spPr>
              <a:xfrm>
                <a:off x="845760" y="47018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1" name="Circle"/>
              <p:cNvSpPr/>
              <p:nvPr/>
            </p:nvSpPr>
            <p:spPr>
              <a:xfrm>
                <a:off x="862213" y="480052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2" name="Circle"/>
              <p:cNvSpPr/>
              <p:nvPr/>
            </p:nvSpPr>
            <p:spPr>
              <a:xfrm>
                <a:off x="799109" y="4642371"/>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3" name="Circle"/>
              <p:cNvSpPr/>
              <p:nvPr/>
            </p:nvSpPr>
            <p:spPr>
              <a:xfrm>
                <a:off x="747913" y="471797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4" name="Circle"/>
              <p:cNvSpPr/>
              <p:nvPr/>
            </p:nvSpPr>
            <p:spPr>
              <a:xfrm>
                <a:off x="2536781" y="279585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5" name="Circle"/>
              <p:cNvSpPr/>
              <p:nvPr/>
            </p:nvSpPr>
            <p:spPr>
              <a:xfrm>
                <a:off x="3855978" y="318971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6" name="Circle"/>
              <p:cNvSpPr/>
              <p:nvPr/>
            </p:nvSpPr>
            <p:spPr>
              <a:xfrm>
                <a:off x="3716870" y="325295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7" name="Circle"/>
              <p:cNvSpPr/>
              <p:nvPr/>
            </p:nvSpPr>
            <p:spPr>
              <a:xfrm>
                <a:off x="3579287" y="326737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8" name="Circle"/>
              <p:cNvSpPr/>
              <p:nvPr/>
            </p:nvSpPr>
            <p:spPr>
              <a:xfrm>
                <a:off x="3789751" y="426216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49" name="Circle"/>
              <p:cNvSpPr/>
              <p:nvPr/>
            </p:nvSpPr>
            <p:spPr>
              <a:xfrm>
                <a:off x="3707201" y="435953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0" name="Circle"/>
              <p:cNvSpPr/>
              <p:nvPr/>
            </p:nvSpPr>
            <p:spPr>
              <a:xfrm>
                <a:off x="3779168" y="43955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1" name="Circle"/>
              <p:cNvSpPr/>
              <p:nvPr/>
            </p:nvSpPr>
            <p:spPr>
              <a:xfrm>
                <a:off x="3775640" y="44948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2" name="Circle"/>
              <p:cNvSpPr/>
              <p:nvPr/>
            </p:nvSpPr>
            <p:spPr>
              <a:xfrm>
                <a:off x="5583273" y="54135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3" name="Circle"/>
              <p:cNvSpPr/>
              <p:nvPr/>
            </p:nvSpPr>
            <p:spPr>
              <a:xfrm>
                <a:off x="5583273" y="471503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4" name="Circle"/>
              <p:cNvSpPr/>
              <p:nvPr/>
            </p:nvSpPr>
            <p:spPr>
              <a:xfrm>
                <a:off x="6424291" y="190871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5" name="Circle"/>
              <p:cNvSpPr/>
              <p:nvPr/>
            </p:nvSpPr>
            <p:spPr>
              <a:xfrm>
                <a:off x="6883259" y="195140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6" name="Circle"/>
              <p:cNvSpPr/>
              <p:nvPr/>
            </p:nvSpPr>
            <p:spPr>
              <a:xfrm>
                <a:off x="7363574" y="238902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7" name="Circle"/>
              <p:cNvSpPr/>
              <p:nvPr/>
            </p:nvSpPr>
            <p:spPr>
              <a:xfrm>
                <a:off x="6309217" y="45190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8" name="Circle"/>
              <p:cNvSpPr/>
              <p:nvPr/>
            </p:nvSpPr>
            <p:spPr>
              <a:xfrm>
                <a:off x="8637004" y="508488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59" name="Circle"/>
              <p:cNvSpPr/>
              <p:nvPr/>
            </p:nvSpPr>
            <p:spPr>
              <a:xfrm>
                <a:off x="9066839" y="443007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0" name="Circle"/>
              <p:cNvSpPr/>
              <p:nvPr/>
            </p:nvSpPr>
            <p:spPr>
              <a:xfrm>
                <a:off x="9601710" y="391508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1" name="Circle"/>
              <p:cNvSpPr/>
              <p:nvPr/>
            </p:nvSpPr>
            <p:spPr>
              <a:xfrm>
                <a:off x="9559015" y="385103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2" name="Circle"/>
              <p:cNvSpPr/>
              <p:nvPr/>
            </p:nvSpPr>
            <p:spPr>
              <a:xfrm>
                <a:off x="10317609" y="2978022"/>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3" name="Circle"/>
              <p:cNvSpPr/>
              <p:nvPr/>
            </p:nvSpPr>
            <p:spPr>
              <a:xfrm>
                <a:off x="10360304" y="292465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4" name="Circle"/>
              <p:cNvSpPr/>
              <p:nvPr/>
            </p:nvSpPr>
            <p:spPr>
              <a:xfrm>
                <a:off x="10296263" y="286061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5" name="Circle"/>
              <p:cNvSpPr/>
              <p:nvPr/>
            </p:nvSpPr>
            <p:spPr>
              <a:xfrm>
                <a:off x="10381652" y="28072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6" name="Circle"/>
              <p:cNvSpPr/>
              <p:nvPr/>
            </p:nvSpPr>
            <p:spPr>
              <a:xfrm>
                <a:off x="10879245" y="200034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7" name="Circle"/>
              <p:cNvSpPr/>
              <p:nvPr/>
            </p:nvSpPr>
            <p:spPr>
              <a:xfrm>
                <a:off x="10836550" y="205371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8" name="Circle"/>
              <p:cNvSpPr/>
              <p:nvPr/>
            </p:nvSpPr>
            <p:spPr>
              <a:xfrm>
                <a:off x="10821912" y="160145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69" name="Circle"/>
              <p:cNvSpPr/>
              <p:nvPr/>
            </p:nvSpPr>
            <p:spPr>
              <a:xfrm>
                <a:off x="10832586" y="1676170"/>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0" name="Circle"/>
              <p:cNvSpPr/>
              <p:nvPr/>
            </p:nvSpPr>
            <p:spPr>
              <a:xfrm>
                <a:off x="3872862" y="340546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1" name="Circle"/>
              <p:cNvSpPr/>
              <p:nvPr/>
            </p:nvSpPr>
            <p:spPr>
              <a:xfrm>
                <a:off x="3616890" y="450759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2" name="Circle"/>
              <p:cNvSpPr/>
              <p:nvPr/>
            </p:nvSpPr>
            <p:spPr>
              <a:xfrm>
                <a:off x="7393207" y="243136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3" name="Circle"/>
              <p:cNvSpPr/>
              <p:nvPr/>
            </p:nvSpPr>
            <p:spPr>
              <a:xfrm>
                <a:off x="10972286" y="171850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4" name="Circle"/>
              <p:cNvSpPr/>
              <p:nvPr/>
            </p:nvSpPr>
            <p:spPr>
              <a:xfrm>
                <a:off x="9203223" y="511059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5" name="Circle"/>
              <p:cNvSpPr/>
              <p:nvPr/>
            </p:nvSpPr>
            <p:spPr>
              <a:xfrm>
                <a:off x="8499758" y="34709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6" name="Circle"/>
              <p:cNvSpPr/>
              <p:nvPr/>
            </p:nvSpPr>
            <p:spPr>
              <a:xfrm>
                <a:off x="8842069" y="271714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7" name="Circle"/>
              <p:cNvSpPr/>
              <p:nvPr/>
            </p:nvSpPr>
            <p:spPr>
              <a:xfrm>
                <a:off x="9213741" y="64646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8" name="Circle"/>
              <p:cNvSpPr/>
              <p:nvPr/>
            </p:nvSpPr>
            <p:spPr>
              <a:xfrm>
                <a:off x="10330852" y="27437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79" name="Circle"/>
              <p:cNvSpPr/>
              <p:nvPr/>
            </p:nvSpPr>
            <p:spPr>
              <a:xfrm>
                <a:off x="7637650" y="265622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0" name="Circle"/>
              <p:cNvSpPr/>
              <p:nvPr/>
            </p:nvSpPr>
            <p:spPr>
              <a:xfrm>
                <a:off x="3736214" y="318421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1" name="Circle"/>
              <p:cNvSpPr/>
              <p:nvPr/>
            </p:nvSpPr>
            <p:spPr>
              <a:xfrm>
                <a:off x="9294931" y="61298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2" name="Circle"/>
              <p:cNvSpPr/>
              <p:nvPr/>
            </p:nvSpPr>
            <p:spPr>
              <a:xfrm>
                <a:off x="10237312" y="2762513"/>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3" name="Circle"/>
              <p:cNvSpPr/>
              <p:nvPr/>
            </p:nvSpPr>
            <p:spPr>
              <a:xfrm>
                <a:off x="9689017" y="4132446"/>
                <a:ext cx="152030"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4" name="Circle"/>
              <p:cNvSpPr/>
              <p:nvPr/>
            </p:nvSpPr>
            <p:spPr>
              <a:xfrm>
                <a:off x="6240480" y="3657089"/>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5" name="Circle"/>
              <p:cNvSpPr/>
              <p:nvPr/>
            </p:nvSpPr>
            <p:spPr>
              <a:xfrm>
                <a:off x="9244131" y="658703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6" name="Circle"/>
              <p:cNvSpPr/>
              <p:nvPr/>
            </p:nvSpPr>
            <p:spPr>
              <a:xfrm>
                <a:off x="11019087" y="193170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7" name="Circle"/>
              <p:cNvSpPr/>
              <p:nvPr/>
            </p:nvSpPr>
            <p:spPr>
              <a:xfrm>
                <a:off x="676976" y="963457"/>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8" name="Circle"/>
              <p:cNvSpPr/>
              <p:nvPr/>
            </p:nvSpPr>
            <p:spPr>
              <a:xfrm>
                <a:off x="10572698" y="25755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89" name="Circle"/>
              <p:cNvSpPr/>
              <p:nvPr/>
            </p:nvSpPr>
            <p:spPr>
              <a:xfrm>
                <a:off x="487466" y="42462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0" name="Circle"/>
              <p:cNvSpPr/>
              <p:nvPr/>
            </p:nvSpPr>
            <p:spPr>
              <a:xfrm>
                <a:off x="684851" y="435519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1" name="Circle"/>
              <p:cNvSpPr/>
              <p:nvPr/>
            </p:nvSpPr>
            <p:spPr>
              <a:xfrm>
                <a:off x="64887" y="329459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2" name="Circle"/>
              <p:cNvSpPr/>
              <p:nvPr/>
            </p:nvSpPr>
            <p:spPr>
              <a:xfrm>
                <a:off x="634051" y="42281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3" name="Circle"/>
              <p:cNvSpPr/>
              <p:nvPr/>
            </p:nvSpPr>
            <p:spPr>
              <a:xfrm>
                <a:off x="462066" y="420812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4" name="Circle"/>
              <p:cNvSpPr/>
              <p:nvPr/>
            </p:nvSpPr>
            <p:spPr>
              <a:xfrm>
                <a:off x="139399" y="379845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5" name="Circle"/>
              <p:cNvSpPr/>
              <p:nvPr/>
            </p:nvSpPr>
            <p:spPr>
              <a:xfrm>
                <a:off x="646751" y="439329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6" name="Circle"/>
              <p:cNvSpPr/>
              <p:nvPr/>
            </p:nvSpPr>
            <p:spPr>
              <a:xfrm>
                <a:off x="1798133" y="52757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7" name="Circle"/>
              <p:cNvSpPr/>
              <p:nvPr/>
            </p:nvSpPr>
            <p:spPr>
              <a:xfrm>
                <a:off x="6521930" y="195263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8" name="Circle"/>
              <p:cNvSpPr/>
              <p:nvPr/>
            </p:nvSpPr>
            <p:spPr>
              <a:xfrm>
                <a:off x="10728665" y="205348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899" name="Circle"/>
              <p:cNvSpPr/>
              <p:nvPr/>
            </p:nvSpPr>
            <p:spPr>
              <a:xfrm>
                <a:off x="9835591" y="428880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0" name="Circle"/>
              <p:cNvSpPr/>
              <p:nvPr/>
            </p:nvSpPr>
            <p:spPr>
              <a:xfrm>
                <a:off x="499548"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1" name="Circle"/>
              <p:cNvSpPr/>
              <p:nvPr/>
            </p:nvSpPr>
            <p:spPr>
              <a:xfrm>
                <a:off x="525195" y="416710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2" name="Circle"/>
              <p:cNvSpPr/>
              <p:nvPr/>
            </p:nvSpPr>
            <p:spPr>
              <a:xfrm>
                <a:off x="596137" y="4182105"/>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3" name="Circle"/>
              <p:cNvSpPr/>
              <p:nvPr/>
            </p:nvSpPr>
            <p:spPr>
              <a:xfrm>
                <a:off x="576181" y="425581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8904" name="Circle"/>
              <p:cNvSpPr/>
              <p:nvPr/>
            </p:nvSpPr>
            <p:spPr>
              <a:xfrm>
                <a:off x="10051998" y="32359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grpSp>
        <p:sp>
          <p:nvSpPr>
            <p:cNvPr id="8906" name="Whatcom County"/>
            <p:cNvSpPr txBox="1"/>
            <p:nvPr/>
          </p:nvSpPr>
          <p:spPr>
            <a:xfrm>
              <a:off x="2299060" y="-11078"/>
              <a:ext cx="157735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Whatcom County</a:t>
              </a:r>
            </a:p>
          </p:txBody>
        </p:sp>
        <p:sp>
          <p:nvSpPr>
            <p:cNvPr id="8907" name="Edmonds"/>
            <p:cNvSpPr txBox="1"/>
            <p:nvPr/>
          </p:nvSpPr>
          <p:spPr>
            <a:xfrm>
              <a:off x="2286409" y="178681"/>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Edmonds</a:t>
              </a:r>
            </a:p>
          </p:txBody>
        </p:sp>
        <p:sp>
          <p:nvSpPr>
            <p:cNvPr id="8908" name="Portland"/>
            <p:cNvSpPr txBox="1"/>
            <p:nvPr/>
          </p:nvSpPr>
          <p:spPr>
            <a:xfrm>
              <a:off x="1881590" y="735307"/>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Portland</a:t>
              </a:r>
            </a:p>
          </p:txBody>
        </p:sp>
        <p:sp>
          <p:nvSpPr>
            <p:cNvPr id="8909" name="Multnomah County"/>
            <p:cNvSpPr txBox="1"/>
            <p:nvPr/>
          </p:nvSpPr>
          <p:spPr>
            <a:xfrm>
              <a:off x="2020746" y="937715"/>
              <a:ext cx="17162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Multnomah County</a:t>
              </a:r>
            </a:p>
          </p:txBody>
        </p:sp>
        <p:sp>
          <p:nvSpPr>
            <p:cNvPr id="8910" name="Eureka"/>
            <p:cNvSpPr txBox="1"/>
            <p:nvPr/>
          </p:nvSpPr>
          <p:spPr>
            <a:xfrm>
              <a:off x="1274363" y="2076268"/>
              <a:ext cx="7117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Eureka</a:t>
              </a:r>
            </a:p>
          </p:txBody>
        </p:sp>
        <p:sp>
          <p:nvSpPr>
            <p:cNvPr id="8911" name="Truckee"/>
            <p:cNvSpPr txBox="1"/>
            <p:nvPr/>
          </p:nvSpPr>
          <p:spPr>
            <a:xfrm>
              <a:off x="1894241" y="2696147"/>
              <a:ext cx="79008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Truckee</a:t>
              </a:r>
            </a:p>
          </p:txBody>
        </p:sp>
        <p:sp>
          <p:nvSpPr>
            <p:cNvPr id="8912" name="S. Lake Tahoe"/>
            <p:cNvSpPr txBox="1"/>
            <p:nvPr/>
          </p:nvSpPr>
          <p:spPr>
            <a:xfrm>
              <a:off x="1881590" y="2911207"/>
              <a:ext cx="1328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 Lake Tahoe</a:t>
              </a:r>
            </a:p>
          </p:txBody>
        </p:sp>
        <p:sp>
          <p:nvSpPr>
            <p:cNvPr id="8913" name="Nevada City"/>
            <p:cNvSpPr txBox="1"/>
            <p:nvPr/>
          </p:nvSpPr>
          <p:spPr>
            <a:xfrm>
              <a:off x="430376" y="2670846"/>
              <a:ext cx="11498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Nevada City</a:t>
              </a:r>
            </a:p>
          </p:txBody>
        </p:sp>
        <p:sp>
          <p:nvSpPr>
            <p:cNvPr id="8914" name="Berkeley"/>
            <p:cNvSpPr txBox="1"/>
            <p:nvPr/>
          </p:nvSpPr>
          <p:spPr>
            <a:xfrm>
              <a:off x="1337613" y="311361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Berkeley</a:t>
              </a:r>
            </a:p>
          </p:txBody>
        </p:sp>
        <p:sp>
          <p:nvSpPr>
            <p:cNvPr id="8915" name="San Fran."/>
            <p:cNvSpPr txBox="1"/>
            <p:nvPr/>
          </p:nvSpPr>
          <p:spPr>
            <a:xfrm>
              <a:off x="0" y="2994801"/>
              <a:ext cx="1086891" cy="318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400"/>
              </a:lvl1pPr>
            </a:lstStyle>
            <a:p>
              <a:pPr defTabSz="1828800" hangingPunct="1"/>
              <a:r>
                <a:rPr sz="2100" b="0" kern="1200" cap="none" dirty="0"/>
                <a:t>San Fran.</a:t>
              </a:r>
            </a:p>
          </p:txBody>
        </p:sp>
        <p:sp>
          <p:nvSpPr>
            <p:cNvPr id="8916" name="Menlo Park"/>
            <p:cNvSpPr txBox="1"/>
            <p:nvPr/>
          </p:nvSpPr>
          <p:spPr>
            <a:xfrm>
              <a:off x="396459" y="3200365"/>
              <a:ext cx="673721" cy="447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dirty="0"/>
                <a:t>Menlo Park</a:t>
              </a:r>
            </a:p>
          </p:txBody>
        </p:sp>
        <p:sp>
          <p:nvSpPr>
            <p:cNvPr id="8917" name="Palo Alto"/>
            <p:cNvSpPr txBox="1"/>
            <p:nvPr/>
          </p:nvSpPr>
          <p:spPr>
            <a:xfrm>
              <a:off x="1362916" y="3278072"/>
              <a:ext cx="8614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Palo Alto</a:t>
              </a:r>
            </a:p>
          </p:txBody>
        </p:sp>
        <p:sp>
          <p:nvSpPr>
            <p:cNvPr id="8918" name="San Jose"/>
            <p:cNvSpPr txBox="1"/>
            <p:nvPr/>
          </p:nvSpPr>
          <p:spPr>
            <a:xfrm>
              <a:off x="1476769" y="3442531"/>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Jose</a:t>
              </a:r>
            </a:p>
          </p:txBody>
        </p:sp>
        <p:sp>
          <p:nvSpPr>
            <p:cNvPr id="8919" name="Line"/>
            <p:cNvSpPr/>
            <p:nvPr/>
          </p:nvSpPr>
          <p:spPr>
            <a:xfrm flipH="1" flipV="1">
              <a:off x="1373115" y="3508543"/>
              <a:ext cx="103656" cy="103656"/>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20" name="Monterey"/>
            <p:cNvSpPr txBox="1"/>
            <p:nvPr/>
          </p:nvSpPr>
          <p:spPr>
            <a:xfrm>
              <a:off x="1300849" y="3594536"/>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Monterey</a:t>
              </a:r>
            </a:p>
          </p:txBody>
        </p:sp>
        <p:sp>
          <p:nvSpPr>
            <p:cNvPr id="8921" name="Goleta"/>
            <p:cNvSpPr txBox="1"/>
            <p:nvPr/>
          </p:nvSpPr>
          <p:spPr>
            <a:xfrm>
              <a:off x="763105" y="3994396"/>
              <a:ext cx="6689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Goleta</a:t>
              </a:r>
            </a:p>
          </p:txBody>
        </p:sp>
        <p:sp>
          <p:nvSpPr>
            <p:cNvPr id="8922" name="Santa Barbara"/>
            <p:cNvSpPr txBox="1"/>
            <p:nvPr/>
          </p:nvSpPr>
          <p:spPr>
            <a:xfrm>
              <a:off x="1424744" y="3936869"/>
              <a:ext cx="1342248"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Santa Barbara</a:t>
              </a:r>
            </a:p>
          </p:txBody>
        </p:sp>
        <p:sp>
          <p:nvSpPr>
            <p:cNvPr id="8923" name="Culver City"/>
            <p:cNvSpPr txBox="1"/>
            <p:nvPr/>
          </p:nvSpPr>
          <p:spPr>
            <a:xfrm>
              <a:off x="1874689" y="4283219"/>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Culver City</a:t>
              </a:r>
            </a:p>
          </p:txBody>
        </p:sp>
        <p:sp>
          <p:nvSpPr>
            <p:cNvPr id="8924" name="Encinitas"/>
            <p:cNvSpPr txBox="1"/>
            <p:nvPr/>
          </p:nvSpPr>
          <p:spPr>
            <a:xfrm>
              <a:off x="831620" y="4622623"/>
              <a:ext cx="101014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Encinitas</a:t>
              </a:r>
            </a:p>
          </p:txBody>
        </p:sp>
        <p:sp>
          <p:nvSpPr>
            <p:cNvPr id="8925" name="Solana Beach"/>
            <p:cNvSpPr txBox="1"/>
            <p:nvPr/>
          </p:nvSpPr>
          <p:spPr>
            <a:xfrm>
              <a:off x="388623" y="4796965"/>
              <a:ext cx="145563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Solana Beach</a:t>
              </a:r>
            </a:p>
          </p:txBody>
        </p:sp>
        <p:sp>
          <p:nvSpPr>
            <p:cNvPr id="8926" name="Del Mar"/>
            <p:cNvSpPr txBox="1"/>
            <p:nvPr/>
          </p:nvSpPr>
          <p:spPr>
            <a:xfrm>
              <a:off x="619905" y="4953352"/>
              <a:ext cx="132102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defRPr sz="1500"/>
              </a:lvl1pPr>
            </a:lstStyle>
            <a:p>
              <a:pPr defTabSz="1828800" hangingPunct="1"/>
              <a:r>
                <a:rPr sz="2250" b="0" kern="1200" cap="none" dirty="0"/>
                <a:t>Del Mar</a:t>
              </a:r>
            </a:p>
          </p:txBody>
        </p:sp>
        <p:sp>
          <p:nvSpPr>
            <p:cNvPr id="8927" name="La Mesa"/>
            <p:cNvSpPr txBox="1"/>
            <p:nvPr/>
          </p:nvSpPr>
          <p:spPr>
            <a:xfrm>
              <a:off x="2091417" y="4636962"/>
              <a:ext cx="83997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La Mesa</a:t>
              </a:r>
            </a:p>
          </p:txBody>
        </p:sp>
        <p:sp>
          <p:nvSpPr>
            <p:cNvPr id="8928" name="San Diego"/>
            <p:cNvSpPr txBox="1"/>
            <p:nvPr/>
          </p:nvSpPr>
          <p:spPr>
            <a:xfrm>
              <a:off x="2073511" y="4811208"/>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Diego</a:t>
              </a:r>
            </a:p>
          </p:txBody>
        </p:sp>
        <p:sp>
          <p:nvSpPr>
            <p:cNvPr id="8929" name="Chula Vista"/>
            <p:cNvSpPr txBox="1"/>
            <p:nvPr/>
          </p:nvSpPr>
          <p:spPr>
            <a:xfrm>
              <a:off x="1923844" y="5007889"/>
              <a:ext cx="108230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Chula Vista</a:t>
              </a:r>
            </a:p>
          </p:txBody>
        </p:sp>
        <p:sp>
          <p:nvSpPr>
            <p:cNvPr id="8930" name="Summit County"/>
            <p:cNvSpPr txBox="1"/>
            <p:nvPr/>
          </p:nvSpPr>
          <p:spPr>
            <a:xfrm>
              <a:off x="3753877" y="2708797"/>
              <a:ext cx="14170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8931" name="Salt Lake City"/>
            <p:cNvSpPr txBox="1"/>
            <p:nvPr/>
          </p:nvSpPr>
          <p:spPr>
            <a:xfrm>
              <a:off x="2745520" y="2540156"/>
              <a:ext cx="12888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Salt Lake City</a:t>
              </a:r>
            </a:p>
          </p:txBody>
        </p:sp>
        <p:sp>
          <p:nvSpPr>
            <p:cNvPr id="8932" name="Park City"/>
            <p:cNvSpPr txBox="1"/>
            <p:nvPr/>
          </p:nvSpPr>
          <p:spPr>
            <a:xfrm>
              <a:off x="3171950" y="3012412"/>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Park City</a:t>
              </a:r>
            </a:p>
          </p:txBody>
        </p:sp>
        <p:sp>
          <p:nvSpPr>
            <p:cNvPr id="8933" name="Moab"/>
            <p:cNvSpPr txBox="1"/>
            <p:nvPr/>
          </p:nvSpPr>
          <p:spPr>
            <a:xfrm>
              <a:off x="3298456" y="3581688"/>
              <a:ext cx="5834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Moab</a:t>
              </a:r>
            </a:p>
          </p:txBody>
        </p:sp>
        <p:sp>
          <p:nvSpPr>
            <p:cNvPr id="8934" name="Breckenridge"/>
            <p:cNvSpPr txBox="1"/>
            <p:nvPr/>
          </p:nvSpPr>
          <p:spPr>
            <a:xfrm>
              <a:off x="4198377" y="2878131"/>
              <a:ext cx="123538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Breckenridge</a:t>
              </a:r>
            </a:p>
          </p:txBody>
        </p:sp>
        <p:sp>
          <p:nvSpPr>
            <p:cNvPr id="8935" name="Nederland"/>
            <p:cNvSpPr txBox="1"/>
            <p:nvPr/>
          </p:nvSpPr>
          <p:spPr>
            <a:xfrm>
              <a:off x="4304210" y="3030531"/>
              <a:ext cx="9895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Nederland</a:t>
              </a:r>
            </a:p>
          </p:txBody>
        </p:sp>
        <p:sp>
          <p:nvSpPr>
            <p:cNvPr id="8936" name="Longmont"/>
            <p:cNvSpPr txBox="1"/>
            <p:nvPr/>
          </p:nvSpPr>
          <p:spPr>
            <a:xfrm>
              <a:off x="5095844" y="31829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Longmont</a:t>
              </a:r>
            </a:p>
          </p:txBody>
        </p:sp>
        <p:sp>
          <p:nvSpPr>
            <p:cNvPr id="8937" name="Boulder"/>
            <p:cNvSpPr txBox="1"/>
            <p:nvPr/>
          </p:nvSpPr>
          <p:spPr>
            <a:xfrm>
              <a:off x="4101010" y="3521596"/>
              <a:ext cx="7651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Boulder</a:t>
              </a:r>
            </a:p>
          </p:txBody>
        </p:sp>
        <p:sp>
          <p:nvSpPr>
            <p:cNvPr id="8938" name="Lafayette"/>
            <p:cNvSpPr txBox="1"/>
            <p:nvPr/>
          </p:nvSpPr>
          <p:spPr>
            <a:xfrm>
              <a:off x="5112777" y="333956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Lafayette</a:t>
              </a:r>
            </a:p>
          </p:txBody>
        </p:sp>
        <p:sp>
          <p:nvSpPr>
            <p:cNvPr id="8939" name="Denver"/>
            <p:cNvSpPr txBox="1"/>
            <p:nvPr/>
          </p:nvSpPr>
          <p:spPr>
            <a:xfrm>
              <a:off x="5091610" y="3500431"/>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Denver</a:t>
              </a:r>
            </a:p>
          </p:txBody>
        </p:sp>
        <p:sp>
          <p:nvSpPr>
            <p:cNvPr id="8940" name="Pueblo"/>
            <p:cNvSpPr txBox="1"/>
            <p:nvPr/>
          </p:nvSpPr>
          <p:spPr>
            <a:xfrm>
              <a:off x="5159344" y="3695164"/>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Pueblo</a:t>
              </a:r>
            </a:p>
          </p:txBody>
        </p:sp>
        <p:sp>
          <p:nvSpPr>
            <p:cNvPr id="8941" name="Line"/>
            <p:cNvSpPr/>
            <p:nvPr/>
          </p:nvSpPr>
          <p:spPr>
            <a:xfrm flipH="1">
              <a:off x="4845768" y="3519040"/>
              <a:ext cx="77440" cy="110595"/>
            </a:xfrm>
            <a:prstGeom prst="line">
              <a:avLst/>
            </a:prstGeom>
            <a:noFill/>
            <a:ln w="25400" cap="flat">
              <a:solidFill>
                <a:srgbClr val="FFFFFF"/>
              </a:solidFill>
              <a:prstDash val="solid"/>
              <a:miter lim="400000"/>
            </a:ln>
            <a:effectLst/>
          </p:spPr>
          <p:txBody>
            <a:bodyPr wrap="square" lIns="0" tIns="0" rIns="0" bIns="0" numCol="1" anchor="t">
              <a:noAutofit/>
            </a:bodyPr>
            <a:lstStyle/>
            <a:p>
              <a:pPr algn="l" defTabSz="1828800" hangingPunct="1"/>
              <a:endParaRPr sz="2700" b="0" kern="1200" cap="none"/>
            </a:p>
          </p:txBody>
        </p:sp>
        <p:sp>
          <p:nvSpPr>
            <p:cNvPr id="8942" name="Questa"/>
            <p:cNvSpPr txBox="1"/>
            <p:nvPr/>
          </p:nvSpPr>
          <p:spPr>
            <a:xfrm>
              <a:off x="4054442" y="4088864"/>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Questa</a:t>
              </a:r>
            </a:p>
          </p:txBody>
        </p:sp>
        <p:sp>
          <p:nvSpPr>
            <p:cNvPr id="8943" name="Red River"/>
            <p:cNvSpPr txBox="1"/>
            <p:nvPr/>
          </p:nvSpPr>
          <p:spPr>
            <a:xfrm>
              <a:off x="5015410" y="4160831"/>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Red River</a:t>
              </a:r>
            </a:p>
          </p:txBody>
        </p:sp>
        <p:sp>
          <p:nvSpPr>
            <p:cNvPr id="8944" name="Taos Ski Valley"/>
            <p:cNvSpPr txBox="1"/>
            <p:nvPr/>
          </p:nvSpPr>
          <p:spPr>
            <a:xfrm>
              <a:off x="3375865" y="4266664"/>
              <a:ext cx="139213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 Ski Valley</a:t>
              </a:r>
            </a:p>
          </p:txBody>
        </p:sp>
        <p:sp>
          <p:nvSpPr>
            <p:cNvPr id="8945" name="Eagle Nest"/>
            <p:cNvSpPr txBox="1"/>
            <p:nvPr/>
          </p:nvSpPr>
          <p:spPr>
            <a:xfrm>
              <a:off x="5015410" y="4351331"/>
              <a:ext cx="10430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Eagle Nest</a:t>
              </a:r>
            </a:p>
          </p:txBody>
        </p:sp>
        <p:sp>
          <p:nvSpPr>
            <p:cNvPr id="8946" name="Taos"/>
            <p:cNvSpPr txBox="1"/>
            <p:nvPr/>
          </p:nvSpPr>
          <p:spPr>
            <a:xfrm>
              <a:off x="4204239" y="4440231"/>
              <a:ext cx="508729"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a:t>
              </a:r>
            </a:p>
          </p:txBody>
        </p:sp>
        <p:sp>
          <p:nvSpPr>
            <p:cNvPr id="8947" name="Taos County"/>
            <p:cNvSpPr txBox="1"/>
            <p:nvPr/>
          </p:nvSpPr>
          <p:spPr>
            <a:xfrm>
              <a:off x="3622097" y="4647664"/>
              <a:ext cx="117130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Taos County</a:t>
              </a:r>
            </a:p>
          </p:txBody>
        </p:sp>
        <p:sp>
          <p:nvSpPr>
            <p:cNvPr id="8948" name="Angel Fire"/>
            <p:cNvSpPr txBox="1"/>
            <p:nvPr/>
          </p:nvSpPr>
          <p:spPr>
            <a:xfrm>
              <a:off x="5015410" y="4558764"/>
              <a:ext cx="9789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Angel Fire</a:t>
              </a:r>
            </a:p>
          </p:txBody>
        </p:sp>
        <p:sp>
          <p:nvSpPr>
            <p:cNvPr id="8949" name="Denton"/>
            <p:cNvSpPr txBox="1"/>
            <p:nvPr/>
          </p:nvSpPr>
          <p:spPr>
            <a:xfrm>
              <a:off x="5908643" y="5401197"/>
              <a:ext cx="7224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Denton</a:t>
              </a:r>
            </a:p>
          </p:txBody>
        </p:sp>
        <p:sp>
          <p:nvSpPr>
            <p:cNvPr id="8950" name="Norman"/>
            <p:cNvSpPr txBox="1"/>
            <p:nvPr/>
          </p:nvSpPr>
          <p:spPr>
            <a:xfrm>
              <a:off x="6298110" y="4512196"/>
              <a:ext cx="78654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Norman</a:t>
              </a:r>
            </a:p>
          </p:txBody>
        </p:sp>
        <p:sp>
          <p:nvSpPr>
            <p:cNvPr id="8951" name="Fayetteville"/>
            <p:cNvSpPr txBox="1"/>
            <p:nvPr/>
          </p:nvSpPr>
          <p:spPr>
            <a:xfrm>
              <a:off x="7542710" y="4507964"/>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Fayetteville</a:t>
              </a:r>
            </a:p>
          </p:txBody>
        </p:sp>
        <p:sp>
          <p:nvSpPr>
            <p:cNvPr id="8952" name="St. Louis"/>
            <p:cNvSpPr txBox="1"/>
            <p:nvPr/>
          </p:nvSpPr>
          <p:spPr>
            <a:xfrm>
              <a:off x="8440176" y="3724796"/>
              <a:ext cx="85066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St. Louis</a:t>
              </a:r>
            </a:p>
          </p:txBody>
        </p:sp>
        <p:sp>
          <p:nvSpPr>
            <p:cNvPr id="8953" name="St. Louis Park"/>
            <p:cNvSpPr txBox="1"/>
            <p:nvPr/>
          </p:nvSpPr>
          <p:spPr>
            <a:xfrm>
              <a:off x="6135923" y="1811058"/>
              <a:ext cx="129950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St. Louis Park</a:t>
              </a:r>
            </a:p>
          </p:txBody>
        </p:sp>
        <p:sp>
          <p:nvSpPr>
            <p:cNvPr id="8954" name="Minneapolis"/>
            <p:cNvSpPr txBox="1"/>
            <p:nvPr/>
          </p:nvSpPr>
          <p:spPr>
            <a:xfrm>
              <a:off x="6408253" y="1996047"/>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Minneapolis</a:t>
              </a:r>
            </a:p>
          </p:txBody>
        </p:sp>
        <p:sp>
          <p:nvSpPr>
            <p:cNvPr id="8955" name="Eau Claire"/>
            <p:cNvSpPr txBox="1"/>
            <p:nvPr/>
          </p:nvSpPr>
          <p:spPr>
            <a:xfrm>
              <a:off x="8122592" y="1938331"/>
              <a:ext cx="100027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Eau Claire</a:t>
              </a:r>
            </a:p>
          </p:txBody>
        </p:sp>
        <p:sp>
          <p:nvSpPr>
            <p:cNvPr id="8956" name="Middleton"/>
            <p:cNvSpPr txBox="1"/>
            <p:nvPr/>
          </p:nvSpPr>
          <p:spPr>
            <a:xfrm>
              <a:off x="7508598" y="2374364"/>
              <a:ext cx="9361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Middleton</a:t>
              </a:r>
            </a:p>
          </p:txBody>
        </p:sp>
        <p:sp>
          <p:nvSpPr>
            <p:cNvPr id="8957" name="Madison"/>
            <p:cNvSpPr txBox="1"/>
            <p:nvPr/>
          </p:nvSpPr>
          <p:spPr>
            <a:xfrm>
              <a:off x="7695900" y="2560631"/>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Madison</a:t>
              </a:r>
            </a:p>
          </p:txBody>
        </p:sp>
        <p:sp>
          <p:nvSpPr>
            <p:cNvPr id="8958" name="Hanover"/>
            <p:cNvSpPr txBox="1"/>
            <p:nvPr/>
          </p:nvSpPr>
          <p:spPr>
            <a:xfrm>
              <a:off x="11835228" y="1349896"/>
              <a:ext cx="82928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Hanover</a:t>
              </a:r>
            </a:p>
          </p:txBody>
        </p:sp>
        <p:sp>
          <p:nvSpPr>
            <p:cNvPr id="8959" name="Plainfield"/>
            <p:cNvSpPr txBox="1"/>
            <p:nvPr/>
          </p:nvSpPr>
          <p:spPr>
            <a:xfrm>
              <a:off x="11020407" y="1658931"/>
              <a:ext cx="88272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Plainfield</a:t>
              </a:r>
            </a:p>
          </p:txBody>
        </p:sp>
        <p:sp>
          <p:nvSpPr>
            <p:cNvPr id="8960" name="Cornish"/>
            <p:cNvSpPr txBox="1"/>
            <p:nvPr/>
          </p:nvSpPr>
          <p:spPr>
            <a:xfrm>
              <a:off x="12042661" y="1514996"/>
              <a:ext cx="76516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Cornish</a:t>
              </a:r>
            </a:p>
          </p:txBody>
        </p:sp>
        <p:sp>
          <p:nvSpPr>
            <p:cNvPr id="8961" name="Concord"/>
            <p:cNvSpPr txBox="1"/>
            <p:nvPr/>
          </p:nvSpPr>
          <p:spPr>
            <a:xfrm>
              <a:off x="12195061" y="1667396"/>
              <a:ext cx="829287"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Concord</a:t>
              </a:r>
            </a:p>
          </p:txBody>
        </p:sp>
        <p:sp>
          <p:nvSpPr>
            <p:cNvPr id="8962" name="Amherst"/>
            <p:cNvSpPr txBox="1"/>
            <p:nvPr/>
          </p:nvSpPr>
          <p:spPr>
            <a:xfrm>
              <a:off x="11186128" y="1862131"/>
              <a:ext cx="81860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Amherst</a:t>
              </a:r>
            </a:p>
          </p:txBody>
        </p:sp>
        <p:sp>
          <p:nvSpPr>
            <p:cNvPr id="8963" name="Northampton"/>
            <p:cNvSpPr txBox="1"/>
            <p:nvPr/>
          </p:nvSpPr>
          <p:spPr>
            <a:xfrm>
              <a:off x="10880897" y="2188054"/>
              <a:ext cx="12140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Northampton</a:t>
              </a:r>
            </a:p>
          </p:txBody>
        </p:sp>
        <p:sp>
          <p:nvSpPr>
            <p:cNvPr id="8964" name="Cambridge"/>
            <p:cNvSpPr txBox="1"/>
            <p:nvPr/>
          </p:nvSpPr>
          <p:spPr>
            <a:xfrm>
              <a:off x="12372861" y="1879063"/>
              <a:ext cx="104302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Cambridge</a:t>
              </a:r>
            </a:p>
          </p:txBody>
        </p:sp>
        <p:sp>
          <p:nvSpPr>
            <p:cNvPr id="8965" name="East Hampton"/>
            <p:cNvSpPr txBox="1"/>
            <p:nvPr/>
          </p:nvSpPr>
          <p:spPr>
            <a:xfrm>
              <a:off x="12262794" y="2403998"/>
              <a:ext cx="132087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East Hampton</a:t>
              </a:r>
            </a:p>
          </p:txBody>
        </p:sp>
        <p:sp>
          <p:nvSpPr>
            <p:cNvPr id="8966" name="Southampton"/>
            <p:cNvSpPr txBox="1"/>
            <p:nvPr/>
          </p:nvSpPr>
          <p:spPr>
            <a:xfrm>
              <a:off x="10826393" y="2348964"/>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Southampton</a:t>
              </a:r>
            </a:p>
          </p:txBody>
        </p:sp>
        <p:sp>
          <p:nvSpPr>
            <p:cNvPr id="8967" name="Phoenixville"/>
            <p:cNvSpPr txBox="1"/>
            <p:nvPr/>
          </p:nvSpPr>
          <p:spPr>
            <a:xfrm>
              <a:off x="11582820" y="2981552"/>
              <a:ext cx="1128514"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Phoenixville</a:t>
              </a:r>
            </a:p>
          </p:txBody>
        </p:sp>
        <p:sp>
          <p:nvSpPr>
            <p:cNvPr id="8968" name="Downingtown"/>
            <p:cNvSpPr txBox="1"/>
            <p:nvPr/>
          </p:nvSpPr>
          <p:spPr>
            <a:xfrm>
              <a:off x="10172242" y="2721497"/>
              <a:ext cx="125675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Downingtown</a:t>
              </a:r>
            </a:p>
          </p:txBody>
        </p:sp>
        <p:sp>
          <p:nvSpPr>
            <p:cNvPr id="8969" name="West Chester"/>
            <p:cNvSpPr txBox="1"/>
            <p:nvPr/>
          </p:nvSpPr>
          <p:spPr>
            <a:xfrm>
              <a:off x="11490507" y="3158032"/>
              <a:ext cx="1263979"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West Chester</a:t>
              </a:r>
            </a:p>
          </p:txBody>
        </p:sp>
        <p:sp>
          <p:nvSpPr>
            <p:cNvPr id="8970" name="Kennett Township"/>
            <p:cNvSpPr txBox="1"/>
            <p:nvPr/>
          </p:nvSpPr>
          <p:spPr>
            <a:xfrm>
              <a:off x="9795378" y="2933164"/>
              <a:ext cx="1616682"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Kennett Township</a:t>
              </a:r>
            </a:p>
          </p:txBody>
        </p:sp>
        <p:sp>
          <p:nvSpPr>
            <p:cNvPr id="8971" name="Blacksburg"/>
            <p:cNvSpPr txBox="1"/>
            <p:nvPr/>
          </p:nvSpPr>
          <p:spPr>
            <a:xfrm>
              <a:off x="9596352" y="3822164"/>
              <a:ext cx="10537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Blacksburg</a:t>
              </a:r>
            </a:p>
          </p:txBody>
        </p:sp>
        <p:sp>
          <p:nvSpPr>
            <p:cNvPr id="8972" name="Floyd County"/>
            <p:cNvSpPr txBox="1"/>
            <p:nvPr/>
          </p:nvSpPr>
          <p:spPr>
            <a:xfrm>
              <a:off x="10827693" y="3881429"/>
              <a:ext cx="123538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Floyd County</a:t>
              </a:r>
            </a:p>
          </p:txBody>
        </p:sp>
        <p:sp>
          <p:nvSpPr>
            <p:cNvPr id="8973" name="Orange County"/>
            <p:cNvSpPr txBox="1"/>
            <p:nvPr/>
          </p:nvSpPr>
          <p:spPr>
            <a:xfrm>
              <a:off x="11353775" y="4107432"/>
              <a:ext cx="1406368"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Orange County</a:t>
              </a:r>
            </a:p>
          </p:txBody>
        </p:sp>
        <p:sp>
          <p:nvSpPr>
            <p:cNvPr id="8974" name="Buncombe County"/>
            <p:cNvSpPr txBox="1"/>
            <p:nvPr/>
          </p:nvSpPr>
          <p:spPr>
            <a:xfrm>
              <a:off x="10298527" y="4444464"/>
              <a:ext cx="1684222"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Buncombe County</a:t>
              </a:r>
            </a:p>
          </p:txBody>
        </p:sp>
        <p:sp>
          <p:nvSpPr>
            <p:cNvPr id="8975" name="Columbia"/>
            <p:cNvSpPr txBox="1"/>
            <p:nvPr/>
          </p:nvSpPr>
          <p:spPr>
            <a:xfrm>
              <a:off x="10620261" y="4850864"/>
              <a:ext cx="91478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Columbia</a:t>
              </a:r>
            </a:p>
          </p:txBody>
        </p:sp>
        <p:sp>
          <p:nvSpPr>
            <p:cNvPr id="8976" name="Clarkston"/>
            <p:cNvSpPr txBox="1"/>
            <p:nvPr/>
          </p:nvSpPr>
          <p:spPr>
            <a:xfrm>
              <a:off x="9408609" y="4841392"/>
              <a:ext cx="9147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Clarkston</a:t>
              </a:r>
            </a:p>
          </p:txBody>
        </p:sp>
        <p:sp>
          <p:nvSpPr>
            <p:cNvPr id="8977" name="Atlanta"/>
            <p:cNvSpPr txBox="1"/>
            <p:nvPr/>
          </p:nvSpPr>
          <p:spPr>
            <a:xfrm>
              <a:off x="9030379" y="5058297"/>
              <a:ext cx="7010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Atlanta</a:t>
              </a:r>
            </a:p>
          </p:txBody>
        </p:sp>
        <p:sp>
          <p:nvSpPr>
            <p:cNvPr id="8978" name="Abita Springs"/>
            <p:cNvSpPr txBox="1"/>
            <p:nvPr/>
          </p:nvSpPr>
          <p:spPr>
            <a:xfrm>
              <a:off x="8588262" y="5989629"/>
              <a:ext cx="124606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Abita Springs</a:t>
              </a:r>
            </a:p>
          </p:txBody>
        </p:sp>
        <p:sp>
          <p:nvSpPr>
            <p:cNvPr id="8979" name="Orlando"/>
            <p:cNvSpPr txBox="1"/>
            <p:nvPr/>
          </p:nvSpPr>
          <p:spPr>
            <a:xfrm>
              <a:off x="10798061" y="6387563"/>
              <a:ext cx="78654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Orlando</a:t>
              </a:r>
            </a:p>
          </p:txBody>
        </p:sp>
        <p:sp>
          <p:nvSpPr>
            <p:cNvPr id="8980" name="St. Petersburg"/>
            <p:cNvSpPr txBox="1"/>
            <p:nvPr/>
          </p:nvSpPr>
          <p:spPr>
            <a:xfrm>
              <a:off x="8971366" y="6552663"/>
              <a:ext cx="133156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St. Petersburg</a:t>
              </a:r>
            </a:p>
          </p:txBody>
        </p:sp>
        <p:sp>
          <p:nvSpPr>
            <p:cNvPr id="8981" name="Sarasota"/>
            <p:cNvSpPr txBox="1"/>
            <p:nvPr/>
          </p:nvSpPr>
          <p:spPr>
            <a:xfrm>
              <a:off x="10505961" y="6650029"/>
              <a:ext cx="872033"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Sarasota</a:t>
              </a:r>
            </a:p>
          </p:txBody>
        </p:sp>
        <p:sp>
          <p:nvSpPr>
            <p:cNvPr id="8982" name="Augusta"/>
            <p:cNvSpPr txBox="1"/>
            <p:nvPr/>
          </p:nvSpPr>
          <p:spPr>
            <a:xfrm>
              <a:off x="9779363" y="5252212"/>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Augusta</a:t>
              </a:r>
            </a:p>
          </p:txBody>
        </p:sp>
        <p:sp>
          <p:nvSpPr>
            <p:cNvPr id="8983" name="Cincinatti"/>
            <p:cNvSpPr txBox="1"/>
            <p:nvPr/>
          </p:nvSpPr>
          <p:spPr>
            <a:xfrm>
              <a:off x="8679766" y="3490344"/>
              <a:ext cx="8934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Cincinatti</a:t>
              </a:r>
            </a:p>
          </p:txBody>
        </p:sp>
        <p:sp>
          <p:nvSpPr>
            <p:cNvPr id="8984" name="Cleveland"/>
            <p:cNvSpPr txBox="1"/>
            <p:nvPr/>
          </p:nvSpPr>
          <p:spPr>
            <a:xfrm>
              <a:off x="8977532" y="2726740"/>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Cleveland</a:t>
              </a:r>
            </a:p>
          </p:txBody>
        </p:sp>
        <p:sp>
          <p:nvSpPr>
            <p:cNvPr id="8985" name="Dunedin"/>
            <p:cNvSpPr txBox="1"/>
            <p:nvPr/>
          </p:nvSpPr>
          <p:spPr>
            <a:xfrm>
              <a:off x="9484627" y="6367685"/>
              <a:ext cx="81860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Dunedin</a:t>
              </a:r>
            </a:p>
          </p:txBody>
        </p:sp>
        <p:sp>
          <p:nvSpPr>
            <p:cNvPr id="8986" name="E. Bradford"/>
            <p:cNvSpPr txBox="1"/>
            <p:nvPr/>
          </p:nvSpPr>
          <p:spPr>
            <a:xfrm>
              <a:off x="10439298" y="2554259"/>
              <a:ext cx="107508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E. Bradford</a:t>
              </a:r>
            </a:p>
          </p:txBody>
        </p:sp>
        <p:sp>
          <p:nvSpPr>
            <p:cNvPr id="8987" name="Evanston"/>
            <p:cNvSpPr txBox="1"/>
            <p:nvPr/>
          </p:nvSpPr>
          <p:spPr>
            <a:xfrm>
              <a:off x="7845962" y="2745304"/>
              <a:ext cx="90409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Evanston</a:t>
              </a:r>
            </a:p>
          </p:txBody>
        </p:sp>
        <p:sp>
          <p:nvSpPr>
            <p:cNvPr id="8988" name="Ft. Collins"/>
            <p:cNvSpPr txBox="1"/>
            <p:nvPr/>
          </p:nvSpPr>
          <p:spPr>
            <a:xfrm>
              <a:off x="5274703" y="3044277"/>
              <a:ext cx="95752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Ft. Collins</a:t>
              </a:r>
            </a:p>
          </p:txBody>
        </p:sp>
        <p:sp>
          <p:nvSpPr>
            <p:cNvPr id="8989" name="Gainesville"/>
            <p:cNvSpPr txBox="1"/>
            <p:nvPr/>
          </p:nvSpPr>
          <p:spPr>
            <a:xfrm>
              <a:off x="10543373" y="6113301"/>
              <a:ext cx="104302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Gainesville</a:t>
              </a:r>
            </a:p>
          </p:txBody>
        </p:sp>
        <p:sp>
          <p:nvSpPr>
            <p:cNvPr id="8990" name="Haverford"/>
            <p:cNvSpPr txBox="1"/>
            <p:nvPr/>
          </p:nvSpPr>
          <p:spPr>
            <a:xfrm>
              <a:off x="11631526" y="2805160"/>
              <a:ext cx="946841"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Haverford</a:t>
              </a:r>
            </a:p>
          </p:txBody>
        </p:sp>
        <p:sp>
          <p:nvSpPr>
            <p:cNvPr id="8991" name="Hillsborough"/>
            <p:cNvSpPr txBox="1"/>
            <p:nvPr/>
          </p:nvSpPr>
          <p:spPr>
            <a:xfrm>
              <a:off x="9601736" y="4116704"/>
              <a:ext cx="117126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Hillsborough</a:t>
              </a:r>
            </a:p>
          </p:txBody>
        </p:sp>
        <p:sp>
          <p:nvSpPr>
            <p:cNvPr id="8992" name="Kansas City"/>
            <p:cNvSpPr txBox="1"/>
            <p:nvPr/>
          </p:nvSpPr>
          <p:spPr>
            <a:xfrm>
              <a:off x="7461260" y="3558191"/>
              <a:ext cx="1128514"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Kansas City</a:t>
              </a:r>
            </a:p>
          </p:txBody>
        </p:sp>
        <p:sp>
          <p:nvSpPr>
            <p:cNvPr id="8993" name="Largo"/>
            <p:cNvSpPr txBox="1"/>
            <p:nvPr/>
          </p:nvSpPr>
          <p:spPr>
            <a:xfrm>
              <a:off x="9698734" y="6728598"/>
              <a:ext cx="594180"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dirty="0"/>
                <a:t>Largo</a:t>
              </a:r>
            </a:p>
          </p:txBody>
        </p:sp>
        <p:sp>
          <p:nvSpPr>
            <p:cNvPr id="8994" name="Lowell"/>
            <p:cNvSpPr txBox="1"/>
            <p:nvPr/>
          </p:nvSpPr>
          <p:spPr>
            <a:xfrm>
              <a:off x="12196468" y="2064784"/>
              <a:ext cx="647613"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Lowell</a:t>
              </a:r>
            </a:p>
          </p:txBody>
        </p:sp>
        <p:sp>
          <p:nvSpPr>
            <p:cNvPr id="8995" name="Milwaukie"/>
            <p:cNvSpPr txBox="1"/>
            <p:nvPr/>
          </p:nvSpPr>
          <p:spPr>
            <a:xfrm>
              <a:off x="1814993" y="1162584"/>
              <a:ext cx="9468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Milwaukie</a:t>
              </a:r>
            </a:p>
          </p:txBody>
        </p:sp>
        <p:sp>
          <p:nvSpPr>
            <p:cNvPr id="8996" name="New Brunswick"/>
            <p:cNvSpPr txBox="1"/>
            <p:nvPr/>
          </p:nvSpPr>
          <p:spPr>
            <a:xfrm>
              <a:off x="11809326" y="2638553"/>
              <a:ext cx="1417055"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New Brunswick</a:t>
              </a:r>
            </a:p>
          </p:txBody>
        </p:sp>
        <p:sp>
          <p:nvSpPr>
            <p:cNvPr id="8997" name="Ojai"/>
            <p:cNvSpPr txBox="1"/>
            <p:nvPr/>
          </p:nvSpPr>
          <p:spPr>
            <a:xfrm>
              <a:off x="1124991" y="4326920"/>
              <a:ext cx="444566"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Ojai</a:t>
              </a:r>
            </a:p>
          </p:txBody>
        </p:sp>
        <p:sp>
          <p:nvSpPr>
            <p:cNvPr id="8998" name="Oxnard"/>
            <p:cNvSpPr txBox="1"/>
            <p:nvPr/>
          </p:nvSpPr>
          <p:spPr>
            <a:xfrm>
              <a:off x="1835312" y="4132225"/>
              <a:ext cx="73310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Oxnard</a:t>
              </a:r>
            </a:p>
          </p:txBody>
        </p:sp>
        <p:sp>
          <p:nvSpPr>
            <p:cNvPr id="8999" name="Portola Valley"/>
            <p:cNvSpPr txBox="1"/>
            <p:nvPr/>
          </p:nvSpPr>
          <p:spPr>
            <a:xfrm>
              <a:off x="367062" y="3523103"/>
              <a:ext cx="722464" cy="4473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spAutoFit/>
            </a:bodyPr>
            <a:lstStyle>
              <a:lvl1pPr algn="r">
                <a:lnSpc>
                  <a:spcPct val="80000"/>
                </a:lnSpc>
                <a:defRPr sz="1400"/>
              </a:lvl1pPr>
            </a:lstStyle>
            <a:p>
              <a:pPr defTabSz="1828800" hangingPunct="1"/>
              <a:r>
                <a:rPr sz="2100" b="0" kern="1200" cap="none" dirty="0"/>
                <a:t>Portola Valley</a:t>
              </a:r>
            </a:p>
          </p:txBody>
        </p:sp>
        <p:sp>
          <p:nvSpPr>
            <p:cNvPr id="9000" name="Rolling Hills"/>
            <p:cNvSpPr txBox="1"/>
            <p:nvPr/>
          </p:nvSpPr>
          <p:spPr>
            <a:xfrm>
              <a:off x="1942968" y="4439580"/>
              <a:ext cx="110714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Rolling Hills</a:t>
              </a:r>
            </a:p>
          </p:txBody>
        </p:sp>
        <p:sp>
          <p:nvSpPr>
            <p:cNvPr id="9001" name="Ventura"/>
            <p:cNvSpPr txBox="1"/>
            <p:nvPr/>
          </p:nvSpPr>
          <p:spPr>
            <a:xfrm>
              <a:off x="629003" y="4150756"/>
              <a:ext cx="765252"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Ventura</a:t>
              </a:r>
            </a:p>
          </p:txBody>
        </p:sp>
        <p:sp>
          <p:nvSpPr>
            <p:cNvPr id="9002" name="San Luis Obispo"/>
            <p:cNvSpPr txBox="1"/>
            <p:nvPr/>
          </p:nvSpPr>
          <p:spPr>
            <a:xfrm>
              <a:off x="1377049" y="3759636"/>
              <a:ext cx="151323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San Luis Obispo</a:t>
              </a:r>
            </a:p>
          </p:txBody>
        </p:sp>
        <p:sp>
          <p:nvSpPr>
            <p:cNvPr id="9003" name="Santa Monica"/>
            <p:cNvSpPr txBox="1"/>
            <p:nvPr/>
          </p:nvSpPr>
          <p:spPr>
            <a:xfrm>
              <a:off x="468143" y="4462214"/>
              <a:ext cx="1197978" cy="318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400"/>
              </a:lvl1pPr>
            </a:lstStyle>
            <a:p>
              <a:pPr algn="l" defTabSz="1828800" hangingPunct="1"/>
              <a:r>
                <a:rPr sz="2100" b="0" kern="1200" cap="none" dirty="0"/>
                <a:t>Santa Monica</a:t>
              </a:r>
            </a:p>
          </p:txBody>
        </p:sp>
        <p:sp>
          <p:nvSpPr>
            <p:cNvPr id="9004" name="Spokane"/>
            <p:cNvSpPr txBox="1"/>
            <p:nvPr/>
          </p:nvSpPr>
          <p:spPr>
            <a:xfrm>
              <a:off x="1982787" y="491631"/>
              <a:ext cx="861347"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Spokane</a:t>
              </a:r>
            </a:p>
          </p:txBody>
        </p:sp>
        <p:sp>
          <p:nvSpPr>
            <p:cNvPr id="9005" name="St. Paul"/>
            <p:cNvSpPr txBox="1"/>
            <p:nvPr/>
          </p:nvSpPr>
          <p:spPr>
            <a:xfrm>
              <a:off x="6985783" y="2162195"/>
              <a:ext cx="77585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St. Paul</a:t>
              </a:r>
            </a:p>
          </p:txBody>
        </p:sp>
        <p:sp>
          <p:nvSpPr>
            <p:cNvPr id="9006" name="Windsor"/>
            <p:cNvSpPr txBox="1"/>
            <p:nvPr/>
          </p:nvSpPr>
          <p:spPr>
            <a:xfrm>
              <a:off x="10991060" y="2028278"/>
              <a:ext cx="807913"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Windsor</a:t>
              </a:r>
            </a:p>
          </p:txBody>
        </p:sp>
        <p:sp>
          <p:nvSpPr>
            <p:cNvPr id="9007" name="Pueblo County"/>
            <p:cNvSpPr txBox="1"/>
            <p:nvPr/>
          </p:nvSpPr>
          <p:spPr>
            <a:xfrm>
              <a:off x="4748065" y="3871098"/>
              <a:ext cx="1363621"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Pueblo County</a:t>
              </a:r>
            </a:p>
          </p:txBody>
        </p:sp>
        <p:sp>
          <p:nvSpPr>
            <p:cNvPr id="9008" name="Summit County"/>
            <p:cNvSpPr txBox="1"/>
            <p:nvPr/>
          </p:nvSpPr>
          <p:spPr>
            <a:xfrm>
              <a:off x="3504904" y="3724065"/>
              <a:ext cx="1417055"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a:t>Summit County</a:t>
              </a:r>
            </a:p>
          </p:txBody>
        </p:sp>
        <p:sp>
          <p:nvSpPr>
            <p:cNvPr id="9009" name="Wake County"/>
            <p:cNvSpPr txBox="1"/>
            <p:nvPr/>
          </p:nvSpPr>
          <p:spPr>
            <a:xfrm>
              <a:off x="11079512" y="4293156"/>
              <a:ext cx="1249616" cy="333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1500"/>
              </a:lvl1pPr>
            </a:lstStyle>
            <a:p>
              <a:pPr algn="l" defTabSz="1828800" hangingPunct="1"/>
              <a:r>
                <a:rPr sz="2250" b="0" kern="1200" cap="none" dirty="0"/>
                <a:t>Wake County</a:t>
              </a:r>
            </a:p>
          </p:txBody>
        </p:sp>
        <p:sp>
          <p:nvSpPr>
            <p:cNvPr id="9010" name="Washington, DC"/>
            <p:cNvSpPr txBox="1"/>
            <p:nvPr/>
          </p:nvSpPr>
          <p:spPr>
            <a:xfrm>
              <a:off x="9637248" y="3187164"/>
              <a:ext cx="1495410" cy="333425"/>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1500"/>
              </a:lvl1pPr>
            </a:lstStyle>
            <a:p>
              <a:pPr defTabSz="1828800" hangingPunct="1"/>
              <a:r>
                <a:rPr sz="2250" b="0" kern="1200" cap="none"/>
                <a:t>Washington, DC</a:t>
              </a:r>
            </a:p>
          </p:txBody>
        </p:sp>
      </p:grpSp>
      <p:grpSp>
        <p:nvGrpSpPr>
          <p:cNvPr id="9026" name="Group"/>
          <p:cNvGrpSpPr/>
          <p:nvPr/>
        </p:nvGrpSpPr>
        <p:grpSpPr>
          <a:xfrm>
            <a:off x="2175598" y="3440404"/>
            <a:ext cx="15707780" cy="9156603"/>
            <a:chOff x="544763" y="-138251"/>
            <a:chExt cx="10471851" cy="6104400"/>
          </a:xfrm>
        </p:grpSpPr>
        <p:sp>
          <p:nvSpPr>
            <p:cNvPr id="9012" name="Circle"/>
            <p:cNvSpPr/>
            <p:nvPr/>
          </p:nvSpPr>
          <p:spPr>
            <a:xfrm>
              <a:off x="5507584" y="487546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3" name="Georgetown, TX"/>
            <p:cNvSpPr txBox="1"/>
            <p:nvPr/>
          </p:nvSpPr>
          <p:spPr>
            <a:xfrm>
              <a:off x="2900524" y="4747319"/>
              <a:ext cx="257445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spAutoFit/>
            </a:bodyPr>
            <a:lstStyle>
              <a:lvl1pPr>
                <a:defRPr sz="2500"/>
              </a:lvl1pPr>
            </a:lstStyle>
            <a:p>
              <a:pPr algn="l" defTabSz="1828800" hangingPunct="1"/>
              <a:r>
                <a:rPr sz="3750" b="0" kern="1200" cap="none" dirty="0"/>
                <a:t>Georgetown, TX</a:t>
              </a:r>
            </a:p>
          </p:txBody>
        </p:sp>
        <p:sp>
          <p:nvSpPr>
            <p:cNvPr id="9014" name="Circle"/>
            <p:cNvSpPr/>
            <p:nvPr/>
          </p:nvSpPr>
          <p:spPr>
            <a:xfrm>
              <a:off x="6099907" y="2111284"/>
              <a:ext cx="215530"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5" name="Rock Port, MO"/>
            <p:cNvSpPr txBox="1"/>
            <p:nvPr/>
          </p:nvSpPr>
          <p:spPr>
            <a:xfrm>
              <a:off x="6345660" y="1977022"/>
              <a:ext cx="2203594"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a:t>Rock Port, MO</a:t>
              </a:r>
            </a:p>
          </p:txBody>
        </p:sp>
        <p:sp>
          <p:nvSpPr>
            <p:cNvPr id="9016" name="Circle"/>
            <p:cNvSpPr/>
            <p:nvPr/>
          </p:nvSpPr>
          <p:spPr>
            <a:xfrm>
              <a:off x="5194968" y="2818782"/>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7" name="Greensburg, KS"/>
            <p:cNvSpPr txBox="1"/>
            <p:nvPr/>
          </p:nvSpPr>
          <p:spPr>
            <a:xfrm>
              <a:off x="5440721" y="2697221"/>
              <a:ext cx="2401298"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a:t>Greensburg, KS</a:t>
              </a:r>
            </a:p>
          </p:txBody>
        </p:sp>
        <p:sp>
          <p:nvSpPr>
            <p:cNvPr id="9018" name="Circle"/>
            <p:cNvSpPr/>
            <p:nvPr/>
          </p:nvSpPr>
          <p:spPr>
            <a:xfrm>
              <a:off x="10570616" y="313231"/>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19" name="Burlington, VT"/>
            <p:cNvSpPr txBox="1"/>
            <p:nvPr/>
          </p:nvSpPr>
          <p:spPr>
            <a:xfrm>
              <a:off x="8612365" y="-138251"/>
              <a:ext cx="213413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b">
              <a:spAutoFit/>
            </a:bodyPr>
            <a:lstStyle>
              <a:lvl1pPr>
                <a:defRPr sz="2500"/>
              </a:lvl1pPr>
            </a:lstStyle>
            <a:p>
              <a:pPr algn="l" defTabSz="1828800" hangingPunct="1"/>
              <a:r>
                <a:rPr sz="3750" b="0" kern="1200" cap="none" dirty="0"/>
                <a:t>Burlington, VT</a:t>
              </a:r>
            </a:p>
          </p:txBody>
        </p:sp>
        <p:sp>
          <p:nvSpPr>
            <p:cNvPr id="9020" name="Circle"/>
            <p:cNvSpPr/>
            <p:nvPr/>
          </p:nvSpPr>
          <p:spPr>
            <a:xfrm>
              <a:off x="3368156" y="2166317"/>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1" name="Aspen, CO"/>
            <p:cNvSpPr txBox="1"/>
            <p:nvPr/>
          </p:nvSpPr>
          <p:spPr>
            <a:xfrm>
              <a:off x="1679087" y="1986131"/>
              <a:ext cx="1670329" cy="487312"/>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2500"/>
              </a:lvl1pPr>
            </a:lstStyle>
            <a:p>
              <a:pPr defTabSz="1828800" hangingPunct="1"/>
              <a:r>
                <a:rPr sz="3750" b="0" kern="1200" cap="none"/>
                <a:t>Aspen, CO</a:t>
              </a:r>
            </a:p>
          </p:txBody>
        </p:sp>
        <p:sp>
          <p:nvSpPr>
            <p:cNvPr id="9022" name="Circle"/>
            <p:cNvSpPr/>
            <p:nvPr/>
          </p:nvSpPr>
          <p:spPr>
            <a:xfrm>
              <a:off x="10126373" y="1991482"/>
              <a:ext cx="215529" cy="2155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3" name="Columbia, MD"/>
            <p:cNvSpPr txBox="1"/>
            <p:nvPr/>
          </p:nvSpPr>
          <p:spPr>
            <a:xfrm>
              <a:off x="8881414" y="2142726"/>
              <a:ext cx="2135200"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lgn="r">
                <a:defRPr sz="2500"/>
              </a:lvl1pPr>
            </a:lstStyle>
            <a:p>
              <a:pPr defTabSz="1828800" hangingPunct="1"/>
              <a:r>
                <a:rPr sz="3750" b="0" kern="1200" cap="none" dirty="0"/>
                <a:t>Columbia, MD</a:t>
              </a:r>
            </a:p>
          </p:txBody>
        </p:sp>
        <p:sp>
          <p:nvSpPr>
            <p:cNvPr id="9024" name="Circle"/>
            <p:cNvSpPr/>
            <p:nvPr/>
          </p:nvSpPr>
          <p:spPr>
            <a:xfrm>
              <a:off x="544763" y="5613099"/>
              <a:ext cx="215529" cy="2155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57150" tIns="57150" rIns="57150" bIns="57150" numCol="1" anchor="t">
              <a:noAutofit/>
            </a:bodyPr>
            <a:lstStyle/>
            <a:p>
              <a:pPr algn="l" defTabSz="1828800" hangingPunct="1"/>
              <a:endParaRPr sz="2700" b="0" kern="1200" cap="none"/>
            </a:p>
          </p:txBody>
        </p:sp>
        <p:sp>
          <p:nvSpPr>
            <p:cNvPr id="9025" name="Kodiak Island, AK"/>
            <p:cNvSpPr txBox="1"/>
            <p:nvPr/>
          </p:nvSpPr>
          <p:spPr>
            <a:xfrm>
              <a:off x="777817" y="5478837"/>
              <a:ext cx="2615501" cy="4873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6200" tIns="76200" rIns="76200" bIns="76200" numCol="1" anchor="ctr">
              <a:spAutoFit/>
            </a:bodyPr>
            <a:lstStyle>
              <a:lvl1pPr>
                <a:defRPr sz="2500"/>
              </a:lvl1pPr>
            </a:lstStyle>
            <a:p>
              <a:pPr algn="l" defTabSz="1828800" hangingPunct="1"/>
              <a:r>
                <a:rPr sz="3750" b="0" kern="1200" cap="none" dirty="0"/>
                <a:t>Kodiak Island, AK</a:t>
              </a:r>
            </a:p>
          </p:txBody>
        </p:sp>
      </p:grpSp>
    </p:spTree>
    <p:extLst>
      <p:ext uri="{BB962C8B-B14F-4D97-AF65-F5344CB8AC3E}">
        <p14:creationId xmlns:p14="http://schemas.microsoft.com/office/powerpoint/2010/main" val="156290004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11"/>
                                        </p:tgtEl>
                                        <p:attrNameLst>
                                          <p:attrName>style.visibility</p:attrName>
                                        </p:attrNameLst>
                                      </p:cBhvr>
                                      <p:to>
                                        <p:strVal val="visible"/>
                                      </p:to>
                                    </p:set>
                                    <p:animEffect transition="in" filter="wipe(left)">
                                      <p:cBhvr>
                                        <p:cTn id="7" dur="1000"/>
                                        <p:tgtEl>
                                          <p:spTgt spid="90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fill="hold" grpId="1" nodeType="clickEffect">
                                  <p:stCondLst>
                                    <p:cond delay="0"/>
                                  </p:stCondLst>
                                  <p:childTnLst>
                                    <p:set>
                                      <p:cBhvr>
                                        <p:cTn id="11" dur="1000" fill="hold"/>
                                        <p:tgtEl>
                                          <p:spTgt spid="9011"/>
                                        </p:tgtEl>
                                        <p:attrNameLst>
                                          <p:attrName>style.opacity</p:attrName>
                                        </p:attrNameLst>
                                      </p:cBhvr>
                                      <p:to>
                                        <p:strVal val="0.30"/>
                                      </p:to>
                                    </p:set>
                                    <p:animEffect filter="image" prLst="opacity: 0.30; ">
                                      <p:cBhvr>
                                        <p:cTn id="12" dur="1000" fill="hold"/>
                                        <p:tgtEl>
                                          <p:spTgt spid="90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797"/>
                                        </p:tgtEl>
                                        <p:attrNameLst>
                                          <p:attrName>style.visibility</p:attrName>
                                        </p:attrNameLst>
                                      </p:cBhvr>
                                      <p:to>
                                        <p:strVal val="visible"/>
                                      </p:to>
                                    </p:set>
                                    <p:animEffect transition="in" filter="fade">
                                      <p:cBhvr>
                                        <p:cTn id="16" dur="700"/>
                                        <p:tgtEl>
                                          <p:spTgt spid="8797"/>
                                        </p:tgtEl>
                                      </p:cBhvr>
                                    </p:animEffect>
                                  </p:childTnLst>
                                </p:cTn>
                              </p:par>
                              <p:par>
                                <p:cTn id="17" presetID="22" presetClass="entr" presetSubtype="8" fill="hold" grpId="0" nodeType="withEffect">
                                  <p:stCondLst>
                                    <p:cond delay="300"/>
                                  </p:stCondLst>
                                  <p:iterate>
                                    <p:tmAbs val="0"/>
                                  </p:iterate>
                                  <p:childTnLst>
                                    <p:set>
                                      <p:cBhvr>
                                        <p:cTn id="18" fill="hold"/>
                                        <p:tgtEl>
                                          <p:spTgt spid="9026"/>
                                        </p:tgtEl>
                                        <p:attrNameLst>
                                          <p:attrName>style.visibility</p:attrName>
                                        </p:attrNameLst>
                                      </p:cBhvr>
                                      <p:to>
                                        <p:strVal val="visible"/>
                                      </p:to>
                                    </p:set>
                                    <p:animEffect transition="in" filter="wipe(left)">
                                      <p:cBhvr>
                                        <p:cTn id="19" dur="1000"/>
                                        <p:tgtEl>
                                          <p:spTgt spid="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7" grpId="0" animBg="1" advAuto="0"/>
      <p:bldP spid="9011" grpId="0" animBg="1" advAuto="0"/>
      <p:bldP spid="9011" grpId="1" animBg="1" advAuto="0"/>
      <p:bldP spid="9026"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295400"/>
            <a:ext cx="22364700" cy="1162050"/>
          </a:xfrm>
        </p:spPr>
        <p:txBody>
          <a:bodyPr>
            <a:normAutofit fontScale="90000"/>
          </a:bodyPr>
          <a:lstStyle/>
          <a:p>
            <a:pPr algn="ctr"/>
            <a:r>
              <a:rPr lang="en-US" sz="9750" dirty="0"/>
              <a:t>New Jersey’s Clean Energy Initiatives</a:t>
            </a:r>
          </a:p>
        </p:txBody>
      </p:sp>
      <p:sp>
        <p:nvSpPr>
          <p:cNvPr id="3" name="Text Placeholder 2"/>
          <p:cNvSpPr>
            <a:spLocks noGrp="1"/>
          </p:cNvSpPr>
          <p:nvPr>
            <p:ph type="body" sz="quarter" idx="1"/>
          </p:nvPr>
        </p:nvSpPr>
        <p:spPr>
          <a:xfrm>
            <a:off x="1600200" y="3562350"/>
            <a:ext cx="20631150" cy="8806988"/>
          </a:xfrm>
        </p:spPr>
        <p:txBody>
          <a:bodyPr>
            <a:normAutofit fontScale="85000" lnSpcReduction="20000"/>
          </a:bodyPr>
          <a:lstStyle/>
          <a:p>
            <a:pPr marL="857250" indent="-857250">
              <a:buClr>
                <a:schemeClr val="tx1"/>
              </a:buClr>
              <a:buFont typeface="Courier New" panose="02070309020205020404" pitchFamily="49" charset="0"/>
              <a:buChar char="o"/>
            </a:pPr>
            <a:r>
              <a:rPr lang="en-US" sz="6500" b="1" dirty="0">
                <a:solidFill>
                  <a:schemeClr val="tx2">
                    <a:lumMod val="10000"/>
                  </a:schemeClr>
                </a:solidFill>
              </a:rPr>
              <a:t>100% Clean Energy by 2050</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Rejoined Regional Greenhouse Gas Initiative (RGGI)</a:t>
            </a:r>
          </a:p>
          <a:p>
            <a:pPr marL="857250" indent="-857250">
              <a:buClr>
                <a:schemeClr val="tx1"/>
              </a:buClr>
              <a:buFont typeface="Courier New" panose="02070309020205020404" pitchFamily="49" charset="0"/>
              <a:buChar char="o"/>
            </a:pPr>
            <a:r>
              <a:rPr lang="en-US" sz="6500" b="1" dirty="0">
                <a:solidFill>
                  <a:schemeClr val="tx2">
                    <a:lumMod val="10000"/>
                  </a:schemeClr>
                </a:solidFill>
              </a:rPr>
              <a:t>Joined US Climate Alliance</a:t>
            </a:r>
          </a:p>
          <a:p>
            <a:pPr marL="857250" indent="-857250">
              <a:buClr>
                <a:schemeClr val="tx1"/>
              </a:buClr>
              <a:buFont typeface="Courier New" panose="02070309020205020404" pitchFamily="49" charset="0"/>
              <a:buChar char="o"/>
            </a:pPr>
            <a:r>
              <a:rPr lang="en-US" sz="6500" b="1" dirty="0">
                <a:solidFill>
                  <a:schemeClr val="tx2">
                    <a:lumMod val="10000"/>
                  </a:schemeClr>
                </a:solidFill>
              </a:rPr>
              <a:t>Joined Regional Transportation and Climate Initiative</a:t>
            </a:r>
          </a:p>
          <a:p>
            <a:pPr marL="857250" indent="-857250">
              <a:buClr>
                <a:schemeClr val="tx1"/>
              </a:buClr>
              <a:buFont typeface="Courier New" panose="02070309020205020404" pitchFamily="49" charset="0"/>
              <a:buChar char="o"/>
            </a:pPr>
            <a:r>
              <a:rPr lang="en-US" sz="6500" b="1" dirty="0">
                <a:solidFill>
                  <a:schemeClr val="tx2">
                    <a:lumMod val="10000"/>
                  </a:schemeClr>
                </a:solidFill>
              </a:rPr>
              <a:t>Renewable Energy Law</a:t>
            </a:r>
          </a:p>
          <a:p>
            <a:pPr marL="1314450" lvl="1" indent="-857250">
              <a:buFont typeface="Arial" panose="020B0604020202020204" pitchFamily="34" charset="0"/>
              <a:buChar char="•"/>
            </a:pPr>
            <a:r>
              <a:rPr lang="en-US" sz="5200" b="1" dirty="0">
                <a:solidFill>
                  <a:schemeClr val="tx2">
                    <a:lumMod val="10000"/>
                  </a:schemeClr>
                </a:solidFill>
              </a:rPr>
              <a:t>Renewable Energy Standard (graduated to 50% by 2030)</a:t>
            </a:r>
          </a:p>
          <a:p>
            <a:pPr marL="1314450" lvl="1" indent="-857250">
              <a:buFont typeface="Arial" panose="020B0604020202020204" pitchFamily="34" charset="0"/>
              <a:buChar char="•"/>
            </a:pPr>
            <a:r>
              <a:rPr lang="en-US" sz="5200" b="1" dirty="0">
                <a:solidFill>
                  <a:schemeClr val="tx2">
                    <a:lumMod val="10000"/>
                  </a:schemeClr>
                </a:solidFill>
              </a:rPr>
              <a:t>Solar, Offshore Wind, Energy Efficiency, Energy Storage</a:t>
            </a:r>
          </a:p>
          <a:p>
            <a:pPr marL="1314450" lvl="1" indent="-857250">
              <a:buFont typeface="Arial" panose="020B0604020202020204" pitchFamily="34" charset="0"/>
              <a:buChar char="•"/>
            </a:pPr>
            <a:r>
              <a:rPr lang="en-US" sz="5200" b="1" dirty="0">
                <a:solidFill>
                  <a:schemeClr val="tx2">
                    <a:lumMod val="10000"/>
                  </a:schemeClr>
                </a:solidFill>
              </a:rPr>
              <a:t>Community Solar, Energy Aggregation</a:t>
            </a:r>
          </a:p>
          <a:p>
            <a:pPr marL="857250" indent="-857250">
              <a:buClr>
                <a:schemeClr val="tx1"/>
              </a:buClr>
              <a:buFont typeface="Courier New" panose="02070309020205020404" pitchFamily="49" charset="0"/>
              <a:buChar char="o"/>
            </a:pPr>
            <a:r>
              <a:rPr lang="en-US" sz="6500" b="1" dirty="0">
                <a:solidFill>
                  <a:schemeClr val="tx2">
                    <a:lumMod val="10000"/>
                  </a:schemeClr>
                </a:solidFill>
              </a:rPr>
              <a:t>2019 NJ Energy Master Plan released in draft</a:t>
            </a:r>
          </a:p>
          <a:p>
            <a:pPr marL="857250" indent="-857250">
              <a:buFont typeface="Arial" panose="020B0604020202020204" pitchFamily="34" charset="0"/>
              <a:buChar char="•"/>
            </a:pPr>
            <a:endParaRPr lang="en-US" sz="6600" dirty="0"/>
          </a:p>
        </p:txBody>
      </p:sp>
    </p:spTree>
    <p:extLst>
      <p:ext uri="{BB962C8B-B14F-4D97-AF65-F5344CB8AC3E}">
        <p14:creationId xmlns:p14="http://schemas.microsoft.com/office/powerpoint/2010/main" val="34884793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29276"/>
          </a:xfrm>
        </p:spPr>
        <p:txBody>
          <a:bodyPr>
            <a:normAutofit fontScale="90000"/>
          </a:bodyPr>
          <a:lstStyle/>
          <a:p>
            <a:r>
              <a:rPr lang="en-US" dirty="0"/>
              <a:t> </a:t>
            </a:r>
          </a:p>
        </p:txBody>
      </p:sp>
      <p:sp>
        <p:nvSpPr>
          <p:cNvPr id="3" name="Text Placeholder 2"/>
          <p:cNvSpPr>
            <a:spLocks noGrp="1"/>
          </p:cNvSpPr>
          <p:nvPr>
            <p:ph type="body" idx="1"/>
          </p:nvPr>
        </p:nvSpPr>
        <p:spPr>
          <a:xfrm>
            <a:off x="1132000" y="799638"/>
            <a:ext cx="22352000" cy="10987809"/>
          </a:xfrm>
        </p:spPr>
        <p:txBody>
          <a:bodyPr/>
          <a:lstStyle/>
          <a:p>
            <a:pPr marL="25400" indent="0">
              <a:buNone/>
            </a:pPr>
            <a:r>
              <a:rPr lang="en-US" dirty="0"/>
              <a:t> </a:t>
            </a:r>
          </a:p>
        </p:txBody>
      </p:sp>
      <p:pic>
        <p:nvPicPr>
          <p:cNvPr id="4" name="TCRP_print_fullcolor_lrg.ai" descr="TCRP_print_fullcolor_lrg.ai"/>
          <p:cNvPicPr>
            <a:picLocks noChangeAspect="1"/>
          </p:cNvPicPr>
          <p:nvPr/>
        </p:nvPicPr>
        <p:blipFill>
          <a:blip r:embed="rId2"/>
          <a:stretch>
            <a:fillRect/>
          </a:stretch>
        </p:blipFill>
        <p:spPr>
          <a:xfrm>
            <a:off x="896266" y="5680261"/>
            <a:ext cx="10540801" cy="2389204"/>
          </a:xfrm>
          <a:prstGeom prst="rect">
            <a:avLst/>
          </a:prstGeom>
          <a:ln w="12700">
            <a:miter lim="400000"/>
          </a:ln>
        </p:spPr>
      </p:pic>
      <p:sp>
        <p:nvSpPr>
          <p:cNvPr id="5" name="TextBox 4"/>
          <p:cNvSpPr txBox="1"/>
          <p:nvPr/>
        </p:nvSpPr>
        <p:spPr>
          <a:xfrm>
            <a:off x="10823548" y="6081248"/>
            <a:ext cx="10598895"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1" i="0" u="none" strike="noStrike" cap="none" spc="0" normalizeH="0" baseline="0" dirty="0">
                <a:ln>
                  <a:noFill/>
                </a:ln>
                <a:solidFill>
                  <a:srgbClr val="EBCD1B"/>
                </a:solidFill>
                <a:effectLst/>
                <a:uFillTx/>
                <a:sym typeface="Helvetica"/>
              </a:rPr>
              <a:t>Sierra Club</a:t>
            </a:r>
          </a:p>
          <a:p>
            <a:pPr marL="0" marR="0" indent="0" algn="ctr" defTabSz="825500" rtl="0" fontAlgn="auto" latinLnBrk="0" hangingPunct="0">
              <a:lnSpc>
                <a:spcPct val="100000"/>
              </a:lnSpc>
              <a:spcBef>
                <a:spcPts val="0"/>
              </a:spcBef>
              <a:spcAft>
                <a:spcPts val="0"/>
              </a:spcAft>
              <a:buClrTx/>
              <a:buSzTx/>
              <a:buFontTx/>
              <a:buNone/>
              <a:tabLst/>
            </a:pPr>
            <a:endParaRPr kumimoji="0" lang="en-US" sz="8000" b="1" i="0" u="none" strike="noStrike" cap="none" spc="0" normalizeH="0" baseline="0" dirty="0">
              <a:ln>
                <a:noFill/>
              </a:ln>
              <a:solidFill>
                <a:srgbClr val="8DC63F"/>
              </a:solidFill>
              <a:effectLst/>
              <a:uFillTx/>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7417" y="4355602"/>
            <a:ext cx="4785363" cy="4785363"/>
          </a:xfrm>
          <a:prstGeom prst="rect">
            <a:avLst/>
          </a:prstGeom>
        </p:spPr>
      </p:pic>
      <p:sp>
        <p:nvSpPr>
          <p:cNvPr id="7" name="TextBox 6"/>
          <p:cNvSpPr txBox="1"/>
          <p:nvPr/>
        </p:nvSpPr>
        <p:spPr>
          <a:xfrm>
            <a:off x="2833564" y="7986877"/>
            <a:ext cx="798998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rgbClr val="8DC63F"/>
                </a:solidFill>
                <a:effectLst/>
                <a:uFillTx/>
                <a:latin typeface="+mn-lt"/>
                <a:ea typeface="+mn-ea"/>
                <a:cs typeface="+mn-cs"/>
                <a:sym typeface="Helvetica"/>
              </a:rPr>
              <a:t>100% </a:t>
            </a:r>
            <a:r>
              <a:rPr kumimoji="0" lang="en-US" sz="4800" b="1" i="0" u="none" strike="noStrike" cap="none" spc="0" normalizeH="0" baseline="0" dirty="0">
                <a:ln>
                  <a:noFill/>
                </a:ln>
                <a:solidFill>
                  <a:srgbClr val="8DC63F"/>
                </a:solidFill>
                <a:effectLst/>
                <a:uFillTx/>
                <a:latin typeface="+mn-lt"/>
                <a:ea typeface="+mn-ea"/>
                <a:cs typeface="+mn-cs"/>
                <a:sym typeface="Helvetica"/>
              </a:rPr>
              <a:t>Committed</a:t>
            </a:r>
          </a:p>
        </p:txBody>
      </p:sp>
      <p:pic>
        <p:nvPicPr>
          <p:cNvPr id="8" name="Picture 7" descr="C:\Users\Pat\AppData\Local\Microsoft\Windows Live Mail\WLMDSS.tmp\WLMFE5C.tmp\logo-clean-energ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3595" y="1242674"/>
            <a:ext cx="4892302" cy="4056435"/>
          </a:xfrm>
          <a:prstGeom prst="rect">
            <a:avLst/>
          </a:prstGeom>
          <a:noFill/>
          <a:ln>
            <a:noFill/>
          </a:ln>
        </p:spPr>
      </p:pic>
    </p:spTree>
    <p:extLst>
      <p:ext uri="{BB962C8B-B14F-4D97-AF65-F5344CB8AC3E}">
        <p14:creationId xmlns:p14="http://schemas.microsoft.com/office/powerpoint/2010/main" val="170980138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4771506" y="349301"/>
            <a:ext cx="15012786" cy="1162050"/>
          </a:xfrm>
        </p:spPr>
        <p:txBody>
          <a:bodyPr>
            <a:normAutofit fontScale="90000"/>
          </a:bodyPr>
          <a:lstStyle/>
          <a:p>
            <a:r>
              <a:rPr lang="en-US" dirty="0"/>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535" y="1549451"/>
            <a:ext cx="19415066" cy="12166550"/>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2530535" y="1349386"/>
            <a:ext cx="18899676" cy="1143000"/>
          </a:xfrm>
        </p:spPr>
        <p:txBody>
          <a:bodyPr/>
          <a:lstStyle/>
          <a:p>
            <a:pPr marL="25400" indent="0" algn="ctr">
              <a:buNone/>
            </a:pPr>
            <a:r>
              <a:rPr lang="en-US" dirty="0">
                <a:solidFill>
                  <a:srgbClr val="92D050"/>
                </a:solidFill>
                <a:latin typeface="Arial" panose="020B0604020202020204" pitchFamily="34" charset="0"/>
                <a:cs typeface="Arial" panose="020B0604020202020204" pitchFamily="34" charset="0"/>
              </a:rPr>
              <a:t>“</a:t>
            </a:r>
            <a:r>
              <a:rPr lang="en-US" sz="3600" dirty="0">
                <a:solidFill>
                  <a:srgbClr val="92D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8122933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Am I To Do?</a:t>
            </a:r>
          </a:p>
        </p:txBody>
      </p:sp>
      <p:sp>
        <p:nvSpPr>
          <p:cNvPr id="3" name="Text Placeholder 2"/>
          <p:cNvSpPr>
            <a:spLocks noGrp="1"/>
          </p:cNvSpPr>
          <p:nvPr>
            <p:ph type="body" idx="1"/>
          </p:nvPr>
        </p:nvSpPr>
        <p:spPr/>
        <p:txBody>
          <a:bodyPr>
            <a:normAutofit lnSpcReduction="10000"/>
          </a:bodyPr>
          <a:lstStyle/>
          <a:p>
            <a:pPr marL="25400" indent="0" algn="ctr">
              <a:buNone/>
            </a:pPr>
            <a:r>
              <a:rPr lang="en-US" sz="8000" b="1" dirty="0"/>
              <a:t>Switch To Clean Electricity</a:t>
            </a:r>
            <a:br>
              <a:rPr lang="en-US" sz="8000" b="1" dirty="0"/>
            </a:br>
            <a:r>
              <a:rPr lang="en-US" sz="5400" b="1" dirty="0">
                <a:hlinkClick r:id="rId3"/>
              </a:rPr>
              <a:t>http://electric.smiller</a:t>
            </a:r>
            <a:r>
              <a:rPr lang="en-US" sz="5400" b="1">
                <a:hlinkClick r:id="rId3"/>
              </a:rPr>
              <a:t>.org</a:t>
            </a:r>
            <a:r>
              <a:rPr lang="en-US" sz="5400" b="1"/>
              <a:t> </a:t>
            </a:r>
            <a:endParaRPr lang="en-US" sz="5400" b="1" dirty="0"/>
          </a:p>
          <a:p>
            <a:r>
              <a:rPr lang="en-US" sz="8000" b="1" dirty="0"/>
              <a:t>Install rooftop solar</a:t>
            </a:r>
          </a:p>
          <a:p>
            <a:r>
              <a:rPr lang="en-US" sz="8000" b="1" dirty="0"/>
              <a:t>Invest in or subscribe to community solar</a:t>
            </a:r>
          </a:p>
          <a:p>
            <a:r>
              <a:rPr lang="en-US" sz="8000" b="1" dirty="0">
                <a:ea typeface="Calibri" panose="020F0502020204030204" pitchFamily="34" charset="0"/>
                <a:cs typeface="Times New Roman" panose="02020603050405020304" pitchFamily="18" charset="0"/>
              </a:rPr>
              <a:t>Switch to a 100% clean supplier</a:t>
            </a:r>
          </a:p>
          <a:p>
            <a:r>
              <a:rPr lang="en-US" sz="8000" b="1" dirty="0">
                <a:ea typeface="Calibri" panose="020F0502020204030204" pitchFamily="34" charset="0"/>
                <a:cs typeface="Times New Roman" panose="02020603050405020304" pitchFamily="18" charset="0"/>
              </a:rPr>
              <a:t>Ask your town to supply clean electrical aggregation</a:t>
            </a:r>
          </a:p>
          <a:p>
            <a:endParaRPr lang="en-US" b="1" dirty="0"/>
          </a:p>
          <a:p>
            <a:endParaRPr lang="en-US" dirty="0"/>
          </a:p>
        </p:txBody>
      </p:sp>
    </p:spTree>
    <p:extLst>
      <p:ext uri="{BB962C8B-B14F-4D97-AF65-F5344CB8AC3E}">
        <p14:creationId xmlns:p14="http://schemas.microsoft.com/office/powerpoint/2010/main" val="344917451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CBE6-DAEB-4B11-8E21-94F5C415900A}"/>
              </a:ext>
            </a:extLst>
          </p:cNvPr>
          <p:cNvSpPr>
            <a:spLocks noGrp="1"/>
          </p:cNvSpPr>
          <p:nvPr>
            <p:ph type="title"/>
          </p:nvPr>
        </p:nvSpPr>
        <p:spPr>
          <a:xfrm>
            <a:off x="1016000" y="634999"/>
            <a:ext cx="22584000" cy="2424723"/>
          </a:xfrm>
        </p:spPr>
        <p:txBody>
          <a:bodyPr>
            <a:normAutofit fontScale="90000"/>
          </a:bodyPr>
          <a:lstStyle/>
          <a:p>
            <a:r>
              <a:rPr lang="en-US" dirty="0"/>
              <a:t>                          Your Town For Clean Energy</a:t>
            </a:r>
            <a:br>
              <a:rPr lang="en-US" dirty="0"/>
            </a:br>
            <a:r>
              <a:rPr lang="en-US" dirty="0"/>
              <a:t>							    </a:t>
            </a:r>
            <a:r>
              <a:rPr lang="en-US" sz="7300" kern="1200" dirty="0">
                <a:solidFill>
                  <a:schemeClr val="bg2">
                    <a:lumMod val="50000"/>
                  </a:schemeClr>
                </a:solidFill>
                <a:sym typeface="Arial Bold" charset="0"/>
              </a:rPr>
              <a:t>Examples of Electrical Aggregation</a:t>
            </a:r>
            <a:br>
              <a:rPr lang="en-US" kern="1200" dirty="0">
                <a:solidFill>
                  <a:schemeClr val="bg2">
                    <a:lumMod val="50000"/>
                  </a:schemeClr>
                </a:solidFill>
                <a:sym typeface="Arial Bold" charset="0"/>
              </a:rPr>
            </a:br>
            <a:br>
              <a:rPr lang="en-US" dirty="0"/>
            </a:br>
            <a:br>
              <a:rPr lang="en-US" dirty="0"/>
            </a:br>
            <a:r>
              <a:rPr lang="en-US" dirty="0"/>
              <a:t>                          </a:t>
            </a:r>
            <a:br>
              <a:rPr lang="en-US" dirty="0"/>
            </a:br>
            <a:endParaRPr lang="en-US" dirty="0"/>
          </a:p>
        </p:txBody>
      </p:sp>
      <p:sp>
        <p:nvSpPr>
          <p:cNvPr id="3" name="Text Placeholder 2">
            <a:extLst>
              <a:ext uri="{FF2B5EF4-FFF2-40B4-BE49-F238E27FC236}">
                <a16:creationId xmlns:a16="http://schemas.microsoft.com/office/drawing/2014/main" id="{EC412AB6-77A0-42C9-A161-C7AD4E9FA714}"/>
              </a:ext>
            </a:extLst>
          </p:cNvPr>
          <p:cNvSpPr>
            <a:spLocks noGrp="1"/>
          </p:cNvSpPr>
          <p:nvPr>
            <p:ph type="body" sz="quarter" idx="1"/>
          </p:nvPr>
        </p:nvSpPr>
        <p:spPr>
          <a:xfrm>
            <a:off x="1016000" y="3749429"/>
            <a:ext cx="22352000" cy="9525485"/>
          </a:xfrm>
        </p:spPr>
        <p:txBody>
          <a:bodyPr/>
          <a:lstStyle/>
          <a:p>
            <a:pPr marL="25400" indent="0">
              <a:buNone/>
            </a:pPr>
            <a:r>
              <a:rPr lang="en-US" sz="5400" dirty="0"/>
              <a:t> </a:t>
            </a:r>
          </a:p>
          <a:p>
            <a:pPr marL="25400" indent="0">
              <a:buNone/>
            </a:pPr>
            <a:endParaRPr lang="en-US" sz="5400" dirty="0"/>
          </a:p>
        </p:txBody>
      </p:sp>
      <p:sp>
        <p:nvSpPr>
          <p:cNvPr id="8" name="TextBox 7">
            <a:extLst>
              <a:ext uri="{FF2B5EF4-FFF2-40B4-BE49-F238E27FC236}">
                <a16:creationId xmlns:a16="http://schemas.microsoft.com/office/drawing/2014/main" id="{95EC2031-CA4C-479A-B42F-8ADE194C27D7}"/>
              </a:ext>
            </a:extLst>
          </p:cNvPr>
          <p:cNvSpPr txBox="1"/>
          <p:nvPr/>
        </p:nvSpPr>
        <p:spPr>
          <a:xfrm>
            <a:off x="1423920" y="4359430"/>
            <a:ext cx="22704181" cy="8602355"/>
          </a:xfrm>
          <a:prstGeom prst="rect">
            <a:avLst/>
          </a:prstGeom>
          <a:noFill/>
        </p:spPr>
        <p:txBody>
          <a:bodyPr wrap="square" rtlCol="0">
            <a:spAutoFit/>
          </a:bodyPr>
          <a:lstStyle/>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New Brunswick is a best example:  50% renewable </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Essex Hub (Maplewood, Montclair, South Orange, Verona, Glen Ridge)</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Glen Rock and Livingston</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Fair Haven Municipal (only) 5% renewable (added to RPS) </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Red Bank (renewable percentage TBD)</a:t>
            </a:r>
          </a:p>
          <a:p>
            <a:pPr marL="685800" indent="-685800" algn="l" defTabSz="1285875" fontAlgn="base" hangingPunct="1">
              <a:spcBef>
                <a:spcPct val="0"/>
              </a:spcBef>
              <a:spcAft>
                <a:spcPts val="600"/>
              </a:spcAft>
              <a:buFont typeface="Arial" panose="020B0604020202020204" pitchFamily="34" charset="0"/>
              <a:buChar char="•"/>
            </a:pPr>
            <a:r>
              <a:rPr lang="en-US" sz="6600" kern="1200" cap="none" dirty="0">
                <a:solidFill>
                  <a:schemeClr val="bg2">
                    <a:lumMod val="50000"/>
                  </a:schemeClr>
                </a:solidFill>
              </a:rPr>
              <a:t>Woodbridge, Toms River,…</a:t>
            </a:r>
          </a:p>
        </p:txBody>
      </p:sp>
      <p:grpSp>
        <p:nvGrpSpPr>
          <p:cNvPr id="6" name="Group 5"/>
          <p:cNvGrpSpPr/>
          <p:nvPr/>
        </p:nvGrpSpPr>
        <p:grpSpPr>
          <a:xfrm>
            <a:off x="1423920" y="149629"/>
            <a:ext cx="6390044" cy="3520094"/>
            <a:chOff x="0" y="0"/>
            <a:chExt cx="6777212" cy="3082611"/>
          </a:xfrm>
          <a:solidFill>
            <a:schemeClr val="bg2"/>
          </a:solidFill>
        </p:grpSpPr>
        <p:pic>
          <p:nvPicPr>
            <p:cNvPr id="9" name="Picture 8"/>
            <p:cNvPicPr preferRelativeResize="0">
              <a:picLocks/>
            </p:cNvPicPr>
            <p:nvPr/>
          </p:nvPicPr>
          <p:blipFill rotWithShape="1">
            <a:blip r:embed="rId3">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10"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11" name="Straight Connector 10"/>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20926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759049" y="12954551"/>
            <a:ext cx="596207" cy="210332"/>
            <a:chOff x="-6350" y="-6350"/>
            <a:chExt cx="397470" cy="140220"/>
          </a:xfrm>
        </p:grpSpPr>
        <p:pic>
          <p:nvPicPr>
            <p:cNvPr id="6692" name="Line" descr="Line"/>
            <p:cNvPicPr>
              <a:picLocks/>
            </p:cNvPicPr>
            <p:nvPr/>
          </p:nvPicPr>
          <p:blipFill>
            <a:blip r:embed="rId3"/>
            <a:stretch>
              <a:fillRect/>
            </a:stretch>
          </p:blipFill>
          <p:spPr>
            <a:xfrm>
              <a:off x="-6351" y="-6350"/>
              <a:ext cx="397471" cy="140221"/>
            </a:xfrm>
            <a:prstGeom prst="rect">
              <a:avLst/>
            </a:prstGeom>
            <a:effectLst/>
          </p:spPr>
        </p:pic>
        <p:pic>
          <p:nvPicPr>
            <p:cNvPr id="6694"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3" name="TextBox 2">
            <a:extLst>
              <a:ext uri="{FF2B5EF4-FFF2-40B4-BE49-F238E27FC236}">
                <a16:creationId xmlns:a16="http://schemas.microsoft.com/office/drawing/2014/main" id="{D58B4421-4D0A-470A-A730-287F011DED09}"/>
              </a:ext>
            </a:extLst>
          </p:cNvPr>
          <p:cNvSpPr txBox="1"/>
          <p:nvPr/>
        </p:nvSpPr>
        <p:spPr>
          <a:xfrm>
            <a:off x="2319217" y="781124"/>
            <a:ext cx="19861514"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t">
            <a:spAutoFit/>
          </a:bodyPr>
          <a:lstStyle/>
          <a:p>
            <a:pPr defTabSz="685800"/>
            <a:r>
              <a:rPr lang="en-US" sz="9000" cap="none" dirty="0"/>
              <a:t>Switch To Plug-in Electric Car</a:t>
            </a:r>
          </a:p>
        </p:txBody>
      </p:sp>
      <p:sp>
        <p:nvSpPr>
          <p:cNvPr id="4" name="TextBox 3">
            <a:extLst>
              <a:ext uri="{FF2B5EF4-FFF2-40B4-BE49-F238E27FC236}">
                <a16:creationId xmlns:a16="http://schemas.microsoft.com/office/drawing/2014/main" id="{4B2FAF12-69E1-450B-AEE7-814AE734F299}"/>
              </a:ext>
            </a:extLst>
          </p:cNvPr>
          <p:cNvSpPr txBox="1"/>
          <p:nvPr/>
        </p:nvSpPr>
        <p:spPr>
          <a:xfrm>
            <a:off x="873350" y="3335850"/>
            <a:ext cx="22977444" cy="5502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6200" tIns="76200" rIns="76200" bIns="76200" numCol="1" spcCol="38100" rtlCol="0" anchor="t">
            <a:spAutoFit/>
          </a:bodyPr>
          <a:lstStyle/>
          <a:p>
            <a:pPr>
              <a:lnSpc>
                <a:spcPct val="115000"/>
              </a:lnSpc>
              <a:spcAft>
                <a:spcPts val="1500"/>
              </a:spcAft>
            </a:pPr>
            <a:endParaRPr lang="en-US" sz="1575" dirty="0">
              <a:latin typeface="Calibri" panose="020F0502020204030204" pitchFamily="34" charset="0"/>
              <a:ea typeface="Calibri" panose="020F0502020204030204" pitchFamily="34" charset="0"/>
              <a:cs typeface="Times New Roman" panose="02020603050405020304" pitchFamily="18" charset="0"/>
            </a:endParaRPr>
          </a:p>
          <a:p>
            <a:pPr marL="514350" indent="-514350" algn="l">
              <a:lnSpc>
                <a:spcPct val="115000"/>
              </a:lnSpc>
              <a:spcAft>
                <a:spcPts val="1500"/>
              </a:spcAft>
              <a:buFont typeface="Symbol" panose="05050102010706020507" pitchFamily="18" charset="2"/>
              <a:buChar char=""/>
            </a:pPr>
            <a:r>
              <a:rPr lang="en-US" sz="8100" dirty="0">
                <a:solidFill>
                  <a:schemeClr val="bg2"/>
                </a:solidFill>
                <a:latin typeface="+mj-lt"/>
                <a:cs typeface="Times New Roman" panose="02020603050405020304" pitchFamily="18" charset="0"/>
              </a:rPr>
              <a:t> </a:t>
            </a:r>
            <a:r>
              <a:rPr lang="en-US" sz="8000" cap="none" dirty="0">
                <a:solidFill>
                  <a:schemeClr val="bg2"/>
                </a:solidFill>
                <a:latin typeface="+mj-lt"/>
                <a:cs typeface="Times New Roman" panose="02020603050405020304" pitchFamily="18" charset="0"/>
              </a:rPr>
              <a:t>Plug Into Your Clean Electricity  </a:t>
            </a:r>
            <a:endParaRPr lang="en-US" sz="8000" dirty="0">
              <a:solidFill>
                <a:schemeClr val="bg2"/>
              </a:solidFill>
              <a:latin typeface="+mj-lt"/>
              <a:cs typeface="Times New Roman" panose="02020603050405020304" pitchFamily="18" charset="0"/>
            </a:endParaRPr>
          </a:p>
          <a:p>
            <a:pPr marL="514350" indent="-514350" algn="l">
              <a:lnSpc>
                <a:spcPct val="115000"/>
              </a:lnSpc>
              <a:spcAft>
                <a:spcPts val="1500"/>
              </a:spcAft>
              <a:buFont typeface="Symbol" panose="05050102010706020507" pitchFamily="18" charset="2"/>
              <a:buChar char=""/>
            </a:pPr>
            <a:r>
              <a:rPr lang="en-US" sz="8000" cap="none" dirty="0">
                <a:solidFill>
                  <a:schemeClr val="bg2"/>
                </a:solidFill>
                <a:latin typeface="+mj-lt"/>
                <a:cs typeface="Times New Roman" panose="02020603050405020304" pitchFamily="18" charset="0"/>
              </a:rPr>
              <a:t> Save On Fuel Costs (~30-70% more efficient)</a:t>
            </a:r>
          </a:p>
          <a:p>
            <a:pPr marL="514350" indent="-514350" algn="l">
              <a:lnSpc>
                <a:spcPct val="115000"/>
              </a:lnSpc>
              <a:spcAft>
                <a:spcPts val="1500"/>
              </a:spcAft>
              <a:buFont typeface="Symbol" panose="05050102010706020507" pitchFamily="18" charset="2"/>
              <a:buChar char=""/>
            </a:pPr>
            <a:r>
              <a:rPr lang="en-US" sz="8000" cap="none" dirty="0">
                <a:solidFill>
                  <a:schemeClr val="bg2"/>
                </a:solidFill>
                <a:latin typeface="+mj-lt"/>
                <a:ea typeface="Calibri" panose="020F0502020204030204" pitchFamily="34" charset="0"/>
                <a:cs typeface="Times New Roman" panose="02020603050405020304" pitchFamily="18" charset="0"/>
              </a:rPr>
              <a:t> Save On Car Maintenance</a:t>
            </a:r>
          </a:p>
        </p:txBody>
      </p:sp>
    </p:spTree>
    <p:extLst>
      <p:ext uri="{BB962C8B-B14F-4D97-AF65-F5344CB8AC3E}">
        <p14:creationId xmlns:p14="http://schemas.microsoft.com/office/powerpoint/2010/main" val="293839357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933449"/>
            <a:ext cx="22206856" cy="1574619"/>
          </a:xfrm>
        </p:spPr>
        <p:txBody>
          <a:bodyPr/>
          <a:lstStyle/>
          <a:p>
            <a:pPr algn="ctr"/>
            <a:r>
              <a:rPr lang="en-US" sz="9000" dirty="0"/>
              <a:t>More Personal Steps to Cleaner Energy</a:t>
            </a:r>
          </a:p>
        </p:txBody>
      </p:sp>
      <p:sp>
        <p:nvSpPr>
          <p:cNvPr id="3" name="Text Placeholder 2"/>
          <p:cNvSpPr>
            <a:spLocks noGrp="1"/>
          </p:cNvSpPr>
          <p:nvPr>
            <p:ph type="body" sz="quarter" idx="1"/>
          </p:nvPr>
        </p:nvSpPr>
        <p:spPr>
          <a:xfrm>
            <a:off x="1638299" y="2914650"/>
            <a:ext cx="21665837" cy="9677944"/>
          </a:xfrm>
        </p:spPr>
        <p:txBody>
          <a:bodyPr>
            <a:normAutofit fontScale="85000" lnSpcReduction="20000"/>
          </a:bodyPr>
          <a:lstStyle/>
          <a:p>
            <a:pPr marL="914400" lvl="1" indent="-857250">
              <a:buFont typeface="Arial" panose="020B0604020202020204" pitchFamily="34" charset="0"/>
              <a:buChar char="•"/>
            </a:pPr>
            <a:r>
              <a:rPr lang="en-US" sz="7200" b="1" dirty="0"/>
              <a:t>Cut energy use: make home more efficient</a:t>
            </a:r>
          </a:p>
          <a:p>
            <a:pPr marL="1818542" lvl="2" indent="-1143000">
              <a:buFont typeface="Helvetica" panose="020B0604020202020204" pitchFamily="34" charset="0"/>
              <a:buChar char="‒"/>
            </a:pPr>
            <a:r>
              <a:rPr lang="en-US" sz="6500" b="1" dirty="0"/>
              <a:t>Insulation and air sealing; Smart thermostat</a:t>
            </a:r>
          </a:p>
          <a:p>
            <a:pPr marL="1818542" lvl="2" indent="-1143000">
              <a:buFont typeface="Helvetica" panose="020B0604020202020204" pitchFamily="34" charset="0"/>
              <a:buChar char="‒"/>
            </a:pPr>
            <a:r>
              <a:rPr lang="en-US" sz="6500" b="1" dirty="0"/>
              <a:t>LED lighting</a:t>
            </a:r>
          </a:p>
          <a:p>
            <a:pPr marL="914400" lvl="1" indent="-857250">
              <a:buFont typeface="Arial" panose="020B0604020202020204" pitchFamily="34" charset="0"/>
              <a:buChar char="•"/>
            </a:pPr>
            <a:r>
              <a:rPr lang="en-US" sz="7200" b="1" dirty="0"/>
              <a:t>Make your next water heater an electric heat pump</a:t>
            </a:r>
          </a:p>
          <a:p>
            <a:pPr marL="914400" lvl="1" indent="-857250">
              <a:buFont typeface="Arial" panose="020B0604020202020204" pitchFamily="34" charset="0"/>
              <a:buChar char="•"/>
            </a:pPr>
            <a:r>
              <a:rPr lang="en-US" sz="7200" b="1" dirty="0"/>
              <a:t>Replace gas appliances (stove/dryer) with electric</a:t>
            </a:r>
          </a:p>
          <a:p>
            <a:pPr marL="914400" lvl="1" indent="-857250">
              <a:buFont typeface="Arial" panose="020B0604020202020204" pitchFamily="34" charset="0"/>
              <a:buChar char="•"/>
            </a:pPr>
            <a:r>
              <a:rPr lang="en-US" sz="7200" b="1" dirty="0"/>
              <a:t>Make your next AC/furnace an electric heat pump</a:t>
            </a:r>
          </a:p>
          <a:p>
            <a:pPr marL="914400" lvl="1" indent="-857250">
              <a:buFont typeface="Arial" panose="020B0604020202020204" pitchFamily="34" charset="0"/>
              <a:buChar char="•"/>
            </a:pPr>
            <a:r>
              <a:rPr lang="en-US" sz="7200" b="1" dirty="0"/>
              <a:t>Adopt a more plant-rich diet</a:t>
            </a:r>
          </a:p>
          <a:p>
            <a:pPr marL="914400" lvl="1" indent="-857250">
              <a:buFont typeface="Arial" panose="020B0604020202020204" pitchFamily="34" charset="0"/>
              <a:buChar char="•"/>
            </a:pPr>
            <a:r>
              <a:rPr lang="en-US" sz="7200" b="1" dirty="0"/>
              <a:t>Avoid single-use plastic (water bottles, straws, bags, take-out containers)</a:t>
            </a:r>
          </a:p>
          <a:p>
            <a:pPr lvl="1"/>
            <a:endParaRPr lang="en-US" sz="7200" dirty="0"/>
          </a:p>
        </p:txBody>
      </p:sp>
    </p:spTree>
    <p:extLst>
      <p:ext uri="{BB962C8B-B14F-4D97-AF65-F5344CB8AC3E}">
        <p14:creationId xmlns:p14="http://schemas.microsoft.com/office/powerpoint/2010/main" val="156677237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90500" y="578153"/>
            <a:ext cx="24002999" cy="1162050"/>
          </a:xfrm>
        </p:spPr>
        <p:txBody>
          <a:bodyPr>
            <a:noAutofit/>
          </a:bodyPr>
          <a:lstStyle/>
          <a:p>
            <a:pPr algn="ctr"/>
            <a:r>
              <a:rPr lang="en-US" sz="8800" dirty="0"/>
              <a:t>Influence Your Town To Adopt Clean Energy</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17" y="2393718"/>
            <a:ext cx="23121258" cy="103251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1282535" y="12718818"/>
            <a:ext cx="3241964" cy="707886"/>
          </a:xfrm>
          <a:prstGeom prst="rect">
            <a:avLst/>
          </a:prstGeom>
          <a:noFill/>
        </p:spPr>
        <p:txBody>
          <a:bodyPr wrap="square" rtlCol="0">
            <a:spAutoFit/>
          </a:bodyPr>
          <a:lstStyle/>
          <a:p>
            <a:r>
              <a:rPr lang="en-US" sz="4000" dirty="0"/>
              <a:t>FLORIDA</a:t>
            </a:r>
          </a:p>
        </p:txBody>
      </p:sp>
    </p:spTree>
    <p:extLst>
      <p:ext uri="{BB962C8B-B14F-4D97-AF65-F5344CB8AC3E}">
        <p14:creationId xmlns:p14="http://schemas.microsoft.com/office/powerpoint/2010/main" val="32406262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007" y="659937"/>
            <a:ext cx="22584000" cy="2457335"/>
          </a:xfrm>
        </p:spPr>
        <p:txBody>
          <a:bodyPr/>
          <a:lstStyle/>
          <a:p>
            <a:r>
              <a:rPr lang="en-US" dirty="0"/>
              <a:t>                 Middletown for Clean Energy</a:t>
            </a:r>
            <a:br>
              <a:rPr lang="en-US" dirty="0"/>
            </a:br>
            <a:r>
              <a:rPr lang="en-US" dirty="0"/>
              <a:t>                 Letter Campaign</a:t>
            </a:r>
          </a:p>
        </p:txBody>
      </p:sp>
      <p:sp>
        <p:nvSpPr>
          <p:cNvPr id="3" name="Text Placeholder 2"/>
          <p:cNvSpPr>
            <a:spLocks noGrp="1"/>
          </p:cNvSpPr>
          <p:nvPr>
            <p:ph type="body" idx="1"/>
          </p:nvPr>
        </p:nvSpPr>
        <p:spPr>
          <a:xfrm>
            <a:off x="1844670" y="3507968"/>
            <a:ext cx="22021337" cy="8994371"/>
          </a:xfrm>
        </p:spPr>
        <p:txBody>
          <a:bodyPr>
            <a:normAutofit fontScale="85000" lnSpcReduction="20000"/>
          </a:bodyPr>
          <a:lstStyle/>
          <a:p>
            <a:endParaRPr lang="en-US" b="1" dirty="0"/>
          </a:p>
          <a:p>
            <a:r>
              <a:rPr lang="en-US" sz="7200" b="1" dirty="0"/>
              <a:t>Vision/Mission: </a:t>
            </a:r>
            <a:r>
              <a:rPr lang="en-US" sz="6400" b="1" dirty="0">
                <a:solidFill>
                  <a:srgbClr val="92D050"/>
                </a:solidFill>
              </a:rPr>
              <a:t>100% Clean Energy by 2050; (Electric by 2030)</a:t>
            </a:r>
            <a:endParaRPr lang="en-US" sz="7200" b="1" dirty="0"/>
          </a:p>
          <a:p>
            <a:r>
              <a:rPr lang="en-US" sz="7200" b="1" dirty="0"/>
              <a:t>Near-Term Benefits</a:t>
            </a:r>
          </a:p>
          <a:p>
            <a:pPr lvl="1"/>
            <a:r>
              <a:rPr lang="en-US" sz="5400" b="1" dirty="0">
                <a:solidFill>
                  <a:srgbClr val="92D050"/>
                </a:solidFill>
              </a:rPr>
              <a:t>Clean Energy Businesses and Jobs</a:t>
            </a:r>
          </a:p>
          <a:p>
            <a:pPr lvl="1"/>
            <a:r>
              <a:rPr lang="en-US" sz="5400" b="1" dirty="0">
                <a:solidFill>
                  <a:srgbClr val="92D050"/>
                </a:solidFill>
              </a:rPr>
              <a:t>Prestige as Leader in NJ; Enhanced Quality of Life</a:t>
            </a:r>
          </a:p>
          <a:p>
            <a:pPr lvl="1"/>
            <a:r>
              <a:rPr lang="en-US" sz="5400" b="1" dirty="0">
                <a:solidFill>
                  <a:srgbClr val="92D050"/>
                </a:solidFill>
              </a:rPr>
              <a:t>Improved Air Quality and Health</a:t>
            </a:r>
          </a:p>
          <a:p>
            <a:pPr lvl="1"/>
            <a:r>
              <a:rPr lang="en-US" sz="5400" b="1" dirty="0">
                <a:solidFill>
                  <a:srgbClr val="92D050"/>
                </a:solidFill>
              </a:rPr>
              <a:t>Gold Star in Energy</a:t>
            </a:r>
            <a:r>
              <a:rPr lang="en-US" sz="6000" dirty="0"/>
              <a:t> </a:t>
            </a:r>
          </a:p>
          <a:p>
            <a:r>
              <a:rPr lang="en-US" sz="7200" b="1" dirty="0"/>
              <a:t>Strategy: </a:t>
            </a:r>
            <a:r>
              <a:rPr lang="en-US" sz="6400" b="1" dirty="0">
                <a:solidFill>
                  <a:srgbClr val="92D050"/>
                </a:solidFill>
              </a:rPr>
              <a:t>Sustainable Jersey Gold Star in Energy</a:t>
            </a:r>
            <a:endParaRPr lang="en-US" sz="7200" b="1" dirty="0"/>
          </a:p>
          <a:p>
            <a:r>
              <a:rPr lang="en-US" sz="7200" b="1" dirty="0"/>
              <a:t>Actions:</a:t>
            </a:r>
            <a:r>
              <a:rPr lang="en-US" sz="7200" b="1" dirty="0">
                <a:solidFill>
                  <a:srgbClr val="92D050"/>
                </a:solidFill>
              </a:rPr>
              <a:t> </a:t>
            </a:r>
            <a:r>
              <a:rPr lang="en-US" sz="6400" b="1" dirty="0">
                <a:solidFill>
                  <a:srgbClr val="92D050"/>
                </a:solidFill>
              </a:rPr>
              <a:t>Efficiency, EV, Solar, Green Building in Master Plan</a:t>
            </a:r>
            <a:endParaRPr lang="en-US" sz="7200" b="1" dirty="0">
              <a:solidFill>
                <a:srgbClr val="92D050"/>
              </a:solidFill>
            </a:endParaRPr>
          </a:p>
        </p:txBody>
      </p:sp>
      <p:pic>
        <p:nvPicPr>
          <p:cNvPr id="4" name="Picture 3" descr="C:\Users\Pat\AppData\Local\Microsoft\Windows Live Mail\WLMDSS.tmp\WLMFE5C.tmp\logo-clean-energ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511" y="867755"/>
            <a:ext cx="3885767" cy="2623589"/>
          </a:xfrm>
          <a:prstGeom prst="rect">
            <a:avLst/>
          </a:prstGeom>
          <a:noFill/>
          <a:ln>
            <a:noFill/>
          </a:ln>
        </p:spPr>
      </p:pic>
    </p:spTree>
    <p:extLst>
      <p:ext uri="{BB962C8B-B14F-4D97-AF65-F5344CB8AC3E}">
        <p14:creationId xmlns:p14="http://schemas.microsoft.com/office/powerpoint/2010/main" val="99291156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867756"/>
            <a:ext cx="22584000" cy="2191328"/>
          </a:xfrm>
        </p:spPr>
        <p:txBody>
          <a:bodyPr>
            <a:normAutofit fontScale="90000"/>
          </a:bodyPr>
          <a:lstStyle/>
          <a:p>
            <a:r>
              <a:rPr lang="en-US" dirty="0"/>
              <a:t>                   Middletown for Clean Energy</a:t>
            </a:r>
            <a:br>
              <a:rPr lang="en-US" dirty="0"/>
            </a:br>
            <a:r>
              <a:rPr lang="en-US" dirty="0"/>
              <a:t>                   Outcome of Letter Campaign</a:t>
            </a:r>
          </a:p>
        </p:txBody>
      </p:sp>
      <p:sp>
        <p:nvSpPr>
          <p:cNvPr id="3" name="Text Placeholder 2"/>
          <p:cNvSpPr>
            <a:spLocks noGrp="1"/>
          </p:cNvSpPr>
          <p:nvPr>
            <p:ph type="body" idx="1"/>
          </p:nvPr>
        </p:nvSpPr>
        <p:spPr>
          <a:xfrm>
            <a:off x="1263534" y="3624348"/>
            <a:ext cx="22104465" cy="8314135"/>
          </a:xfrm>
        </p:spPr>
        <p:txBody>
          <a:bodyPr>
            <a:noAutofit/>
          </a:bodyPr>
          <a:lstStyle/>
          <a:p>
            <a:pPr marL="723900" lvl="1" indent="0">
              <a:buNone/>
            </a:pPr>
            <a:endParaRPr lang="en-US" sz="4800" b="1" dirty="0"/>
          </a:p>
          <a:p>
            <a:r>
              <a:rPr lang="en-US" sz="7200" b="1" dirty="0"/>
              <a:t>Middletown will revise its Master Plan starting in fall, and our Stakeholder Team will be a subcommittee to work on the Energy Plan.</a:t>
            </a:r>
          </a:p>
          <a:p>
            <a:r>
              <a:rPr lang="en-US" sz="7200" b="1" dirty="0"/>
              <a:t>Now we want to expand to towns throughout Monmouth County.</a:t>
            </a:r>
          </a:p>
          <a:p>
            <a:endParaRPr lang="en-US" sz="72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253" y="659937"/>
            <a:ext cx="3885767" cy="2623589"/>
          </a:xfrm>
          <a:prstGeom prst="rect">
            <a:avLst/>
          </a:prstGeom>
          <a:noFill/>
          <a:ln>
            <a:noFill/>
          </a:ln>
        </p:spPr>
      </p:pic>
    </p:spTree>
    <p:extLst>
      <p:ext uri="{BB962C8B-B14F-4D97-AF65-F5344CB8AC3E}">
        <p14:creationId xmlns:p14="http://schemas.microsoft.com/office/powerpoint/2010/main" val="15374893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635000"/>
            <a:ext cx="22584000" cy="3022600"/>
          </a:xfrm>
        </p:spPr>
        <p:txBody>
          <a:bodyPr>
            <a:normAutofit/>
          </a:bodyPr>
          <a:lstStyle/>
          <a:p>
            <a:r>
              <a:rPr lang="en-US" dirty="0"/>
              <a:t>                          Your Town For Clean Energy</a:t>
            </a:r>
            <a:br>
              <a:rPr lang="en-US" dirty="0"/>
            </a:br>
            <a:r>
              <a:rPr lang="en-US" dirty="0"/>
              <a:t>                          </a:t>
            </a:r>
            <a:r>
              <a:rPr lang="en-US" sz="6600" dirty="0"/>
              <a:t>Foundations for Your Energy Plan</a:t>
            </a:r>
            <a:endParaRPr lang="en-US" sz="5400" dirty="0"/>
          </a:p>
        </p:txBody>
      </p:sp>
      <p:sp>
        <p:nvSpPr>
          <p:cNvPr id="3" name="Text Placeholder 2"/>
          <p:cNvSpPr>
            <a:spLocks noGrp="1"/>
          </p:cNvSpPr>
          <p:nvPr>
            <p:ph type="body" idx="1"/>
          </p:nvPr>
        </p:nvSpPr>
        <p:spPr>
          <a:xfrm>
            <a:off x="1016000" y="4362995"/>
            <a:ext cx="22584000" cy="7289074"/>
          </a:xfrm>
        </p:spPr>
        <p:txBody>
          <a:bodyPr>
            <a:normAutofit fontScale="92500" lnSpcReduction="10000"/>
          </a:bodyPr>
          <a:lstStyle/>
          <a:p>
            <a:pPr>
              <a:buFont typeface="Arial" panose="020B0604020202020204" pitchFamily="34" charset="0"/>
              <a:buChar char="•"/>
            </a:pPr>
            <a:r>
              <a:rPr lang="en-US" sz="7200" b="1" dirty="0"/>
              <a:t>Aug, 2010 Rutgers “Energy Plan” </a:t>
            </a:r>
            <a:r>
              <a:rPr lang="en-US" sz="4800" b="1" dirty="0"/>
              <a:t>(prepared for Middletown; Howell; Parsippany-Troy Hills; Fort Lee; Perth Amboy; East Orange; West Orange; Plainfield; Edison; Montclair; and Willingboro) </a:t>
            </a:r>
            <a:r>
              <a:rPr lang="en-US" sz="4800" b="1" dirty="0">
                <a:hlinkClick r:id="rId3"/>
              </a:rPr>
              <a:t>http://www.middletownnj.org/DocumentCenter/View/2695</a:t>
            </a:r>
            <a:r>
              <a:rPr lang="en-US" sz="4800" b="1" dirty="0"/>
              <a:t> </a:t>
            </a:r>
          </a:p>
          <a:p>
            <a:pPr>
              <a:buFont typeface="Arial" panose="020B0604020202020204" pitchFamily="34" charset="0"/>
              <a:buChar char="•"/>
            </a:pPr>
            <a:r>
              <a:rPr lang="en-US" sz="7200" b="1" dirty="0"/>
              <a:t>NJ 2019 Master Energy Plan </a:t>
            </a:r>
            <a:r>
              <a:rPr lang="en-US" sz="3500" b="1" dirty="0"/>
              <a:t>7 strategies;(to be finalized Fall 2019) </a:t>
            </a:r>
            <a:r>
              <a:rPr lang="en-US" sz="4800" b="1" dirty="0">
                <a:hlinkClick r:id="rId4"/>
              </a:rPr>
              <a:t>https://nj.gov/bpu/pdf/publicnotice/EMP%20Press%20Release%20610_Revised.pdf</a:t>
            </a:r>
            <a:r>
              <a:rPr lang="en-US" sz="4800" b="1" dirty="0"/>
              <a:t> </a:t>
            </a:r>
          </a:p>
          <a:p>
            <a:pPr>
              <a:buFont typeface="Arial" panose="020B0604020202020204" pitchFamily="34" charset="0"/>
              <a:buChar char="•"/>
            </a:pPr>
            <a:r>
              <a:rPr lang="en-US" sz="7200" b="1" dirty="0"/>
              <a:t>Sustainable Jersey ACTIONS </a:t>
            </a:r>
            <a:r>
              <a:rPr lang="en-US" sz="4300" b="1" dirty="0"/>
              <a:t>(already established/well documented; </a:t>
            </a:r>
            <a:r>
              <a:rPr lang="en-US" sz="4800" b="1" dirty="0">
                <a:hlinkClick r:id="rId5"/>
              </a:rPr>
              <a:t>http://www.sustainablejersey.com/fileadmin/media/Actions_and_Certification/Gold_Star_Standard/Overview_of_Gold_Star_Standard_In_Energy_FINAL_12-4-17_.pdf</a:t>
            </a:r>
            <a:r>
              <a:rPr lang="en-US" sz="4800" b="1" dirty="0"/>
              <a:t>  </a:t>
            </a:r>
            <a:endParaRPr lang="en-US" sz="3500" b="1" dirty="0"/>
          </a:p>
        </p:txBody>
      </p:sp>
      <p:grpSp>
        <p:nvGrpSpPr>
          <p:cNvPr id="4" name="Group 3"/>
          <p:cNvGrpSpPr/>
          <p:nvPr/>
        </p:nvGrpSpPr>
        <p:grpSpPr>
          <a:xfrm>
            <a:off x="1423920" y="149629"/>
            <a:ext cx="6390044" cy="3520094"/>
            <a:chOff x="0" y="0"/>
            <a:chExt cx="6777212" cy="3082611"/>
          </a:xfrm>
          <a:solidFill>
            <a:schemeClr val="bg2"/>
          </a:solidFill>
        </p:grpSpPr>
        <p:pic>
          <p:nvPicPr>
            <p:cNvPr id="5" name="Picture 4"/>
            <p:cNvPicPr preferRelativeResize="0">
              <a:picLocks/>
            </p:cNvPicPr>
            <p:nvPr/>
          </p:nvPicPr>
          <p:blipFill rotWithShape="1">
            <a:blip r:embed="rId6">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33156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3578" y="867547"/>
            <a:ext cx="15112006" cy="2746520"/>
          </a:xfrm>
        </p:spPr>
        <p:txBody>
          <a:bodyPr>
            <a:normAutofit fontScale="90000"/>
          </a:bodyPr>
          <a:lstStyle/>
          <a:p>
            <a:r>
              <a:rPr lang="en-US" dirty="0"/>
              <a:t>Sustainable Jersey: A Framework for Getting To 100% Clean Energy 	</a:t>
            </a:r>
            <a:br>
              <a:rPr lang="en-US" dirty="0"/>
            </a:br>
            <a:endParaRPr lang="en-US" dirty="0"/>
          </a:p>
        </p:txBody>
      </p:sp>
      <p:sp>
        <p:nvSpPr>
          <p:cNvPr id="3" name="Text Placeholder 2"/>
          <p:cNvSpPr>
            <a:spLocks noGrp="1"/>
          </p:cNvSpPr>
          <p:nvPr>
            <p:ph type="body" idx="1"/>
          </p:nvPr>
        </p:nvSpPr>
        <p:spPr>
          <a:xfrm>
            <a:off x="988157" y="4138322"/>
            <a:ext cx="22864620" cy="8637152"/>
          </a:xfrm>
        </p:spPr>
        <p:txBody>
          <a:bodyPr>
            <a:noAutofit/>
          </a:bodyPr>
          <a:lstStyle/>
          <a:p>
            <a:r>
              <a:rPr lang="en-US" sz="4800" b="1" dirty="0"/>
              <a:t>Sustainable Jersey Certification: a prestigious designation for municipal governments in New Jersey </a:t>
            </a:r>
          </a:p>
          <a:p>
            <a:r>
              <a:rPr lang="en-US" sz="4800" b="1" dirty="0"/>
              <a:t>450 NJ towns participating</a:t>
            </a:r>
          </a:p>
          <a:p>
            <a:r>
              <a:rPr lang="en-US" sz="4800" b="1" dirty="0"/>
              <a:t>203 towns currently certified</a:t>
            </a:r>
          </a:p>
          <a:p>
            <a:r>
              <a:rPr lang="en-US" sz="4800" b="1" dirty="0"/>
              <a:t>Actions to score points toward certification are documented. Review comparable cities’ documentation as models.</a:t>
            </a:r>
          </a:p>
          <a:p>
            <a:r>
              <a:rPr lang="en-US" sz="4800" b="1" dirty="0"/>
              <a:t>Certification is free and completely voluntary.</a:t>
            </a:r>
            <a:endParaRPr lang="en-US" sz="5400" b="1" dirty="0"/>
          </a:p>
          <a:p>
            <a:r>
              <a:rPr lang="en-US" sz="4800" b="1" dirty="0">
                <a:hlinkClick r:id="rId3"/>
              </a:rPr>
              <a:t>http://sustainablejersey.com</a:t>
            </a:r>
            <a:r>
              <a:rPr lang="en-US" sz="4800" b="1" dirty="0"/>
              <a:t>  has all actions, resources, numerous presentations, and complete documentation from all certified communities.</a:t>
            </a:r>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015" y="597571"/>
            <a:ext cx="4659923" cy="3286473"/>
          </a:xfrm>
          <a:prstGeom prst="rect">
            <a:avLst/>
          </a:prstGeom>
        </p:spPr>
      </p:pic>
    </p:spTree>
    <p:extLst>
      <p:ext uri="{BB962C8B-B14F-4D97-AF65-F5344CB8AC3E}">
        <p14:creationId xmlns:p14="http://schemas.microsoft.com/office/powerpoint/2010/main" val="35452338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1732280"/>
            <a:ext cx="22584000" cy="3989251"/>
          </a:xfrm>
        </p:spPr>
        <p:txBody>
          <a:bodyPr>
            <a:noAutofit/>
          </a:bodyPr>
          <a:lstStyle/>
          <a:p>
            <a:pPr algn="ctr"/>
            <a:r>
              <a:rPr lang="en-US" sz="9600" dirty="0"/>
              <a:t>HOW DO I KNOW WE WILL HAVE A CLEAN ENERGY FUTURE BY 2050?</a:t>
            </a:r>
          </a:p>
        </p:txBody>
      </p:sp>
      <p:sp>
        <p:nvSpPr>
          <p:cNvPr id="3" name="Text Placeholder 2"/>
          <p:cNvSpPr>
            <a:spLocks noGrp="1"/>
          </p:cNvSpPr>
          <p:nvPr>
            <p:ph type="body" idx="1"/>
          </p:nvPr>
        </p:nvSpPr>
        <p:spPr>
          <a:xfrm>
            <a:off x="1132000" y="5930537"/>
            <a:ext cx="22352000" cy="6217920"/>
          </a:xfrm>
        </p:spPr>
        <p:txBody>
          <a:bodyPr>
            <a:normAutofit/>
          </a:bodyPr>
          <a:lstStyle/>
          <a:p>
            <a:pPr marL="25400" indent="0" algn="ctr">
              <a:buNone/>
            </a:pPr>
            <a:r>
              <a:rPr lang="en-US" sz="8800" b="1" dirty="0">
                <a:solidFill>
                  <a:schemeClr val="tx2">
                    <a:lumMod val="10000"/>
                  </a:schemeClr>
                </a:solidFill>
              </a:rPr>
              <a:t>Because We Must!</a:t>
            </a:r>
          </a:p>
          <a:p>
            <a:pPr marL="25400" indent="0" algn="ctr">
              <a:buNone/>
            </a:pPr>
            <a:r>
              <a:rPr lang="en-US" sz="8800" b="1" dirty="0">
                <a:solidFill>
                  <a:schemeClr val="tx2">
                    <a:lumMod val="10000"/>
                  </a:schemeClr>
                </a:solidFill>
              </a:rPr>
              <a:t>We must save the world for our children and grandchildren. Starting Now!</a:t>
            </a:r>
          </a:p>
          <a:p>
            <a:pPr marL="25400" indent="0" algn="ctr">
              <a:buNone/>
            </a:pPr>
            <a:r>
              <a:rPr lang="en-US" sz="8800" b="1" dirty="0">
                <a:solidFill>
                  <a:schemeClr val="tx2">
                    <a:lumMod val="10000"/>
                  </a:schemeClr>
                </a:solidFill>
              </a:rPr>
              <a:t>And We Will.</a:t>
            </a:r>
          </a:p>
        </p:txBody>
      </p:sp>
    </p:spTree>
    <p:extLst>
      <p:ext uri="{BB962C8B-B14F-4D97-AF65-F5344CB8AC3E}">
        <p14:creationId xmlns:p14="http://schemas.microsoft.com/office/powerpoint/2010/main" val="83816858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256" y="578174"/>
            <a:ext cx="16022889" cy="1424660"/>
          </a:xfrm>
        </p:spPr>
        <p:txBody>
          <a:bodyPr>
            <a:normAutofit fontScale="90000"/>
          </a:bodyPr>
          <a:lstStyle/>
          <a:p>
            <a:r>
              <a:rPr lang="en-US" dirty="0"/>
              <a:t>Sustainable Jersey Certifications</a:t>
            </a:r>
            <a:br>
              <a:rPr lang="en-US" dirty="0"/>
            </a:br>
            <a:r>
              <a:rPr lang="en-US" sz="6000" dirty="0"/>
              <a:t>A Framework for Getting To 100% Clean Energy</a:t>
            </a:r>
            <a:br>
              <a:rPr lang="en-US" dirty="0"/>
            </a:br>
            <a:endParaRPr lang="en-US" dirty="0"/>
          </a:p>
        </p:txBody>
      </p:sp>
      <p:sp>
        <p:nvSpPr>
          <p:cNvPr id="3" name="Text Placeholder 2"/>
          <p:cNvSpPr>
            <a:spLocks noGrp="1"/>
          </p:cNvSpPr>
          <p:nvPr>
            <p:ph type="body" idx="1"/>
          </p:nvPr>
        </p:nvSpPr>
        <p:spPr>
          <a:xfrm>
            <a:off x="917819" y="2867707"/>
            <a:ext cx="22352000" cy="9265678"/>
          </a:xfrm>
        </p:spPr>
        <p:txBody>
          <a:bodyPr>
            <a:normAutofit/>
          </a:bodyPr>
          <a:lstStyle/>
          <a:p>
            <a:r>
              <a:rPr lang="en-US" b="1" dirty="0">
                <a:solidFill>
                  <a:srgbClr val="EBCD1B"/>
                </a:solidFill>
              </a:rPr>
              <a:t>Bronze</a:t>
            </a:r>
            <a:r>
              <a:rPr lang="en-US" b="1" dirty="0"/>
              <a:t> certification: commitment to sustainability, implemented first significant steps, 150 points</a:t>
            </a:r>
          </a:p>
          <a:p>
            <a:r>
              <a:rPr lang="en-US" b="1" dirty="0">
                <a:solidFill>
                  <a:schemeClr val="tx2">
                    <a:lumMod val="75000"/>
                  </a:schemeClr>
                </a:solidFill>
              </a:rPr>
              <a:t>Silver</a:t>
            </a:r>
            <a:r>
              <a:rPr lang="en-US" b="1" dirty="0"/>
              <a:t> certification: significant progress toward sustainability, 350 points, state-wide and national leader</a:t>
            </a:r>
          </a:p>
          <a:p>
            <a:r>
              <a:rPr lang="en-US" sz="4800" b="1" dirty="0">
                <a:solidFill>
                  <a:srgbClr val="F2E70E"/>
                </a:solidFill>
              </a:rPr>
              <a:t>Gold Star</a:t>
            </a:r>
            <a:r>
              <a:rPr lang="en-US" sz="4800" b="1" dirty="0"/>
              <a:t> Standard is a NEW level of recognition for silver certified communities. </a:t>
            </a:r>
          </a:p>
          <a:p>
            <a:pPr lvl="1"/>
            <a:r>
              <a:rPr lang="en-US" sz="3600" b="1" dirty="0">
                <a:solidFill>
                  <a:srgbClr val="F2E70E"/>
                </a:solidFill>
              </a:rPr>
              <a:t>Gold Star in Energy</a:t>
            </a:r>
          </a:p>
          <a:p>
            <a:pPr lvl="1"/>
            <a:r>
              <a:rPr lang="en-US" sz="3600" b="1" dirty="0">
                <a:solidFill>
                  <a:srgbClr val="F2E70E"/>
                </a:solidFill>
              </a:rPr>
              <a:t>Gold Star in Waste</a:t>
            </a:r>
            <a:endParaRPr lang="en-US" sz="3600" b="1" dirty="0"/>
          </a:p>
          <a:p>
            <a:r>
              <a:rPr lang="en-US" sz="5200" b="1" dirty="0"/>
              <a:t>1 Town has Achieved </a:t>
            </a:r>
            <a:r>
              <a:rPr lang="en-US" sz="5200" b="1" dirty="0">
                <a:solidFill>
                  <a:srgbClr val="F2E70E"/>
                </a:solidFill>
              </a:rPr>
              <a:t>Gold Star in Energy</a:t>
            </a:r>
            <a:r>
              <a:rPr lang="en-US" sz="5200" b="1" dirty="0"/>
              <a:t>: Woodbridge</a:t>
            </a:r>
            <a:endParaRPr lang="en-US" dirty="0"/>
          </a:p>
        </p:txBody>
      </p:sp>
      <p:pic>
        <p:nvPicPr>
          <p:cNvPr id="8" name="Picture 7">
            <a:extLst>
              <a:ext uri="{FF2B5EF4-FFF2-40B4-BE49-F238E27FC236}">
                <a16:creationId xmlns:a16="http://schemas.microsoft.com/office/drawing/2014/main" id="{17F5EE72-91BC-4D43-9C2F-5D228551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846" y="230567"/>
            <a:ext cx="3306641" cy="2332053"/>
          </a:xfrm>
          <a:prstGeom prst="rect">
            <a:avLst/>
          </a:prstGeom>
        </p:spPr>
      </p:pic>
    </p:spTree>
    <p:extLst>
      <p:ext uri="{BB962C8B-B14F-4D97-AF65-F5344CB8AC3E}">
        <p14:creationId xmlns:p14="http://schemas.microsoft.com/office/powerpoint/2010/main" val="346115054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059F6-986F-419B-A77C-48FB99604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183" y="199290"/>
            <a:ext cx="17795971" cy="13317420"/>
          </a:xfrm>
          <a:prstGeom prst="rect">
            <a:avLst/>
          </a:prstGeom>
        </p:spPr>
      </p:pic>
    </p:spTree>
    <p:extLst>
      <p:ext uri="{BB962C8B-B14F-4D97-AF65-F5344CB8AC3E}">
        <p14:creationId xmlns:p14="http://schemas.microsoft.com/office/powerpoint/2010/main" val="10795254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4CD01-57C2-4A41-B958-AAD0BF9DD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206" y="167330"/>
            <a:ext cx="19497368" cy="13720370"/>
          </a:xfrm>
          <a:prstGeom prst="rect">
            <a:avLst/>
          </a:prstGeom>
        </p:spPr>
      </p:pic>
    </p:spTree>
    <p:extLst>
      <p:ext uri="{BB962C8B-B14F-4D97-AF65-F5344CB8AC3E}">
        <p14:creationId xmlns:p14="http://schemas.microsoft.com/office/powerpoint/2010/main" val="4208171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C3F22-C17A-4C38-8BDC-78A54416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060" y="0"/>
            <a:ext cx="20726432" cy="13951974"/>
          </a:xfrm>
          <a:prstGeom prst="rect">
            <a:avLst/>
          </a:prstGeom>
        </p:spPr>
      </p:pic>
    </p:spTree>
    <p:extLst>
      <p:ext uri="{BB962C8B-B14F-4D97-AF65-F5344CB8AC3E}">
        <p14:creationId xmlns:p14="http://schemas.microsoft.com/office/powerpoint/2010/main" val="316428221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C0BD-655C-4AF1-8D09-83E972E7BD81}"/>
              </a:ext>
            </a:extLst>
          </p:cNvPr>
          <p:cNvSpPr>
            <a:spLocks noGrp="1"/>
          </p:cNvSpPr>
          <p:nvPr>
            <p:ph type="title"/>
          </p:nvPr>
        </p:nvSpPr>
        <p:spPr/>
        <p:txBody>
          <a:bodyPr/>
          <a:lstStyle/>
          <a:p>
            <a:r>
              <a:rPr lang="en-US" dirty="0"/>
              <a:t>Mayors Climate Summit</a:t>
            </a:r>
          </a:p>
        </p:txBody>
      </p:sp>
      <p:sp>
        <p:nvSpPr>
          <p:cNvPr id="3" name="Text Placeholder 2">
            <a:extLst>
              <a:ext uri="{FF2B5EF4-FFF2-40B4-BE49-F238E27FC236}">
                <a16:creationId xmlns:a16="http://schemas.microsoft.com/office/drawing/2014/main" id="{9C1D855F-C7BF-49DE-B7DD-D33B9E9E6308}"/>
              </a:ext>
            </a:extLst>
          </p:cNvPr>
          <p:cNvSpPr>
            <a:spLocks noGrp="1"/>
          </p:cNvSpPr>
          <p:nvPr>
            <p:ph type="body" idx="1"/>
          </p:nvPr>
        </p:nvSpPr>
        <p:spPr/>
        <p:txBody>
          <a:bodyPr/>
          <a:lstStyle/>
          <a:p>
            <a:r>
              <a:rPr lang="en-US" dirty="0"/>
              <a:t>Inspirational Video (3 minute) from 2018 Mayors Climate Summit</a:t>
            </a:r>
          </a:p>
          <a:p>
            <a:r>
              <a:rPr lang="en-US" dirty="0"/>
              <a:t>search www.sustainablejersey.com</a:t>
            </a:r>
          </a:p>
        </p:txBody>
      </p:sp>
    </p:spTree>
    <p:extLst>
      <p:ext uri="{BB962C8B-B14F-4D97-AF65-F5344CB8AC3E}">
        <p14:creationId xmlns:p14="http://schemas.microsoft.com/office/powerpoint/2010/main" val="44896910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06429-339F-4BB4-BE23-5BB1090C0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181" y="2412999"/>
            <a:ext cx="16891819" cy="10668001"/>
          </a:xfrm>
          <a:prstGeom prst="rect">
            <a:avLst/>
          </a:prstGeom>
        </p:spPr>
      </p:pic>
      <p:sp>
        <p:nvSpPr>
          <p:cNvPr id="2" name="Title 1">
            <a:extLst>
              <a:ext uri="{FF2B5EF4-FFF2-40B4-BE49-F238E27FC236}">
                <a16:creationId xmlns:a16="http://schemas.microsoft.com/office/drawing/2014/main" id="{013170FE-B5BE-4497-B9DB-739D956CC58A}"/>
              </a:ext>
            </a:extLst>
          </p:cNvPr>
          <p:cNvSpPr>
            <a:spLocks noGrp="1"/>
          </p:cNvSpPr>
          <p:nvPr>
            <p:ph type="title"/>
          </p:nvPr>
        </p:nvSpPr>
        <p:spPr>
          <a:xfrm>
            <a:off x="549119" y="577483"/>
            <a:ext cx="22584000" cy="1386000"/>
          </a:xfrm>
        </p:spPr>
        <p:txBody>
          <a:bodyPr/>
          <a:lstStyle/>
          <a:p>
            <a:pPr algn="ctr"/>
            <a:r>
              <a:rPr lang="en-US" dirty="0"/>
              <a:t>RECOMMENDED EVENT THIS WEEK</a:t>
            </a:r>
          </a:p>
        </p:txBody>
      </p:sp>
      <p:sp>
        <p:nvSpPr>
          <p:cNvPr id="3" name="Text Placeholder 2">
            <a:extLst>
              <a:ext uri="{FF2B5EF4-FFF2-40B4-BE49-F238E27FC236}">
                <a16:creationId xmlns:a16="http://schemas.microsoft.com/office/drawing/2014/main" id="{DD0B174B-F270-45CA-ACC7-337643C2AFA3}"/>
              </a:ext>
            </a:extLst>
          </p:cNvPr>
          <p:cNvSpPr>
            <a:spLocks noGrp="1"/>
          </p:cNvSpPr>
          <p:nvPr>
            <p:ph type="body" idx="1"/>
          </p:nvPr>
        </p:nvSpPr>
        <p:spPr>
          <a:xfrm>
            <a:off x="353961" y="2412999"/>
            <a:ext cx="7535577" cy="9525485"/>
          </a:xfrm>
        </p:spPr>
        <p:txBody>
          <a:bodyPr/>
          <a:lstStyle/>
          <a:p>
            <a:r>
              <a:rPr lang="en-US" b="1" dirty="0"/>
              <a:t>Community Movie</a:t>
            </a:r>
            <a:br>
              <a:rPr lang="en-US" b="1" dirty="0"/>
            </a:br>
            <a:r>
              <a:rPr lang="en-US" b="1" dirty="0"/>
              <a:t> and Discussion</a:t>
            </a:r>
          </a:p>
          <a:p>
            <a:r>
              <a:rPr lang="en-US" dirty="0"/>
              <a:t>Thurs, June 27 7PM</a:t>
            </a:r>
          </a:p>
          <a:p>
            <a:r>
              <a:rPr lang="en-US" dirty="0"/>
              <a:t>Old First Church</a:t>
            </a:r>
            <a:br>
              <a:rPr lang="en-US" dirty="0"/>
            </a:br>
            <a:r>
              <a:rPr lang="en-US" dirty="0"/>
              <a:t>69 Kings Highway</a:t>
            </a:r>
            <a:br>
              <a:rPr lang="en-US" dirty="0"/>
            </a:br>
            <a:r>
              <a:rPr lang="en-US" dirty="0"/>
              <a:t>Middletown, NJ</a:t>
            </a:r>
          </a:p>
          <a:p>
            <a:r>
              <a:rPr lang="en-US" dirty="0"/>
              <a:t>Sponsors: </a:t>
            </a:r>
            <a:br>
              <a:rPr lang="en-US" dirty="0"/>
            </a:br>
            <a:r>
              <a:rPr lang="en-US" sz="4000" dirty="0"/>
              <a:t>Sierra Club RF100</a:t>
            </a:r>
            <a:br>
              <a:rPr lang="en-US" sz="4000" dirty="0"/>
            </a:br>
            <a:r>
              <a:rPr lang="en-US" sz="4000" dirty="0"/>
              <a:t>Middletown for Clean Energy</a:t>
            </a:r>
            <a:br>
              <a:rPr lang="en-US" sz="4000" dirty="0"/>
            </a:br>
            <a:r>
              <a:rPr lang="en-US" sz="4000" dirty="0"/>
              <a:t>Monmouth Community Climate Coalition</a:t>
            </a:r>
            <a:br>
              <a:rPr lang="en-US" sz="4000" dirty="0"/>
            </a:br>
            <a:r>
              <a:rPr lang="en-US" sz="4000" dirty="0"/>
              <a:t>Old First Church</a:t>
            </a:r>
          </a:p>
        </p:txBody>
      </p:sp>
    </p:spTree>
    <p:extLst>
      <p:ext uri="{BB962C8B-B14F-4D97-AF65-F5344CB8AC3E}">
        <p14:creationId xmlns:p14="http://schemas.microsoft.com/office/powerpoint/2010/main" val="165477148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1016000" y="11260183"/>
            <a:ext cx="22352000" cy="678301"/>
          </a:xfrm>
        </p:spPr>
        <p:txBody>
          <a:bodyPr>
            <a:normAutofit fontScale="92500" lnSpcReduction="10000"/>
          </a:bodyPr>
          <a:lstStyle/>
          <a:p>
            <a:pPr marL="25400" indent="0">
              <a:buNone/>
            </a:pPr>
            <a:r>
              <a:rPr lang="en-US" dirty="0"/>
              <a:t> </a:t>
            </a:r>
          </a:p>
          <a:p>
            <a:pPr marL="2540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24" y="2004956"/>
            <a:ext cx="20831752" cy="10901146"/>
          </a:xfrm>
          <a:prstGeom prst="rect">
            <a:avLst/>
          </a:prstGeom>
        </p:spPr>
      </p:pic>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704057" y="870131"/>
            <a:ext cx="22975886" cy="12035971"/>
          </a:xfrm>
        </p:spPr>
        <p:txBody>
          <a:bodyPr>
            <a:normAutofit/>
          </a:bodyPr>
          <a:lstStyle/>
          <a:p>
            <a:pPr algn="ctr"/>
            <a:r>
              <a:rPr lang="en-US" dirty="0"/>
              <a:t>2050: THE FUTURE IS BRIGHT AND GREEN</a:t>
            </a:r>
          </a:p>
        </p:txBody>
      </p:sp>
    </p:spTree>
    <p:extLst>
      <p:ext uri="{BB962C8B-B14F-4D97-AF65-F5344CB8AC3E}">
        <p14:creationId xmlns:p14="http://schemas.microsoft.com/office/powerpoint/2010/main" val="388757861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9" y="5018592"/>
            <a:ext cx="23199633" cy="7484070"/>
          </a:xfrm>
        </p:spPr>
        <p:txBody>
          <a:bodyPr>
            <a:noAutofit/>
          </a:bodyPr>
          <a:lstStyle/>
          <a:p>
            <a:pPr algn="ctr"/>
            <a:r>
              <a:rPr lang="en-US" sz="7200" dirty="0"/>
              <a:t>What Will A Clean Energy Future Look Like in 2050?</a:t>
            </a:r>
            <a:br>
              <a:rPr lang="en-US" sz="7200" dirty="0"/>
            </a:br>
            <a:r>
              <a:rPr lang="en-US" sz="7200" dirty="0"/>
              <a:t>And How Do We Get There?</a:t>
            </a:r>
            <a:br>
              <a:rPr lang="en-US" sz="7200" dirty="0"/>
            </a:br>
            <a:br>
              <a:rPr lang="en-US" sz="7200" dirty="0"/>
            </a:br>
            <a:r>
              <a:rPr lang="en-US" sz="6600" dirty="0"/>
              <a:t>Pat and Steve Miller</a:t>
            </a:r>
            <a:br>
              <a:rPr lang="en-US" sz="6600" dirty="0">
                <a:solidFill>
                  <a:schemeClr val="tx2">
                    <a:lumMod val="10000"/>
                  </a:schemeClr>
                </a:solidFill>
              </a:rPr>
            </a:br>
            <a:r>
              <a:rPr lang="en-US" sz="4400" dirty="0">
                <a:solidFill>
                  <a:schemeClr val="tx2">
                    <a:lumMod val="10000"/>
                  </a:schemeClr>
                </a:solidFill>
                <a:hlinkClick r:id="rId3"/>
              </a:rPr>
              <a:t>patmiller@comcast.net</a:t>
            </a:r>
            <a:r>
              <a:rPr lang="en-US" sz="4400" dirty="0">
                <a:solidFill>
                  <a:schemeClr val="tx2">
                    <a:lumMod val="10000"/>
                  </a:schemeClr>
                </a:solidFill>
              </a:rPr>
              <a:t>    </a:t>
            </a:r>
            <a:r>
              <a:rPr lang="en-US" sz="4400" dirty="0">
                <a:solidFill>
                  <a:schemeClr val="tx2">
                    <a:lumMod val="10000"/>
                  </a:schemeClr>
                </a:solidFill>
                <a:hlinkClick r:id="rId4"/>
              </a:rPr>
              <a:t>stevemiller@comcast.net</a:t>
            </a:r>
            <a:r>
              <a:rPr lang="en-US" sz="4400" dirty="0">
                <a:solidFill>
                  <a:schemeClr val="tx2">
                    <a:lumMod val="10000"/>
                  </a:schemeClr>
                </a:solidFill>
              </a:rPr>
              <a:t> </a:t>
            </a:r>
            <a:br>
              <a:rPr lang="en-US" sz="4400" dirty="0">
                <a:solidFill>
                  <a:schemeClr val="tx2">
                    <a:lumMod val="10000"/>
                  </a:schemeClr>
                </a:solidFill>
              </a:rPr>
            </a:br>
            <a:r>
              <a:rPr lang="en-US" sz="4400" dirty="0">
                <a:hlinkClick r:id="rId5"/>
              </a:rPr>
              <a:t>http://climate.smiller.org</a:t>
            </a:r>
            <a:r>
              <a:rPr lang="en-US" sz="4400" dirty="0"/>
              <a:t> </a:t>
            </a:r>
            <a:br>
              <a:rPr lang="en-US" sz="4400" dirty="0"/>
            </a:br>
            <a:r>
              <a:rPr lang="en-US" sz="4400" dirty="0">
                <a:hlinkClick r:id="rId6"/>
              </a:rPr>
              <a:t>http://electric.smiller.org</a:t>
            </a:r>
            <a:r>
              <a:rPr lang="en-US" sz="4400" dirty="0"/>
              <a:t> </a:t>
            </a:r>
            <a:br>
              <a:rPr lang="en-US" sz="4400" dirty="0"/>
            </a:br>
            <a:r>
              <a:rPr lang="en-US" sz="4400" dirty="0">
                <a:solidFill>
                  <a:schemeClr val="accent5"/>
                </a:solidFill>
              </a:rPr>
              <a:t>This talk:  http://climate.smiller.org/talks</a:t>
            </a:r>
            <a:endParaRPr lang="en-US" sz="9600" dirty="0">
              <a:solidFill>
                <a:schemeClr val="accent5"/>
              </a:solidFill>
            </a:endParaRPr>
          </a:p>
        </p:txBody>
      </p:sp>
      <p:grpSp>
        <p:nvGrpSpPr>
          <p:cNvPr id="4" name="Group 3"/>
          <p:cNvGrpSpPr/>
          <p:nvPr/>
        </p:nvGrpSpPr>
        <p:grpSpPr>
          <a:xfrm>
            <a:off x="9084063" y="907275"/>
            <a:ext cx="6390044" cy="3520094"/>
            <a:chOff x="0" y="0"/>
            <a:chExt cx="6777212" cy="3082611"/>
          </a:xfrm>
          <a:solidFill>
            <a:schemeClr val="bg2"/>
          </a:solidFill>
        </p:grpSpPr>
        <p:pic>
          <p:nvPicPr>
            <p:cNvPr id="5" name="Picture 4"/>
            <p:cNvPicPr preferRelativeResize="0">
              <a:picLocks/>
            </p:cNvPicPr>
            <p:nvPr/>
          </p:nvPicPr>
          <p:blipFill rotWithShape="1">
            <a:blip r:embed="rId7">
              <a:clrChange>
                <a:clrFrom>
                  <a:srgbClr val="D9D9D9"/>
                </a:clrFrom>
                <a:clrTo>
                  <a:srgbClr val="D9D9D9">
                    <a:alpha val="0"/>
                  </a:srgbClr>
                </a:clrTo>
              </a:clrChange>
              <a:grayscl/>
              <a:extLst>
                <a:ext uri="{28A0092B-C50C-407E-A947-70E740481C1C}">
                  <a14:useLocalDpi xmlns:a14="http://schemas.microsoft.com/office/drawing/2010/main" val="0"/>
                </a:ext>
              </a:extLst>
            </a:blip>
            <a:srcRect b="45578"/>
            <a:stretch/>
          </p:blipFill>
          <p:spPr>
            <a:xfrm>
              <a:off x="1308207" y="0"/>
              <a:ext cx="4114800" cy="1645920"/>
            </a:xfrm>
            <a:prstGeom prst="rect">
              <a:avLst/>
            </a:prstGeom>
            <a:noFill/>
          </p:spPr>
        </p:pic>
        <p:sp>
          <p:nvSpPr>
            <p:cNvPr id="6" name="TextBox 4"/>
            <p:cNvSpPr txBox="1"/>
            <p:nvPr/>
          </p:nvSpPr>
          <p:spPr>
            <a:xfrm>
              <a:off x="0" y="1923651"/>
              <a:ext cx="6777212" cy="1158960"/>
            </a:xfrm>
            <a:prstGeom prst="rect">
              <a:avLst/>
            </a:prstGeom>
            <a:noFill/>
          </p:spPr>
          <p:txBody>
            <a:bodyPr wrap="square" rtlCol="0">
              <a:spAutoFit/>
            </a:bodyPr>
            <a:lstStyle/>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Your Town FOR </a:t>
              </a:r>
              <a:endParaRPr lang="en-US" sz="1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kern="1200" dirty="0">
                  <a:solidFill>
                    <a:srgbClr val="000000"/>
                  </a:solidFill>
                  <a:effectLst>
                    <a:outerShdw blurRad="38100" dist="19050" dir="2700000" algn="tl">
                      <a:schemeClr val="dk1">
                        <a:alpha val="40000"/>
                      </a:schemeClr>
                    </a:outerShdw>
                  </a:effectLst>
                  <a:latin typeface="Aharoni"/>
                  <a:ea typeface="Times New Roman" panose="02020603050405020304" pitchFamily="18" charset="0"/>
                  <a:cs typeface="Aharoni"/>
                </a:rPr>
                <a:t>CLEAN ENERGY</a:t>
              </a:r>
              <a:endParaRPr lang="en-US" sz="12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531391" y="1791913"/>
              <a:ext cx="5670381"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73141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CRISIS?</a:t>
            </a:r>
          </a:p>
        </p:txBody>
      </p:sp>
      <p:sp>
        <p:nvSpPr>
          <p:cNvPr id="3" name="Text Placeholder 2"/>
          <p:cNvSpPr>
            <a:spLocks noGrp="1"/>
          </p:cNvSpPr>
          <p:nvPr>
            <p:ph type="body" idx="1"/>
          </p:nvPr>
        </p:nvSpPr>
        <p:spPr/>
        <p:txBody>
          <a:bodyPr>
            <a:normAutofit/>
          </a:bodyPr>
          <a:lstStyle/>
          <a:p>
            <a:r>
              <a:rPr lang="en-US" sz="7200" b="1" dirty="0">
                <a:solidFill>
                  <a:schemeClr val="tx2">
                    <a:lumMod val="10000"/>
                  </a:schemeClr>
                </a:solidFill>
              </a:rPr>
              <a:t>IPCC (UN): “The Impacts of Global Warming of 1.5°C”, Oct 2018</a:t>
            </a:r>
          </a:p>
          <a:p>
            <a:r>
              <a:rPr lang="en-US" sz="7200" b="1" dirty="0">
                <a:solidFill>
                  <a:schemeClr val="tx2">
                    <a:lumMod val="10000"/>
                  </a:schemeClr>
                </a:solidFill>
              </a:rPr>
              <a:t>National Climate Assessment, Nov 2018</a:t>
            </a:r>
          </a:p>
          <a:p>
            <a:r>
              <a:rPr lang="en-US" sz="7200" b="1" dirty="0">
                <a:solidFill>
                  <a:schemeClr val="tx2">
                    <a:lumMod val="10000"/>
                  </a:schemeClr>
                </a:solidFill>
              </a:rPr>
              <a:t>2018 Arctic Report Card, NOAA, Dec 2018</a:t>
            </a:r>
          </a:p>
          <a:p>
            <a:r>
              <a:rPr lang="en-US" sz="7200" b="1" dirty="0">
                <a:solidFill>
                  <a:schemeClr val="tx2">
                    <a:lumMod val="10000"/>
                  </a:schemeClr>
                </a:solidFill>
              </a:rPr>
              <a:t>Global Assessment Report on Biodiversity and Ecosystem Services, May 2019</a:t>
            </a:r>
          </a:p>
          <a:p>
            <a:pPr marL="25400" indent="0" algn="ctr">
              <a:buNone/>
            </a:pPr>
            <a:r>
              <a:rPr lang="en-US" sz="8000" b="1" dirty="0">
                <a:solidFill>
                  <a:schemeClr val="tx1"/>
                </a:solidFill>
              </a:rPr>
              <a:t>The Bad News Is Non-Stop</a:t>
            </a:r>
          </a:p>
        </p:txBody>
      </p:sp>
    </p:spTree>
    <p:extLst>
      <p:ext uri="{BB962C8B-B14F-4D97-AF65-F5344CB8AC3E}">
        <p14:creationId xmlns:p14="http://schemas.microsoft.com/office/powerpoint/2010/main" val="31550804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1732280"/>
            <a:ext cx="22584000" cy="3989251"/>
          </a:xfrm>
        </p:spPr>
        <p:txBody>
          <a:bodyPr>
            <a:noAutofit/>
          </a:bodyPr>
          <a:lstStyle/>
          <a:p>
            <a:pPr algn="ctr"/>
            <a:r>
              <a:rPr lang="en-US" sz="9600" dirty="0"/>
              <a:t>HOW DO I KNOW WE WILL HAVE A CLEAN ENERGY FUTURE BY 2050?</a:t>
            </a:r>
          </a:p>
        </p:txBody>
      </p:sp>
      <p:sp>
        <p:nvSpPr>
          <p:cNvPr id="3" name="Text Placeholder 2"/>
          <p:cNvSpPr>
            <a:spLocks noGrp="1"/>
          </p:cNvSpPr>
          <p:nvPr>
            <p:ph type="body" idx="1"/>
          </p:nvPr>
        </p:nvSpPr>
        <p:spPr>
          <a:xfrm>
            <a:off x="1132000" y="5930537"/>
            <a:ext cx="22352000" cy="6217920"/>
          </a:xfrm>
        </p:spPr>
        <p:txBody>
          <a:bodyPr>
            <a:normAutofit/>
          </a:bodyPr>
          <a:lstStyle/>
          <a:p>
            <a:pPr marL="25400" indent="0" algn="ctr">
              <a:buNone/>
            </a:pPr>
            <a:r>
              <a:rPr lang="en-US" sz="11500" b="1" dirty="0">
                <a:solidFill>
                  <a:schemeClr val="tx2">
                    <a:lumMod val="10000"/>
                  </a:schemeClr>
                </a:solidFill>
              </a:rPr>
              <a:t>And because the people demand it.</a:t>
            </a:r>
          </a:p>
        </p:txBody>
      </p:sp>
    </p:spTree>
    <p:extLst>
      <p:ext uri="{BB962C8B-B14F-4D97-AF65-F5344CB8AC3E}">
        <p14:creationId xmlns:p14="http://schemas.microsoft.com/office/powerpoint/2010/main" val="34918210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YALE CLIMATE OPINION MAPS 2018</a:t>
            </a:r>
          </a:p>
        </p:txBody>
      </p:sp>
      <p:sp>
        <p:nvSpPr>
          <p:cNvPr id="3" name="Text Placeholder 2"/>
          <p:cNvSpPr>
            <a:spLocks noGrp="1"/>
          </p:cNvSpPr>
          <p:nvPr>
            <p:ph type="body" idx="1"/>
          </p:nvPr>
        </p:nvSpPr>
        <p:spPr>
          <a:xfrm>
            <a:off x="1016000" y="2412999"/>
            <a:ext cx="22352000" cy="10006216"/>
          </a:xfrm>
        </p:spPr>
        <p:txBody>
          <a:bodyPr>
            <a:normAutofit fontScale="92500"/>
          </a:bodyPr>
          <a:lstStyle/>
          <a:p>
            <a:r>
              <a:rPr lang="en-US" sz="6000" b="1" dirty="0">
                <a:solidFill>
                  <a:schemeClr val="tx2">
                    <a:lumMod val="10000"/>
                  </a:schemeClr>
                </a:solidFill>
              </a:rPr>
              <a:t>Show how Americans’ climate change beliefs, risk perceptions, and policy support vary at the state, congressional district, metro area, and county levels</a:t>
            </a:r>
          </a:p>
          <a:p>
            <a:r>
              <a:rPr lang="en-US" sz="6000" b="1" dirty="0">
                <a:hlinkClick r:id="rId2"/>
              </a:rPr>
              <a:t>https://climatecommunication.yale.edu/visualizations-data/ycom-us-2018/?est=happening&amp;type=value&amp;geo=county</a:t>
            </a:r>
            <a:r>
              <a:rPr lang="en-US" sz="6000" b="1" dirty="0"/>
              <a:t> </a:t>
            </a:r>
          </a:p>
          <a:p>
            <a:r>
              <a:rPr lang="en-US" sz="6000" b="1" dirty="0">
                <a:solidFill>
                  <a:schemeClr val="tx2">
                    <a:lumMod val="10000"/>
                  </a:schemeClr>
                </a:solidFill>
              </a:rPr>
              <a:t>70% of people favor enacting policies to address climate change</a:t>
            </a:r>
          </a:p>
          <a:p>
            <a:pPr lvl="1"/>
            <a:r>
              <a:rPr lang="en-US" sz="4400" b="1" dirty="0">
                <a:solidFill>
                  <a:schemeClr val="tx2">
                    <a:lumMod val="10000"/>
                  </a:schemeClr>
                </a:solidFill>
              </a:rPr>
              <a:t>In US</a:t>
            </a:r>
          </a:p>
          <a:p>
            <a:pPr lvl="1"/>
            <a:r>
              <a:rPr lang="en-US" sz="4400" b="1" dirty="0">
                <a:solidFill>
                  <a:schemeClr val="tx2">
                    <a:lumMod val="10000"/>
                  </a:schemeClr>
                </a:solidFill>
              </a:rPr>
              <a:t>In NJ</a:t>
            </a:r>
          </a:p>
          <a:p>
            <a:pPr lvl="1"/>
            <a:r>
              <a:rPr lang="en-US" sz="4400" b="1" dirty="0">
                <a:solidFill>
                  <a:schemeClr val="tx2">
                    <a:lumMod val="10000"/>
                  </a:schemeClr>
                </a:solidFill>
              </a:rPr>
              <a:t>In Monmouth County</a:t>
            </a:r>
          </a:p>
          <a:p>
            <a:endParaRPr lang="en-US" b="1" dirty="0"/>
          </a:p>
        </p:txBody>
      </p:sp>
    </p:spTree>
    <p:extLst>
      <p:ext uri="{BB962C8B-B14F-4D97-AF65-F5344CB8AC3E}">
        <p14:creationId xmlns:p14="http://schemas.microsoft.com/office/powerpoint/2010/main" val="7752613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1732280"/>
            <a:ext cx="22584000" cy="3989251"/>
          </a:xfrm>
        </p:spPr>
        <p:txBody>
          <a:bodyPr>
            <a:noAutofit/>
          </a:bodyPr>
          <a:lstStyle/>
          <a:p>
            <a:pPr algn="ctr"/>
            <a:r>
              <a:rPr lang="en-US" sz="9600" dirty="0"/>
              <a:t>HOW DO I KNOW WE WILL HAVE A CLEAN ENERGY FUTURE BY 2050?</a:t>
            </a:r>
          </a:p>
        </p:txBody>
      </p:sp>
      <p:sp>
        <p:nvSpPr>
          <p:cNvPr id="3" name="Text Placeholder 2"/>
          <p:cNvSpPr>
            <a:spLocks noGrp="1"/>
          </p:cNvSpPr>
          <p:nvPr>
            <p:ph type="body" idx="1"/>
          </p:nvPr>
        </p:nvSpPr>
        <p:spPr>
          <a:xfrm>
            <a:off x="1132000" y="6740434"/>
            <a:ext cx="22352000" cy="4963886"/>
          </a:xfrm>
        </p:spPr>
        <p:txBody>
          <a:bodyPr>
            <a:normAutofit/>
          </a:bodyPr>
          <a:lstStyle/>
          <a:p>
            <a:pPr marL="25400" indent="0" algn="ctr">
              <a:buNone/>
            </a:pPr>
            <a:r>
              <a:rPr lang="en-US" sz="11500" b="1" dirty="0">
                <a:solidFill>
                  <a:schemeClr val="tx2">
                    <a:lumMod val="10000"/>
                  </a:schemeClr>
                </a:solidFill>
              </a:rPr>
              <a:t>And the market will drive it.</a:t>
            </a:r>
          </a:p>
        </p:txBody>
      </p:sp>
    </p:spTree>
    <p:extLst>
      <p:ext uri="{BB962C8B-B14F-4D97-AF65-F5344CB8AC3E}">
        <p14:creationId xmlns:p14="http://schemas.microsoft.com/office/powerpoint/2010/main" val="3600202958"/>
      </p:ext>
    </p:extLst>
  </p:cSld>
  <p:clrMapOvr>
    <a:masterClrMapping/>
  </p:clrMapOvr>
  <p:transition spd="med"/>
</p:sld>
</file>

<file path=ppt/theme/theme1.xml><?xml version="1.0" encoding="utf-8"?>
<a:theme xmlns:a="http://schemas.openxmlformats.org/drawingml/2006/main" name="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8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10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7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17918</TotalTime>
  <Words>7206</Words>
  <Application>Microsoft Office PowerPoint</Application>
  <PresentationFormat>Custom</PresentationFormat>
  <Paragraphs>698</Paragraphs>
  <Slides>57</Slides>
  <Notes>50</Notes>
  <HiddenSlides>0</HiddenSlides>
  <MMClips>1</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57</vt:i4>
      </vt:variant>
    </vt:vector>
  </HeadingPairs>
  <TitlesOfParts>
    <vt:vector size="79" baseType="lpstr">
      <vt:lpstr>Aharoni</vt:lpstr>
      <vt:lpstr>Arial</vt:lpstr>
      <vt:lpstr>Calibri</vt:lpstr>
      <vt:lpstr>Courier New</vt:lpstr>
      <vt:lpstr>Gill Sans</vt:lpstr>
      <vt:lpstr>Helvetica</vt:lpstr>
      <vt:lpstr>Helvetica Light</vt:lpstr>
      <vt:lpstr>Helvetica Neue</vt:lpstr>
      <vt:lpstr>Symbol</vt:lpstr>
      <vt:lpstr>Times New Roman</vt:lpstr>
      <vt:lpstr>White</vt:lpstr>
      <vt:lpstr>4_White</vt:lpstr>
      <vt:lpstr>1_White</vt:lpstr>
      <vt:lpstr>19_White</vt:lpstr>
      <vt:lpstr>5_White</vt:lpstr>
      <vt:lpstr>3_White</vt:lpstr>
      <vt:lpstr>6_White</vt:lpstr>
      <vt:lpstr>7_White</vt:lpstr>
      <vt:lpstr>22_White</vt:lpstr>
      <vt:lpstr>8_White</vt:lpstr>
      <vt:lpstr>9_White</vt:lpstr>
      <vt:lpstr>10_White</vt:lpstr>
      <vt:lpstr>What Will A Clean Energy Future Look Like in 2050? And How Do We Get There?  Pat and Steve Miller patmiller@comcast.net    stevemiller@comcast.net  http://climate.smiller.org  http://electric.smiller.org  This talk:  http://climate.smiller.org/talks</vt:lpstr>
      <vt:lpstr>Dog Sledding On The Greenland Ice Sheet</vt:lpstr>
      <vt:lpstr>1 minute video of Swedish Greta Thunberg</vt:lpstr>
      <vt:lpstr> </vt:lpstr>
      <vt:lpstr>HOW DO I KNOW WE WILL HAVE A CLEAN ENERGY FUTURE BY 2050?</vt:lpstr>
      <vt:lpstr>WHAT CRISIS?</vt:lpstr>
      <vt:lpstr>HOW DO I KNOW WE WILL HAVE A CLEAN ENERGY FUTURE BY 2050?</vt:lpstr>
      <vt:lpstr>YALE CLIMATE OPINION MAPS 2018</vt:lpstr>
      <vt:lpstr>HOW DO I KNOW WE WILL HAVE A CLEAN ENERGY FUTURE BY 2050?</vt:lpstr>
      <vt:lpstr>PowerPoint Presentation</vt:lpstr>
      <vt:lpstr>PowerPoint Presentation</vt:lpstr>
      <vt:lpstr>Cost of Clean Energy Technologies in the U.S.</vt:lpstr>
      <vt:lpstr>San Gorgonio Pass, California</vt:lpstr>
      <vt:lpstr>NJ has goal of 3,500 MW from offshore wind by 2030</vt:lpstr>
      <vt:lpstr>PowerPoint Presentation</vt:lpstr>
      <vt:lpstr>Sacramento, California</vt:lpstr>
      <vt:lpstr>NJ Top 6 Solar States: Solar Panels on 2 Million Homes</vt:lpstr>
      <vt:lpstr>Solar at Six Flags Great Adventure</vt:lpstr>
      <vt:lpstr>Six Flags Solar Canopy over Parking</vt:lpstr>
      <vt:lpstr>Solar-Powered Laptops</vt:lpstr>
      <vt:lpstr>Ontario, California</vt:lpstr>
      <vt:lpstr>Hornsdale, South Australia</vt:lpstr>
      <vt:lpstr>PowerPoint Presentation</vt:lpstr>
      <vt:lpstr>“General Motors believes  the future is all electric.”</vt:lpstr>
      <vt:lpstr>Half of the World’s Buses Will be Electric by 2025</vt:lpstr>
      <vt:lpstr>ELECTRIC BUS</vt:lpstr>
      <vt:lpstr>ELECTRIC TRUCKS</vt:lpstr>
      <vt:lpstr>AND ELECTRIC AIRPLANES</vt:lpstr>
      <vt:lpstr>AND ALL THIS REQUIRES LABOR = CLEAN ENERGY JOBS</vt:lpstr>
      <vt:lpstr>PowerPoint Presentation</vt:lpstr>
      <vt:lpstr>PowerPoint Presentation</vt:lpstr>
      <vt:lpstr>PowerPoint Presentation</vt:lpstr>
      <vt:lpstr>PowerPoint Presentation</vt:lpstr>
      <vt:lpstr>OTHER CHANGES WE WILL SEE IN 2050</vt:lpstr>
      <vt:lpstr>NO MORE NUCLEAR, COAL, OIL, OR GAS</vt:lpstr>
      <vt:lpstr>SO HOW DO WE GET TO THIS CLEAN ENERGY FUTURE?</vt:lpstr>
      <vt:lpstr>PowerPoint Presentation</vt:lpstr>
      <vt:lpstr>U.S. Commitments to 100% Renewable Electricity</vt:lpstr>
      <vt:lpstr>New Jersey’s Clean Energy Initiatives</vt:lpstr>
      <vt:lpstr>Your (Typical NJ) GHG Emissions EEEmissions</vt:lpstr>
      <vt:lpstr>What Am I To Do?</vt:lpstr>
      <vt:lpstr>                          Your Town For Clean Energy            Examples of Electrical Aggregation                              </vt:lpstr>
      <vt:lpstr>PowerPoint Presentation</vt:lpstr>
      <vt:lpstr>More Personal Steps to Cleaner Energy</vt:lpstr>
      <vt:lpstr>Influence Your Town To Adopt Clean Energy</vt:lpstr>
      <vt:lpstr>                 Middletown for Clean Energy                  Letter Campaign</vt:lpstr>
      <vt:lpstr>                   Middletown for Clean Energy                    Outcome of Letter Campaign</vt:lpstr>
      <vt:lpstr>                          Your Town For Clean Energy                           Foundations for Your Energy Plan</vt:lpstr>
      <vt:lpstr>Sustainable Jersey: A Framework for Getting To 100% Clean Energy   </vt:lpstr>
      <vt:lpstr>Sustainable Jersey Certifications A Framework for Getting To 100% Clean Energy </vt:lpstr>
      <vt:lpstr>PowerPoint Presentation</vt:lpstr>
      <vt:lpstr>PowerPoint Presentation</vt:lpstr>
      <vt:lpstr>PowerPoint Presentation</vt:lpstr>
      <vt:lpstr>Mayors Climate Summit</vt:lpstr>
      <vt:lpstr>RECOMMENDED EVENT THIS WEEK</vt:lpstr>
      <vt:lpstr>2050: THE FUTURE IS BRIGHT AND GREEN</vt:lpstr>
      <vt:lpstr>What Will A Clean Energy Future Look Like in 2050? And How Do We Get There?  Pat and Steve Miller patmiller@comcast.net    stevemiller@comcast.net  http://climate.smiller.org  http://electric.smiller.org  This talk:  http://climate.smiller.org/talks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Climate Coalition</dc:title>
  <dc:creator>patlaptop miller</dc:creator>
  <cp:lastModifiedBy>Steve Miller</cp:lastModifiedBy>
  <cp:revision>261</cp:revision>
  <cp:lastPrinted>2019-06-25T21:47:10Z</cp:lastPrinted>
  <dcterms:modified xsi:type="dcterms:W3CDTF">2019-06-25T21:50:46Z</dcterms:modified>
</cp:coreProperties>
</file>