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72" r:id="rId2"/>
    <p:sldMasterId id="2147483803" r:id="rId3"/>
  </p:sldMasterIdLst>
  <p:notesMasterIdLst>
    <p:notesMasterId r:id="rId43"/>
  </p:notesMasterIdLst>
  <p:sldIdLst>
    <p:sldId id="267" r:id="rId4"/>
    <p:sldId id="268" r:id="rId5"/>
    <p:sldId id="270" r:id="rId6"/>
    <p:sldId id="271" r:id="rId7"/>
    <p:sldId id="272" r:id="rId8"/>
    <p:sldId id="313" r:id="rId9"/>
    <p:sldId id="269" r:id="rId10"/>
    <p:sldId id="988" r:id="rId11"/>
    <p:sldId id="274" r:id="rId12"/>
    <p:sldId id="987" r:id="rId13"/>
    <p:sldId id="275" r:id="rId14"/>
    <p:sldId id="278" r:id="rId15"/>
    <p:sldId id="276" r:id="rId16"/>
    <p:sldId id="277" r:id="rId17"/>
    <p:sldId id="280" r:id="rId18"/>
    <p:sldId id="281" r:id="rId19"/>
    <p:sldId id="989" r:id="rId20"/>
    <p:sldId id="990" r:id="rId21"/>
    <p:sldId id="312" r:id="rId22"/>
    <p:sldId id="315" r:id="rId23"/>
    <p:sldId id="999" r:id="rId24"/>
    <p:sldId id="980" r:id="rId25"/>
    <p:sldId id="968" r:id="rId26"/>
    <p:sldId id="993" r:id="rId27"/>
    <p:sldId id="966" r:id="rId28"/>
    <p:sldId id="969" r:id="rId29"/>
    <p:sldId id="979" r:id="rId30"/>
    <p:sldId id="991" r:id="rId31"/>
    <p:sldId id="995" r:id="rId32"/>
    <p:sldId id="998" r:id="rId33"/>
    <p:sldId id="992" r:id="rId34"/>
    <p:sldId id="256" r:id="rId35"/>
    <p:sldId id="257" r:id="rId36"/>
    <p:sldId id="259" r:id="rId37"/>
    <p:sldId id="265" r:id="rId38"/>
    <p:sldId id="279" r:id="rId39"/>
    <p:sldId id="994" r:id="rId40"/>
    <p:sldId id="996" r:id="rId41"/>
    <p:sldId id="997" r:id="rId42"/>
  </p:sldIdLst>
  <p:sldSz cx="24384000" cy="13716000"/>
  <p:notesSz cx="68580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1pPr>
    <a:lvl2pPr marL="0" marR="0" indent="228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2pPr>
    <a:lvl3pPr marL="0" marR="0" indent="457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3pPr>
    <a:lvl4pPr marL="0" marR="0" indent="685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4pPr>
    <a:lvl5pPr marL="0" marR="0" indent="9144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5pPr>
    <a:lvl6pPr marL="0" marR="0" indent="11430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6pPr>
    <a:lvl7pPr marL="0" marR="0" indent="1371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7pPr>
    <a:lvl8pPr marL="0" marR="0" indent="1600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8pPr>
    <a:lvl9pPr marL="0" marR="0" indent="1828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70E"/>
    <a:srgbClr val="E9E422"/>
    <a:srgbClr val="EBC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3004" autoAdjust="0"/>
  </p:normalViewPr>
  <p:slideViewPr>
    <p:cSldViewPr snapToGrid="0">
      <p:cViewPr varScale="1">
        <p:scale>
          <a:sx n="35" d="100"/>
          <a:sy n="35" d="100"/>
        </p:scale>
        <p:origin x="1902" y="66"/>
      </p:cViewPr>
      <p:guideLst/>
    </p:cSldViewPr>
  </p:slideViewPr>
  <p:notesTextViewPr>
    <p:cViewPr>
      <p:scale>
        <a:sx n="1" d="1"/>
        <a:sy n="1" d="1"/>
      </p:scale>
      <p:origin x="0" y="0"/>
    </p:cViewPr>
  </p:notesTextViewPr>
  <p:sorterViewPr>
    <p:cViewPr>
      <p:scale>
        <a:sx n="129" d="125"/>
        <a:sy n="129" d="125"/>
      </p:scale>
      <p:origin x="0" y="-30906"/>
    </p:cViewPr>
  </p:sorterViewPr>
  <p:notesViewPr>
    <p:cSldViewPr snapToGrid="0">
      <p:cViewPr varScale="1">
        <p:scale>
          <a:sx n="82" d="100"/>
          <a:sy n="82" d="100"/>
        </p:scale>
        <p:origin x="395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30200" y="696913"/>
            <a:ext cx="6197600" cy="3486150"/>
          </a:xfrm>
          <a:prstGeom prst="rect">
            <a:avLst/>
          </a:prstGeom>
        </p:spPr>
        <p:txBody>
          <a:bodyPr lIns="92830" tIns="46415" rIns="92830" bIns="46415"/>
          <a:lstStyle/>
          <a:p>
            <a:endParaRPr/>
          </a:p>
        </p:txBody>
      </p:sp>
      <p:sp>
        <p:nvSpPr>
          <p:cNvPr id="389" name="Shape 389"/>
          <p:cNvSpPr>
            <a:spLocks noGrp="1"/>
          </p:cNvSpPr>
          <p:nvPr>
            <p:ph type="body" sz="quarter" idx="1"/>
          </p:nvPr>
        </p:nvSpPr>
        <p:spPr>
          <a:xfrm>
            <a:off x="914400" y="4415791"/>
            <a:ext cx="5029200" cy="4183380"/>
          </a:xfrm>
          <a:prstGeom prst="rect">
            <a:avLst/>
          </a:prstGeom>
        </p:spPr>
        <p:txBody>
          <a:bodyPr lIns="92830" tIns="46415" rIns="92830" bIns="46415"/>
          <a:lstStyle/>
          <a:p>
            <a:endParaRPr/>
          </a:p>
        </p:txBody>
      </p:sp>
    </p:spTree>
    <p:extLst>
      <p:ext uri="{BB962C8B-B14F-4D97-AF65-F5344CB8AC3E}">
        <p14:creationId xmlns:p14="http://schemas.microsoft.com/office/powerpoint/2010/main" val="2461865380"/>
      </p:ext>
    </p:extLst>
  </p:cSld>
  <p:clrMap bg1="lt1" tx1="dk1" bg2="lt2" tx2="dk2" accent1="accent1" accent2="accent2" accent3="accent3" accent4="accent4" accent5="accent5" accent6="accent6" hlink="hlink" folHlink="folHlink"/>
  <p:notesStyle>
    <a:lvl1pPr defTabSz="457200" latinLnBrk="0">
      <a:lnSpc>
        <a:spcPct val="117999"/>
      </a:lnSpc>
      <a:defRPr sz="1400">
        <a:latin typeface="Helvetica Neue"/>
        <a:ea typeface="Helvetica Neue"/>
        <a:cs typeface="Helvetica Neue"/>
        <a:sym typeface="Helvetica Neue"/>
      </a:defRPr>
    </a:lvl1pPr>
    <a:lvl2pPr indent="228600" defTabSz="457200" latinLnBrk="0">
      <a:lnSpc>
        <a:spcPct val="117999"/>
      </a:lnSpc>
      <a:defRPr sz="1400">
        <a:latin typeface="Helvetica Neue"/>
        <a:ea typeface="Helvetica Neue"/>
        <a:cs typeface="Helvetica Neue"/>
        <a:sym typeface="Helvetica Neue"/>
      </a:defRPr>
    </a:lvl2pPr>
    <a:lvl3pPr indent="457200" defTabSz="457200" latinLnBrk="0">
      <a:lnSpc>
        <a:spcPct val="117999"/>
      </a:lnSpc>
      <a:defRPr sz="1400">
        <a:latin typeface="Helvetica Neue"/>
        <a:ea typeface="Helvetica Neue"/>
        <a:cs typeface="Helvetica Neue"/>
        <a:sym typeface="Helvetica Neue"/>
      </a:defRPr>
    </a:lvl3pPr>
    <a:lvl4pPr indent="685800" defTabSz="457200" latinLnBrk="0">
      <a:lnSpc>
        <a:spcPct val="117999"/>
      </a:lnSpc>
      <a:defRPr sz="1400">
        <a:latin typeface="Helvetica Neue"/>
        <a:ea typeface="Helvetica Neue"/>
        <a:cs typeface="Helvetica Neue"/>
        <a:sym typeface="Helvetica Neue"/>
      </a:defRPr>
    </a:lvl4pPr>
    <a:lvl5pPr indent="914400" defTabSz="457200" latinLnBrk="0">
      <a:lnSpc>
        <a:spcPct val="117999"/>
      </a:lnSpc>
      <a:defRPr sz="1400">
        <a:latin typeface="Helvetica Neue"/>
        <a:ea typeface="Helvetica Neue"/>
        <a:cs typeface="Helvetica Neue"/>
        <a:sym typeface="Helvetica Neue"/>
      </a:defRPr>
    </a:lvl5pPr>
    <a:lvl6pPr indent="1143000" defTabSz="457200" latinLnBrk="0">
      <a:lnSpc>
        <a:spcPct val="117999"/>
      </a:lnSpc>
      <a:defRPr sz="1400">
        <a:latin typeface="Helvetica Neue"/>
        <a:ea typeface="Helvetica Neue"/>
        <a:cs typeface="Helvetica Neue"/>
        <a:sym typeface="Helvetica Neue"/>
      </a:defRPr>
    </a:lvl6pPr>
    <a:lvl7pPr indent="1371600" defTabSz="457200" latinLnBrk="0">
      <a:lnSpc>
        <a:spcPct val="117999"/>
      </a:lnSpc>
      <a:defRPr sz="1400">
        <a:latin typeface="Helvetica Neue"/>
        <a:ea typeface="Helvetica Neue"/>
        <a:cs typeface="Helvetica Neue"/>
        <a:sym typeface="Helvetica Neue"/>
      </a:defRPr>
    </a:lvl7pPr>
    <a:lvl8pPr indent="1600200" defTabSz="457200" latinLnBrk="0">
      <a:lnSpc>
        <a:spcPct val="117999"/>
      </a:lnSpc>
      <a:defRPr sz="1400">
        <a:latin typeface="Helvetica Neue"/>
        <a:ea typeface="Helvetica Neue"/>
        <a:cs typeface="Helvetica Neue"/>
        <a:sym typeface="Helvetica Neue"/>
      </a:defRPr>
    </a:lvl8pPr>
    <a:lvl9pPr indent="1828800" defTabSz="457200" latinLnBrk="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and all resources are linked at the above URL</a:t>
            </a:r>
          </a:p>
        </p:txBody>
      </p:sp>
    </p:spTree>
    <p:extLst>
      <p:ext uri="{BB962C8B-B14F-4D97-AF65-F5344CB8AC3E}">
        <p14:creationId xmlns:p14="http://schemas.microsoft.com/office/powerpoint/2010/main" val="130331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199" y="4415791"/>
            <a:ext cx="6197599" cy="4183380"/>
          </a:xfrm>
        </p:spPr>
        <p:txBody>
          <a:bodyPr/>
          <a:lstStyle/>
          <a:p>
            <a:r>
              <a:rPr lang="en-US" sz="1200" b="1" dirty="0"/>
              <a:t>Thank you, Pat.  Middletown for Clean Energy campaigned hard for a city-wide energy plan.</a:t>
            </a:r>
          </a:p>
          <a:p>
            <a:r>
              <a:rPr lang="en-US" sz="1200" b="1" dirty="0"/>
              <a:t>We succeeded!  We were told: YES, but you need to create the energy plan!</a:t>
            </a:r>
          </a:p>
          <a:p>
            <a:endParaRPr lang="en-US" sz="1200" b="1" dirty="0"/>
          </a:p>
          <a:p>
            <a:r>
              <a:rPr lang="en-US" sz="1200" b="1" dirty="0"/>
              <a:t>The Middletown Mayor has been pushing hard for Silver Certification.</a:t>
            </a:r>
          </a:p>
          <a:p>
            <a:r>
              <a:rPr lang="en-US" sz="1200" b="1" dirty="0"/>
              <a:t>THIS HIGH LEVEL ATTENTION IS IMPORTANT!!</a:t>
            </a:r>
          </a:p>
          <a:p>
            <a:r>
              <a:rPr lang="en-US" sz="1200" b="1" dirty="0"/>
              <a:t>This week, the Middletown Green Team leader is preparing an application for 420 points, and we expect to achieve Silver in November.</a:t>
            </a:r>
          </a:p>
          <a:p>
            <a:endParaRPr lang="en-US" sz="1200" b="1" dirty="0"/>
          </a:p>
          <a:p>
            <a:r>
              <a:rPr lang="en-US" sz="1200" b="1" dirty="0"/>
              <a:t>When silver certified,  Middletown is eligible for Gold Star recognition-- </a:t>
            </a:r>
          </a:p>
          <a:p>
            <a:r>
              <a:rPr lang="en-US" sz="1200" b="1" dirty="0"/>
              <a:t>A step in our energy plan goals: 100% clean electricity by 2030 and </a:t>
            </a:r>
            <a:r>
              <a:rPr lang="en-US" sz="1200" b="1" dirty="0" err="1"/>
              <a:t>netzero</a:t>
            </a:r>
            <a:r>
              <a:rPr lang="en-US" sz="1200" b="1" dirty="0"/>
              <a:t> by 2050. </a:t>
            </a:r>
          </a:p>
          <a:p>
            <a:endParaRPr lang="en-US" sz="1200" b="1" dirty="0"/>
          </a:p>
          <a:p>
            <a:r>
              <a:rPr lang="en-US" sz="1200" b="1" dirty="0"/>
              <a:t>WE CAN LEARN FROM WOODBRIDGE- THE ONLY GOLD STAR ACHIEVER IN NJ – to be discussed later</a:t>
            </a:r>
          </a:p>
          <a:p>
            <a:endParaRPr lang="en-US" sz="1200" b="1" dirty="0"/>
          </a:p>
          <a:p>
            <a:r>
              <a:rPr lang="en-US" sz="1200" b="1" dirty="0"/>
              <a:t>*****************  </a:t>
            </a:r>
          </a:p>
          <a:p>
            <a:r>
              <a:rPr lang="en-US" sz="1200" b="1" dirty="0"/>
              <a:t>FOR NEXT STEPS we will benchmark other cities</a:t>
            </a:r>
          </a:p>
        </p:txBody>
      </p:sp>
    </p:spTree>
    <p:extLst>
      <p:ext uri="{BB962C8B-B14F-4D97-AF65-F5344CB8AC3E}">
        <p14:creationId xmlns:p14="http://schemas.microsoft.com/office/powerpoint/2010/main" val="76062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a:xfrm>
            <a:off x="550985" y="4415791"/>
            <a:ext cx="5650523" cy="4183380"/>
          </a:xfrm>
        </p:spPr>
        <p:txBody>
          <a:bodyPr/>
          <a:lstStyle/>
          <a:p>
            <a:r>
              <a:rPr lang="en-US" sz="1200" b="1" dirty="0"/>
              <a:t>MIDDLETOWN HAS 3 FOUNDATIONS for drafting the energy plan</a:t>
            </a:r>
          </a:p>
          <a:p>
            <a:pPr marL="228600" indent="-228600">
              <a:buAutoNum type="arabicPeriod"/>
            </a:pPr>
            <a:r>
              <a:rPr lang="en-US" sz="1200" b="1" dirty="0"/>
              <a:t>In 2010, Rutgers used common methodology for 11 towns</a:t>
            </a:r>
            <a:br>
              <a:rPr lang="en-US" sz="1200" b="1" dirty="0"/>
            </a:br>
            <a:r>
              <a:rPr lang="en-US" sz="1200" b="1" dirty="0"/>
              <a:t>(see “resources” for link to the Middletown Energy Plan)</a:t>
            </a:r>
          </a:p>
          <a:p>
            <a:pPr marL="228600" indent="-228600">
              <a:buAutoNum type="arabicPeriod"/>
            </a:pPr>
            <a:r>
              <a:rPr lang="en-US" sz="1200" b="1" dirty="0"/>
              <a:t>Leverage the NJ Master Energy Plan (when signed, Fall, 2019). </a:t>
            </a:r>
          </a:p>
          <a:p>
            <a:pPr marL="0" indent="0">
              <a:buNone/>
            </a:pPr>
            <a:r>
              <a:rPr lang="en-US" sz="1200" b="1" dirty="0"/>
              <a:t>3.  Sustainable Jersey ACTIONS</a:t>
            </a:r>
            <a:endParaRPr lang="en-US" dirty="0"/>
          </a:p>
        </p:txBody>
      </p:sp>
    </p:spTree>
    <p:extLst>
      <p:ext uri="{BB962C8B-B14F-4D97-AF65-F5344CB8AC3E}">
        <p14:creationId xmlns:p14="http://schemas.microsoft.com/office/powerpoint/2010/main" val="4097894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a:xfrm>
            <a:off x="550985" y="4415791"/>
            <a:ext cx="5650523" cy="4183380"/>
          </a:xfrm>
        </p:spPr>
        <p:txBody>
          <a:bodyPr/>
          <a:lstStyle/>
          <a:p>
            <a:r>
              <a:rPr lang="en-US" sz="1200" b="1" dirty="0"/>
              <a:t>Middletown has ALREADY started working toward the Gold Star in Energy</a:t>
            </a:r>
          </a:p>
          <a:p>
            <a:r>
              <a:rPr lang="en-US" sz="1200" b="1" dirty="0"/>
              <a:t>There are 12 “Priority Actions” for Bronze or Silver certification.  </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Silver requires you to choose 3 of these 12 priority actions.</a:t>
            </a:r>
          </a:p>
          <a:p>
            <a:pPr marL="0" marR="0" lvl="0" indent="0" defTabSz="457200" eaLnBrk="1" fontAlgn="auto" latinLnBrk="0" hangingPunct="1">
              <a:lnSpc>
                <a:spcPct val="117999"/>
              </a:lnSpc>
              <a:spcBef>
                <a:spcPts val="0"/>
              </a:spcBef>
              <a:spcAft>
                <a:spcPts val="0"/>
              </a:spcAft>
              <a:buClrTx/>
              <a:buSzTx/>
              <a:buFontTx/>
              <a:buNone/>
              <a:tabLst/>
              <a:defRPr/>
            </a:pPr>
            <a:endParaRPr lang="en-US" sz="1200" b="1" dirty="0"/>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 HERE IS A SHORT CUT: choose the ENERGY-related ACTIONS while pursuing Bronze or Silver Certification.</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THE RESULT:  you will be automatically earning ACTIONS for Gold Star in Energy!</a:t>
            </a:r>
          </a:p>
          <a:p>
            <a:pPr marL="0" marR="0" lvl="0" indent="0" defTabSz="457200" eaLnBrk="1" fontAlgn="auto" latinLnBrk="0" hangingPunct="1">
              <a:lnSpc>
                <a:spcPct val="117999"/>
              </a:lnSpc>
              <a:spcBef>
                <a:spcPts val="0"/>
              </a:spcBef>
              <a:spcAft>
                <a:spcPts val="0"/>
              </a:spcAft>
              <a:buClrTx/>
              <a:buSzTx/>
              <a:buFontTx/>
              <a:buNone/>
              <a:tabLst/>
              <a:defRPr/>
            </a:pPr>
            <a:endParaRPr lang="en-US" sz="1200" b="1" dirty="0"/>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Middletown has ALREADY achieved:</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  “Energy Tracking &amp; Management”</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  “Energy Efficiency for Municipal Facilities”</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  “Fleet Inventory”</a:t>
            </a:r>
          </a:p>
          <a:p>
            <a:endParaRPr lang="en-US" dirty="0"/>
          </a:p>
        </p:txBody>
      </p:sp>
    </p:spTree>
    <p:extLst>
      <p:ext uri="{BB962C8B-B14F-4D97-AF65-F5344CB8AC3E}">
        <p14:creationId xmlns:p14="http://schemas.microsoft.com/office/powerpoint/2010/main" val="397280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a:xfrm>
            <a:off x="492369" y="4415791"/>
            <a:ext cx="5756031" cy="4183380"/>
          </a:xfrm>
        </p:spPr>
        <p:txBody>
          <a:bodyPr/>
          <a:lstStyle/>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The green team needs to decide: what to TACKLE FIRST?  </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A short cut is to use this NJ average carbon footprint.</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   TRANSPORTATION + ELECTRICAL ARE GREATEST EMISSION SOURCES.</a:t>
            </a:r>
          </a:p>
          <a:p>
            <a:endParaRPr lang="en-US" sz="1200" b="1" dirty="0"/>
          </a:p>
          <a:p>
            <a:r>
              <a:rPr lang="en-US" sz="1200" b="1" dirty="0"/>
              <a:t>EXAMPLE: As an individual, switching your electrical supplier to 100% clean electricity (OR INSTALLING ROOFTOP SOLAR) will reduce your emissions 21%</a:t>
            </a:r>
          </a:p>
          <a:p>
            <a:r>
              <a:rPr lang="en-US" sz="1200" b="1" dirty="0"/>
              <a:t>Then take the next step- buy a plug-in EV, you reduce emissions another 46% - a total of 67% reduction – you have eliminated 2/3 of your total emissions!!</a:t>
            </a:r>
          </a:p>
          <a:p>
            <a:r>
              <a:rPr lang="en-US" sz="1200" b="1" dirty="0"/>
              <a:t>This can be expanded to your entire city!!</a:t>
            </a:r>
          </a:p>
        </p:txBody>
      </p:sp>
    </p:spTree>
    <p:extLst>
      <p:ext uri="{BB962C8B-B14F-4D97-AF65-F5344CB8AC3E}">
        <p14:creationId xmlns:p14="http://schemas.microsoft.com/office/powerpoint/2010/main" val="329219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p:txBody>
          <a:bodyPr/>
          <a:lstStyle/>
          <a:p>
            <a:r>
              <a:rPr lang="en-US" sz="1200" b="1" dirty="0"/>
              <a:t>Green Teams, must reduce GHG gas emissions of BOTH municipal and the residents/businesses in town.</a:t>
            </a:r>
          </a:p>
          <a:p>
            <a:endParaRPr lang="en-US" sz="1200" b="1" dirty="0"/>
          </a:p>
          <a:p>
            <a:r>
              <a:rPr lang="en-US" sz="1200" b="1" dirty="0"/>
              <a:t>This curve shows the MUNICIPAL emission reduction must be at least 3.6% reduction per year. </a:t>
            </a:r>
          </a:p>
          <a:p>
            <a:r>
              <a:rPr lang="en-US" sz="1200" b="1" dirty="0"/>
              <a:t>This compounded 3.6%/year will meet the 80% mandated emission reductions under New Jersey’s Global Warming Response Act, which requires 80% reduction in GHG, below 2006 levels, by 2050.</a:t>
            </a:r>
          </a:p>
        </p:txBody>
      </p:sp>
    </p:spTree>
    <p:extLst>
      <p:ext uri="{BB962C8B-B14F-4D97-AF65-F5344CB8AC3E}">
        <p14:creationId xmlns:p14="http://schemas.microsoft.com/office/powerpoint/2010/main" val="131426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b="1" dirty="0"/>
              <a:t>HERE IS A FUNDAMENTALLY IMPORTANT SHORTCUT taken by Middletown - AN OFFER your city can not refuse- a free expert working several months to jump-start your Gold Star energy ACTIONS.</a:t>
            </a:r>
          </a:p>
          <a:p>
            <a:r>
              <a:rPr lang="en-US" sz="1200" b="1" dirty="0"/>
              <a:t>These EDF masters-level experts will get you started to save money and to save GHG emissions</a:t>
            </a:r>
          </a:p>
          <a:p>
            <a:endParaRPr lang="en-US" sz="1200" b="1" dirty="0"/>
          </a:p>
          <a:p>
            <a:r>
              <a:rPr lang="en-US" sz="1200" b="1" dirty="0"/>
              <a:t>EDF interns start NEXT WEEK!  Those here from Keyport, Red Bank, Manalapan or Neptune  applied early this spring!</a:t>
            </a:r>
          </a:p>
          <a:p>
            <a:endParaRPr lang="en-US" sz="1200" b="1" dirty="0"/>
          </a:p>
          <a:p>
            <a:r>
              <a:rPr lang="en-US" sz="1200" b="1" dirty="0"/>
              <a:t>Energy efficiency is the bottom rung.  The energy not spent is the cheapest energy of all</a:t>
            </a:r>
          </a:p>
        </p:txBody>
      </p:sp>
    </p:spTree>
    <p:extLst>
      <p:ext uri="{BB962C8B-B14F-4D97-AF65-F5344CB8AC3E}">
        <p14:creationId xmlns:p14="http://schemas.microsoft.com/office/powerpoint/2010/main" val="952756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a:xfrm>
            <a:off x="433754" y="4415791"/>
            <a:ext cx="5814646" cy="4183380"/>
          </a:xfrm>
        </p:spPr>
        <p:txBody>
          <a:bodyPr/>
          <a:lstStyle/>
          <a:p>
            <a:r>
              <a:rPr lang="en-US" sz="1200" b="1" dirty="0"/>
              <a:t>The HUB has heard this directly from NJ Natural Gas – I wont repeat.  GO TO NEXT SLIDE</a:t>
            </a:r>
          </a:p>
          <a:p>
            <a:endParaRPr lang="en-US" sz="1200" b="1" dirty="0"/>
          </a:p>
          <a:p>
            <a:r>
              <a:rPr lang="en-US" sz="1200" b="1" dirty="0"/>
              <a:t>********************</a:t>
            </a:r>
          </a:p>
          <a:p>
            <a:r>
              <a:rPr lang="en-US" sz="1200" b="1" dirty="0"/>
              <a:t>Municipal and Business energy efficiency programs are similar:  free energy audit, then 70% off energy improvements!</a:t>
            </a:r>
          </a:p>
          <a:p>
            <a:r>
              <a:rPr lang="en-US" sz="1200" b="1" dirty="0"/>
              <a:t>Residents are different: low income households receive a free audit.  </a:t>
            </a:r>
          </a:p>
          <a:p>
            <a:r>
              <a:rPr lang="en-US" sz="1200" b="1" dirty="0"/>
              <a:t>All households benefit from attractive BPU-sponsored Clean Energy programs and Energy Star discounts</a:t>
            </a:r>
          </a:p>
          <a:p>
            <a:endParaRPr lang="en-US" sz="1200" b="1" dirty="0"/>
          </a:p>
          <a:p>
            <a:r>
              <a:rPr lang="en-US" sz="1200" b="1" dirty="0"/>
              <a:t>I signed up for the $49 energy audit for my house.   An auditor installed a door fan to create a vacuum in  my house, and spent a couple of hours using an IR camera taking numerous photos of cold air leaks into house.</a:t>
            </a:r>
          </a:p>
          <a:p>
            <a:endParaRPr lang="en-US" sz="1200" b="1" dirty="0"/>
          </a:p>
          <a:p>
            <a:r>
              <a:rPr lang="en-US" sz="1200" b="1" dirty="0"/>
              <a:t>I thought my house was well insulated, but found air leaks everywhere.</a:t>
            </a:r>
          </a:p>
          <a:p>
            <a:r>
              <a:rPr lang="en-US" sz="1200" b="1" dirty="0"/>
              <a:t>I followed the auditor around the house, and tagged the air leaks.  I elected NOT to sign the automatic requests from 3 contractors, to bid on fixing the leaks.</a:t>
            </a:r>
          </a:p>
          <a:p>
            <a:r>
              <a:rPr lang="en-US" sz="1200" b="1" dirty="0"/>
              <a:t>Instead, I spent ~$100 on supplies to do it myself.  I now offer a “CLUB” of similar people to share practices/advice to MIDDLETOWN homeowners to patch up our houses after the audit reveals the problems!</a:t>
            </a:r>
          </a:p>
        </p:txBody>
      </p:sp>
    </p:spTree>
    <p:extLst>
      <p:ext uri="{BB962C8B-B14F-4D97-AF65-F5344CB8AC3E}">
        <p14:creationId xmlns:p14="http://schemas.microsoft.com/office/powerpoint/2010/main" val="2123820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b="1" dirty="0"/>
              <a:t> AFTER you complete the Energy Efficiency ACTIONS:</a:t>
            </a:r>
          </a:p>
          <a:p>
            <a:r>
              <a:rPr lang="en-US" sz="1200" b="1" dirty="0"/>
              <a:t>There are 19 possible Actions by the Green Team in your town.  - About half MUNICIPAL, and half Community-wide</a:t>
            </a:r>
            <a:endParaRPr lang="en-US" sz="1200" dirty="0"/>
          </a:p>
          <a:p>
            <a:endParaRPr lang="en-US" sz="1200" b="1" dirty="0"/>
          </a:p>
          <a:p>
            <a:endParaRPr lang="en-US" sz="1200" b="1" dirty="0"/>
          </a:p>
          <a:p>
            <a:r>
              <a:rPr lang="en-US" sz="1200" b="1" dirty="0"/>
              <a:t>**********************</a:t>
            </a:r>
          </a:p>
          <a:p>
            <a:r>
              <a:rPr lang="en-US" sz="1200" b="1" dirty="0"/>
              <a:t>10 Actions reduce MUNICIPAL emissions</a:t>
            </a:r>
            <a:endParaRPr lang="en-US" sz="1200" dirty="0"/>
          </a:p>
          <a:p>
            <a:r>
              <a:rPr lang="en-US" sz="1200" b="1" dirty="0"/>
              <a:t>      add solar to buildings and parking areas; green the municipal fleet; </a:t>
            </a:r>
            <a:endParaRPr lang="en-US" sz="1200" dirty="0"/>
          </a:p>
          <a:p>
            <a:r>
              <a:rPr lang="en-US" sz="1200" b="1" dirty="0"/>
              <a:t>9 Actions reduce COMMUNITY-wide emissions: 100 times more impact than Municipal: </a:t>
            </a:r>
            <a:endParaRPr lang="en-US" sz="1200" dirty="0"/>
          </a:p>
          <a:p>
            <a:r>
              <a:rPr lang="en-US" sz="1200" b="1" dirty="0"/>
              <a:t>    Become a solar-friendly town: make permitting easy &amp; standardized</a:t>
            </a:r>
            <a:endParaRPr lang="en-US" sz="1200" dirty="0"/>
          </a:p>
          <a:p>
            <a:r>
              <a:rPr lang="en-US" sz="1200" b="1" dirty="0"/>
              <a:t>    Become an EV –friendly town: install public charging stations    </a:t>
            </a:r>
            <a:endParaRPr lang="en-US" sz="1200" dirty="0"/>
          </a:p>
          <a:p>
            <a:r>
              <a:rPr lang="en-US" sz="1200" b="1" dirty="0"/>
              <a:t>    Conserve your trees: they absorb carbon, and provide shading to reduce city temps.</a:t>
            </a:r>
            <a:endParaRPr lang="en-US" sz="1200" dirty="0"/>
          </a:p>
        </p:txBody>
      </p:sp>
    </p:spTree>
    <p:extLst>
      <p:ext uri="{BB962C8B-B14F-4D97-AF65-F5344CB8AC3E}">
        <p14:creationId xmlns:p14="http://schemas.microsoft.com/office/powerpoint/2010/main" val="55028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a:xfrm>
            <a:off x="406399" y="4415791"/>
            <a:ext cx="6088185" cy="4183380"/>
          </a:xfrm>
        </p:spPr>
        <p:txBody>
          <a:bodyPr/>
          <a:lstStyle/>
          <a:p>
            <a:pPr algn="l"/>
            <a:r>
              <a:rPr lang="en-US" sz="1200" b="1" dirty="0"/>
              <a:t>Here are the MUNICIPAL actions.  FOCUS ON THE RIGHT COLUMN:  showing the percent emissions impact</a:t>
            </a:r>
          </a:p>
          <a:p>
            <a:pPr algn="l"/>
            <a:r>
              <a:rPr lang="en-US" sz="1200" b="1" dirty="0"/>
              <a:t>RESULTS ARE TOTALLY under your control.</a:t>
            </a:r>
          </a:p>
          <a:p>
            <a:pPr algn="l"/>
            <a:r>
              <a:rPr lang="en-US" sz="1200" b="1" dirty="0"/>
              <a:t>When ALL the ACTIONS are added, the total likely emission reduction is between 31% and 75% - good for many years at 3.6% reduction per year</a:t>
            </a:r>
          </a:p>
          <a:p>
            <a:pPr algn="l"/>
            <a:endParaRPr lang="en-US" sz="1200" b="1" dirty="0"/>
          </a:p>
          <a:p>
            <a:pPr algn="l"/>
            <a:r>
              <a:rPr lang="en-US" sz="1200" b="1" dirty="0"/>
              <a:t>***********************</a:t>
            </a:r>
          </a:p>
          <a:p>
            <a:pPr algn="l"/>
            <a:r>
              <a:rPr lang="en-US" sz="1200" b="1" dirty="0"/>
              <a:t>Most of these “MUNICIPAL” Actions are ELECTIVE.  </a:t>
            </a:r>
          </a:p>
          <a:p>
            <a:pPr algn="l"/>
            <a:r>
              <a:rPr lang="en-US" sz="1200" b="1" dirty="0"/>
              <a:t>All you have to do is show before and after carbon footprints, to prove that you have met the 3.6% reduction, averaged over 3 years of more.</a:t>
            </a:r>
          </a:p>
          <a:p>
            <a:pPr algn="l"/>
            <a:r>
              <a:rPr lang="en-US" sz="1200" b="1" dirty="0"/>
              <a:t>“Community Led Solar </a:t>
            </a:r>
            <a:r>
              <a:rPr lang="en-US" sz="1200" b="1" dirty="0" err="1"/>
              <a:t>initiatives</a:t>
            </a:r>
            <a:r>
              <a:rPr lang="en-US" sz="1200" dirty="0" err="1"/>
              <a:t>”:“Solar</a:t>
            </a:r>
            <a:r>
              <a:rPr lang="en-US" sz="1200" dirty="0"/>
              <a:t> by Right and as Accessory”, AND a uniform permit process, fixed permit fee &amp; 3 day processing.</a:t>
            </a:r>
          </a:p>
          <a:p>
            <a:pPr algn="l"/>
            <a:r>
              <a:rPr lang="en-US" sz="1200" b="1" dirty="0"/>
              <a:t>ENERGY SAGE</a:t>
            </a:r>
            <a:r>
              <a:rPr lang="en-US" sz="1200" dirty="0"/>
              <a:t>–“no annoying phone calls” automated sign up for solar</a:t>
            </a:r>
          </a:p>
          <a:p>
            <a:r>
              <a:rPr lang="en-US" sz="1200" b="1" dirty="0"/>
              <a:t>MAKE YOUR TOWN EV FRIENDLY: Amend the zoning ordinances: add charging stations</a:t>
            </a:r>
            <a:r>
              <a:rPr lang="en-US" sz="1200" dirty="0"/>
              <a:t> as a permitted accessory use. </a:t>
            </a:r>
          </a:p>
          <a:p>
            <a:r>
              <a:rPr lang="en-US" sz="1200" b="1" dirty="0"/>
              <a:t>TRAINING FOR local first responders</a:t>
            </a:r>
          </a:p>
          <a:p>
            <a:r>
              <a:rPr lang="en-US" sz="1200" b="1" dirty="0"/>
              <a:t>CHARGING STATIONS FUNDED BY THRID PARTIES!  (20% charge premium over in-home charging is gold standard)</a:t>
            </a:r>
          </a:p>
        </p:txBody>
      </p:sp>
    </p:spTree>
    <p:extLst>
      <p:ext uri="{BB962C8B-B14F-4D97-AF65-F5344CB8AC3E}">
        <p14:creationId xmlns:p14="http://schemas.microsoft.com/office/powerpoint/2010/main" val="4279246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a:xfrm>
            <a:off x="316523" y="4415791"/>
            <a:ext cx="6236677" cy="4183380"/>
          </a:xfrm>
        </p:spPr>
        <p:txBody>
          <a:bodyPr/>
          <a:lstStyle/>
          <a:p>
            <a:pPr algn="l"/>
            <a:r>
              <a:rPr lang="en-US" sz="1200" b="1" dirty="0"/>
              <a:t>Here are COMMUNITY-WIDE ACTIONS.  (I added stars on the left, for MANDATORY ACTIONS).  Look at right column</a:t>
            </a:r>
          </a:p>
          <a:p>
            <a:pPr algn="l"/>
            <a:r>
              <a:rPr lang="en-US" sz="1200" b="1" dirty="0"/>
              <a:t>The requirement is at least 1% emission reduction per year.   If all of ACTIONS are implemented, the reduction is 19% to 33% - good for MANY years at 1% per year</a:t>
            </a:r>
          </a:p>
          <a:p>
            <a:pPr algn="l"/>
            <a:endParaRPr lang="en-US" sz="1200" b="1" dirty="0"/>
          </a:p>
          <a:p>
            <a:pPr algn="l"/>
            <a:r>
              <a:rPr lang="en-US" sz="1200" b="1" dirty="0"/>
              <a:t>FIRST ITEM- AND MAYBE THE EASIEST:  Electrical Aggregation to convert a whole city to 100% renewable electricity.   EXAMPLES:  next slide</a:t>
            </a:r>
          </a:p>
          <a:p>
            <a:pPr algn="l"/>
            <a:endParaRPr lang="en-US" sz="1200" b="1" dirty="0"/>
          </a:p>
          <a:p>
            <a:pPr algn="l"/>
            <a:r>
              <a:rPr lang="en-US" sz="1200" b="1" dirty="0"/>
              <a:t>************</a:t>
            </a:r>
          </a:p>
          <a:p>
            <a:pPr algn="l"/>
            <a:r>
              <a:rPr lang="en-US" sz="1200" b="1" dirty="0"/>
              <a:t>“Community Led Solar initiatives</a:t>
            </a:r>
            <a:r>
              <a:rPr lang="en-US" sz="1200" dirty="0"/>
              <a:t>: provides “Solar by Right and as Accessory”, AND a uniform permit process, fixed permit fee ($300) &amp; 3 day processing.</a:t>
            </a:r>
          </a:p>
          <a:p>
            <a:pPr algn="l"/>
            <a:r>
              <a:rPr lang="en-US" sz="1200" b="1" dirty="0"/>
              <a:t>ENERGY SAGE </a:t>
            </a:r>
            <a:r>
              <a:rPr lang="en-US" sz="1200" dirty="0"/>
              <a:t>is on-line signup . EXAMPLE: 288 customers signed for site inspection; 50 new contracts signed; </a:t>
            </a:r>
          </a:p>
          <a:p>
            <a:r>
              <a:rPr lang="en-US" sz="1200" b="1" dirty="0"/>
              <a:t>PUBLIC EV CHARGING INFRASTRUCTURE “Public Alternative Fuel Vehicle (AFV) Refueling Station”</a:t>
            </a:r>
          </a:p>
          <a:p>
            <a:r>
              <a:rPr lang="en-US" sz="1200" b="1" dirty="0"/>
              <a:t>MAKE YOUR TOWN EV FRIENDLY “AFV Infrastructure Permitting and Zoning”</a:t>
            </a:r>
          </a:p>
          <a:p>
            <a:r>
              <a:rPr lang="en-US" sz="1200" b="1" dirty="0"/>
              <a:t>Amend the zoning ordinances: add charging stations</a:t>
            </a:r>
            <a:r>
              <a:rPr lang="en-US" sz="1200" dirty="0"/>
              <a:t> as a permitted accessory use. to include regulations and design standards for charging and parking spaces,. </a:t>
            </a:r>
          </a:p>
          <a:p>
            <a:r>
              <a:rPr lang="en-US" sz="1200" b="1" dirty="0"/>
              <a:t>TRAINING FOR local first responders</a:t>
            </a:r>
          </a:p>
          <a:p>
            <a:r>
              <a:rPr lang="en-US" sz="1200" b="1" dirty="0"/>
              <a:t>CHARGING STATIONS FUNDED BY THRID PARTIES!  (20% charge premium over in-home charging is gold standard)</a:t>
            </a:r>
          </a:p>
          <a:p>
            <a:endParaRPr lang="en-US" dirty="0"/>
          </a:p>
        </p:txBody>
      </p:sp>
    </p:spTree>
    <p:extLst>
      <p:ext uri="{BB962C8B-B14F-4D97-AF65-F5344CB8AC3E}">
        <p14:creationId xmlns:p14="http://schemas.microsoft.com/office/powerpoint/2010/main" val="2347104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250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p:txBody>
          <a:bodyPr/>
          <a:lstStyle/>
          <a:p>
            <a:pPr algn="l"/>
            <a:r>
              <a:rPr lang="en-US" sz="1200" b="1" dirty="0"/>
              <a:t>Electrical Aggregation can eventually convert a whole city to 100% renewable electricity.   EXAMPLES:</a:t>
            </a:r>
          </a:p>
          <a:p>
            <a:pPr algn="l"/>
            <a:r>
              <a:rPr lang="en-US" sz="1200" b="1" dirty="0"/>
              <a:t>1. New Brunswick is a great example. They contracted for renewable energy provider to replace PSE&amp;G with 50% renewable electrical content for every household (&amp; business if they requested).  </a:t>
            </a:r>
          </a:p>
          <a:p>
            <a:pPr algn="l"/>
            <a:r>
              <a:rPr lang="en-US" sz="1200" b="1" dirty="0"/>
              <a:t>2. Essex Hub (Maplewood, Montclair, South Orange, Verona, Glen Ridge)</a:t>
            </a:r>
          </a:p>
          <a:p>
            <a:pPr algn="l"/>
            <a:r>
              <a:rPr lang="en-US" sz="1200" b="1" dirty="0"/>
              <a:t>3. independent renewable energy in Glen Rock and Livingston</a:t>
            </a:r>
          </a:p>
          <a:p>
            <a:pPr algn="l"/>
            <a:r>
              <a:rPr lang="en-US" sz="1200" b="1" dirty="0"/>
              <a:t>4. Fair Haven has Municipal (only) renewable energy contract thru 2020 (5% above JCP&amp;L RPS)</a:t>
            </a:r>
          </a:p>
          <a:p>
            <a:pPr algn="l"/>
            <a:r>
              <a:rPr lang="en-US" sz="1200" b="1" dirty="0"/>
              <a:t>5. Woodbridge, Toms River,…</a:t>
            </a:r>
          </a:p>
          <a:p>
            <a:pPr marL="0" marR="0" indent="0" algn="l" defTabSz="1285875" rtl="0" fontAlgn="base" latinLnBrk="0" hangingPunct="1">
              <a:lnSpc>
                <a:spcPct val="100000"/>
              </a:lnSpc>
              <a:spcBef>
                <a:spcPct val="0"/>
              </a:spcBef>
              <a:spcAft>
                <a:spcPct val="0"/>
              </a:spcAft>
              <a:buClrTx/>
              <a:buSzTx/>
              <a:buFont typeface="Arial" panose="020B0604020202020204" pitchFamily="34" charset="0"/>
              <a:buNone/>
              <a:tabLst/>
            </a:pPr>
            <a:endPar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789004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p:txBody>
          <a:bodyPr/>
          <a:lstStyle/>
          <a:p>
            <a:pPr marL="0" marR="0" indent="0" algn="l" defTabSz="1285875" rtl="0" fontAlgn="base" latinLnBrk="0" hangingPunct="1">
              <a:lnSpc>
                <a:spcPct val="100000"/>
              </a:lnSpc>
              <a:spcBef>
                <a:spcPct val="0"/>
              </a:spcBef>
              <a:spcAft>
                <a:spcPct val="0"/>
              </a:spcAft>
              <a:buClrTx/>
              <a:buSzTx/>
              <a:buFont typeface="Arial" panose="020B0604020202020204" pitchFamily="34" charset="0"/>
              <a:buNone/>
              <a:tabLst/>
            </a:pPr>
            <a:r>
              <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rPr>
              <a:t>BUT YOU ARE NOT LIMITED TO ONLY GOLD STAR “ACTIONS”</a:t>
            </a:r>
          </a:p>
          <a:p>
            <a:pPr marL="0" marR="0" indent="0" algn="l" defTabSz="1285875" rtl="0" fontAlgn="base" latinLnBrk="0" hangingPunct="1">
              <a:lnSpc>
                <a:spcPct val="100000"/>
              </a:lnSpc>
              <a:spcBef>
                <a:spcPct val="0"/>
              </a:spcBef>
              <a:spcAft>
                <a:spcPct val="0"/>
              </a:spcAft>
              <a:buClrTx/>
              <a:buSzTx/>
              <a:buFont typeface="Arial" panose="020B0604020202020204" pitchFamily="34" charset="0"/>
              <a:buNone/>
              <a:tabLst/>
            </a:pPr>
            <a:r>
              <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rPr>
              <a:t>WOODBRIDGE, the ONLY Gold Energy Star recipient in NJ has close to 1200 points.</a:t>
            </a:r>
          </a:p>
          <a:p>
            <a:pPr marL="0" marR="0" lvl="0" indent="0" algn="l" defTabSz="12858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rPr>
              <a:t> </a:t>
            </a:r>
          </a:p>
          <a:p>
            <a:pPr marL="0" marR="0" lvl="0" indent="0" algn="l" defTabSz="12858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rPr>
              <a:t>Every time I scan the Woodbridge certification, I think of new ideas for Middletown!</a:t>
            </a:r>
          </a:p>
          <a:p>
            <a:pPr marL="0" marR="0" lvl="0" indent="0" algn="l" defTabSz="128587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endParaRPr>
          </a:p>
          <a:p>
            <a:pPr marL="0" marR="0" indent="0" algn="l" defTabSz="1285875" rtl="0" fontAlgn="base" latinLnBrk="0" hangingPunct="1">
              <a:lnSpc>
                <a:spcPct val="100000"/>
              </a:lnSpc>
              <a:spcBef>
                <a:spcPct val="0"/>
              </a:spcBef>
              <a:spcAft>
                <a:spcPct val="0"/>
              </a:spcAft>
              <a:buClrTx/>
              <a:buSzTx/>
              <a:buFont typeface="Arial" panose="020B0604020202020204" pitchFamily="34" charset="0"/>
              <a:buNone/>
              <a:tabLst/>
            </a:pPr>
            <a:r>
              <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rPr>
              <a:t>Scattered throughout, are 44 ADDITIONAL great ideas for energy &amp; emission reduction – for use in YOUR town!</a:t>
            </a:r>
          </a:p>
        </p:txBody>
      </p:sp>
    </p:spTree>
    <p:extLst>
      <p:ext uri="{BB962C8B-B14F-4D97-AF65-F5344CB8AC3E}">
        <p14:creationId xmlns:p14="http://schemas.microsoft.com/office/powerpoint/2010/main" val="1081944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a:xfrm>
            <a:off x="433754" y="4415791"/>
            <a:ext cx="6094046" cy="4183380"/>
          </a:xfrm>
        </p:spPr>
        <p:txBody>
          <a:bodyPr/>
          <a:lstStyle/>
          <a:p>
            <a:r>
              <a:rPr lang="en-US" sz="1200" b="1" dirty="0"/>
              <a:t>This is the final Middletown ACTION I want to discuss tonight. We have been advocating for 2 years for the “Green Building and Environmental Sustainability Element” to be added to Middletown’s Master Plan.</a:t>
            </a:r>
          </a:p>
          <a:p>
            <a:r>
              <a:rPr lang="en-US" sz="1200" b="1" dirty="0"/>
              <a:t>AND IT IS SCHEDULED TO HAPPEN!</a:t>
            </a:r>
          </a:p>
          <a:p>
            <a:endParaRPr lang="en-US" sz="1200" b="1" dirty="0"/>
          </a:p>
          <a:p>
            <a:r>
              <a:rPr lang="en-US" sz="1200" b="1" dirty="0"/>
              <a:t>All other documents flow down from the master plan.</a:t>
            </a:r>
          </a:p>
          <a:p>
            <a:r>
              <a:rPr lang="en-US" sz="1200" b="1" dirty="0"/>
              <a:t>For instance, site plans could require new and rebuilt structures to have rooftops amenable to rooftop solar!</a:t>
            </a:r>
          </a:p>
          <a:p>
            <a:endParaRPr lang="en-US" sz="1200" b="1" dirty="0"/>
          </a:p>
          <a:p>
            <a:r>
              <a:rPr lang="en-US" sz="1200" b="1" dirty="0"/>
              <a:t>You should consider adding this Master Plan “Element” in all future construction in YOUR TOWN!.</a:t>
            </a:r>
          </a:p>
          <a:p>
            <a:endParaRPr lang="en-US" sz="1200" b="1" dirty="0"/>
          </a:p>
          <a:p>
            <a:r>
              <a:rPr lang="en-US" sz="1200" b="1" dirty="0"/>
              <a:t>BEFORE MOVING ON, LET ME SUMMARIZE:  </a:t>
            </a:r>
          </a:p>
          <a:p>
            <a:r>
              <a:rPr lang="en-US" sz="1200" b="1" dirty="0"/>
              <a:t>Gold Star is only a start.  Middletown’s energy plan is a work in progress.  This summer and fall, our Middletown Green Energy Stakeholders Team will be planning how to reduce emissions through 2050.</a:t>
            </a:r>
          </a:p>
          <a:p>
            <a:endParaRPr lang="en-US" b="1" dirty="0"/>
          </a:p>
        </p:txBody>
      </p:sp>
    </p:spTree>
    <p:extLst>
      <p:ext uri="{BB962C8B-B14F-4D97-AF65-F5344CB8AC3E}">
        <p14:creationId xmlns:p14="http://schemas.microsoft.com/office/powerpoint/2010/main" val="1299666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Climate Reality Project advocates</a:t>
            </a:r>
          </a:p>
          <a:p>
            <a:r>
              <a:rPr lang="en-US" sz="1200" b="1" dirty="0"/>
              <a:t> that cities come together in a county climate coalition</a:t>
            </a:r>
          </a:p>
        </p:txBody>
      </p:sp>
    </p:spTree>
    <p:extLst>
      <p:ext uri="{BB962C8B-B14F-4D97-AF65-F5344CB8AC3E}">
        <p14:creationId xmlns:p14="http://schemas.microsoft.com/office/powerpoint/2010/main" val="3802337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xfrm>
            <a:off x="330200" y="696913"/>
            <a:ext cx="6197600" cy="3486150"/>
          </a:xfrm>
          <a:prstGeom prst="rect">
            <a:avLst/>
          </a:prstGeom>
        </p:spPr>
        <p:txBody>
          <a:bodyPr/>
          <a:lstStyle/>
          <a:p>
            <a:endParaRPr/>
          </a:p>
        </p:txBody>
      </p:sp>
      <p:sp>
        <p:nvSpPr>
          <p:cNvPr id="403" name="Shape 403"/>
          <p:cNvSpPr>
            <a:spLocks noGrp="1"/>
          </p:cNvSpPr>
          <p:nvPr>
            <p:ph type="body" sz="quarter" idx="1"/>
          </p:nvPr>
        </p:nvSpPr>
        <p:spPr>
          <a:xfrm>
            <a:off x="445477" y="4415791"/>
            <a:ext cx="5756031" cy="4183380"/>
          </a:xfrm>
          <a:prstGeom prst="rect">
            <a:avLst/>
          </a:prstGeom>
        </p:spPr>
        <p:txBody>
          <a:bodyPr/>
          <a:lstStyle/>
          <a:p>
            <a:pPr marL="0" indent="0">
              <a:buSzPct val="75000"/>
              <a:buNone/>
            </a:pPr>
            <a:r>
              <a:rPr lang="en-US" b="1" dirty="0"/>
              <a:t>Counties are asked to pass a resolution asking the federal government to adhere to GHG reductions committed under the Paris Agreement</a:t>
            </a:r>
          </a:p>
          <a:p>
            <a:pPr marL="0" indent="0">
              <a:buSzPct val="75000"/>
              <a:buNone/>
            </a:pPr>
            <a:endParaRPr lang="en-US" b="1" dirty="0"/>
          </a:p>
          <a:p>
            <a:pPr marL="0" indent="0">
              <a:buSzPct val="75000"/>
              <a:buNone/>
            </a:pPr>
            <a:r>
              <a:rPr lang="en-US" b="1" dirty="0"/>
              <a:t>ALSO, counties can take actions on their own- just as cities can and ARE taking action to ensure</a:t>
            </a:r>
            <a:r>
              <a:rPr b="1" dirty="0"/>
              <a:t> a cleaner, safer, and more sustainable future for our families and our planet</a:t>
            </a:r>
          </a:p>
          <a:p>
            <a:pPr marL="173560" indent="-173560">
              <a:buSzPct val="75000"/>
              <a:buChar char="•"/>
            </a:pPr>
            <a:endParaRPr dirty="0"/>
          </a:p>
        </p:txBody>
      </p:sp>
    </p:spTree>
    <p:extLst>
      <p:ext uri="{BB962C8B-B14F-4D97-AF65-F5344CB8AC3E}">
        <p14:creationId xmlns:p14="http://schemas.microsoft.com/office/powerpoint/2010/main" val="2739156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xfrm>
            <a:off x="330200" y="696913"/>
            <a:ext cx="6197600" cy="3486150"/>
          </a:xfrm>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rPr lang="en-US" b="1" dirty="0"/>
              <a:t>So far, two NJ counties are members of a County Coalition</a:t>
            </a:r>
            <a:endParaRPr b="1" dirty="0"/>
          </a:p>
        </p:txBody>
      </p:sp>
    </p:spTree>
    <p:extLst>
      <p:ext uri="{BB962C8B-B14F-4D97-AF65-F5344CB8AC3E}">
        <p14:creationId xmlns:p14="http://schemas.microsoft.com/office/powerpoint/2010/main" val="4163988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biggest benefit to the town: the County is encouraging and enabling their towns to move to 100% Clean Energy</a:t>
            </a:r>
          </a:p>
        </p:txBody>
      </p:sp>
    </p:spTree>
    <p:extLst>
      <p:ext uri="{BB962C8B-B14F-4D97-AF65-F5344CB8AC3E}">
        <p14:creationId xmlns:p14="http://schemas.microsoft.com/office/powerpoint/2010/main" val="1908973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6094046" cy="4183380"/>
          </a:xfrm>
        </p:spPr>
        <p:txBody>
          <a:bodyPr/>
          <a:lstStyle/>
          <a:p>
            <a:r>
              <a:rPr lang="en-US" b="1" dirty="0"/>
              <a:t>One alternative:    If Paris Agreement resolution can not be achieved, then the COUNTY could create a100% clean energy electrical aggregation, with a goal of reaching 100% clean electricity by 2030.</a:t>
            </a:r>
          </a:p>
          <a:p>
            <a:endParaRPr lang="en-US" b="1" dirty="0"/>
          </a:p>
          <a:p>
            <a:r>
              <a:rPr lang="en-US" b="1" dirty="0"/>
              <a:t>Cities could elect to join that aggregation, to </a:t>
            </a:r>
          </a:p>
          <a:p>
            <a:pPr marL="342900" indent="-342900">
              <a:buAutoNum type="arabicPeriod"/>
            </a:pPr>
            <a:r>
              <a:rPr lang="en-US" b="1" dirty="0"/>
              <a:t>TAKE ADVANTAGE of the rapid drop in prices of renewable electricity to save on their electric bill, </a:t>
            </a:r>
          </a:p>
          <a:p>
            <a:pPr marL="342900" indent="-342900">
              <a:buAutoNum type="arabicPeriod"/>
            </a:pPr>
            <a:r>
              <a:rPr lang="en-US" b="1" dirty="0"/>
              <a:t>AND to create enormous drops in GHG emissions across the county.</a:t>
            </a:r>
          </a:p>
        </p:txBody>
      </p:sp>
    </p:spTree>
    <p:extLst>
      <p:ext uri="{BB962C8B-B14F-4D97-AF65-F5344CB8AC3E}">
        <p14:creationId xmlns:p14="http://schemas.microsoft.com/office/powerpoint/2010/main" val="2346553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8541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r>
              <a:rPr lang="en-US" sz="1200" b="1" dirty="0"/>
              <a:t>TODAY we tabled at Middletown HS North  HANDOUTS and poster display.  Our handouts and poster display are available for YOU to use.</a:t>
            </a:r>
          </a:p>
          <a:p>
            <a:pPr marL="342900" indent="-342900">
              <a:buAutoNum type="arabicPeriod"/>
            </a:pPr>
            <a:r>
              <a:rPr lang="en-US" sz="1200" b="1" dirty="0"/>
              <a:t>Switch to 100% electricity today  AND the back shows the available vendors and price.</a:t>
            </a:r>
            <a:br>
              <a:rPr lang="en-US" sz="1200" b="1" dirty="0"/>
            </a:br>
            <a:r>
              <a:rPr lang="en-US" sz="1200" b="1" dirty="0"/>
              <a:t> </a:t>
            </a:r>
          </a:p>
          <a:p>
            <a:pPr marL="342900" indent="-342900">
              <a:buAutoNum type="arabicPeriod"/>
            </a:pPr>
            <a:r>
              <a:rPr lang="en-US" sz="1200" b="1" i="1" dirty="0"/>
              <a:t>A list of 25 ways to reduce emissions, each for less than $25. the right column shows pounds of CO2 that has been avoided – showing between 20 and 200 pounds avoided each year.  But the 1</a:t>
            </a:r>
            <a:r>
              <a:rPr lang="en-US" sz="1200" b="1" i="1" baseline="30000" dirty="0"/>
              <a:t>st</a:t>
            </a:r>
            <a:r>
              <a:rPr lang="en-US" sz="1200" b="1" i="1" dirty="0"/>
              <a:t> item is an ORDER OF MAGNITUDE GREATER CO2 reduction.  The average NJ home can save 4000 POUNDS of GHG emissions by switching to 100% renewable.  It is definitely less than $25 cost, since it SAVES MONEY on the total electric bill.</a:t>
            </a:r>
          </a:p>
        </p:txBody>
      </p:sp>
    </p:spTree>
    <p:extLst>
      <p:ext uri="{BB962C8B-B14F-4D97-AF65-F5344CB8AC3E}">
        <p14:creationId xmlns:p14="http://schemas.microsoft.com/office/powerpoint/2010/main" val="369819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7" name="Shape 8637"/>
          <p:cNvSpPr>
            <a:spLocks noGrp="1" noRot="1" noChangeAspect="1"/>
          </p:cNvSpPr>
          <p:nvPr>
            <p:ph type="sldImg"/>
          </p:nvPr>
        </p:nvSpPr>
        <p:spPr>
          <a:xfrm>
            <a:off x="330200" y="696913"/>
            <a:ext cx="6197600" cy="3486150"/>
          </a:xfrm>
          <a:prstGeom prst="rect">
            <a:avLst/>
          </a:prstGeom>
        </p:spPr>
        <p:txBody>
          <a:bodyPr/>
          <a:lstStyle/>
          <a:p>
            <a:endParaRPr/>
          </a:p>
        </p:txBody>
      </p:sp>
      <p:sp>
        <p:nvSpPr>
          <p:cNvPr id="8638" name="Shape 8638"/>
          <p:cNvSpPr>
            <a:spLocks noGrp="1"/>
          </p:cNvSpPr>
          <p:nvPr>
            <p:ph type="body" sz="quarter" idx="1"/>
          </p:nvPr>
        </p:nvSpPr>
        <p:spPr>
          <a:prstGeom prst="rect">
            <a:avLst/>
          </a:prstGeom>
        </p:spPr>
        <p:txBody>
          <a:bodyPr/>
          <a:lstStyle/>
          <a:p>
            <a:pPr>
              <a:defRPr b="1"/>
            </a:pPr>
            <a:r>
              <a:rPr lang="en-US" dirty="0"/>
              <a:t>ID #3782.B - Can be used in noncommercial online and TV broadcasts of your presentation, but not modified.</a:t>
            </a:r>
          </a:p>
          <a:p>
            <a:pPr>
              <a:defRPr sz="1400"/>
            </a:pPr>
            <a:endParaRPr lang="en-US" dirty="0"/>
          </a:p>
          <a:p>
            <a:pPr>
              <a:defRPr sz="1400"/>
            </a:pPr>
            <a:r>
              <a:rPr lang="en-US" dirty="0"/>
              <a:t>The final question is: will we change? Of course the Paris Agreement was a start, a breakthrough, every country in the world, 195 of them, have agreed. And yes, President Trump said he wanted to withdraw, but a lot of people don't realize that under the law, the first day the US could legally withdraw from the Paris Agreement happens to be the day after the 2020 Presidential election. That means that the decision is not up to Donald J. Trump. It's up to us! It's in our hands! If we do what is necessary.</a:t>
            </a:r>
          </a:p>
          <a:p>
            <a:pPr>
              <a:defRPr sz="1400"/>
            </a:pPr>
            <a:endParaRPr lang="en-US" dirty="0"/>
          </a:p>
          <a:p>
            <a:pPr>
              <a:defRPr sz="1400"/>
            </a:pPr>
            <a:r>
              <a:rPr lang="en-US" dirty="0"/>
              <a:t>Another provision that's not as widely known. If there is a new president, they just have to give 30 days' notice and we're right back in the Paris Agreement. And this is an agreement that is steadily being strengthened because next year is the so-called "review and ratchet" year, when every nation upgrades its commitment. </a:t>
            </a:r>
          </a:p>
          <a:p>
            <a:pPr>
              <a:defRPr sz="1400"/>
            </a:pPr>
            <a:endParaRPr lang="en-US" dirty="0"/>
          </a:p>
          <a:p>
            <a:pPr>
              <a:defRPr sz="1200"/>
            </a:pPr>
            <a:r>
              <a:rPr lang="en-US" b="1" dirty="0"/>
              <a:t>DESCRIPTION</a:t>
            </a:r>
            <a:r>
              <a:rPr lang="en-US" dirty="0"/>
              <a:t>: Video of canal boats in the Seine River in Paris and text about the Paris Agreement’s net zero greenhouse gas emissions goal</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All 196 of the United Nations Framework Convention on Climate Change’s (UNFCCC) participating member states plus the European Union, totaling 197 parties, adopted the Paris Agreement at the conclusion of the United Nations 21st Conference of the Parties (COP 21) in December 2015.[1*]</a:t>
            </a:r>
          </a:p>
          <a:p>
            <a:pPr>
              <a:defRPr sz="1200"/>
            </a:pPr>
            <a:endParaRPr lang="en-US" dirty="0"/>
          </a:p>
          <a:p>
            <a:pPr>
              <a:defRPr sz="1200"/>
            </a:pPr>
            <a:r>
              <a:rPr lang="en-US" dirty="0"/>
              <a:t>The Paris Agreement sets a long-term goal to keep global average temperature rise to well below 2 degrees Celsius, while pursuing efforts to hold it under 1.5 degrees Celsius. It operationalizes this with a mitigation goal of peaking global emissions as soon as possible, then aiming for net-zero greenhouse gas emissions in the second half of this century. To achieve these goals, the agreement requires countries to submit an action plan (known as a “nationally-determined contribution,” or NDC) every five years, progressively strengthening the plan over time. Along with new frameworks for measuring, reporting, and verifying emissions reductions, and providing capacity building for less-developed countries, the Paris Agreement effectively establishes a framework for continued action.[2*]</a:t>
            </a:r>
          </a:p>
          <a:p>
            <a:pPr>
              <a:defRPr sz="1200"/>
            </a:pPr>
            <a:endParaRPr lang="en-US" dirty="0"/>
          </a:p>
          <a:p>
            <a:pPr>
              <a:defRPr sz="1200"/>
            </a:pPr>
            <a:r>
              <a:rPr lang="en-US" dirty="0"/>
              <a:t>Although President Trump announced, on June 1, 2017, his intent to withdraw the United States from the Paris Agreement, the earliest date at which any country can leave the agreement is November 4, 2020, the day after the 2020 US Presidential election.[3*]</a:t>
            </a:r>
          </a:p>
          <a:p>
            <a:pPr>
              <a:defRPr sz="1200"/>
            </a:pPr>
            <a:endParaRPr lang="en-US" dirty="0"/>
          </a:p>
          <a:p>
            <a:pPr>
              <a:defRPr sz="1200"/>
            </a:pPr>
            <a:r>
              <a:rPr lang="en-US" b="1" dirty="0"/>
              <a:t>REFERENCES</a:t>
            </a:r>
            <a:r>
              <a:rPr lang="en-US" dirty="0"/>
              <a:t>: </a:t>
            </a:r>
          </a:p>
          <a:p>
            <a:pPr>
              <a:defRPr sz="1200"/>
            </a:pPr>
            <a:r>
              <a:rPr lang="en-US" dirty="0"/>
              <a:t>[1*] United Nations Framework Convention on Climate Change, “COP 21,” United Nations, last accessed April, 2018. https://unfccc.int/resource/docs/2015/cop21/eng/10.pdf </a:t>
            </a:r>
          </a:p>
          <a:p>
            <a:pPr>
              <a:defRPr sz="1200"/>
            </a:pPr>
            <a:r>
              <a:rPr lang="en-US" dirty="0"/>
              <a:t>[2*] United Nations Framework Convention on Climate Change, Paris Agreement (December 2015). https://unfccc.int/files/meetings/paris_nov_2015/application/pdf/paris_agreement_english_.pdf</a:t>
            </a:r>
          </a:p>
          <a:p>
            <a:pPr>
              <a:defRPr sz="1200"/>
            </a:pPr>
            <a:r>
              <a:rPr lang="en-US" dirty="0"/>
              <a:t>[3*] Brad Plumer, “The U.S. Won’t Actually Leave the Paris Climate Deal Anytime Soon,” The New York Times, June 7, 2017. https://www.nytimes.com/2017/06/07/climate/trump-paris-climate-timeline.html</a:t>
            </a:r>
          </a:p>
          <a:p>
            <a:pPr>
              <a:defRPr b="1"/>
            </a:pPr>
            <a:endParaRPr dirty="0"/>
          </a:p>
        </p:txBody>
      </p:sp>
    </p:spTree>
    <p:extLst>
      <p:ext uri="{BB962C8B-B14F-4D97-AF65-F5344CB8AC3E}">
        <p14:creationId xmlns:p14="http://schemas.microsoft.com/office/powerpoint/2010/main" val="2576119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slides and resources are linked to the above URL</a:t>
            </a:r>
          </a:p>
        </p:txBody>
      </p:sp>
    </p:spTree>
    <p:extLst>
      <p:ext uri="{BB962C8B-B14F-4D97-AF65-F5344CB8AC3E}">
        <p14:creationId xmlns:p14="http://schemas.microsoft.com/office/powerpoint/2010/main" val="240293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 name="Shape 7034"/>
          <p:cNvSpPr>
            <a:spLocks noGrp="1" noRot="1" noChangeAspect="1"/>
          </p:cNvSpPr>
          <p:nvPr>
            <p:ph type="sldImg"/>
          </p:nvPr>
        </p:nvSpPr>
        <p:spPr>
          <a:xfrm>
            <a:off x="376238" y="703263"/>
            <a:ext cx="6257925" cy="3521075"/>
          </a:xfrm>
          <a:prstGeom prst="rect">
            <a:avLst/>
          </a:prstGeom>
        </p:spPr>
        <p:txBody>
          <a:bodyPr/>
          <a:lstStyle/>
          <a:p>
            <a:endParaRPr/>
          </a:p>
        </p:txBody>
      </p:sp>
      <p:sp>
        <p:nvSpPr>
          <p:cNvPr id="7035" name="Shape 7035"/>
          <p:cNvSpPr>
            <a:spLocks noGrp="1"/>
          </p:cNvSpPr>
          <p:nvPr>
            <p:ph type="body" sz="quarter" idx="1"/>
          </p:nvPr>
        </p:nvSpPr>
        <p:spPr>
          <a:prstGeom prst="rect">
            <a:avLst/>
          </a:prstGeom>
        </p:spPr>
        <p:txBody>
          <a:bodyPr/>
          <a:lstStyle/>
          <a:p>
            <a:pPr>
              <a:defRPr b="1">
                <a:solidFill>
                  <a:schemeClr val="accent1">
                    <a:satOff val="-3355"/>
                    <a:lumOff val="26614"/>
                  </a:schemeClr>
                </a:solidFill>
              </a:defRPr>
            </a:pPr>
            <a:r>
              <a:rPr sz="1200" dirty="0"/>
              <a:t>ID #4918.C - Can be used in noncommercial online and TV broadcasts of your presentation, but not modified.</a:t>
            </a:r>
          </a:p>
          <a:p>
            <a:pPr>
              <a:defRPr sz="1400"/>
            </a:pPr>
            <a:r>
              <a:rPr lang="en-US" sz="1200" dirty="0"/>
              <a:t>Bottom of https://www.wearestillin.com/about (as of 5/27/2019):</a:t>
            </a:r>
          </a:p>
          <a:p>
            <a:pPr>
              <a:defRPr sz="1400"/>
            </a:pPr>
            <a:r>
              <a:rPr lang="en-US" sz="1200" dirty="0"/>
              <a:t>“We Are Still In is as a joint declaration of support for climate action, signed by more than 3,750 CEOs, mayors, governors, college presidents, and others. The organizations they represent comprise the largest and most diverse coalition of actors ever established in pursuit of climate action”.</a:t>
            </a:r>
          </a:p>
          <a:p>
            <a:pPr>
              <a:defRPr sz="1400"/>
            </a:pPr>
            <a:endParaRPr lang="en-US" sz="1200" dirty="0"/>
          </a:p>
          <a:p>
            <a:pPr>
              <a:defRPr sz="1400"/>
            </a:pPr>
            <a:r>
              <a:rPr sz="1200" dirty="0"/>
              <a:t>Two-hundred plus cities, nine states, all these colleges and universities, 1,700 businesses, have all committed to the Paris Agreement. The hashtag is #</a:t>
            </a:r>
            <a:r>
              <a:rPr sz="1200" dirty="0" err="1"/>
              <a:t>WeAreStillIn</a:t>
            </a:r>
            <a:r>
              <a:rPr sz="1200" dirty="0"/>
              <a:t>. </a:t>
            </a:r>
          </a:p>
          <a:p>
            <a:pPr>
              <a:defRPr sz="1400"/>
            </a:pPr>
            <a:endParaRPr sz="1200" dirty="0"/>
          </a:p>
          <a:p>
            <a:pPr>
              <a:defRPr sz="1400"/>
            </a:pPr>
            <a:endParaRPr sz="1200" dirty="0"/>
          </a:p>
          <a:p>
            <a:pPr>
              <a:defRPr sz="1200"/>
            </a:pPr>
            <a:r>
              <a:rPr sz="1200" b="1" dirty="0"/>
              <a:t>DESCRIPTION</a:t>
            </a:r>
            <a:r>
              <a:rPr sz="1200" dirty="0"/>
              <a:t>: Text that exclaims the open letter declaring commitment to the Paris Agreement has amassed over two thousand signatories</a:t>
            </a:r>
          </a:p>
          <a:p>
            <a:pPr>
              <a:defRPr sz="1200"/>
            </a:pPr>
            <a:endParaRPr sz="1200" dirty="0"/>
          </a:p>
          <a:p>
            <a:pPr>
              <a:defRPr sz="1200"/>
            </a:pPr>
            <a:r>
              <a:rPr sz="1200" b="1" dirty="0"/>
              <a:t>ADDITIONAL</a:t>
            </a:r>
            <a:r>
              <a:rPr sz="1200" dirty="0"/>
              <a:t> </a:t>
            </a:r>
            <a:r>
              <a:rPr sz="1200" b="1" dirty="0"/>
              <a:t>TALKING</a:t>
            </a:r>
            <a:r>
              <a:rPr sz="1200" dirty="0"/>
              <a:t> </a:t>
            </a:r>
            <a:r>
              <a:rPr sz="1200" b="1" dirty="0"/>
              <a:t>POINTS</a:t>
            </a:r>
            <a:r>
              <a:rPr sz="1200" dirty="0"/>
              <a:t>: At least 2,300 governors, mayors, businesses, investors, and colleges and universities from across the US have signed an open letter to the international community and parties to the Paris Agreement to voice their support for, and dedication to, the US’ commitments as outlined under the Agreement. Together, these leaders are sending a strong signal to the rest of the world about the continued commitment of the US to ambitious action on climate change, absent leadership at the federal level.*</a:t>
            </a:r>
          </a:p>
          <a:p>
            <a:pPr>
              <a:defRPr sz="1200"/>
            </a:pPr>
            <a:endParaRPr sz="1200" dirty="0"/>
          </a:p>
          <a:p>
            <a:pPr>
              <a:defRPr sz="1200"/>
            </a:pPr>
            <a:r>
              <a:rPr sz="1200" dirty="0"/>
              <a:t>As of November 2017, participating cities and states represented over 127 million Americans and contributed $6.2 trillion to the US economy. The businesses and investors that have signed on account for a total annual revenue of $1.4 trillion and include over 20 Fortune 500 companies.**</a:t>
            </a:r>
          </a:p>
          <a:p>
            <a:pPr>
              <a:defRPr sz="1200"/>
            </a:pPr>
            <a:endParaRPr sz="1200" dirty="0"/>
          </a:p>
          <a:p>
            <a:pPr>
              <a:defRPr sz="1200"/>
            </a:pPr>
            <a:r>
              <a:rPr sz="1200" b="1" dirty="0"/>
              <a:t>REFERENCES</a:t>
            </a:r>
            <a:r>
              <a:rPr sz="1200" dirty="0"/>
              <a:t>: </a:t>
            </a:r>
          </a:p>
          <a:p>
            <a:pPr>
              <a:defRPr sz="1200"/>
            </a:pPr>
            <a:r>
              <a:rPr sz="1200" dirty="0"/>
              <a:t>* We Are Still In, “Leaders in U.S. Economy Say ‘We Are Still In’ on Paris Climate Agreement,” June 5, 2017. http://wearestillin.com/#press-release</a:t>
            </a:r>
          </a:p>
          <a:p>
            <a:pPr>
              <a:defRPr sz="1200"/>
            </a:pPr>
            <a:r>
              <a:rPr sz="1200" dirty="0"/>
              <a:t>** We Are Still In, “About,” last accessed October, 2017. http://wearestillin.com/about</a:t>
            </a:r>
          </a:p>
          <a:p>
            <a:pPr>
              <a:defRPr sz="1200"/>
            </a:pPr>
            <a:endParaRPr dirty="0"/>
          </a:p>
        </p:txBody>
      </p:sp>
    </p:spTree>
    <p:extLst>
      <p:ext uri="{BB962C8B-B14F-4D97-AF65-F5344CB8AC3E}">
        <p14:creationId xmlns:p14="http://schemas.microsoft.com/office/powerpoint/2010/main" val="386737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7" name="Shape 9027"/>
          <p:cNvSpPr>
            <a:spLocks noGrp="1" noRot="1" noChangeAspect="1"/>
          </p:cNvSpPr>
          <p:nvPr>
            <p:ph type="sldImg"/>
          </p:nvPr>
        </p:nvSpPr>
        <p:spPr>
          <a:xfrm>
            <a:off x="330200" y="696913"/>
            <a:ext cx="6197600" cy="3486150"/>
          </a:xfrm>
          <a:prstGeom prst="rect">
            <a:avLst/>
          </a:prstGeom>
        </p:spPr>
        <p:txBody>
          <a:bodyPr/>
          <a:lstStyle/>
          <a:p>
            <a:endParaRPr/>
          </a:p>
        </p:txBody>
      </p:sp>
      <p:sp>
        <p:nvSpPr>
          <p:cNvPr id="9028" name="Shape 9028"/>
          <p:cNvSpPr>
            <a:spLocks noGrp="1"/>
          </p:cNvSpPr>
          <p:nvPr>
            <p:ph type="body" sz="quarter" idx="1"/>
          </p:nvPr>
        </p:nvSpPr>
        <p:spPr>
          <a:prstGeom prst="rect">
            <a:avLst/>
          </a:prstGeom>
        </p:spPr>
        <p:txBody>
          <a:bodyPr/>
          <a:lstStyle/>
          <a:p>
            <a:pPr>
              <a:defRPr b="1"/>
            </a:pPr>
            <a:r>
              <a:rPr lang="en-US" dirty="0"/>
              <a:t>ID #4910.G - Can be used in noncommercial online and TV broadcasts of your presentation, but not modified.</a:t>
            </a:r>
          </a:p>
          <a:p>
            <a:pPr>
              <a:defRPr sz="1400"/>
            </a:pPr>
            <a:endParaRPr lang="en-US" dirty="0"/>
          </a:p>
          <a:p>
            <a:pPr>
              <a:defRPr sz="1400"/>
            </a:pPr>
            <a:r>
              <a:rPr lang="en-US" dirty="0"/>
              <a:t>Here are the cities that have pledged to go 100 percent renewable. Here are the ones that have already achieved 100 percent renewable.</a:t>
            </a:r>
          </a:p>
          <a:p>
            <a:pPr>
              <a:defRPr sz="1400"/>
            </a:pPr>
            <a:endParaRPr lang="en-US" dirty="0"/>
          </a:p>
          <a:p>
            <a:pPr>
              <a:defRPr sz="1200"/>
            </a:pPr>
            <a:r>
              <a:rPr lang="en-US" b="1" dirty="0"/>
              <a:t>DESCRIPTION:</a:t>
            </a:r>
            <a:r>
              <a:rPr lang="en-US" dirty="0"/>
              <a:t> Map of the US showing the cities that have committed to 100% renewable energy or are already there</a:t>
            </a:r>
          </a:p>
          <a:p>
            <a:pPr>
              <a:defRPr sz="1200"/>
            </a:pPr>
            <a:endParaRPr lang="en-US" dirty="0"/>
          </a:p>
          <a:p>
            <a:pPr>
              <a:defRPr sz="1200"/>
            </a:pPr>
            <a:r>
              <a:rPr lang="en-US" b="1" dirty="0"/>
              <a:t>ADDITIONAL TALKING POINTS:</a:t>
            </a:r>
            <a:r>
              <a:rPr lang="en-US" dirty="0"/>
              <a:t> Sierra Club’s ‘Ready For 100’ campaign has challenged cities in the US to commit to 100 percent clean energy. When this slide was updated in January 2019, over 100 cities had adopted policies committing them to a goal of 100 percent clean energy, while seven cities had already fulfilled their commitments: Aspen, CO; Burlington, VT; Greensburg, KS; Kodiak Island, AK; Georgetown, TX; Columbia, MD; and Rock Port, MO.[1*]</a:t>
            </a:r>
          </a:p>
          <a:p>
            <a:pPr>
              <a:defRPr sz="1200"/>
            </a:pPr>
            <a:endParaRPr lang="en-US" dirty="0"/>
          </a:p>
          <a:p>
            <a:pPr>
              <a:defRPr sz="1200" b="1"/>
            </a:pPr>
            <a:r>
              <a:rPr lang="en-US" dirty="0"/>
              <a:t>REFERENCES:</a:t>
            </a:r>
          </a:p>
          <a:p>
            <a:pPr>
              <a:defRPr sz="1200"/>
            </a:pPr>
            <a:r>
              <a:rPr lang="en-US" dirty="0"/>
              <a:t>[1*] Sierra Club, “100% Commitments in Cities, Counties, &amp; States,” last accessed June, 2018. https://www.sierraclub.org/ready-for-100/commitments</a:t>
            </a:r>
          </a:p>
          <a:p>
            <a:pPr>
              <a:defRPr b="1"/>
            </a:pPr>
            <a:endParaRPr dirty="0"/>
          </a:p>
        </p:txBody>
      </p:sp>
    </p:spTree>
    <p:extLst>
      <p:ext uri="{BB962C8B-B14F-4D97-AF65-F5344CB8AC3E}">
        <p14:creationId xmlns:p14="http://schemas.microsoft.com/office/powerpoint/2010/main" val="164719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dirty="0"/>
              <a:t>Gov Murphy Executive Order #28: 100% Clean Energy by 2050 – </a:t>
            </a:r>
          </a:p>
          <a:p>
            <a:r>
              <a:rPr lang="en-US" sz="1200" dirty="0"/>
              <a:t>	rollout is being defined in the June 1, 2019 Energy Master Plan</a:t>
            </a:r>
          </a:p>
          <a:p>
            <a:endParaRPr lang="en-US" sz="1200" dirty="0"/>
          </a:p>
          <a:p>
            <a:r>
              <a:rPr lang="en-US" sz="1200" dirty="0"/>
              <a:t>5/23/2018 signed new LAW: 50% renewable electrical power is legislated by 2030; 3500 MW of Offshore Wind; reforms solar program; Community Solar, Energy Storage (VIP)…</a:t>
            </a:r>
          </a:p>
          <a:p>
            <a:endParaRPr lang="en-US" sz="1200" dirty="0"/>
          </a:p>
          <a:p>
            <a:r>
              <a:rPr lang="en-US" sz="1200" dirty="0"/>
              <a:t>RGGI provides carbon trading </a:t>
            </a:r>
            <a:r>
              <a:rPr lang="en-US" sz="1200" dirty="0" err="1"/>
              <a:t>trading</a:t>
            </a:r>
            <a:r>
              <a:rPr lang="en-US" sz="1200" dirty="0"/>
              <a:t> across east cost states.  Once in RGGI, NJ stands to benefit financially with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a:p>
            <a:endParaRPr lang="en-US" sz="1200" dirty="0"/>
          </a:p>
          <a:p>
            <a:r>
              <a:rPr lang="en-US" sz="1200" dirty="0"/>
              <a:t>12/18/2018 NJ joined with 9 other regional and mid-</a:t>
            </a:r>
            <a:r>
              <a:rPr lang="en-US" sz="1200" dirty="0" err="1"/>
              <a:t>atlantic</a:t>
            </a:r>
            <a:r>
              <a:rPr lang="en-US" sz="1200" dirty="0"/>
              <a:t> states in the “Transportation and Climate Initiative” (TCI) to within 1 year, define a low-carbon transportation policy</a:t>
            </a:r>
          </a:p>
        </p:txBody>
      </p:sp>
    </p:spTree>
    <p:extLst>
      <p:ext uri="{BB962C8B-B14F-4D97-AF65-F5344CB8AC3E}">
        <p14:creationId xmlns:p14="http://schemas.microsoft.com/office/powerpoint/2010/main" val="92032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779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301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93433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3" name="TCRP_print_fullcolor_lrg.ai" descr="TCRP_print_fullcolor_lrg.ai"/>
          <p:cNvPicPr>
            <a:picLocks noChangeAspect="1"/>
          </p:cNvPicPr>
          <p:nvPr/>
        </p:nvPicPr>
        <p:blipFill>
          <a:blip r:embed="rId2">
            <a:extLst/>
          </a:blip>
          <a:stretch>
            <a:fillRect/>
          </a:stretch>
        </p:blipFill>
        <p:spPr>
          <a:xfrm>
            <a:off x="896266" y="5680261"/>
            <a:ext cx="10540801" cy="2389204"/>
          </a:xfrm>
          <a:prstGeom prst="rect">
            <a:avLst/>
          </a:prstGeom>
          <a:ln w="12700">
            <a:miter lim="400000"/>
          </a:ln>
        </p:spPr>
      </p:pic>
      <p:sp>
        <p:nvSpPr>
          <p:cNvPr id="14" name="Title Text"/>
          <p:cNvSpPr txBox="1">
            <a:spLocks noGrp="1"/>
          </p:cNvSpPr>
          <p:nvPr>
            <p:ph type="title"/>
          </p:nvPr>
        </p:nvSpPr>
        <p:spPr>
          <a:xfrm>
            <a:off x="13171355" y="2880518"/>
            <a:ext cx="10242419" cy="5026357"/>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5" y="11543925"/>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7" y="12863066"/>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11354143" cy="13715805"/>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extLst/>
          </a:blip>
          <a:stretch>
            <a:fillRect/>
          </a:stretch>
        </p:blipFill>
        <p:spPr>
          <a:xfrm>
            <a:off x="359999" y="12503053"/>
            <a:ext cx="906947" cy="906947"/>
          </a:xfrm>
          <a:prstGeom prst="rect">
            <a:avLst/>
          </a:prstGeom>
          <a:ln w="12700">
            <a:miter lim="400000"/>
          </a:ln>
        </p:spPr>
      </p:pic>
      <p:sp>
        <p:nvSpPr>
          <p:cNvPr id="152" name="Title Text"/>
          <p:cNvSpPr txBox="1">
            <a:spLocks noGrp="1"/>
          </p:cNvSpPr>
          <p:nvPr>
            <p:ph type="title"/>
          </p:nvPr>
        </p:nvSpPr>
        <p:spPr>
          <a:xfrm>
            <a:off x="12319000" y="635000"/>
            <a:ext cx="11354197" cy="1587500"/>
          </a:xfrm>
          <a:prstGeom prst="rect">
            <a:avLst/>
          </a:prstGeom>
        </p:spPr>
        <p:txBody>
          <a:bodyPr/>
          <a:lstStyle/>
          <a:p>
            <a:r>
              <a:t>Title Text</a:t>
            </a:r>
          </a:p>
        </p:txBody>
      </p:sp>
      <p:sp>
        <p:nvSpPr>
          <p:cNvPr id="153" name="Body Level One…"/>
          <p:cNvSpPr txBox="1">
            <a:spLocks noGrp="1"/>
          </p:cNvSpPr>
          <p:nvPr>
            <p:ph type="body" sz="half" idx="1"/>
          </p:nvPr>
        </p:nvSpPr>
        <p:spPr>
          <a:xfrm>
            <a:off x="12319000" y="2413000"/>
            <a:ext cx="11354197"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0" y="0"/>
            <a:ext cx="4713829" cy="13715805"/>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0" y="635000"/>
            <a:ext cx="18170129" cy="1587500"/>
          </a:xfrm>
          <a:prstGeom prst="rect">
            <a:avLst/>
          </a:prstGeom>
        </p:spPr>
        <p:txBody>
          <a:bodyPr/>
          <a:lstStyle/>
          <a:p>
            <a:r>
              <a:t>Title Text</a:t>
            </a:r>
          </a:p>
        </p:txBody>
      </p:sp>
      <p:sp>
        <p:nvSpPr>
          <p:cNvPr id="163" name="Body Level One…"/>
          <p:cNvSpPr txBox="1">
            <a:spLocks noGrp="1"/>
          </p:cNvSpPr>
          <p:nvPr>
            <p:ph type="body" idx="1"/>
          </p:nvPr>
        </p:nvSpPr>
        <p:spPr>
          <a:xfrm>
            <a:off x="5715000" y="2413000"/>
            <a:ext cx="18170129"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7"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7"/>
            <a:ext cx="9408259" cy="9420599"/>
            <a:chOff x="0" y="0"/>
            <a:chExt cx="9408257" cy="9420598"/>
          </a:xfrm>
        </p:grpSpPr>
        <p:pic>
          <p:nvPicPr>
            <p:cNvPr id="181" name="GreenRing_NoEarth.ai" descr="GreenRing_NoEarth.ai"/>
            <p:cNvPicPr>
              <a:picLocks noChangeAspect="1"/>
            </p:cNvPicPr>
            <p:nvPr/>
          </p:nvPicPr>
          <p:blipFill>
            <a:blip r:embed="rId2">
              <a:extLst/>
            </a:blip>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pic>
        <p:nvPicPr>
          <p:cNvPr id="184" name="transparent CRLC logo.png" descr="transparent CRLC logo.png"/>
          <p:cNvPicPr>
            <a:picLocks noChangeAspect="1"/>
          </p:cNvPicPr>
          <p:nvPr/>
        </p:nvPicPr>
        <p:blipFill>
          <a:blip r:embed="rId3">
            <a:alphaModFix amt="60000"/>
            <a:extLst/>
          </a:blip>
          <a:stretch>
            <a:fillRect/>
          </a:stretch>
        </p:blipFill>
        <p:spPr>
          <a:xfrm>
            <a:off x="359999" y="12503053"/>
            <a:ext cx="906947" cy="906947"/>
          </a:xfrm>
          <a:prstGeom prst="rect">
            <a:avLst/>
          </a:prstGeom>
          <a:ln w="12700">
            <a:miter lim="400000"/>
          </a:ln>
        </p:spPr>
      </p:pic>
      <p:sp>
        <p:nvSpPr>
          <p:cNvPr id="185"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86" name="Body Level One…"/>
          <p:cNvSpPr txBox="1">
            <a:spLocks noGrp="1"/>
          </p:cNvSpPr>
          <p:nvPr>
            <p:ph type="body" sz="half" idx="1"/>
          </p:nvPr>
        </p:nvSpPr>
        <p:spPr>
          <a:xfrm>
            <a:off x="1016000" y="2413000"/>
            <a:ext cx="11354197"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9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extLst/>
          </a:blip>
          <a:stretch>
            <a:fillRect/>
          </a:stretch>
        </p:blipFill>
        <p:spPr>
          <a:xfrm>
            <a:off x="11836169" y="-63"/>
            <a:ext cx="13716001" cy="13716126"/>
          </a:xfrm>
          <a:prstGeom prst="rect">
            <a:avLst/>
          </a:prstGeom>
          <a:ln w="12700">
            <a:miter lim="400000"/>
          </a:ln>
        </p:spPr>
      </p:pic>
      <p:sp>
        <p:nvSpPr>
          <p:cNvPr id="19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0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extLst/>
          </a:blip>
          <a:srcRect/>
          <a:stretch>
            <a:fillRect/>
          </a:stretch>
        </p:blipFill>
        <p:spPr>
          <a:xfrm>
            <a:off x="13676783" y="1962546"/>
            <a:ext cx="9790985" cy="9790985"/>
          </a:xfrm>
          <a:prstGeom prst="rect">
            <a:avLst/>
          </a:prstGeom>
          <a:ln w="12700">
            <a:miter lim="400000"/>
          </a:ln>
        </p:spPr>
      </p:pic>
      <p:sp>
        <p:nvSpPr>
          <p:cNvPr id="20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1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extLst/>
          </a:blip>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2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extLst/>
          </a:blip>
          <a:stretch>
            <a:fillRect/>
          </a:stretch>
        </p:blipFill>
        <p:spPr>
          <a:xfrm>
            <a:off x="15169202" y="2014856"/>
            <a:ext cx="7097997" cy="9686288"/>
          </a:xfrm>
          <a:prstGeom prst="rect">
            <a:avLst/>
          </a:prstGeom>
          <a:ln w="12700">
            <a:miter lim="400000"/>
          </a:ln>
        </p:spPr>
      </p:pic>
      <p:sp>
        <p:nvSpPr>
          <p:cNvPr id="22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3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extLst/>
          </a:blip>
          <a:stretch>
            <a:fillRect/>
          </a:stretch>
        </p:blipFill>
        <p:spPr>
          <a:xfrm>
            <a:off x="14387551" y="2033503"/>
            <a:ext cx="8661301" cy="9648994"/>
          </a:xfrm>
          <a:prstGeom prst="rect">
            <a:avLst/>
          </a:prstGeom>
          <a:ln w="12700">
            <a:miter lim="400000"/>
          </a:ln>
        </p:spPr>
      </p:pic>
      <p:sp>
        <p:nvSpPr>
          <p:cNvPr id="23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4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47" name="CSN_Logo_vert_CR.png" descr="CSN_Logo_vert_CR.png"/>
          <p:cNvPicPr>
            <a:picLocks noChangeAspect="1"/>
          </p:cNvPicPr>
          <p:nvPr/>
        </p:nvPicPr>
        <p:blipFill>
          <a:blip r:embed="rId3">
            <a:extLst/>
          </a:blip>
          <a:stretch>
            <a:fillRect/>
          </a:stretch>
        </p:blipFill>
        <p:spPr>
          <a:xfrm>
            <a:off x="13423900" y="292100"/>
            <a:ext cx="10604500" cy="13792782"/>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5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extLst/>
          </a:blip>
          <a:stretch>
            <a:fillRect/>
          </a:stretch>
        </p:blipFill>
        <p:spPr>
          <a:xfrm>
            <a:off x="11814685"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6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67" name="PricingPollutionLogo.png" descr="PricingPollutionLogo.png"/>
          <p:cNvPicPr>
            <a:picLocks noChangeAspect="1"/>
          </p:cNvPicPr>
          <p:nvPr/>
        </p:nvPicPr>
        <p:blipFill>
          <a:blip r:embed="rId3">
            <a:extLst/>
          </a:blip>
          <a:stretch>
            <a:fillRect/>
          </a:stretch>
        </p:blipFill>
        <p:spPr>
          <a:xfrm>
            <a:off x="12847255" y="4747285"/>
            <a:ext cx="10646074" cy="4221430"/>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7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77" name="CampusCorps_Final_Vertical.png" descr="CampusCorps_Final_Vertical.png"/>
          <p:cNvPicPr>
            <a:picLocks noChangeAspect="1"/>
          </p:cNvPicPr>
          <p:nvPr/>
        </p:nvPicPr>
        <p:blipFill>
          <a:blip r:embed="rId3">
            <a:extLst/>
          </a:blip>
          <a:stretch>
            <a:fillRect/>
          </a:stretch>
        </p:blipFill>
        <p:spPr>
          <a:xfrm>
            <a:off x="14213684" y="2632026"/>
            <a:ext cx="8494761" cy="9652001"/>
          </a:xfrm>
          <a:prstGeom prst="rect">
            <a:avLst/>
          </a:prstGeom>
          <a:ln w="12700">
            <a:miter lim="400000"/>
          </a:ln>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7"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899"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7"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8000" y="-702000"/>
            <a:ext cx="25200001"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29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292" name="Title Text"/>
          <p:cNvSpPr txBox="1">
            <a:spLocks noGrp="1"/>
          </p:cNvSpPr>
          <p:nvPr>
            <p:ph type="title"/>
          </p:nvPr>
        </p:nvSpPr>
        <p:spPr>
          <a:xfrm>
            <a:off x="8710866" y="6298281"/>
            <a:ext cx="6962267" cy="1119439"/>
          </a:xfrm>
          <a:prstGeom prst="rect">
            <a:avLst/>
          </a:prstGeom>
          <a:solidFill>
            <a:srgbClr val="FFFFFF"/>
          </a:solidFill>
        </p:spPr>
        <p:txBody>
          <a:bodyPr anchor="ctr"/>
          <a:lstStyle>
            <a:lvl1pPr algn="ctr">
              <a:defRPr sz="6000">
                <a:solidFill>
                  <a:srgbClr val="333333"/>
                </a:solidFill>
              </a:defRPr>
            </a:lvl1pPr>
          </a:lstStyle>
          <a:p>
            <a:r>
              <a:t>Title Text</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0"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04"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5"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6"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7" name="Title Text"/>
          <p:cNvSpPr txBox="1">
            <a:spLocks noGrp="1"/>
          </p:cNvSpPr>
          <p:nvPr>
            <p:ph type="title"/>
          </p:nvPr>
        </p:nvSpPr>
        <p:spPr>
          <a:xfrm>
            <a:off x="1270000" y="1270000"/>
            <a:ext cx="5912821" cy="4448908"/>
          </a:xfrm>
          <a:prstGeom prst="rect">
            <a:avLst/>
          </a:prstGeom>
        </p:spPr>
        <p:txBody>
          <a:bodyPr/>
          <a:lstStyle>
            <a:lvl1pPr>
              <a:defRPr>
                <a:solidFill>
                  <a:srgbClr val="FFFFFF"/>
                </a:solidFill>
              </a:defRPr>
            </a:lvl1pPr>
          </a:lstStyle>
          <a:p>
            <a:r>
              <a:t>Title Text</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4566"/>
            <a:ext cx="8128161"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19"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0"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1"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600"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9"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8000" y="-241300"/>
            <a:ext cx="25200001" cy="144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38" name="Title Text"/>
          <p:cNvSpPr txBox="1">
            <a:spLocks noGrp="1"/>
          </p:cNvSpPr>
          <p:nvPr>
            <p:ph type="title"/>
          </p:nvPr>
        </p:nvSpPr>
        <p:spPr>
          <a:xfrm>
            <a:off x="1270000"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899" cy="6862444"/>
          </a:xfrm>
          <a:prstGeom prst="rect">
            <a:avLst/>
          </a:prstGeom>
        </p:spPr>
        <p:txBody>
          <a:bodyPr lIns="91439" tIns="45719" rIns="91439" bIns="45719">
            <a:noAutofit/>
          </a:bodyPr>
          <a:lstStyle/>
          <a:p>
            <a:endParaRPr/>
          </a:p>
        </p:txBody>
      </p:sp>
      <p:grpSp>
        <p:nvGrpSpPr>
          <p:cNvPr id="355" name="Group"/>
          <p:cNvGrpSpPr/>
          <p:nvPr/>
        </p:nvGrpSpPr>
        <p:grpSpPr>
          <a:xfrm>
            <a:off x="-408000" y="-241300"/>
            <a:ext cx="25200001" cy="144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56"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5"/>
          </a:xfrm>
          <a:prstGeom prst="rect">
            <a:avLst/>
          </a:prstGeom>
        </p:spPr>
        <p:txBody>
          <a:bodyPr/>
          <a:lstStyle/>
          <a:p>
            <a:r>
              <a:t>Title Text</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5"/>
          </a:xfrm>
          <a:prstGeom prst="rect">
            <a:avLst/>
          </a:prstGeom>
        </p:spPr>
        <p:txBody>
          <a:bodyPr/>
          <a:lstStyle/>
          <a:p>
            <a:r>
              <a:t>Title Text</a:t>
            </a:r>
          </a:p>
        </p:txBody>
      </p:sp>
      <p:sp>
        <p:nvSpPr>
          <p:cNvPr id="375" name="Body Level One…"/>
          <p:cNvSpPr txBox="1">
            <a:spLocks noGrp="1"/>
          </p:cNvSpPr>
          <p:nvPr>
            <p:ph type="body" sz="half" idx="1"/>
          </p:nvPr>
        </p:nvSpPr>
        <p:spPr>
          <a:xfrm>
            <a:off x="12693805" y="2540000"/>
            <a:ext cx="10673275" cy="10228285"/>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extLst/>
          </a:blip>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7900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407772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605488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542643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03074934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2201990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2308826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4902473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4880135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extLst/>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590985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774639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866996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extLst/>
            </a:blip>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extLst/>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9524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extLst/>
          </a:blip>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089151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extLst/>
          </a:blip>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554552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extLst/>
          </a:blip>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387176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extLst/>
          </a:blip>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601261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extLst/>
          </a:blip>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234438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extLst/>
          </a:blip>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416273664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0"/>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extLst/>
          </a:blip>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318854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extLst/>
          </a:blip>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99909186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extLst/>
          </a:blip>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314260366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263914943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16226230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36312912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7512429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1664386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225313435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7745069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0"/>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888219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extLst/>
          </a:blip>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24393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836703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448221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777159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8212634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2231784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73502948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extLst/>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6189988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9903312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0" y="-1"/>
            <a:ext cx="12637149" cy="14145347"/>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18" name="transparent CRLC logo.png" descr="transparent CRLC logo.png"/>
          <p:cNvPicPr>
            <a:picLocks noChangeAspect="1"/>
          </p:cNvPicPr>
          <p:nvPr/>
        </p:nvPicPr>
        <p:blipFill>
          <a:blip r:embed="rId2">
            <a:alphaModFix amt="60000"/>
            <a:extLst/>
          </a:blip>
          <a:stretch>
            <a:fillRect/>
          </a:stretch>
        </p:blipFill>
        <p:spPr>
          <a:xfrm>
            <a:off x="359999" y="12503053"/>
            <a:ext cx="906947" cy="906947"/>
          </a:xfrm>
          <a:prstGeom prst="rect">
            <a:avLst/>
          </a:prstGeom>
          <a:ln w="12700">
            <a:miter lim="400000"/>
          </a:ln>
        </p:spPr>
      </p:pic>
      <p:sp>
        <p:nvSpPr>
          <p:cNvPr id="119" name="Title Text"/>
          <p:cNvSpPr txBox="1">
            <a:spLocks noGrp="1"/>
          </p:cNvSpPr>
          <p:nvPr>
            <p:ph type="title"/>
          </p:nvPr>
        </p:nvSpPr>
        <p:spPr>
          <a:xfrm>
            <a:off x="13208000" y="635000"/>
            <a:ext cx="10260001" cy="1475993"/>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extLst/>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938469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325105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8979405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extLst/>
            </a:blip>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extLst/>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5263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extLst/>
          </a:blip>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0067387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extLst/>
          </a:blip>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39529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extLst/>
          </a:blip>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505661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extLst/>
          </a:blip>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74860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extLst/>
          </a:blip>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9746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extLst/>
          </a:blip>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302635985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0" y="-1"/>
            <a:ext cx="12637149" cy="14145347"/>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30" name="transparent CRLC logo.png" descr="transparent CRLC logo.png"/>
          <p:cNvPicPr>
            <a:picLocks noChangeAspect="1"/>
          </p:cNvPicPr>
          <p:nvPr/>
        </p:nvPicPr>
        <p:blipFill>
          <a:blip r:embed="rId2">
            <a:alphaModFix amt="60000"/>
            <a:extLst/>
          </a:blip>
          <a:stretch>
            <a:fillRect/>
          </a:stretch>
        </p:blipFill>
        <p:spPr>
          <a:xfrm>
            <a:off x="359999" y="12503053"/>
            <a:ext cx="906947" cy="906947"/>
          </a:xfrm>
          <a:prstGeom prst="rect">
            <a:avLst/>
          </a:prstGeom>
          <a:ln w="12700">
            <a:miter lim="400000"/>
          </a:ln>
        </p:spPr>
      </p:pic>
      <p:sp>
        <p:nvSpPr>
          <p:cNvPr id="131" name="Title Text"/>
          <p:cNvSpPr txBox="1">
            <a:spLocks noGrp="1"/>
          </p:cNvSpPr>
          <p:nvPr>
            <p:ph type="title"/>
          </p:nvPr>
        </p:nvSpPr>
        <p:spPr>
          <a:xfrm>
            <a:off x="13208000" y="635000"/>
            <a:ext cx="10260001" cy="1475993"/>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133"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extLst/>
          </a:blip>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31446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extLst/>
          </a:blip>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112099359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extLst/>
          </a:blip>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312267869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91482678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76508501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47037912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0805118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0447282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423433074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5008425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1" y="0"/>
            <a:ext cx="11354143" cy="13715805"/>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42"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88911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image" Target="../media/image3.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image" Target="../media/image3.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image" Target="../media/image2.pn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image" Target="../media/image1.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extLst/>
          </a:blip>
          <a:stretch>
            <a:fillRect/>
          </a:stretch>
        </p:blipFill>
        <p:spPr>
          <a:xfrm>
            <a:off x="359999" y="12503053"/>
            <a:ext cx="906947" cy="906947"/>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4" y="12947733"/>
            <a:ext cx="481584" cy="495301"/>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7" marR="0" indent="-610577"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7" marR="0" indent="-610577"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7" marR="0" indent="-610577"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7" marR="0" indent="-610577"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extLst/>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63238417"/>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extLst/>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42537413"/>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climate.smiller.org/talks/hub" TargetMode="External"/><Relationship Id="rId7" Type="http://schemas.openxmlformats.org/officeDocument/2006/relationships/hyperlink" Target="http://electric.smiller.or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climate.smiller.org/" TargetMode="External"/><Relationship Id="rId5" Type="http://schemas.openxmlformats.org/officeDocument/2006/relationships/hyperlink" Target="mailto:stevemiller@comcast.net" TargetMode="External"/><Relationship Id="rId4" Type="http://schemas.openxmlformats.org/officeDocument/2006/relationships/hyperlink" Target="mailto:patmiller@comcast.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www.sustainablejersey.com/?type=1336777441&amp;tx_sjcert_certification%5bcertification%5d%5b__identity%5d=70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sustainablejersey.com/actions-certification/actions/#open/action/484"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gXZMRYAwq6A"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climate.smiller.org/talks/hub" TargetMode="External"/><Relationship Id="rId7" Type="http://schemas.openxmlformats.org/officeDocument/2006/relationships/hyperlink" Target="http://electric.smiller.org/"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climate.smiller.org/" TargetMode="External"/><Relationship Id="rId5" Type="http://schemas.openxmlformats.org/officeDocument/2006/relationships/hyperlink" Target="mailto:stevemiller@comcast.net" TargetMode="External"/><Relationship Id="rId4" Type="http://schemas.openxmlformats.org/officeDocument/2006/relationships/hyperlink" Target="mailto:patmiller@comcast.ne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climatecommunication.yale.edu/visualizations-data/ycom-us-2018/?est=happening&amp;type=value&amp;geo=county"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Corals" TargetMode="External"/><Relationship Id="rId2" Type="http://schemas.openxmlformats.org/officeDocument/2006/relationships/hyperlink" Target="https://en.wikipedia.org/wiki/Amphibian" TargetMode="External"/><Relationship Id="rId1" Type="http://schemas.openxmlformats.org/officeDocument/2006/relationships/slideLayout" Target="../slideLayouts/slideLayout4.xml"/><Relationship Id="rId5" Type="http://schemas.openxmlformats.org/officeDocument/2006/relationships/hyperlink" Target="https://en.wikipedia.org/wiki/Insects" TargetMode="External"/><Relationship Id="rId4" Type="http://schemas.openxmlformats.org/officeDocument/2006/relationships/hyperlink" Target="https://en.wikipedia.org/wiki/Marine_mamma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338" y="5018592"/>
            <a:ext cx="22584000" cy="7484070"/>
          </a:xfrm>
        </p:spPr>
        <p:txBody>
          <a:bodyPr>
            <a:noAutofit/>
          </a:bodyPr>
          <a:lstStyle/>
          <a:p>
            <a:pPr algn="ctr"/>
            <a:r>
              <a:rPr lang="en-US" sz="9600" dirty="0">
                <a:solidFill>
                  <a:schemeClr val="tx2">
                    <a:lumMod val="10000"/>
                  </a:schemeClr>
                </a:solidFill>
              </a:rPr>
              <a:t>MIDDLETOWN FOR CLEAN ENERGY</a:t>
            </a:r>
            <a:br>
              <a:rPr lang="en-US" sz="9600" dirty="0">
                <a:solidFill>
                  <a:schemeClr val="tx2">
                    <a:lumMod val="10000"/>
                  </a:schemeClr>
                </a:solidFill>
              </a:rPr>
            </a:br>
            <a:r>
              <a:rPr lang="en-US" sz="9600" dirty="0">
                <a:solidFill>
                  <a:schemeClr val="tx2">
                    <a:lumMod val="10000"/>
                  </a:schemeClr>
                </a:solidFill>
              </a:rPr>
              <a:t>100% CAMPAIGN</a:t>
            </a:r>
            <a:br>
              <a:rPr lang="en-US" sz="9600" dirty="0">
                <a:solidFill>
                  <a:schemeClr val="tx2">
                    <a:lumMod val="10000"/>
                  </a:schemeClr>
                </a:solidFill>
              </a:rPr>
            </a:br>
            <a:r>
              <a:rPr lang="en-US" sz="4400" dirty="0">
                <a:solidFill>
                  <a:schemeClr val="tx2">
                    <a:lumMod val="10000"/>
                  </a:schemeClr>
                </a:solidFill>
              </a:rPr>
              <a:t>May 28 HUB slides &amp; references at </a:t>
            </a:r>
            <a:r>
              <a:rPr lang="en-US" sz="4400" dirty="0">
                <a:hlinkClick r:id="rId3"/>
              </a:rPr>
              <a:t>http://climate.smiller.org/talks/hub</a:t>
            </a:r>
            <a:br>
              <a:rPr lang="en-US" sz="9600" dirty="0">
                <a:solidFill>
                  <a:schemeClr val="tx2">
                    <a:lumMod val="10000"/>
                  </a:schemeClr>
                </a:solidFill>
              </a:rPr>
            </a:br>
            <a:br>
              <a:rPr lang="en-US" sz="9600" dirty="0">
                <a:solidFill>
                  <a:schemeClr val="tx2">
                    <a:lumMod val="10000"/>
                  </a:schemeClr>
                </a:solidFill>
              </a:rPr>
            </a:br>
            <a:r>
              <a:rPr lang="en-US" sz="6600" dirty="0">
                <a:solidFill>
                  <a:schemeClr val="tx2">
                    <a:lumMod val="10000"/>
                  </a:schemeClr>
                </a:solidFill>
              </a:rPr>
              <a:t>Pat and Steve Miller</a:t>
            </a:r>
            <a:br>
              <a:rPr lang="en-US" sz="6600" dirty="0">
                <a:solidFill>
                  <a:schemeClr val="tx2">
                    <a:lumMod val="10000"/>
                  </a:schemeClr>
                </a:solidFill>
              </a:rPr>
            </a:br>
            <a:r>
              <a:rPr lang="en-US" sz="4400" dirty="0">
                <a:solidFill>
                  <a:schemeClr val="tx2">
                    <a:lumMod val="10000"/>
                  </a:schemeClr>
                </a:solidFill>
                <a:hlinkClick r:id="rId4"/>
              </a:rPr>
              <a:t>patmiller@comcast.net</a:t>
            </a:r>
            <a:r>
              <a:rPr lang="en-US" sz="4400" dirty="0">
                <a:solidFill>
                  <a:schemeClr val="tx2">
                    <a:lumMod val="10000"/>
                  </a:schemeClr>
                </a:solidFill>
              </a:rPr>
              <a:t>    </a:t>
            </a:r>
            <a:r>
              <a:rPr lang="en-US" sz="4400" dirty="0">
                <a:solidFill>
                  <a:schemeClr val="tx2">
                    <a:lumMod val="10000"/>
                  </a:schemeClr>
                </a:solidFill>
                <a:hlinkClick r:id="rId5"/>
              </a:rPr>
              <a:t>stevemiller@comcast.net</a:t>
            </a:r>
            <a:r>
              <a:rPr lang="en-US" sz="4400" dirty="0">
                <a:solidFill>
                  <a:schemeClr val="tx2">
                    <a:lumMod val="10000"/>
                  </a:schemeClr>
                </a:solidFill>
              </a:rPr>
              <a:t> </a:t>
            </a:r>
            <a:br>
              <a:rPr lang="en-US" sz="4400" dirty="0">
                <a:solidFill>
                  <a:schemeClr val="tx2">
                    <a:lumMod val="10000"/>
                  </a:schemeClr>
                </a:solidFill>
              </a:rPr>
            </a:br>
            <a:r>
              <a:rPr lang="en-US" sz="4400" dirty="0">
                <a:hlinkClick r:id="rId6"/>
              </a:rPr>
              <a:t>http://climate.smiller.org</a:t>
            </a:r>
            <a:r>
              <a:rPr lang="en-US" sz="4400" dirty="0"/>
              <a:t> </a:t>
            </a:r>
            <a:br>
              <a:rPr lang="en-US" sz="4400" dirty="0"/>
            </a:br>
            <a:r>
              <a:rPr lang="en-US" sz="4400" dirty="0">
                <a:hlinkClick r:id="rId7"/>
              </a:rPr>
              <a:t>http://electric.smiller.org</a:t>
            </a:r>
            <a:r>
              <a:rPr lang="en-US" sz="4400" dirty="0"/>
              <a:t> </a:t>
            </a:r>
            <a:endParaRPr lang="en-US" sz="9600" dirty="0">
              <a:solidFill>
                <a:schemeClr val="tx2">
                  <a:lumMod val="10000"/>
                </a:schemeClr>
              </a:solidFill>
            </a:endParaRPr>
          </a:p>
        </p:txBody>
      </p:sp>
      <p:pic>
        <p:nvPicPr>
          <p:cNvPr id="3" name="Picture 2" descr="C:\Users\Pat\AppData\Local\Microsoft\Windows Live Mail\WLMDSS.tmp\WLMFE5C.tmp\logo-clean-energy.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4980" y="1166693"/>
            <a:ext cx="4574715" cy="3422891"/>
          </a:xfrm>
          <a:prstGeom prst="rect">
            <a:avLst/>
          </a:prstGeom>
          <a:noFill/>
          <a:ln>
            <a:noFill/>
          </a:ln>
        </p:spPr>
      </p:pic>
    </p:spTree>
    <p:extLst>
      <p:ext uri="{BB962C8B-B14F-4D97-AF65-F5344CB8AC3E}">
        <p14:creationId xmlns:p14="http://schemas.microsoft.com/office/powerpoint/2010/main" val="184509322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9" name="Shape"/>
          <p:cNvSpPr/>
          <p:nvPr/>
        </p:nvSpPr>
        <p:spPr>
          <a:xfrm>
            <a:off x="633822" y="9880517"/>
            <a:ext cx="4523212" cy="3037666"/>
          </a:xfrm>
          <a:custGeom>
            <a:avLst/>
            <a:gdLst/>
            <a:ahLst/>
            <a:cxnLst>
              <a:cxn ang="0">
                <a:pos x="wd2" y="hd2"/>
              </a:cxn>
              <a:cxn ang="5400000">
                <a:pos x="wd2" y="hd2"/>
              </a:cxn>
              <a:cxn ang="10800000">
                <a:pos x="wd2" y="hd2"/>
              </a:cxn>
              <a:cxn ang="16200000">
                <a:pos x="wd2" y="hd2"/>
              </a:cxn>
            </a:cxnLst>
            <a:rect l="0" t="0" r="r" b="b"/>
            <a:pathLst>
              <a:path w="21600" h="21600" extrusionOk="0">
                <a:moveTo>
                  <a:pt x="3106" y="21337"/>
                </a:moveTo>
                <a:lnTo>
                  <a:pt x="3106" y="21337"/>
                </a:lnTo>
                <a:lnTo>
                  <a:pt x="3106" y="21390"/>
                </a:lnTo>
                <a:lnTo>
                  <a:pt x="3035" y="21390"/>
                </a:lnTo>
                <a:lnTo>
                  <a:pt x="3035" y="21390"/>
                </a:lnTo>
                <a:lnTo>
                  <a:pt x="2965" y="21337"/>
                </a:lnTo>
                <a:lnTo>
                  <a:pt x="2859" y="21285"/>
                </a:lnTo>
                <a:lnTo>
                  <a:pt x="2824" y="21232"/>
                </a:lnTo>
                <a:lnTo>
                  <a:pt x="2824" y="21285"/>
                </a:lnTo>
                <a:lnTo>
                  <a:pt x="2824" y="21285"/>
                </a:lnTo>
                <a:lnTo>
                  <a:pt x="2859" y="21390"/>
                </a:lnTo>
                <a:lnTo>
                  <a:pt x="2859" y="21495"/>
                </a:lnTo>
                <a:lnTo>
                  <a:pt x="2753" y="21547"/>
                </a:lnTo>
                <a:lnTo>
                  <a:pt x="2753" y="21547"/>
                </a:lnTo>
                <a:lnTo>
                  <a:pt x="2753" y="21390"/>
                </a:lnTo>
                <a:lnTo>
                  <a:pt x="2788" y="21285"/>
                </a:lnTo>
                <a:lnTo>
                  <a:pt x="2929" y="21074"/>
                </a:lnTo>
                <a:lnTo>
                  <a:pt x="2929" y="21074"/>
                </a:lnTo>
                <a:lnTo>
                  <a:pt x="2859" y="21074"/>
                </a:lnTo>
                <a:lnTo>
                  <a:pt x="2929" y="21127"/>
                </a:lnTo>
                <a:lnTo>
                  <a:pt x="3000" y="21074"/>
                </a:lnTo>
                <a:lnTo>
                  <a:pt x="3000" y="21074"/>
                </a:lnTo>
                <a:lnTo>
                  <a:pt x="3035" y="21022"/>
                </a:lnTo>
                <a:lnTo>
                  <a:pt x="3106" y="20969"/>
                </a:lnTo>
                <a:lnTo>
                  <a:pt x="3106" y="20969"/>
                </a:lnTo>
                <a:lnTo>
                  <a:pt x="3176" y="20864"/>
                </a:lnTo>
                <a:lnTo>
                  <a:pt x="3176" y="20812"/>
                </a:lnTo>
                <a:lnTo>
                  <a:pt x="3282" y="20707"/>
                </a:lnTo>
                <a:lnTo>
                  <a:pt x="3282" y="20707"/>
                </a:lnTo>
                <a:lnTo>
                  <a:pt x="3388" y="20496"/>
                </a:lnTo>
                <a:lnTo>
                  <a:pt x="3565" y="20391"/>
                </a:lnTo>
                <a:lnTo>
                  <a:pt x="3918" y="20181"/>
                </a:lnTo>
                <a:lnTo>
                  <a:pt x="3918" y="20181"/>
                </a:lnTo>
                <a:lnTo>
                  <a:pt x="3918" y="20181"/>
                </a:lnTo>
                <a:lnTo>
                  <a:pt x="3953" y="20181"/>
                </a:lnTo>
                <a:lnTo>
                  <a:pt x="4129" y="20181"/>
                </a:lnTo>
                <a:lnTo>
                  <a:pt x="4129" y="20181"/>
                </a:lnTo>
                <a:lnTo>
                  <a:pt x="4094" y="20286"/>
                </a:lnTo>
                <a:lnTo>
                  <a:pt x="4165" y="20496"/>
                </a:lnTo>
                <a:lnTo>
                  <a:pt x="4165" y="20496"/>
                </a:lnTo>
                <a:lnTo>
                  <a:pt x="4235" y="20496"/>
                </a:lnTo>
                <a:lnTo>
                  <a:pt x="4235" y="20444"/>
                </a:lnTo>
                <a:lnTo>
                  <a:pt x="4271" y="20286"/>
                </a:lnTo>
                <a:lnTo>
                  <a:pt x="4271" y="20286"/>
                </a:lnTo>
                <a:lnTo>
                  <a:pt x="4306" y="20286"/>
                </a:lnTo>
                <a:lnTo>
                  <a:pt x="4482" y="20444"/>
                </a:lnTo>
                <a:lnTo>
                  <a:pt x="4482" y="20444"/>
                </a:lnTo>
                <a:lnTo>
                  <a:pt x="4482" y="20391"/>
                </a:lnTo>
                <a:lnTo>
                  <a:pt x="4482" y="20391"/>
                </a:lnTo>
                <a:lnTo>
                  <a:pt x="4376" y="20234"/>
                </a:lnTo>
                <a:lnTo>
                  <a:pt x="4341" y="20128"/>
                </a:lnTo>
                <a:lnTo>
                  <a:pt x="4376" y="19971"/>
                </a:lnTo>
                <a:lnTo>
                  <a:pt x="4518" y="19813"/>
                </a:lnTo>
                <a:lnTo>
                  <a:pt x="4729" y="19603"/>
                </a:lnTo>
                <a:lnTo>
                  <a:pt x="4871" y="19445"/>
                </a:lnTo>
                <a:lnTo>
                  <a:pt x="4871" y="19445"/>
                </a:lnTo>
                <a:lnTo>
                  <a:pt x="5188" y="19235"/>
                </a:lnTo>
                <a:lnTo>
                  <a:pt x="5188" y="19235"/>
                </a:lnTo>
                <a:lnTo>
                  <a:pt x="5259" y="19235"/>
                </a:lnTo>
                <a:lnTo>
                  <a:pt x="5400" y="19235"/>
                </a:lnTo>
                <a:lnTo>
                  <a:pt x="5400" y="19235"/>
                </a:lnTo>
                <a:lnTo>
                  <a:pt x="5435" y="19235"/>
                </a:lnTo>
                <a:lnTo>
                  <a:pt x="5435" y="19130"/>
                </a:lnTo>
                <a:lnTo>
                  <a:pt x="5435" y="19025"/>
                </a:lnTo>
                <a:lnTo>
                  <a:pt x="5435" y="19025"/>
                </a:lnTo>
                <a:lnTo>
                  <a:pt x="5435" y="18867"/>
                </a:lnTo>
                <a:lnTo>
                  <a:pt x="5506" y="18762"/>
                </a:lnTo>
                <a:lnTo>
                  <a:pt x="5647" y="18657"/>
                </a:lnTo>
                <a:lnTo>
                  <a:pt x="5647" y="18657"/>
                </a:lnTo>
                <a:lnTo>
                  <a:pt x="5788" y="18447"/>
                </a:lnTo>
                <a:lnTo>
                  <a:pt x="5859" y="18289"/>
                </a:lnTo>
                <a:lnTo>
                  <a:pt x="5965" y="18289"/>
                </a:lnTo>
                <a:lnTo>
                  <a:pt x="5965" y="18289"/>
                </a:lnTo>
                <a:lnTo>
                  <a:pt x="6000" y="18394"/>
                </a:lnTo>
                <a:lnTo>
                  <a:pt x="6071" y="18394"/>
                </a:lnTo>
                <a:lnTo>
                  <a:pt x="6141" y="18394"/>
                </a:lnTo>
                <a:lnTo>
                  <a:pt x="6141" y="18289"/>
                </a:lnTo>
                <a:lnTo>
                  <a:pt x="6141" y="18289"/>
                </a:lnTo>
                <a:lnTo>
                  <a:pt x="6141" y="18394"/>
                </a:lnTo>
                <a:lnTo>
                  <a:pt x="6035" y="18394"/>
                </a:lnTo>
                <a:lnTo>
                  <a:pt x="6035" y="18394"/>
                </a:lnTo>
                <a:lnTo>
                  <a:pt x="6035" y="18289"/>
                </a:lnTo>
                <a:lnTo>
                  <a:pt x="6035" y="18236"/>
                </a:lnTo>
                <a:lnTo>
                  <a:pt x="5965" y="18026"/>
                </a:lnTo>
                <a:lnTo>
                  <a:pt x="5965" y="18026"/>
                </a:lnTo>
                <a:lnTo>
                  <a:pt x="6000" y="17921"/>
                </a:lnTo>
                <a:lnTo>
                  <a:pt x="6000" y="17816"/>
                </a:lnTo>
                <a:lnTo>
                  <a:pt x="6000" y="17816"/>
                </a:lnTo>
                <a:lnTo>
                  <a:pt x="6000" y="17658"/>
                </a:lnTo>
                <a:lnTo>
                  <a:pt x="6035" y="17553"/>
                </a:lnTo>
                <a:lnTo>
                  <a:pt x="6141" y="17448"/>
                </a:lnTo>
                <a:lnTo>
                  <a:pt x="6247" y="17553"/>
                </a:lnTo>
                <a:lnTo>
                  <a:pt x="6247" y="17553"/>
                </a:lnTo>
                <a:lnTo>
                  <a:pt x="6176" y="17448"/>
                </a:lnTo>
                <a:lnTo>
                  <a:pt x="6071" y="17553"/>
                </a:lnTo>
                <a:lnTo>
                  <a:pt x="6071" y="17553"/>
                </a:lnTo>
                <a:lnTo>
                  <a:pt x="6000" y="17291"/>
                </a:lnTo>
                <a:lnTo>
                  <a:pt x="6035" y="17133"/>
                </a:lnTo>
                <a:lnTo>
                  <a:pt x="6071" y="17080"/>
                </a:lnTo>
                <a:lnTo>
                  <a:pt x="6176" y="17028"/>
                </a:lnTo>
                <a:lnTo>
                  <a:pt x="6176" y="17028"/>
                </a:lnTo>
                <a:lnTo>
                  <a:pt x="6282" y="16818"/>
                </a:lnTo>
                <a:lnTo>
                  <a:pt x="6353" y="16712"/>
                </a:lnTo>
                <a:lnTo>
                  <a:pt x="6388" y="16502"/>
                </a:lnTo>
                <a:lnTo>
                  <a:pt x="6459" y="16397"/>
                </a:lnTo>
                <a:lnTo>
                  <a:pt x="6459" y="16397"/>
                </a:lnTo>
                <a:lnTo>
                  <a:pt x="6424" y="16450"/>
                </a:lnTo>
                <a:lnTo>
                  <a:pt x="6388" y="16502"/>
                </a:lnTo>
                <a:lnTo>
                  <a:pt x="6282" y="16607"/>
                </a:lnTo>
                <a:lnTo>
                  <a:pt x="6282" y="16607"/>
                </a:lnTo>
                <a:lnTo>
                  <a:pt x="6035" y="16818"/>
                </a:lnTo>
                <a:lnTo>
                  <a:pt x="6035" y="16818"/>
                </a:lnTo>
                <a:lnTo>
                  <a:pt x="5859" y="16975"/>
                </a:lnTo>
                <a:lnTo>
                  <a:pt x="5753" y="17028"/>
                </a:lnTo>
                <a:lnTo>
                  <a:pt x="5612" y="16975"/>
                </a:lnTo>
                <a:lnTo>
                  <a:pt x="5612" y="16975"/>
                </a:lnTo>
                <a:lnTo>
                  <a:pt x="5576" y="16870"/>
                </a:lnTo>
                <a:lnTo>
                  <a:pt x="5471" y="16765"/>
                </a:lnTo>
                <a:lnTo>
                  <a:pt x="5471" y="16765"/>
                </a:lnTo>
                <a:lnTo>
                  <a:pt x="5471" y="16712"/>
                </a:lnTo>
                <a:lnTo>
                  <a:pt x="5471" y="16607"/>
                </a:lnTo>
                <a:lnTo>
                  <a:pt x="5506" y="16555"/>
                </a:lnTo>
                <a:lnTo>
                  <a:pt x="5506" y="16555"/>
                </a:lnTo>
                <a:lnTo>
                  <a:pt x="5506" y="16555"/>
                </a:lnTo>
                <a:lnTo>
                  <a:pt x="5612" y="16502"/>
                </a:lnTo>
                <a:lnTo>
                  <a:pt x="5647" y="16502"/>
                </a:lnTo>
                <a:lnTo>
                  <a:pt x="5753" y="16607"/>
                </a:lnTo>
                <a:lnTo>
                  <a:pt x="5753" y="16607"/>
                </a:lnTo>
                <a:lnTo>
                  <a:pt x="5788" y="16607"/>
                </a:lnTo>
                <a:lnTo>
                  <a:pt x="5753" y="16502"/>
                </a:lnTo>
                <a:lnTo>
                  <a:pt x="5753" y="16502"/>
                </a:lnTo>
                <a:lnTo>
                  <a:pt x="5612" y="16450"/>
                </a:lnTo>
                <a:lnTo>
                  <a:pt x="5471" y="16292"/>
                </a:lnTo>
                <a:lnTo>
                  <a:pt x="5471" y="16292"/>
                </a:lnTo>
                <a:lnTo>
                  <a:pt x="5506" y="16450"/>
                </a:lnTo>
                <a:lnTo>
                  <a:pt x="5471" y="16555"/>
                </a:lnTo>
                <a:lnTo>
                  <a:pt x="5471" y="16555"/>
                </a:lnTo>
                <a:lnTo>
                  <a:pt x="5400" y="16712"/>
                </a:lnTo>
                <a:lnTo>
                  <a:pt x="5329" y="16712"/>
                </a:lnTo>
                <a:lnTo>
                  <a:pt x="5329" y="16555"/>
                </a:lnTo>
                <a:lnTo>
                  <a:pt x="5329" y="16555"/>
                </a:lnTo>
                <a:lnTo>
                  <a:pt x="5294" y="16765"/>
                </a:lnTo>
                <a:lnTo>
                  <a:pt x="5294" y="16870"/>
                </a:lnTo>
                <a:lnTo>
                  <a:pt x="5294" y="17028"/>
                </a:lnTo>
                <a:lnTo>
                  <a:pt x="5294" y="17028"/>
                </a:lnTo>
                <a:lnTo>
                  <a:pt x="5329" y="17238"/>
                </a:lnTo>
                <a:lnTo>
                  <a:pt x="5329" y="17291"/>
                </a:lnTo>
                <a:lnTo>
                  <a:pt x="5259" y="17291"/>
                </a:lnTo>
                <a:lnTo>
                  <a:pt x="5259" y="17291"/>
                </a:lnTo>
                <a:lnTo>
                  <a:pt x="5188" y="17133"/>
                </a:lnTo>
                <a:lnTo>
                  <a:pt x="5047" y="16975"/>
                </a:lnTo>
                <a:lnTo>
                  <a:pt x="4941" y="16818"/>
                </a:lnTo>
                <a:lnTo>
                  <a:pt x="4871" y="16765"/>
                </a:lnTo>
                <a:lnTo>
                  <a:pt x="4871" y="16765"/>
                </a:lnTo>
                <a:lnTo>
                  <a:pt x="4871" y="16712"/>
                </a:lnTo>
                <a:lnTo>
                  <a:pt x="4871" y="16712"/>
                </a:lnTo>
                <a:lnTo>
                  <a:pt x="4800" y="16607"/>
                </a:lnTo>
                <a:lnTo>
                  <a:pt x="4729" y="16712"/>
                </a:lnTo>
                <a:lnTo>
                  <a:pt x="4694" y="16818"/>
                </a:lnTo>
                <a:lnTo>
                  <a:pt x="4694" y="16818"/>
                </a:lnTo>
                <a:lnTo>
                  <a:pt x="4659" y="16712"/>
                </a:lnTo>
                <a:lnTo>
                  <a:pt x="4659" y="16712"/>
                </a:lnTo>
                <a:lnTo>
                  <a:pt x="4553" y="16712"/>
                </a:lnTo>
                <a:lnTo>
                  <a:pt x="4482" y="16555"/>
                </a:lnTo>
                <a:lnTo>
                  <a:pt x="4482" y="16555"/>
                </a:lnTo>
                <a:lnTo>
                  <a:pt x="4518" y="16502"/>
                </a:lnTo>
                <a:lnTo>
                  <a:pt x="4518" y="16502"/>
                </a:lnTo>
                <a:lnTo>
                  <a:pt x="4376" y="16502"/>
                </a:lnTo>
                <a:lnTo>
                  <a:pt x="4306" y="16502"/>
                </a:lnTo>
                <a:lnTo>
                  <a:pt x="4165" y="16555"/>
                </a:lnTo>
                <a:lnTo>
                  <a:pt x="4094" y="16712"/>
                </a:lnTo>
                <a:lnTo>
                  <a:pt x="3953" y="16765"/>
                </a:lnTo>
                <a:lnTo>
                  <a:pt x="3953" y="16765"/>
                </a:lnTo>
                <a:lnTo>
                  <a:pt x="3918" y="16818"/>
                </a:lnTo>
                <a:lnTo>
                  <a:pt x="3882" y="16870"/>
                </a:lnTo>
                <a:lnTo>
                  <a:pt x="3812" y="16975"/>
                </a:lnTo>
                <a:lnTo>
                  <a:pt x="3776" y="17028"/>
                </a:lnTo>
                <a:lnTo>
                  <a:pt x="3776" y="17028"/>
                </a:lnTo>
                <a:lnTo>
                  <a:pt x="3706" y="17080"/>
                </a:lnTo>
                <a:lnTo>
                  <a:pt x="3706" y="17080"/>
                </a:lnTo>
                <a:lnTo>
                  <a:pt x="3600" y="17028"/>
                </a:lnTo>
                <a:lnTo>
                  <a:pt x="3494" y="17028"/>
                </a:lnTo>
                <a:lnTo>
                  <a:pt x="3494" y="17028"/>
                </a:lnTo>
                <a:lnTo>
                  <a:pt x="3529" y="16975"/>
                </a:lnTo>
                <a:lnTo>
                  <a:pt x="3600" y="16870"/>
                </a:lnTo>
                <a:lnTo>
                  <a:pt x="3706" y="16818"/>
                </a:lnTo>
                <a:lnTo>
                  <a:pt x="3706" y="16818"/>
                </a:lnTo>
                <a:lnTo>
                  <a:pt x="3706" y="16765"/>
                </a:lnTo>
                <a:lnTo>
                  <a:pt x="3706" y="16765"/>
                </a:lnTo>
                <a:lnTo>
                  <a:pt x="3671" y="16555"/>
                </a:lnTo>
                <a:lnTo>
                  <a:pt x="3671" y="16502"/>
                </a:lnTo>
                <a:lnTo>
                  <a:pt x="3776" y="16397"/>
                </a:lnTo>
                <a:lnTo>
                  <a:pt x="3776" y="16397"/>
                </a:lnTo>
                <a:lnTo>
                  <a:pt x="3671" y="16397"/>
                </a:lnTo>
                <a:lnTo>
                  <a:pt x="3565" y="16450"/>
                </a:lnTo>
                <a:lnTo>
                  <a:pt x="3565" y="16450"/>
                </a:lnTo>
                <a:lnTo>
                  <a:pt x="3494" y="16239"/>
                </a:lnTo>
                <a:lnTo>
                  <a:pt x="3529" y="16134"/>
                </a:lnTo>
                <a:lnTo>
                  <a:pt x="3600" y="16029"/>
                </a:lnTo>
                <a:lnTo>
                  <a:pt x="3671" y="15924"/>
                </a:lnTo>
                <a:lnTo>
                  <a:pt x="3671" y="15924"/>
                </a:lnTo>
                <a:lnTo>
                  <a:pt x="3565" y="15714"/>
                </a:lnTo>
                <a:lnTo>
                  <a:pt x="3424" y="15451"/>
                </a:lnTo>
                <a:lnTo>
                  <a:pt x="3424" y="15451"/>
                </a:lnTo>
                <a:lnTo>
                  <a:pt x="3388" y="15188"/>
                </a:lnTo>
                <a:lnTo>
                  <a:pt x="3388" y="15031"/>
                </a:lnTo>
                <a:lnTo>
                  <a:pt x="3388" y="15031"/>
                </a:lnTo>
                <a:lnTo>
                  <a:pt x="3353" y="15083"/>
                </a:lnTo>
                <a:lnTo>
                  <a:pt x="3318" y="15083"/>
                </a:lnTo>
                <a:lnTo>
                  <a:pt x="3318" y="15083"/>
                </a:lnTo>
                <a:lnTo>
                  <a:pt x="3318" y="14873"/>
                </a:lnTo>
                <a:lnTo>
                  <a:pt x="3353" y="14715"/>
                </a:lnTo>
                <a:lnTo>
                  <a:pt x="3565" y="14453"/>
                </a:lnTo>
                <a:lnTo>
                  <a:pt x="3565" y="14453"/>
                </a:lnTo>
                <a:lnTo>
                  <a:pt x="3494" y="14505"/>
                </a:lnTo>
                <a:lnTo>
                  <a:pt x="3494" y="14453"/>
                </a:lnTo>
                <a:lnTo>
                  <a:pt x="3388" y="14347"/>
                </a:lnTo>
                <a:lnTo>
                  <a:pt x="3388" y="14347"/>
                </a:lnTo>
                <a:lnTo>
                  <a:pt x="3388" y="14505"/>
                </a:lnTo>
                <a:lnTo>
                  <a:pt x="3282" y="14715"/>
                </a:lnTo>
                <a:lnTo>
                  <a:pt x="3176" y="14873"/>
                </a:lnTo>
                <a:lnTo>
                  <a:pt x="3176" y="15031"/>
                </a:lnTo>
                <a:lnTo>
                  <a:pt x="3176" y="15031"/>
                </a:lnTo>
                <a:lnTo>
                  <a:pt x="3282" y="15136"/>
                </a:lnTo>
                <a:lnTo>
                  <a:pt x="3282" y="15188"/>
                </a:lnTo>
                <a:lnTo>
                  <a:pt x="3212" y="15293"/>
                </a:lnTo>
                <a:lnTo>
                  <a:pt x="3141" y="15346"/>
                </a:lnTo>
                <a:lnTo>
                  <a:pt x="2965" y="15399"/>
                </a:lnTo>
                <a:lnTo>
                  <a:pt x="2576" y="15556"/>
                </a:lnTo>
                <a:lnTo>
                  <a:pt x="2329" y="15556"/>
                </a:lnTo>
                <a:lnTo>
                  <a:pt x="2329" y="15556"/>
                </a:lnTo>
                <a:lnTo>
                  <a:pt x="2259" y="15399"/>
                </a:lnTo>
                <a:lnTo>
                  <a:pt x="2259" y="15346"/>
                </a:lnTo>
                <a:lnTo>
                  <a:pt x="2329" y="15293"/>
                </a:lnTo>
                <a:lnTo>
                  <a:pt x="2329" y="15293"/>
                </a:lnTo>
                <a:lnTo>
                  <a:pt x="2188" y="15188"/>
                </a:lnTo>
                <a:lnTo>
                  <a:pt x="2082" y="15083"/>
                </a:lnTo>
                <a:lnTo>
                  <a:pt x="2012" y="14978"/>
                </a:lnTo>
                <a:lnTo>
                  <a:pt x="2012" y="14873"/>
                </a:lnTo>
                <a:lnTo>
                  <a:pt x="2012" y="14873"/>
                </a:lnTo>
                <a:lnTo>
                  <a:pt x="1976" y="14978"/>
                </a:lnTo>
                <a:lnTo>
                  <a:pt x="1906" y="14978"/>
                </a:lnTo>
                <a:lnTo>
                  <a:pt x="1835" y="14873"/>
                </a:lnTo>
                <a:lnTo>
                  <a:pt x="1800" y="14768"/>
                </a:lnTo>
                <a:lnTo>
                  <a:pt x="1800" y="14715"/>
                </a:lnTo>
                <a:lnTo>
                  <a:pt x="1800" y="14715"/>
                </a:lnTo>
                <a:lnTo>
                  <a:pt x="1800" y="14715"/>
                </a:lnTo>
                <a:lnTo>
                  <a:pt x="1659" y="14715"/>
                </a:lnTo>
                <a:lnTo>
                  <a:pt x="1659" y="14715"/>
                </a:lnTo>
                <a:lnTo>
                  <a:pt x="1659" y="14558"/>
                </a:lnTo>
                <a:lnTo>
                  <a:pt x="1694" y="14505"/>
                </a:lnTo>
                <a:lnTo>
                  <a:pt x="1765" y="14453"/>
                </a:lnTo>
                <a:lnTo>
                  <a:pt x="1835" y="14347"/>
                </a:lnTo>
                <a:lnTo>
                  <a:pt x="1835" y="14347"/>
                </a:lnTo>
                <a:lnTo>
                  <a:pt x="1835" y="14295"/>
                </a:lnTo>
                <a:lnTo>
                  <a:pt x="1835" y="14242"/>
                </a:lnTo>
                <a:lnTo>
                  <a:pt x="1835" y="14242"/>
                </a:lnTo>
                <a:lnTo>
                  <a:pt x="1835" y="14190"/>
                </a:lnTo>
                <a:lnTo>
                  <a:pt x="1871" y="14190"/>
                </a:lnTo>
                <a:lnTo>
                  <a:pt x="1976" y="14190"/>
                </a:lnTo>
                <a:lnTo>
                  <a:pt x="1976" y="14190"/>
                </a:lnTo>
                <a:lnTo>
                  <a:pt x="2012" y="14242"/>
                </a:lnTo>
                <a:lnTo>
                  <a:pt x="2047" y="14295"/>
                </a:lnTo>
                <a:lnTo>
                  <a:pt x="2082" y="14295"/>
                </a:lnTo>
                <a:lnTo>
                  <a:pt x="2188" y="14347"/>
                </a:lnTo>
                <a:lnTo>
                  <a:pt x="2188" y="14347"/>
                </a:lnTo>
                <a:lnTo>
                  <a:pt x="2224" y="14453"/>
                </a:lnTo>
                <a:lnTo>
                  <a:pt x="2188" y="14505"/>
                </a:lnTo>
                <a:lnTo>
                  <a:pt x="2153" y="14558"/>
                </a:lnTo>
                <a:lnTo>
                  <a:pt x="2153" y="14558"/>
                </a:lnTo>
                <a:lnTo>
                  <a:pt x="2188" y="14558"/>
                </a:lnTo>
                <a:lnTo>
                  <a:pt x="2259" y="14453"/>
                </a:lnTo>
                <a:lnTo>
                  <a:pt x="2329" y="14347"/>
                </a:lnTo>
                <a:lnTo>
                  <a:pt x="2400" y="14295"/>
                </a:lnTo>
                <a:lnTo>
                  <a:pt x="2400" y="14295"/>
                </a:lnTo>
                <a:lnTo>
                  <a:pt x="2435" y="14453"/>
                </a:lnTo>
                <a:lnTo>
                  <a:pt x="2471" y="14558"/>
                </a:lnTo>
                <a:lnTo>
                  <a:pt x="2471" y="14558"/>
                </a:lnTo>
                <a:lnTo>
                  <a:pt x="2612" y="14558"/>
                </a:lnTo>
                <a:lnTo>
                  <a:pt x="2647" y="14505"/>
                </a:lnTo>
                <a:lnTo>
                  <a:pt x="2647" y="14453"/>
                </a:lnTo>
                <a:lnTo>
                  <a:pt x="2647" y="14453"/>
                </a:lnTo>
                <a:lnTo>
                  <a:pt x="2647" y="14295"/>
                </a:lnTo>
                <a:lnTo>
                  <a:pt x="2576" y="14295"/>
                </a:lnTo>
                <a:lnTo>
                  <a:pt x="2471" y="14242"/>
                </a:lnTo>
                <a:lnTo>
                  <a:pt x="2471" y="14242"/>
                </a:lnTo>
                <a:lnTo>
                  <a:pt x="2612" y="14190"/>
                </a:lnTo>
                <a:lnTo>
                  <a:pt x="2612" y="14190"/>
                </a:lnTo>
                <a:lnTo>
                  <a:pt x="2541" y="14137"/>
                </a:lnTo>
                <a:lnTo>
                  <a:pt x="2576" y="14032"/>
                </a:lnTo>
                <a:lnTo>
                  <a:pt x="2576" y="14032"/>
                </a:lnTo>
                <a:lnTo>
                  <a:pt x="2435" y="14137"/>
                </a:lnTo>
                <a:lnTo>
                  <a:pt x="2400" y="14190"/>
                </a:lnTo>
                <a:lnTo>
                  <a:pt x="2329" y="14242"/>
                </a:lnTo>
                <a:lnTo>
                  <a:pt x="2188" y="14242"/>
                </a:lnTo>
                <a:lnTo>
                  <a:pt x="2188" y="14242"/>
                </a:lnTo>
                <a:lnTo>
                  <a:pt x="1906" y="14137"/>
                </a:lnTo>
                <a:lnTo>
                  <a:pt x="1835" y="14137"/>
                </a:lnTo>
                <a:lnTo>
                  <a:pt x="1800" y="14190"/>
                </a:lnTo>
                <a:lnTo>
                  <a:pt x="1800" y="14190"/>
                </a:lnTo>
                <a:lnTo>
                  <a:pt x="1765" y="14032"/>
                </a:lnTo>
                <a:lnTo>
                  <a:pt x="1800" y="13980"/>
                </a:lnTo>
                <a:lnTo>
                  <a:pt x="1906" y="13927"/>
                </a:lnTo>
                <a:lnTo>
                  <a:pt x="1906" y="13927"/>
                </a:lnTo>
                <a:lnTo>
                  <a:pt x="1835" y="13927"/>
                </a:lnTo>
                <a:lnTo>
                  <a:pt x="1800" y="13980"/>
                </a:lnTo>
                <a:lnTo>
                  <a:pt x="1800" y="13980"/>
                </a:lnTo>
                <a:lnTo>
                  <a:pt x="1765" y="13874"/>
                </a:lnTo>
                <a:lnTo>
                  <a:pt x="1765" y="13769"/>
                </a:lnTo>
                <a:lnTo>
                  <a:pt x="1765" y="13769"/>
                </a:lnTo>
                <a:lnTo>
                  <a:pt x="1659" y="13874"/>
                </a:lnTo>
                <a:lnTo>
                  <a:pt x="1659" y="13874"/>
                </a:lnTo>
                <a:lnTo>
                  <a:pt x="1659" y="13769"/>
                </a:lnTo>
                <a:lnTo>
                  <a:pt x="1659" y="13717"/>
                </a:lnTo>
                <a:lnTo>
                  <a:pt x="1694" y="13612"/>
                </a:lnTo>
                <a:lnTo>
                  <a:pt x="1694" y="13612"/>
                </a:lnTo>
                <a:lnTo>
                  <a:pt x="1659" y="13612"/>
                </a:lnTo>
                <a:lnTo>
                  <a:pt x="1624" y="13664"/>
                </a:lnTo>
                <a:lnTo>
                  <a:pt x="1624" y="13769"/>
                </a:lnTo>
                <a:lnTo>
                  <a:pt x="1624" y="13927"/>
                </a:lnTo>
                <a:lnTo>
                  <a:pt x="1588" y="13927"/>
                </a:lnTo>
                <a:lnTo>
                  <a:pt x="1518" y="13927"/>
                </a:lnTo>
                <a:lnTo>
                  <a:pt x="1518" y="13927"/>
                </a:lnTo>
                <a:lnTo>
                  <a:pt x="1482" y="13874"/>
                </a:lnTo>
                <a:lnTo>
                  <a:pt x="1447" y="13769"/>
                </a:lnTo>
                <a:lnTo>
                  <a:pt x="1412" y="13717"/>
                </a:lnTo>
                <a:lnTo>
                  <a:pt x="1376" y="13664"/>
                </a:lnTo>
                <a:lnTo>
                  <a:pt x="1376" y="13664"/>
                </a:lnTo>
                <a:lnTo>
                  <a:pt x="1306" y="13612"/>
                </a:lnTo>
                <a:lnTo>
                  <a:pt x="1306" y="13559"/>
                </a:lnTo>
                <a:lnTo>
                  <a:pt x="1376" y="13401"/>
                </a:lnTo>
                <a:lnTo>
                  <a:pt x="1376" y="13401"/>
                </a:lnTo>
                <a:lnTo>
                  <a:pt x="1271" y="13349"/>
                </a:lnTo>
                <a:lnTo>
                  <a:pt x="1200" y="13401"/>
                </a:lnTo>
                <a:lnTo>
                  <a:pt x="1200" y="13401"/>
                </a:lnTo>
                <a:lnTo>
                  <a:pt x="1129" y="13191"/>
                </a:lnTo>
                <a:lnTo>
                  <a:pt x="1200" y="13191"/>
                </a:lnTo>
                <a:lnTo>
                  <a:pt x="1376" y="13191"/>
                </a:lnTo>
                <a:lnTo>
                  <a:pt x="1376" y="13191"/>
                </a:lnTo>
                <a:lnTo>
                  <a:pt x="1271" y="13139"/>
                </a:lnTo>
                <a:lnTo>
                  <a:pt x="1271" y="13086"/>
                </a:lnTo>
                <a:lnTo>
                  <a:pt x="1271" y="13034"/>
                </a:lnTo>
                <a:lnTo>
                  <a:pt x="1376" y="13034"/>
                </a:lnTo>
                <a:lnTo>
                  <a:pt x="1376" y="13034"/>
                </a:lnTo>
                <a:lnTo>
                  <a:pt x="1412" y="12928"/>
                </a:lnTo>
                <a:lnTo>
                  <a:pt x="1447" y="12823"/>
                </a:lnTo>
                <a:lnTo>
                  <a:pt x="1447" y="12718"/>
                </a:lnTo>
                <a:lnTo>
                  <a:pt x="1482" y="12561"/>
                </a:lnTo>
                <a:lnTo>
                  <a:pt x="1482" y="12561"/>
                </a:lnTo>
                <a:lnTo>
                  <a:pt x="1765" y="12193"/>
                </a:lnTo>
                <a:lnTo>
                  <a:pt x="1765" y="12193"/>
                </a:lnTo>
                <a:lnTo>
                  <a:pt x="1800" y="12140"/>
                </a:lnTo>
                <a:lnTo>
                  <a:pt x="1871" y="12140"/>
                </a:lnTo>
                <a:lnTo>
                  <a:pt x="1871" y="12140"/>
                </a:lnTo>
                <a:lnTo>
                  <a:pt x="1906" y="12193"/>
                </a:lnTo>
                <a:lnTo>
                  <a:pt x="1976" y="12193"/>
                </a:lnTo>
                <a:lnTo>
                  <a:pt x="1976" y="12298"/>
                </a:lnTo>
                <a:lnTo>
                  <a:pt x="1976" y="12298"/>
                </a:lnTo>
                <a:lnTo>
                  <a:pt x="2047" y="12193"/>
                </a:lnTo>
                <a:lnTo>
                  <a:pt x="2047" y="12193"/>
                </a:lnTo>
                <a:lnTo>
                  <a:pt x="2012" y="12193"/>
                </a:lnTo>
                <a:lnTo>
                  <a:pt x="1976" y="12140"/>
                </a:lnTo>
                <a:lnTo>
                  <a:pt x="2012" y="11982"/>
                </a:lnTo>
                <a:lnTo>
                  <a:pt x="2153" y="11877"/>
                </a:lnTo>
                <a:lnTo>
                  <a:pt x="2153" y="11877"/>
                </a:lnTo>
                <a:lnTo>
                  <a:pt x="1976" y="11982"/>
                </a:lnTo>
                <a:lnTo>
                  <a:pt x="1976" y="11982"/>
                </a:lnTo>
                <a:lnTo>
                  <a:pt x="1906" y="11772"/>
                </a:lnTo>
                <a:lnTo>
                  <a:pt x="1906" y="11615"/>
                </a:lnTo>
                <a:lnTo>
                  <a:pt x="1976" y="11509"/>
                </a:lnTo>
                <a:lnTo>
                  <a:pt x="2047" y="11457"/>
                </a:lnTo>
                <a:lnTo>
                  <a:pt x="2224" y="11457"/>
                </a:lnTo>
                <a:lnTo>
                  <a:pt x="2224" y="11457"/>
                </a:lnTo>
                <a:lnTo>
                  <a:pt x="2082" y="11352"/>
                </a:lnTo>
                <a:lnTo>
                  <a:pt x="2082" y="11299"/>
                </a:lnTo>
                <a:lnTo>
                  <a:pt x="2153" y="11299"/>
                </a:lnTo>
                <a:lnTo>
                  <a:pt x="2224" y="11194"/>
                </a:lnTo>
                <a:lnTo>
                  <a:pt x="2329" y="11194"/>
                </a:lnTo>
                <a:lnTo>
                  <a:pt x="2329" y="11194"/>
                </a:lnTo>
                <a:lnTo>
                  <a:pt x="2541" y="11299"/>
                </a:lnTo>
                <a:lnTo>
                  <a:pt x="2541" y="11299"/>
                </a:lnTo>
                <a:lnTo>
                  <a:pt x="2612" y="11352"/>
                </a:lnTo>
                <a:lnTo>
                  <a:pt x="2612" y="11404"/>
                </a:lnTo>
                <a:lnTo>
                  <a:pt x="2541" y="11509"/>
                </a:lnTo>
                <a:lnTo>
                  <a:pt x="2541" y="11509"/>
                </a:lnTo>
                <a:lnTo>
                  <a:pt x="2612" y="11457"/>
                </a:lnTo>
                <a:lnTo>
                  <a:pt x="2788" y="11404"/>
                </a:lnTo>
                <a:lnTo>
                  <a:pt x="2965" y="11352"/>
                </a:lnTo>
                <a:lnTo>
                  <a:pt x="3035" y="11299"/>
                </a:lnTo>
                <a:lnTo>
                  <a:pt x="3035" y="11299"/>
                </a:lnTo>
                <a:lnTo>
                  <a:pt x="3176" y="11036"/>
                </a:lnTo>
                <a:lnTo>
                  <a:pt x="3388" y="10826"/>
                </a:lnTo>
                <a:lnTo>
                  <a:pt x="3388" y="10826"/>
                </a:lnTo>
                <a:lnTo>
                  <a:pt x="3424" y="10931"/>
                </a:lnTo>
                <a:lnTo>
                  <a:pt x="3424" y="10931"/>
                </a:lnTo>
                <a:lnTo>
                  <a:pt x="3706" y="10931"/>
                </a:lnTo>
                <a:lnTo>
                  <a:pt x="3918" y="10879"/>
                </a:lnTo>
                <a:lnTo>
                  <a:pt x="4059" y="10774"/>
                </a:lnTo>
                <a:lnTo>
                  <a:pt x="4129" y="10564"/>
                </a:lnTo>
                <a:lnTo>
                  <a:pt x="4129" y="10564"/>
                </a:lnTo>
                <a:lnTo>
                  <a:pt x="4129" y="10353"/>
                </a:lnTo>
                <a:lnTo>
                  <a:pt x="4129" y="10091"/>
                </a:lnTo>
                <a:lnTo>
                  <a:pt x="4129" y="10091"/>
                </a:lnTo>
                <a:lnTo>
                  <a:pt x="3988" y="9775"/>
                </a:lnTo>
                <a:lnTo>
                  <a:pt x="3882" y="9670"/>
                </a:lnTo>
                <a:lnTo>
                  <a:pt x="3812" y="9670"/>
                </a:lnTo>
                <a:lnTo>
                  <a:pt x="3776" y="9670"/>
                </a:lnTo>
                <a:lnTo>
                  <a:pt x="3776" y="9670"/>
                </a:lnTo>
                <a:lnTo>
                  <a:pt x="3918" y="9618"/>
                </a:lnTo>
                <a:lnTo>
                  <a:pt x="4094" y="9460"/>
                </a:lnTo>
                <a:lnTo>
                  <a:pt x="4129" y="9407"/>
                </a:lnTo>
                <a:lnTo>
                  <a:pt x="4165" y="9302"/>
                </a:lnTo>
                <a:lnTo>
                  <a:pt x="4129" y="9145"/>
                </a:lnTo>
                <a:lnTo>
                  <a:pt x="3988" y="9039"/>
                </a:lnTo>
                <a:lnTo>
                  <a:pt x="3988" y="9039"/>
                </a:lnTo>
                <a:lnTo>
                  <a:pt x="4094" y="8934"/>
                </a:lnTo>
                <a:lnTo>
                  <a:pt x="4094" y="8934"/>
                </a:lnTo>
                <a:lnTo>
                  <a:pt x="3988" y="9039"/>
                </a:lnTo>
                <a:lnTo>
                  <a:pt x="3953" y="9092"/>
                </a:lnTo>
                <a:lnTo>
                  <a:pt x="3882" y="9145"/>
                </a:lnTo>
                <a:lnTo>
                  <a:pt x="3882" y="9145"/>
                </a:lnTo>
                <a:lnTo>
                  <a:pt x="3776" y="9197"/>
                </a:lnTo>
                <a:lnTo>
                  <a:pt x="3706" y="9197"/>
                </a:lnTo>
                <a:lnTo>
                  <a:pt x="3600" y="9197"/>
                </a:lnTo>
                <a:lnTo>
                  <a:pt x="3565" y="9302"/>
                </a:lnTo>
                <a:lnTo>
                  <a:pt x="3565" y="9302"/>
                </a:lnTo>
                <a:lnTo>
                  <a:pt x="3600" y="9197"/>
                </a:lnTo>
                <a:lnTo>
                  <a:pt x="3600" y="9302"/>
                </a:lnTo>
                <a:lnTo>
                  <a:pt x="3529" y="9355"/>
                </a:lnTo>
                <a:lnTo>
                  <a:pt x="3529" y="9355"/>
                </a:lnTo>
                <a:lnTo>
                  <a:pt x="3318" y="9407"/>
                </a:lnTo>
                <a:lnTo>
                  <a:pt x="3318" y="9407"/>
                </a:lnTo>
                <a:lnTo>
                  <a:pt x="3282" y="9460"/>
                </a:lnTo>
                <a:lnTo>
                  <a:pt x="3176" y="9618"/>
                </a:lnTo>
                <a:lnTo>
                  <a:pt x="3141" y="9670"/>
                </a:lnTo>
                <a:lnTo>
                  <a:pt x="3106" y="9775"/>
                </a:lnTo>
                <a:lnTo>
                  <a:pt x="3106" y="9775"/>
                </a:lnTo>
                <a:lnTo>
                  <a:pt x="3000" y="9618"/>
                </a:lnTo>
                <a:lnTo>
                  <a:pt x="2929" y="9460"/>
                </a:lnTo>
                <a:lnTo>
                  <a:pt x="2824" y="9407"/>
                </a:lnTo>
                <a:lnTo>
                  <a:pt x="2753" y="9407"/>
                </a:lnTo>
                <a:lnTo>
                  <a:pt x="2753" y="9407"/>
                </a:lnTo>
                <a:lnTo>
                  <a:pt x="2929" y="9512"/>
                </a:lnTo>
                <a:lnTo>
                  <a:pt x="2929" y="9512"/>
                </a:lnTo>
                <a:lnTo>
                  <a:pt x="2859" y="9670"/>
                </a:lnTo>
                <a:lnTo>
                  <a:pt x="2859" y="9670"/>
                </a:lnTo>
                <a:lnTo>
                  <a:pt x="2788" y="9618"/>
                </a:lnTo>
                <a:lnTo>
                  <a:pt x="2788" y="9618"/>
                </a:lnTo>
                <a:lnTo>
                  <a:pt x="2576" y="9460"/>
                </a:lnTo>
                <a:lnTo>
                  <a:pt x="2576" y="9460"/>
                </a:lnTo>
                <a:lnTo>
                  <a:pt x="2365" y="9407"/>
                </a:lnTo>
                <a:lnTo>
                  <a:pt x="2188" y="9460"/>
                </a:lnTo>
                <a:lnTo>
                  <a:pt x="2188" y="9460"/>
                </a:lnTo>
                <a:lnTo>
                  <a:pt x="1906" y="9512"/>
                </a:lnTo>
                <a:lnTo>
                  <a:pt x="1765" y="9618"/>
                </a:lnTo>
                <a:lnTo>
                  <a:pt x="1518" y="9512"/>
                </a:lnTo>
                <a:lnTo>
                  <a:pt x="1518" y="9512"/>
                </a:lnTo>
                <a:lnTo>
                  <a:pt x="1271" y="9460"/>
                </a:lnTo>
                <a:lnTo>
                  <a:pt x="1094" y="9407"/>
                </a:lnTo>
                <a:lnTo>
                  <a:pt x="953" y="9302"/>
                </a:lnTo>
                <a:lnTo>
                  <a:pt x="953" y="9302"/>
                </a:lnTo>
                <a:lnTo>
                  <a:pt x="1024" y="9197"/>
                </a:lnTo>
                <a:lnTo>
                  <a:pt x="1024" y="9145"/>
                </a:lnTo>
                <a:lnTo>
                  <a:pt x="1024" y="9092"/>
                </a:lnTo>
                <a:lnTo>
                  <a:pt x="918" y="9039"/>
                </a:lnTo>
                <a:lnTo>
                  <a:pt x="918" y="9039"/>
                </a:lnTo>
                <a:lnTo>
                  <a:pt x="812" y="8829"/>
                </a:lnTo>
                <a:lnTo>
                  <a:pt x="706" y="8672"/>
                </a:lnTo>
                <a:lnTo>
                  <a:pt x="706" y="8566"/>
                </a:lnTo>
                <a:lnTo>
                  <a:pt x="741" y="8514"/>
                </a:lnTo>
                <a:lnTo>
                  <a:pt x="741" y="8514"/>
                </a:lnTo>
                <a:lnTo>
                  <a:pt x="706" y="8672"/>
                </a:lnTo>
                <a:lnTo>
                  <a:pt x="706" y="8672"/>
                </a:lnTo>
                <a:lnTo>
                  <a:pt x="847" y="8777"/>
                </a:lnTo>
                <a:lnTo>
                  <a:pt x="882" y="8777"/>
                </a:lnTo>
                <a:lnTo>
                  <a:pt x="918" y="8672"/>
                </a:lnTo>
                <a:lnTo>
                  <a:pt x="953" y="8619"/>
                </a:lnTo>
                <a:lnTo>
                  <a:pt x="953" y="8619"/>
                </a:lnTo>
                <a:lnTo>
                  <a:pt x="953" y="8566"/>
                </a:lnTo>
                <a:lnTo>
                  <a:pt x="1059" y="8566"/>
                </a:lnTo>
                <a:lnTo>
                  <a:pt x="1200" y="8566"/>
                </a:lnTo>
                <a:lnTo>
                  <a:pt x="1200" y="8566"/>
                </a:lnTo>
                <a:lnTo>
                  <a:pt x="953" y="8461"/>
                </a:lnTo>
                <a:lnTo>
                  <a:pt x="812" y="8356"/>
                </a:lnTo>
                <a:lnTo>
                  <a:pt x="459" y="8356"/>
                </a:lnTo>
                <a:lnTo>
                  <a:pt x="459" y="8356"/>
                </a:lnTo>
                <a:lnTo>
                  <a:pt x="282" y="8251"/>
                </a:lnTo>
                <a:lnTo>
                  <a:pt x="106" y="8093"/>
                </a:lnTo>
                <a:lnTo>
                  <a:pt x="106" y="8093"/>
                </a:lnTo>
                <a:lnTo>
                  <a:pt x="0" y="7988"/>
                </a:lnTo>
                <a:lnTo>
                  <a:pt x="71" y="7936"/>
                </a:lnTo>
                <a:lnTo>
                  <a:pt x="176" y="7883"/>
                </a:lnTo>
                <a:lnTo>
                  <a:pt x="176" y="7883"/>
                </a:lnTo>
                <a:lnTo>
                  <a:pt x="71" y="7988"/>
                </a:lnTo>
                <a:lnTo>
                  <a:pt x="71" y="7988"/>
                </a:lnTo>
                <a:lnTo>
                  <a:pt x="176" y="8041"/>
                </a:lnTo>
                <a:lnTo>
                  <a:pt x="282" y="7988"/>
                </a:lnTo>
                <a:lnTo>
                  <a:pt x="424" y="7778"/>
                </a:lnTo>
                <a:lnTo>
                  <a:pt x="424" y="7778"/>
                </a:lnTo>
                <a:lnTo>
                  <a:pt x="565" y="7726"/>
                </a:lnTo>
                <a:lnTo>
                  <a:pt x="671" y="7726"/>
                </a:lnTo>
                <a:lnTo>
                  <a:pt x="706" y="7620"/>
                </a:lnTo>
                <a:lnTo>
                  <a:pt x="706" y="7620"/>
                </a:lnTo>
                <a:lnTo>
                  <a:pt x="706" y="7463"/>
                </a:lnTo>
                <a:lnTo>
                  <a:pt x="812" y="7410"/>
                </a:lnTo>
                <a:lnTo>
                  <a:pt x="1024" y="7410"/>
                </a:lnTo>
                <a:lnTo>
                  <a:pt x="1271" y="7410"/>
                </a:lnTo>
                <a:lnTo>
                  <a:pt x="1482" y="7358"/>
                </a:lnTo>
                <a:lnTo>
                  <a:pt x="1482" y="7358"/>
                </a:lnTo>
                <a:lnTo>
                  <a:pt x="1376" y="7253"/>
                </a:lnTo>
                <a:lnTo>
                  <a:pt x="1376" y="7253"/>
                </a:lnTo>
                <a:lnTo>
                  <a:pt x="1306" y="7200"/>
                </a:lnTo>
                <a:lnTo>
                  <a:pt x="1376" y="7095"/>
                </a:lnTo>
                <a:lnTo>
                  <a:pt x="1447" y="7042"/>
                </a:lnTo>
                <a:lnTo>
                  <a:pt x="1765" y="6937"/>
                </a:lnTo>
                <a:lnTo>
                  <a:pt x="1765" y="6937"/>
                </a:lnTo>
                <a:lnTo>
                  <a:pt x="1906" y="6885"/>
                </a:lnTo>
                <a:lnTo>
                  <a:pt x="2082" y="6832"/>
                </a:lnTo>
                <a:lnTo>
                  <a:pt x="2259" y="6780"/>
                </a:lnTo>
                <a:lnTo>
                  <a:pt x="2471" y="6780"/>
                </a:lnTo>
                <a:lnTo>
                  <a:pt x="2471" y="6780"/>
                </a:lnTo>
                <a:lnTo>
                  <a:pt x="2435" y="6780"/>
                </a:lnTo>
                <a:lnTo>
                  <a:pt x="2435" y="6832"/>
                </a:lnTo>
                <a:lnTo>
                  <a:pt x="2435" y="7042"/>
                </a:lnTo>
                <a:lnTo>
                  <a:pt x="2435" y="7042"/>
                </a:lnTo>
                <a:lnTo>
                  <a:pt x="2400" y="7200"/>
                </a:lnTo>
                <a:lnTo>
                  <a:pt x="2259" y="7253"/>
                </a:lnTo>
                <a:lnTo>
                  <a:pt x="2259" y="7253"/>
                </a:lnTo>
                <a:lnTo>
                  <a:pt x="2365" y="7358"/>
                </a:lnTo>
                <a:lnTo>
                  <a:pt x="2435" y="7410"/>
                </a:lnTo>
                <a:lnTo>
                  <a:pt x="2435" y="7410"/>
                </a:lnTo>
                <a:lnTo>
                  <a:pt x="2576" y="7463"/>
                </a:lnTo>
                <a:lnTo>
                  <a:pt x="2647" y="7463"/>
                </a:lnTo>
                <a:lnTo>
                  <a:pt x="2647" y="7463"/>
                </a:lnTo>
                <a:lnTo>
                  <a:pt x="2859" y="7463"/>
                </a:lnTo>
                <a:lnTo>
                  <a:pt x="2859" y="7463"/>
                </a:lnTo>
                <a:lnTo>
                  <a:pt x="3035" y="7410"/>
                </a:lnTo>
                <a:lnTo>
                  <a:pt x="3106" y="7463"/>
                </a:lnTo>
                <a:lnTo>
                  <a:pt x="3106" y="7515"/>
                </a:lnTo>
                <a:lnTo>
                  <a:pt x="3106" y="7515"/>
                </a:lnTo>
                <a:lnTo>
                  <a:pt x="3141" y="7515"/>
                </a:lnTo>
                <a:lnTo>
                  <a:pt x="3176" y="7463"/>
                </a:lnTo>
                <a:lnTo>
                  <a:pt x="3353" y="7515"/>
                </a:lnTo>
                <a:lnTo>
                  <a:pt x="3529" y="7515"/>
                </a:lnTo>
                <a:lnTo>
                  <a:pt x="3671" y="7463"/>
                </a:lnTo>
                <a:lnTo>
                  <a:pt x="3671" y="7463"/>
                </a:lnTo>
                <a:lnTo>
                  <a:pt x="3671" y="7410"/>
                </a:lnTo>
                <a:lnTo>
                  <a:pt x="3706" y="7253"/>
                </a:lnTo>
                <a:lnTo>
                  <a:pt x="3741" y="7200"/>
                </a:lnTo>
                <a:lnTo>
                  <a:pt x="3776" y="7200"/>
                </a:lnTo>
                <a:lnTo>
                  <a:pt x="3882" y="7200"/>
                </a:lnTo>
                <a:lnTo>
                  <a:pt x="3953" y="7253"/>
                </a:lnTo>
                <a:lnTo>
                  <a:pt x="3953" y="7253"/>
                </a:lnTo>
                <a:lnTo>
                  <a:pt x="3988" y="7410"/>
                </a:lnTo>
                <a:lnTo>
                  <a:pt x="3988" y="7410"/>
                </a:lnTo>
                <a:lnTo>
                  <a:pt x="4059" y="7358"/>
                </a:lnTo>
                <a:lnTo>
                  <a:pt x="4059" y="7253"/>
                </a:lnTo>
                <a:lnTo>
                  <a:pt x="3988" y="7147"/>
                </a:lnTo>
                <a:lnTo>
                  <a:pt x="3988" y="7147"/>
                </a:lnTo>
                <a:lnTo>
                  <a:pt x="3812" y="7095"/>
                </a:lnTo>
                <a:lnTo>
                  <a:pt x="3706" y="7042"/>
                </a:lnTo>
                <a:lnTo>
                  <a:pt x="3600" y="7095"/>
                </a:lnTo>
                <a:lnTo>
                  <a:pt x="3529" y="7147"/>
                </a:lnTo>
                <a:lnTo>
                  <a:pt x="3529" y="7147"/>
                </a:lnTo>
                <a:lnTo>
                  <a:pt x="3565" y="6937"/>
                </a:lnTo>
                <a:lnTo>
                  <a:pt x="3565" y="6885"/>
                </a:lnTo>
                <a:lnTo>
                  <a:pt x="3494" y="6780"/>
                </a:lnTo>
                <a:lnTo>
                  <a:pt x="3494" y="6780"/>
                </a:lnTo>
                <a:lnTo>
                  <a:pt x="3318" y="6622"/>
                </a:lnTo>
                <a:lnTo>
                  <a:pt x="3212" y="6569"/>
                </a:lnTo>
                <a:lnTo>
                  <a:pt x="3176" y="6464"/>
                </a:lnTo>
                <a:lnTo>
                  <a:pt x="3176" y="6464"/>
                </a:lnTo>
                <a:lnTo>
                  <a:pt x="3141" y="6359"/>
                </a:lnTo>
                <a:lnTo>
                  <a:pt x="3176" y="6307"/>
                </a:lnTo>
                <a:lnTo>
                  <a:pt x="3318" y="6359"/>
                </a:lnTo>
                <a:lnTo>
                  <a:pt x="3424" y="6517"/>
                </a:lnTo>
                <a:lnTo>
                  <a:pt x="3494" y="6569"/>
                </a:lnTo>
                <a:lnTo>
                  <a:pt x="3494" y="6622"/>
                </a:lnTo>
                <a:lnTo>
                  <a:pt x="3494" y="6622"/>
                </a:lnTo>
                <a:lnTo>
                  <a:pt x="3494" y="6780"/>
                </a:lnTo>
                <a:lnTo>
                  <a:pt x="3529" y="6832"/>
                </a:lnTo>
                <a:lnTo>
                  <a:pt x="3706" y="6885"/>
                </a:lnTo>
                <a:lnTo>
                  <a:pt x="3953" y="6885"/>
                </a:lnTo>
                <a:lnTo>
                  <a:pt x="3953" y="6885"/>
                </a:lnTo>
                <a:lnTo>
                  <a:pt x="4235" y="7042"/>
                </a:lnTo>
                <a:lnTo>
                  <a:pt x="4447" y="7095"/>
                </a:lnTo>
                <a:lnTo>
                  <a:pt x="4482" y="7042"/>
                </a:lnTo>
                <a:lnTo>
                  <a:pt x="4518" y="6937"/>
                </a:lnTo>
                <a:lnTo>
                  <a:pt x="4518" y="6885"/>
                </a:lnTo>
                <a:lnTo>
                  <a:pt x="4447" y="6674"/>
                </a:lnTo>
                <a:lnTo>
                  <a:pt x="4447" y="6674"/>
                </a:lnTo>
                <a:lnTo>
                  <a:pt x="4341" y="6780"/>
                </a:lnTo>
                <a:lnTo>
                  <a:pt x="4341" y="6780"/>
                </a:lnTo>
                <a:lnTo>
                  <a:pt x="4165" y="6674"/>
                </a:lnTo>
                <a:lnTo>
                  <a:pt x="4059" y="6674"/>
                </a:lnTo>
                <a:lnTo>
                  <a:pt x="4059" y="6674"/>
                </a:lnTo>
                <a:lnTo>
                  <a:pt x="3988" y="6780"/>
                </a:lnTo>
                <a:lnTo>
                  <a:pt x="3953" y="6832"/>
                </a:lnTo>
                <a:lnTo>
                  <a:pt x="3918" y="6885"/>
                </a:lnTo>
                <a:lnTo>
                  <a:pt x="3776" y="6832"/>
                </a:lnTo>
                <a:lnTo>
                  <a:pt x="3776" y="6832"/>
                </a:lnTo>
                <a:lnTo>
                  <a:pt x="3706" y="6780"/>
                </a:lnTo>
                <a:lnTo>
                  <a:pt x="3671" y="6674"/>
                </a:lnTo>
                <a:lnTo>
                  <a:pt x="3600" y="6569"/>
                </a:lnTo>
                <a:lnTo>
                  <a:pt x="3600" y="6517"/>
                </a:lnTo>
                <a:lnTo>
                  <a:pt x="3671" y="6359"/>
                </a:lnTo>
                <a:lnTo>
                  <a:pt x="3741" y="6307"/>
                </a:lnTo>
                <a:lnTo>
                  <a:pt x="3741" y="6307"/>
                </a:lnTo>
                <a:lnTo>
                  <a:pt x="3565" y="6201"/>
                </a:lnTo>
                <a:lnTo>
                  <a:pt x="3494" y="6201"/>
                </a:lnTo>
                <a:lnTo>
                  <a:pt x="3424" y="6201"/>
                </a:lnTo>
                <a:lnTo>
                  <a:pt x="3353" y="6096"/>
                </a:lnTo>
                <a:lnTo>
                  <a:pt x="3353" y="6096"/>
                </a:lnTo>
                <a:lnTo>
                  <a:pt x="3318" y="6201"/>
                </a:lnTo>
                <a:lnTo>
                  <a:pt x="3282" y="6254"/>
                </a:lnTo>
                <a:lnTo>
                  <a:pt x="3282" y="6254"/>
                </a:lnTo>
                <a:lnTo>
                  <a:pt x="3282" y="6096"/>
                </a:lnTo>
                <a:lnTo>
                  <a:pt x="3318" y="5991"/>
                </a:lnTo>
                <a:lnTo>
                  <a:pt x="3318" y="5991"/>
                </a:lnTo>
                <a:lnTo>
                  <a:pt x="3282" y="6044"/>
                </a:lnTo>
                <a:lnTo>
                  <a:pt x="3212" y="6044"/>
                </a:lnTo>
                <a:lnTo>
                  <a:pt x="3212" y="6201"/>
                </a:lnTo>
                <a:lnTo>
                  <a:pt x="3212" y="6201"/>
                </a:lnTo>
                <a:lnTo>
                  <a:pt x="3141" y="6201"/>
                </a:lnTo>
                <a:lnTo>
                  <a:pt x="3000" y="6201"/>
                </a:lnTo>
                <a:lnTo>
                  <a:pt x="2753" y="6096"/>
                </a:lnTo>
                <a:lnTo>
                  <a:pt x="2753" y="6096"/>
                </a:lnTo>
                <a:lnTo>
                  <a:pt x="2576" y="6044"/>
                </a:lnTo>
                <a:lnTo>
                  <a:pt x="2541" y="5991"/>
                </a:lnTo>
                <a:lnTo>
                  <a:pt x="2435" y="5676"/>
                </a:lnTo>
                <a:lnTo>
                  <a:pt x="2435" y="5676"/>
                </a:lnTo>
                <a:lnTo>
                  <a:pt x="2329" y="5466"/>
                </a:lnTo>
                <a:lnTo>
                  <a:pt x="2082" y="5203"/>
                </a:lnTo>
                <a:lnTo>
                  <a:pt x="1835" y="4940"/>
                </a:lnTo>
                <a:lnTo>
                  <a:pt x="1624" y="4782"/>
                </a:lnTo>
                <a:lnTo>
                  <a:pt x="1624" y="4782"/>
                </a:lnTo>
                <a:lnTo>
                  <a:pt x="1447" y="4782"/>
                </a:lnTo>
                <a:lnTo>
                  <a:pt x="1271" y="4625"/>
                </a:lnTo>
                <a:lnTo>
                  <a:pt x="1271" y="4625"/>
                </a:lnTo>
                <a:lnTo>
                  <a:pt x="1059" y="4415"/>
                </a:lnTo>
                <a:lnTo>
                  <a:pt x="882" y="4362"/>
                </a:lnTo>
                <a:lnTo>
                  <a:pt x="882" y="4362"/>
                </a:lnTo>
                <a:lnTo>
                  <a:pt x="1024" y="4309"/>
                </a:lnTo>
                <a:lnTo>
                  <a:pt x="1094" y="4204"/>
                </a:lnTo>
                <a:lnTo>
                  <a:pt x="1129" y="4047"/>
                </a:lnTo>
                <a:lnTo>
                  <a:pt x="1129" y="3836"/>
                </a:lnTo>
                <a:lnTo>
                  <a:pt x="1129" y="3836"/>
                </a:lnTo>
                <a:lnTo>
                  <a:pt x="1200" y="3784"/>
                </a:lnTo>
                <a:lnTo>
                  <a:pt x="1235" y="3731"/>
                </a:lnTo>
                <a:lnTo>
                  <a:pt x="1376" y="3679"/>
                </a:lnTo>
                <a:lnTo>
                  <a:pt x="1694" y="3574"/>
                </a:lnTo>
                <a:lnTo>
                  <a:pt x="1694" y="3574"/>
                </a:lnTo>
                <a:lnTo>
                  <a:pt x="2082" y="3521"/>
                </a:lnTo>
                <a:lnTo>
                  <a:pt x="2400" y="3364"/>
                </a:lnTo>
                <a:lnTo>
                  <a:pt x="2647" y="3153"/>
                </a:lnTo>
                <a:lnTo>
                  <a:pt x="2824" y="2891"/>
                </a:lnTo>
                <a:lnTo>
                  <a:pt x="2824" y="2891"/>
                </a:lnTo>
                <a:lnTo>
                  <a:pt x="2824" y="2996"/>
                </a:lnTo>
                <a:lnTo>
                  <a:pt x="2824" y="2996"/>
                </a:lnTo>
                <a:lnTo>
                  <a:pt x="2859" y="2943"/>
                </a:lnTo>
                <a:lnTo>
                  <a:pt x="2929" y="2891"/>
                </a:lnTo>
                <a:lnTo>
                  <a:pt x="2965" y="2628"/>
                </a:lnTo>
                <a:lnTo>
                  <a:pt x="3000" y="2418"/>
                </a:lnTo>
                <a:lnTo>
                  <a:pt x="3106" y="2260"/>
                </a:lnTo>
                <a:lnTo>
                  <a:pt x="3106" y="2260"/>
                </a:lnTo>
                <a:lnTo>
                  <a:pt x="3176" y="2050"/>
                </a:lnTo>
                <a:lnTo>
                  <a:pt x="3282" y="1839"/>
                </a:lnTo>
                <a:lnTo>
                  <a:pt x="3388" y="1682"/>
                </a:lnTo>
                <a:lnTo>
                  <a:pt x="3565" y="1577"/>
                </a:lnTo>
                <a:lnTo>
                  <a:pt x="3565" y="1577"/>
                </a:lnTo>
                <a:lnTo>
                  <a:pt x="3600" y="1682"/>
                </a:lnTo>
                <a:lnTo>
                  <a:pt x="3600" y="1734"/>
                </a:lnTo>
                <a:lnTo>
                  <a:pt x="3600" y="1787"/>
                </a:lnTo>
                <a:lnTo>
                  <a:pt x="3600" y="1787"/>
                </a:lnTo>
                <a:lnTo>
                  <a:pt x="3918" y="1682"/>
                </a:lnTo>
                <a:lnTo>
                  <a:pt x="4059" y="1577"/>
                </a:lnTo>
                <a:lnTo>
                  <a:pt x="4165" y="1524"/>
                </a:lnTo>
                <a:lnTo>
                  <a:pt x="4165" y="1524"/>
                </a:lnTo>
                <a:lnTo>
                  <a:pt x="4341" y="1261"/>
                </a:lnTo>
                <a:lnTo>
                  <a:pt x="4482" y="1209"/>
                </a:lnTo>
                <a:lnTo>
                  <a:pt x="4624" y="1209"/>
                </a:lnTo>
                <a:lnTo>
                  <a:pt x="4624" y="1209"/>
                </a:lnTo>
                <a:lnTo>
                  <a:pt x="4624" y="1366"/>
                </a:lnTo>
                <a:lnTo>
                  <a:pt x="4518" y="1366"/>
                </a:lnTo>
                <a:lnTo>
                  <a:pt x="4518" y="1366"/>
                </a:lnTo>
                <a:lnTo>
                  <a:pt x="4624" y="1366"/>
                </a:lnTo>
                <a:lnTo>
                  <a:pt x="4659" y="1419"/>
                </a:lnTo>
                <a:lnTo>
                  <a:pt x="4553" y="1524"/>
                </a:lnTo>
                <a:lnTo>
                  <a:pt x="4553" y="1524"/>
                </a:lnTo>
                <a:lnTo>
                  <a:pt x="4624" y="1524"/>
                </a:lnTo>
                <a:lnTo>
                  <a:pt x="4659" y="1524"/>
                </a:lnTo>
                <a:lnTo>
                  <a:pt x="4729" y="1682"/>
                </a:lnTo>
                <a:lnTo>
                  <a:pt x="4729" y="1682"/>
                </a:lnTo>
                <a:lnTo>
                  <a:pt x="4729" y="1366"/>
                </a:lnTo>
                <a:lnTo>
                  <a:pt x="4729" y="1366"/>
                </a:lnTo>
                <a:lnTo>
                  <a:pt x="4800" y="1366"/>
                </a:lnTo>
                <a:lnTo>
                  <a:pt x="4871" y="1366"/>
                </a:lnTo>
                <a:lnTo>
                  <a:pt x="5047" y="1261"/>
                </a:lnTo>
                <a:lnTo>
                  <a:pt x="5047" y="1261"/>
                </a:lnTo>
                <a:lnTo>
                  <a:pt x="4906" y="1261"/>
                </a:lnTo>
                <a:lnTo>
                  <a:pt x="4835" y="1366"/>
                </a:lnTo>
                <a:lnTo>
                  <a:pt x="4835" y="1366"/>
                </a:lnTo>
                <a:lnTo>
                  <a:pt x="4659" y="1156"/>
                </a:lnTo>
                <a:lnTo>
                  <a:pt x="4624" y="1156"/>
                </a:lnTo>
                <a:lnTo>
                  <a:pt x="4553" y="1156"/>
                </a:lnTo>
                <a:lnTo>
                  <a:pt x="4553" y="1156"/>
                </a:lnTo>
                <a:lnTo>
                  <a:pt x="4659" y="999"/>
                </a:lnTo>
                <a:lnTo>
                  <a:pt x="4800" y="946"/>
                </a:lnTo>
                <a:lnTo>
                  <a:pt x="5047" y="841"/>
                </a:lnTo>
                <a:lnTo>
                  <a:pt x="5047" y="841"/>
                </a:lnTo>
                <a:lnTo>
                  <a:pt x="5012" y="893"/>
                </a:lnTo>
                <a:lnTo>
                  <a:pt x="4941" y="893"/>
                </a:lnTo>
                <a:lnTo>
                  <a:pt x="4941" y="893"/>
                </a:lnTo>
                <a:lnTo>
                  <a:pt x="5294" y="946"/>
                </a:lnTo>
                <a:lnTo>
                  <a:pt x="5576" y="946"/>
                </a:lnTo>
                <a:lnTo>
                  <a:pt x="5788" y="841"/>
                </a:lnTo>
                <a:lnTo>
                  <a:pt x="5965" y="683"/>
                </a:lnTo>
                <a:lnTo>
                  <a:pt x="5965" y="683"/>
                </a:lnTo>
                <a:lnTo>
                  <a:pt x="6141" y="578"/>
                </a:lnTo>
                <a:lnTo>
                  <a:pt x="6247" y="368"/>
                </a:lnTo>
                <a:lnTo>
                  <a:pt x="6424" y="158"/>
                </a:lnTo>
                <a:lnTo>
                  <a:pt x="6600" y="0"/>
                </a:lnTo>
                <a:lnTo>
                  <a:pt x="6600" y="0"/>
                </a:lnTo>
                <a:lnTo>
                  <a:pt x="6565" y="53"/>
                </a:lnTo>
                <a:lnTo>
                  <a:pt x="6565" y="158"/>
                </a:lnTo>
                <a:lnTo>
                  <a:pt x="6565" y="158"/>
                </a:lnTo>
                <a:lnTo>
                  <a:pt x="6812" y="263"/>
                </a:lnTo>
                <a:lnTo>
                  <a:pt x="6988" y="315"/>
                </a:lnTo>
                <a:lnTo>
                  <a:pt x="7094" y="420"/>
                </a:lnTo>
                <a:lnTo>
                  <a:pt x="7094" y="420"/>
                </a:lnTo>
                <a:lnTo>
                  <a:pt x="7094" y="526"/>
                </a:lnTo>
                <a:lnTo>
                  <a:pt x="7094" y="578"/>
                </a:lnTo>
                <a:lnTo>
                  <a:pt x="7024" y="683"/>
                </a:lnTo>
                <a:lnTo>
                  <a:pt x="6776" y="683"/>
                </a:lnTo>
                <a:lnTo>
                  <a:pt x="6776" y="683"/>
                </a:lnTo>
                <a:lnTo>
                  <a:pt x="6847" y="893"/>
                </a:lnTo>
                <a:lnTo>
                  <a:pt x="6918" y="946"/>
                </a:lnTo>
                <a:lnTo>
                  <a:pt x="6918" y="946"/>
                </a:lnTo>
                <a:lnTo>
                  <a:pt x="7024" y="841"/>
                </a:lnTo>
                <a:lnTo>
                  <a:pt x="7129" y="683"/>
                </a:lnTo>
                <a:lnTo>
                  <a:pt x="7129" y="683"/>
                </a:lnTo>
                <a:lnTo>
                  <a:pt x="7235" y="526"/>
                </a:lnTo>
                <a:lnTo>
                  <a:pt x="7235" y="526"/>
                </a:lnTo>
                <a:lnTo>
                  <a:pt x="7341" y="368"/>
                </a:lnTo>
                <a:lnTo>
                  <a:pt x="7376" y="368"/>
                </a:lnTo>
                <a:lnTo>
                  <a:pt x="7412" y="526"/>
                </a:lnTo>
                <a:lnTo>
                  <a:pt x="7412" y="526"/>
                </a:lnTo>
                <a:lnTo>
                  <a:pt x="7482" y="420"/>
                </a:lnTo>
                <a:lnTo>
                  <a:pt x="7518" y="420"/>
                </a:lnTo>
                <a:lnTo>
                  <a:pt x="7588" y="526"/>
                </a:lnTo>
                <a:lnTo>
                  <a:pt x="7588" y="526"/>
                </a:lnTo>
                <a:lnTo>
                  <a:pt x="7694" y="631"/>
                </a:lnTo>
                <a:lnTo>
                  <a:pt x="7659" y="683"/>
                </a:lnTo>
                <a:lnTo>
                  <a:pt x="7553" y="736"/>
                </a:lnTo>
                <a:lnTo>
                  <a:pt x="7553" y="736"/>
                </a:lnTo>
                <a:lnTo>
                  <a:pt x="7765" y="893"/>
                </a:lnTo>
                <a:lnTo>
                  <a:pt x="7941" y="893"/>
                </a:lnTo>
                <a:lnTo>
                  <a:pt x="8118" y="736"/>
                </a:lnTo>
                <a:lnTo>
                  <a:pt x="8118" y="736"/>
                </a:lnTo>
                <a:lnTo>
                  <a:pt x="8471" y="683"/>
                </a:lnTo>
                <a:lnTo>
                  <a:pt x="8682" y="736"/>
                </a:lnTo>
                <a:lnTo>
                  <a:pt x="8894" y="841"/>
                </a:lnTo>
                <a:lnTo>
                  <a:pt x="8894" y="841"/>
                </a:lnTo>
                <a:lnTo>
                  <a:pt x="8929" y="893"/>
                </a:lnTo>
                <a:lnTo>
                  <a:pt x="8929" y="946"/>
                </a:lnTo>
                <a:lnTo>
                  <a:pt x="8859" y="1156"/>
                </a:lnTo>
                <a:lnTo>
                  <a:pt x="8859" y="1156"/>
                </a:lnTo>
                <a:lnTo>
                  <a:pt x="9071" y="1209"/>
                </a:lnTo>
                <a:lnTo>
                  <a:pt x="9071" y="1209"/>
                </a:lnTo>
                <a:lnTo>
                  <a:pt x="8929" y="1209"/>
                </a:lnTo>
                <a:lnTo>
                  <a:pt x="8753" y="1209"/>
                </a:lnTo>
                <a:lnTo>
                  <a:pt x="8753" y="1209"/>
                </a:lnTo>
                <a:lnTo>
                  <a:pt x="9035" y="1261"/>
                </a:lnTo>
                <a:lnTo>
                  <a:pt x="9247" y="1209"/>
                </a:lnTo>
                <a:lnTo>
                  <a:pt x="9247" y="1209"/>
                </a:lnTo>
                <a:lnTo>
                  <a:pt x="9212" y="1366"/>
                </a:lnTo>
                <a:lnTo>
                  <a:pt x="9212" y="1366"/>
                </a:lnTo>
                <a:lnTo>
                  <a:pt x="9494" y="1472"/>
                </a:lnTo>
                <a:lnTo>
                  <a:pt x="9671" y="1419"/>
                </a:lnTo>
                <a:lnTo>
                  <a:pt x="9671" y="1419"/>
                </a:lnTo>
                <a:lnTo>
                  <a:pt x="9882" y="1366"/>
                </a:lnTo>
                <a:lnTo>
                  <a:pt x="9882" y="1366"/>
                </a:lnTo>
                <a:lnTo>
                  <a:pt x="9988" y="1261"/>
                </a:lnTo>
                <a:lnTo>
                  <a:pt x="10024" y="1366"/>
                </a:lnTo>
                <a:lnTo>
                  <a:pt x="10059" y="1419"/>
                </a:lnTo>
                <a:lnTo>
                  <a:pt x="10059" y="1419"/>
                </a:lnTo>
                <a:lnTo>
                  <a:pt x="10376" y="1366"/>
                </a:lnTo>
                <a:lnTo>
                  <a:pt x="10553" y="1366"/>
                </a:lnTo>
                <a:lnTo>
                  <a:pt x="10729" y="1366"/>
                </a:lnTo>
                <a:lnTo>
                  <a:pt x="10729" y="1366"/>
                </a:lnTo>
                <a:lnTo>
                  <a:pt x="10906" y="1419"/>
                </a:lnTo>
                <a:lnTo>
                  <a:pt x="11082" y="1472"/>
                </a:lnTo>
                <a:lnTo>
                  <a:pt x="11082" y="1472"/>
                </a:lnTo>
                <a:lnTo>
                  <a:pt x="11188" y="1524"/>
                </a:lnTo>
                <a:lnTo>
                  <a:pt x="11329" y="1524"/>
                </a:lnTo>
                <a:lnTo>
                  <a:pt x="11400" y="1577"/>
                </a:lnTo>
                <a:lnTo>
                  <a:pt x="11506" y="1577"/>
                </a:lnTo>
                <a:lnTo>
                  <a:pt x="11506" y="1577"/>
                </a:lnTo>
                <a:lnTo>
                  <a:pt x="11788" y="1734"/>
                </a:lnTo>
                <a:lnTo>
                  <a:pt x="11965" y="1787"/>
                </a:lnTo>
                <a:lnTo>
                  <a:pt x="12176" y="1787"/>
                </a:lnTo>
                <a:lnTo>
                  <a:pt x="12353" y="1787"/>
                </a:lnTo>
                <a:lnTo>
                  <a:pt x="12353" y="1787"/>
                </a:lnTo>
                <a:lnTo>
                  <a:pt x="12529" y="1787"/>
                </a:lnTo>
                <a:lnTo>
                  <a:pt x="12635" y="1787"/>
                </a:lnTo>
                <a:lnTo>
                  <a:pt x="12741" y="1945"/>
                </a:lnTo>
                <a:lnTo>
                  <a:pt x="12741" y="1945"/>
                </a:lnTo>
                <a:lnTo>
                  <a:pt x="12812" y="1945"/>
                </a:lnTo>
                <a:lnTo>
                  <a:pt x="12882" y="1945"/>
                </a:lnTo>
                <a:lnTo>
                  <a:pt x="12918" y="1997"/>
                </a:lnTo>
                <a:lnTo>
                  <a:pt x="12918" y="2050"/>
                </a:lnTo>
                <a:lnTo>
                  <a:pt x="12918" y="2050"/>
                </a:lnTo>
                <a:lnTo>
                  <a:pt x="13376" y="2050"/>
                </a:lnTo>
                <a:lnTo>
                  <a:pt x="13376" y="2050"/>
                </a:lnTo>
                <a:lnTo>
                  <a:pt x="13518" y="1997"/>
                </a:lnTo>
                <a:lnTo>
                  <a:pt x="13518" y="1997"/>
                </a:lnTo>
                <a:lnTo>
                  <a:pt x="13624" y="1945"/>
                </a:lnTo>
                <a:lnTo>
                  <a:pt x="13624" y="2050"/>
                </a:lnTo>
                <a:lnTo>
                  <a:pt x="13624" y="2050"/>
                </a:lnTo>
                <a:lnTo>
                  <a:pt x="13624" y="1945"/>
                </a:lnTo>
                <a:lnTo>
                  <a:pt x="13659" y="1839"/>
                </a:lnTo>
                <a:lnTo>
                  <a:pt x="13835" y="1839"/>
                </a:lnTo>
                <a:lnTo>
                  <a:pt x="14082" y="1839"/>
                </a:lnTo>
                <a:lnTo>
                  <a:pt x="14329" y="1945"/>
                </a:lnTo>
                <a:lnTo>
                  <a:pt x="14329" y="1945"/>
                </a:lnTo>
                <a:lnTo>
                  <a:pt x="14576" y="2102"/>
                </a:lnTo>
                <a:lnTo>
                  <a:pt x="14824" y="2312"/>
                </a:lnTo>
                <a:lnTo>
                  <a:pt x="14824" y="2312"/>
                </a:lnTo>
                <a:lnTo>
                  <a:pt x="14965" y="2365"/>
                </a:lnTo>
                <a:lnTo>
                  <a:pt x="15106" y="2523"/>
                </a:lnTo>
                <a:lnTo>
                  <a:pt x="15106" y="2523"/>
                </a:lnTo>
                <a:lnTo>
                  <a:pt x="15176" y="2575"/>
                </a:lnTo>
                <a:lnTo>
                  <a:pt x="15282" y="2575"/>
                </a:lnTo>
                <a:lnTo>
                  <a:pt x="15318" y="2523"/>
                </a:lnTo>
                <a:lnTo>
                  <a:pt x="15353" y="2575"/>
                </a:lnTo>
                <a:lnTo>
                  <a:pt x="15353" y="2575"/>
                </a:lnTo>
                <a:lnTo>
                  <a:pt x="15353" y="3364"/>
                </a:lnTo>
                <a:lnTo>
                  <a:pt x="15353" y="4099"/>
                </a:lnTo>
                <a:lnTo>
                  <a:pt x="15388" y="4940"/>
                </a:lnTo>
                <a:lnTo>
                  <a:pt x="15353" y="5728"/>
                </a:lnTo>
                <a:lnTo>
                  <a:pt x="15353" y="5728"/>
                </a:lnTo>
                <a:lnTo>
                  <a:pt x="15353" y="7358"/>
                </a:lnTo>
                <a:lnTo>
                  <a:pt x="15353" y="8934"/>
                </a:lnTo>
                <a:lnTo>
                  <a:pt x="15353" y="8934"/>
                </a:lnTo>
                <a:lnTo>
                  <a:pt x="15388" y="10564"/>
                </a:lnTo>
                <a:lnTo>
                  <a:pt x="15388" y="12140"/>
                </a:lnTo>
                <a:lnTo>
                  <a:pt x="15388" y="12140"/>
                </a:lnTo>
                <a:lnTo>
                  <a:pt x="15353" y="12876"/>
                </a:lnTo>
                <a:lnTo>
                  <a:pt x="15353" y="13664"/>
                </a:lnTo>
                <a:lnTo>
                  <a:pt x="15353" y="13664"/>
                </a:lnTo>
                <a:lnTo>
                  <a:pt x="15353" y="14032"/>
                </a:lnTo>
                <a:lnTo>
                  <a:pt x="15353" y="14347"/>
                </a:lnTo>
                <a:lnTo>
                  <a:pt x="15353" y="14347"/>
                </a:lnTo>
                <a:lnTo>
                  <a:pt x="15318" y="14610"/>
                </a:lnTo>
                <a:lnTo>
                  <a:pt x="15353" y="14768"/>
                </a:lnTo>
                <a:lnTo>
                  <a:pt x="15388" y="14978"/>
                </a:lnTo>
                <a:lnTo>
                  <a:pt x="15388" y="14978"/>
                </a:lnTo>
                <a:lnTo>
                  <a:pt x="15565" y="15031"/>
                </a:lnTo>
                <a:lnTo>
                  <a:pt x="15671" y="14978"/>
                </a:lnTo>
                <a:lnTo>
                  <a:pt x="15671" y="14978"/>
                </a:lnTo>
                <a:lnTo>
                  <a:pt x="15706" y="14978"/>
                </a:lnTo>
                <a:lnTo>
                  <a:pt x="15776" y="14978"/>
                </a:lnTo>
                <a:lnTo>
                  <a:pt x="15918" y="15031"/>
                </a:lnTo>
                <a:lnTo>
                  <a:pt x="15918" y="15031"/>
                </a:lnTo>
                <a:lnTo>
                  <a:pt x="15988" y="15031"/>
                </a:lnTo>
                <a:lnTo>
                  <a:pt x="16059" y="14978"/>
                </a:lnTo>
                <a:lnTo>
                  <a:pt x="16129" y="14873"/>
                </a:lnTo>
                <a:lnTo>
                  <a:pt x="16129" y="14873"/>
                </a:lnTo>
                <a:lnTo>
                  <a:pt x="16271" y="14873"/>
                </a:lnTo>
                <a:lnTo>
                  <a:pt x="16447" y="14873"/>
                </a:lnTo>
                <a:lnTo>
                  <a:pt x="16447" y="14873"/>
                </a:lnTo>
                <a:lnTo>
                  <a:pt x="16412" y="15031"/>
                </a:lnTo>
                <a:lnTo>
                  <a:pt x="16412" y="15083"/>
                </a:lnTo>
                <a:lnTo>
                  <a:pt x="16412" y="15188"/>
                </a:lnTo>
                <a:lnTo>
                  <a:pt x="16412" y="15188"/>
                </a:lnTo>
                <a:lnTo>
                  <a:pt x="16447" y="15293"/>
                </a:lnTo>
                <a:lnTo>
                  <a:pt x="16518" y="15346"/>
                </a:lnTo>
                <a:lnTo>
                  <a:pt x="16694" y="15556"/>
                </a:lnTo>
                <a:lnTo>
                  <a:pt x="16694" y="15556"/>
                </a:lnTo>
                <a:lnTo>
                  <a:pt x="16906" y="15872"/>
                </a:lnTo>
                <a:lnTo>
                  <a:pt x="17188" y="16134"/>
                </a:lnTo>
                <a:lnTo>
                  <a:pt x="17188" y="16134"/>
                </a:lnTo>
                <a:lnTo>
                  <a:pt x="17294" y="16239"/>
                </a:lnTo>
                <a:lnTo>
                  <a:pt x="17365" y="16397"/>
                </a:lnTo>
                <a:lnTo>
                  <a:pt x="17400" y="16607"/>
                </a:lnTo>
                <a:lnTo>
                  <a:pt x="17400" y="16607"/>
                </a:lnTo>
                <a:lnTo>
                  <a:pt x="17647" y="16450"/>
                </a:lnTo>
                <a:lnTo>
                  <a:pt x="17753" y="16397"/>
                </a:lnTo>
                <a:lnTo>
                  <a:pt x="17859" y="16239"/>
                </a:lnTo>
                <a:lnTo>
                  <a:pt x="17859" y="16239"/>
                </a:lnTo>
                <a:lnTo>
                  <a:pt x="17894" y="16134"/>
                </a:lnTo>
                <a:lnTo>
                  <a:pt x="17965" y="15977"/>
                </a:lnTo>
                <a:lnTo>
                  <a:pt x="17965" y="15977"/>
                </a:lnTo>
                <a:lnTo>
                  <a:pt x="18000" y="15924"/>
                </a:lnTo>
                <a:lnTo>
                  <a:pt x="18000" y="15924"/>
                </a:lnTo>
                <a:lnTo>
                  <a:pt x="18000" y="15872"/>
                </a:lnTo>
                <a:lnTo>
                  <a:pt x="18000" y="15819"/>
                </a:lnTo>
                <a:lnTo>
                  <a:pt x="18000" y="15819"/>
                </a:lnTo>
                <a:lnTo>
                  <a:pt x="18071" y="15714"/>
                </a:lnTo>
                <a:lnTo>
                  <a:pt x="18212" y="15714"/>
                </a:lnTo>
                <a:lnTo>
                  <a:pt x="18212" y="15714"/>
                </a:lnTo>
                <a:lnTo>
                  <a:pt x="18318" y="15609"/>
                </a:lnTo>
                <a:lnTo>
                  <a:pt x="18388" y="15609"/>
                </a:lnTo>
                <a:lnTo>
                  <a:pt x="18459" y="15609"/>
                </a:lnTo>
                <a:lnTo>
                  <a:pt x="18459" y="15609"/>
                </a:lnTo>
                <a:lnTo>
                  <a:pt x="18600" y="15661"/>
                </a:lnTo>
                <a:lnTo>
                  <a:pt x="18706" y="15714"/>
                </a:lnTo>
                <a:lnTo>
                  <a:pt x="18741" y="15924"/>
                </a:lnTo>
                <a:lnTo>
                  <a:pt x="18741" y="16029"/>
                </a:lnTo>
                <a:lnTo>
                  <a:pt x="18776" y="16134"/>
                </a:lnTo>
                <a:lnTo>
                  <a:pt x="18847" y="16187"/>
                </a:lnTo>
                <a:lnTo>
                  <a:pt x="18847" y="16187"/>
                </a:lnTo>
                <a:lnTo>
                  <a:pt x="18988" y="16292"/>
                </a:lnTo>
                <a:lnTo>
                  <a:pt x="19094" y="16450"/>
                </a:lnTo>
                <a:lnTo>
                  <a:pt x="19094" y="16450"/>
                </a:lnTo>
                <a:lnTo>
                  <a:pt x="19165" y="16607"/>
                </a:lnTo>
                <a:lnTo>
                  <a:pt x="19306" y="16765"/>
                </a:lnTo>
                <a:lnTo>
                  <a:pt x="19306" y="16765"/>
                </a:lnTo>
                <a:lnTo>
                  <a:pt x="19482" y="16975"/>
                </a:lnTo>
                <a:lnTo>
                  <a:pt x="19553" y="17080"/>
                </a:lnTo>
                <a:lnTo>
                  <a:pt x="19694" y="17396"/>
                </a:lnTo>
                <a:lnTo>
                  <a:pt x="19694" y="17396"/>
                </a:lnTo>
                <a:lnTo>
                  <a:pt x="20082" y="18184"/>
                </a:lnTo>
                <a:lnTo>
                  <a:pt x="20082" y="18184"/>
                </a:lnTo>
                <a:lnTo>
                  <a:pt x="20259" y="18447"/>
                </a:lnTo>
                <a:lnTo>
                  <a:pt x="20329" y="18709"/>
                </a:lnTo>
                <a:lnTo>
                  <a:pt x="20329" y="18709"/>
                </a:lnTo>
                <a:lnTo>
                  <a:pt x="20329" y="18815"/>
                </a:lnTo>
                <a:lnTo>
                  <a:pt x="20365" y="18867"/>
                </a:lnTo>
                <a:lnTo>
                  <a:pt x="20471" y="18972"/>
                </a:lnTo>
                <a:lnTo>
                  <a:pt x="20471" y="18972"/>
                </a:lnTo>
                <a:lnTo>
                  <a:pt x="20435" y="19025"/>
                </a:lnTo>
                <a:lnTo>
                  <a:pt x="20471" y="19130"/>
                </a:lnTo>
                <a:lnTo>
                  <a:pt x="20612" y="19445"/>
                </a:lnTo>
                <a:lnTo>
                  <a:pt x="20612" y="19445"/>
                </a:lnTo>
                <a:lnTo>
                  <a:pt x="20682" y="19445"/>
                </a:lnTo>
                <a:lnTo>
                  <a:pt x="20859" y="19550"/>
                </a:lnTo>
                <a:lnTo>
                  <a:pt x="21176" y="19708"/>
                </a:lnTo>
                <a:lnTo>
                  <a:pt x="21176" y="19708"/>
                </a:lnTo>
                <a:lnTo>
                  <a:pt x="21388" y="19971"/>
                </a:lnTo>
                <a:lnTo>
                  <a:pt x="21459" y="20076"/>
                </a:lnTo>
                <a:lnTo>
                  <a:pt x="21565" y="20076"/>
                </a:lnTo>
                <a:lnTo>
                  <a:pt x="21565" y="20076"/>
                </a:lnTo>
                <a:lnTo>
                  <a:pt x="21565" y="20181"/>
                </a:lnTo>
                <a:lnTo>
                  <a:pt x="21565" y="20234"/>
                </a:lnTo>
                <a:lnTo>
                  <a:pt x="21494" y="20391"/>
                </a:lnTo>
                <a:lnTo>
                  <a:pt x="21494" y="20391"/>
                </a:lnTo>
                <a:lnTo>
                  <a:pt x="21459" y="20496"/>
                </a:lnTo>
                <a:lnTo>
                  <a:pt x="21494" y="20654"/>
                </a:lnTo>
                <a:lnTo>
                  <a:pt x="21565" y="20969"/>
                </a:lnTo>
                <a:lnTo>
                  <a:pt x="21565" y="20969"/>
                </a:lnTo>
                <a:lnTo>
                  <a:pt x="21600" y="21074"/>
                </a:lnTo>
                <a:lnTo>
                  <a:pt x="21565" y="21127"/>
                </a:lnTo>
                <a:lnTo>
                  <a:pt x="21459" y="21337"/>
                </a:lnTo>
                <a:lnTo>
                  <a:pt x="21176" y="21600"/>
                </a:lnTo>
                <a:lnTo>
                  <a:pt x="21176" y="21600"/>
                </a:lnTo>
                <a:lnTo>
                  <a:pt x="21176" y="21390"/>
                </a:lnTo>
                <a:lnTo>
                  <a:pt x="21176" y="21390"/>
                </a:lnTo>
                <a:lnTo>
                  <a:pt x="21176" y="21547"/>
                </a:lnTo>
                <a:lnTo>
                  <a:pt x="21071" y="21600"/>
                </a:lnTo>
                <a:lnTo>
                  <a:pt x="21071" y="21600"/>
                </a:lnTo>
                <a:lnTo>
                  <a:pt x="21035" y="21495"/>
                </a:lnTo>
                <a:lnTo>
                  <a:pt x="21035" y="21390"/>
                </a:lnTo>
                <a:lnTo>
                  <a:pt x="21106" y="21232"/>
                </a:lnTo>
                <a:lnTo>
                  <a:pt x="21282" y="20969"/>
                </a:lnTo>
                <a:lnTo>
                  <a:pt x="21282" y="20969"/>
                </a:lnTo>
                <a:lnTo>
                  <a:pt x="21176" y="21127"/>
                </a:lnTo>
                <a:lnTo>
                  <a:pt x="21035" y="21232"/>
                </a:lnTo>
                <a:lnTo>
                  <a:pt x="21000" y="21232"/>
                </a:lnTo>
                <a:lnTo>
                  <a:pt x="21000" y="21127"/>
                </a:lnTo>
                <a:lnTo>
                  <a:pt x="21000" y="21127"/>
                </a:lnTo>
                <a:lnTo>
                  <a:pt x="20929" y="21074"/>
                </a:lnTo>
                <a:lnTo>
                  <a:pt x="21000" y="21074"/>
                </a:lnTo>
                <a:lnTo>
                  <a:pt x="21071" y="21022"/>
                </a:lnTo>
                <a:lnTo>
                  <a:pt x="21247" y="21022"/>
                </a:lnTo>
                <a:lnTo>
                  <a:pt x="21247" y="21022"/>
                </a:lnTo>
                <a:lnTo>
                  <a:pt x="21071" y="20969"/>
                </a:lnTo>
                <a:lnTo>
                  <a:pt x="21071" y="20969"/>
                </a:lnTo>
                <a:lnTo>
                  <a:pt x="21071" y="20707"/>
                </a:lnTo>
                <a:lnTo>
                  <a:pt x="21071" y="20549"/>
                </a:lnTo>
                <a:lnTo>
                  <a:pt x="21035" y="20391"/>
                </a:lnTo>
                <a:lnTo>
                  <a:pt x="21035" y="20391"/>
                </a:lnTo>
                <a:lnTo>
                  <a:pt x="20929" y="20234"/>
                </a:lnTo>
                <a:lnTo>
                  <a:pt x="20929" y="20181"/>
                </a:lnTo>
                <a:lnTo>
                  <a:pt x="21035" y="20076"/>
                </a:lnTo>
                <a:lnTo>
                  <a:pt x="21035" y="20076"/>
                </a:lnTo>
                <a:lnTo>
                  <a:pt x="20859" y="20181"/>
                </a:lnTo>
                <a:lnTo>
                  <a:pt x="20753" y="20234"/>
                </a:lnTo>
                <a:lnTo>
                  <a:pt x="20682" y="20234"/>
                </a:lnTo>
                <a:lnTo>
                  <a:pt x="20682" y="20234"/>
                </a:lnTo>
                <a:lnTo>
                  <a:pt x="20753" y="20181"/>
                </a:lnTo>
                <a:lnTo>
                  <a:pt x="20753" y="20181"/>
                </a:lnTo>
                <a:lnTo>
                  <a:pt x="20612" y="20234"/>
                </a:lnTo>
                <a:lnTo>
                  <a:pt x="20506" y="20286"/>
                </a:lnTo>
                <a:lnTo>
                  <a:pt x="20506" y="20391"/>
                </a:lnTo>
                <a:lnTo>
                  <a:pt x="20506" y="20391"/>
                </a:lnTo>
                <a:lnTo>
                  <a:pt x="20541" y="20444"/>
                </a:lnTo>
                <a:lnTo>
                  <a:pt x="20541" y="20496"/>
                </a:lnTo>
                <a:lnTo>
                  <a:pt x="20541" y="20496"/>
                </a:lnTo>
                <a:lnTo>
                  <a:pt x="20506" y="20549"/>
                </a:lnTo>
                <a:lnTo>
                  <a:pt x="20506" y="20549"/>
                </a:lnTo>
                <a:lnTo>
                  <a:pt x="20471" y="20549"/>
                </a:lnTo>
                <a:lnTo>
                  <a:pt x="20471" y="20654"/>
                </a:lnTo>
                <a:lnTo>
                  <a:pt x="20471" y="20654"/>
                </a:lnTo>
                <a:lnTo>
                  <a:pt x="20471" y="20707"/>
                </a:lnTo>
                <a:lnTo>
                  <a:pt x="20435" y="20707"/>
                </a:lnTo>
                <a:lnTo>
                  <a:pt x="20365" y="20707"/>
                </a:lnTo>
                <a:lnTo>
                  <a:pt x="20329" y="20654"/>
                </a:lnTo>
                <a:lnTo>
                  <a:pt x="20329" y="20654"/>
                </a:lnTo>
                <a:lnTo>
                  <a:pt x="20329" y="20444"/>
                </a:lnTo>
                <a:lnTo>
                  <a:pt x="20435" y="20286"/>
                </a:lnTo>
                <a:lnTo>
                  <a:pt x="20435" y="20286"/>
                </a:lnTo>
                <a:lnTo>
                  <a:pt x="20471" y="20181"/>
                </a:lnTo>
                <a:lnTo>
                  <a:pt x="20471" y="19971"/>
                </a:lnTo>
                <a:lnTo>
                  <a:pt x="20471" y="19971"/>
                </a:lnTo>
                <a:lnTo>
                  <a:pt x="20506" y="19918"/>
                </a:lnTo>
                <a:lnTo>
                  <a:pt x="20541" y="19918"/>
                </a:lnTo>
                <a:lnTo>
                  <a:pt x="20682" y="19918"/>
                </a:lnTo>
                <a:lnTo>
                  <a:pt x="20682" y="19918"/>
                </a:lnTo>
                <a:lnTo>
                  <a:pt x="20541" y="19918"/>
                </a:lnTo>
                <a:lnTo>
                  <a:pt x="20506" y="19866"/>
                </a:lnTo>
                <a:lnTo>
                  <a:pt x="20435" y="19813"/>
                </a:lnTo>
                <a:lnTo>
                  <a:pt x="20435" y="19813"/>
                </a:lnTo>
                <a:lnTo>
                  <a:pt x="20471" y="19866"/>
                </a:lnTo>
                <a:lnTo>
                  <a:pt x="20471" y="19918"/>
                </a:lnTo>
                <a:lnTo>
                  <a:pt x="20435" y="19971"/>
                </a:lnTo>
                <a:lnTo>
                  <a:pt x="20365" y="19971"/>
                </a:lnTo>
                <a:lnTo>
                  <a:pt x="20365" y="19971"/>
                </a:lnTo>
                <a:lnTo>
                  <a:pt x="20294" y="19866"/>
                </a:lnTo>
                <a:lnTo>
                  <a:pt x="20259" y="19813"/>
                </a:lnTo>
                <a:lnTo>
                  <a:pt x="20259" y="19603"/>
                </a:lnTo>
                <a:lnTo>
                  <a:pt x="20259" y="19603"/>
                </a:lnTo>
                <a:lnTo>
                  <a:pt x="20329" y="19655"/>
                </a:lnTo>
                <a:lnTo>
                  <a:pt x="20365" y="19708"/>
                </a:lnTo>
                <a:lnTo>
                  <a:pt x="20365" y="19708"/>
                </a:lnTo>
                <a:lnTo>
                  <a:pt x="20294" y="19603"/>
                </a:lnTo>
                <a:lnTo>
                  <a:pt x="20259" y="19445"/>
                </a:lnTo>
                <a:lnTo>
                  <a:pt x="20259" y="19445"/>
                </a:lnTo>
                <a:lnTo>
                  <a:pt x="20153" y="19393"/>
                </a:lnTo>
                <a:lnTo>
                  <a:pt x="20153" y="19393"/>
                </a:lnTo>
                <a:lnTo>
                  <a:pt x="20224" y="19393"/>
                </a:lnTo>
                <a:lnTo>
                  <a:pt x="20224" y="19288"/>
                </a:lnTo>
                <a:lnTo>
                  <a:pt x="20224" y="19235"/>
                </a:lnTo>
                <a:lnTo>
                  <a:pt x="20259" y="19235"/>
                </a:lnTo>
                <a:lnTo>
                  <a:pt x="20259" y="19235"/>
                </a:lnTo>
                <a:lnTo>
                  <a:pt x="20153" y="19235"/>
                </a:lnTo>
                <a:lnTo>
                  <a:pt x="20082" y="19130"/>
                </a:lnTo>
                <a:lnTo>
                  <a:pt x="20082" y="19130"/>
                </a:lnTo>
                <a:lnTo>
                  <a:pt x="19976" y="19077"/>
                </a:lnTo>
                <a:lnTo>
                  <a:pt x="19976" y="19025"/>
                </a:lnTo>
                <a:lnTo>
                  <a:pt x="20047" y="18972"/>
                </a:lnTo>
                <a:lnTo>
                  <a:pt x="20047" y="18867"/>
                </a:lnTo>
                <a:lnTo>
                  <a:pt x="20047" y="18867"/>
                </a:lnTo>
                <a:lnTo>
                  <a:pt x="19976" y="18972"/>
                </a:lnTo>
                <a:lnTo>
                  <a:pt x="19941" y="18867"/>
                </a:lnTo>
                <a:lnTo>
                  <a:pt x="19800" y="18762"/>
                </a:lnTo>
                <a:lnTo>
                  <a:pt x="19800" y="18762"/>
                </a:lnTo>
                <a:lnTo>
                  <a:pt x="19765" y="18815"/>
                </a:lnTo>
                <a:lnTo>
                  <a:pt x="19729" y="18815"/>
                </a:lnTo>
                <a:lnTo>
                  <a:pt x="19659" y="18709"/>
                </a:lnTo>
                <a:lnTo>
                  <a:pt x="19694" y="18657"/>
                </a:lnTo>
                <a:lnTo>
                  <a:pt x="19694" y="18657"/>
                </a:lnTo>
                <a:lnTo>
                  <a:pt x="19729" y="18552"/>
                </a:lnTo>
                <a:lnTo>
                  <a:pt x="19765" y="18552"/>
                </a:lnTo>
                <a:lnTo>
                  <a:pt x="19906" y="18552"/>
                </a:lnTo>
                <a:lnTo>
                  <a:pt x="19906" y="18552"/>
                </a:lnTo>
                <a:lnTo>
                  <a:pt x="19800" y="18552"/>
                </a:lnTo>
                <a:lnTo>
                  <a:pt x="19694" y="18552"/>
                </a:lnTo>
                <a:lnTo>
                  <a:pt x="19694" y="18552"/>
                </a:lnTo>
                <a:lnTo>
                  <a:pt x="19729" y="18499"/>
                </a:lnTo>
                <a:lnTo>
                  <a:pt x="19694" y="18394"/>
                </a:lnTo>
                <a:lnTo>
                  <a:pt x="19659" y="18289"/>
                </a:lnTo>
                <a:lnTo>
                  <a:pt x="19694" y="18236"/>
                </a:lnTo>
                <a:lnTo>
                  <a:pt x="19694" y="18236"/>
                </a:lnTo>
                <a:lnTo>
                  <a:pt x="19659" y="18236"/>
                </a:lnTo>
                <a:lnTo>
                  <a:pt x="19588" y="18236"/>
                </a:lnTo>
                <a:lnTo>
                  <a:pt x="19553" y="18184"/>
                </a:lnTo>
                <a:lnTo>
                  <a:pt x="19553" y="18131"/>
                </a:lnTo>
                <a:lnTo>
                  <a:pt x="19553" y="18131"/>
                </a:lnTo>
                <a:lnTo>
                  <a:pt x="19694" y="18184"/>
                </a:lnTo>
                <a:lnTo>
                  <a:pt x="19800" y="18289"/>
                </a:lnTo>
                <a:lnTo>
                  <a:pt x="19800" y="18289"/>
                </a:lnTo>
                <a:lnTo>
                  <a:pt x="19729" y="18131"/>
                </a:lnTo>
                <a:lnTo>
                  <a:pt x="19588" y="17974"/>
                </a:lnTo>
                <a:lnTo>
                  <a:pt x="19588" y="17974"/>
                </a:lnTo>
                <a:lnTo>
                  <a:pt x="19588" y="17921"/>
                </a:lnTo>
                <a:lnTo>
                  <a:pt x="19659" y="17869"/>
                </a:lnTo>
                <a:lnTo>
                  <a:pt x="19800" y="17921"/>
                </a:lnTo>
                <a:lnTo>
                  <a:pt x="19800" y="17921"/>
                </a:lnTo>
                <a:lnTo>
                  <a:pt x="19694" y="17869"/>
                </a:lnTo>
                <a:lnTo>
                  <a:pt x="19659" y="17869"/>
                </a:lnTo>
                <a:lnTo>
                  <a:pt x="19553" y="17921"/>
                </a:lnTo>
                <a:lnTo>
                  <a:pt x="19553" y="17974"/>
                </a:lnTo>
                <a:lnTo>
                  <a:pt x="19553" y="17974"/>
                </a:lnTo>
                <a:lnTo>
                  <a:pt x="19482" y="17921"/>
                </a:lnTo>
                <a:lnTo>
                  <a:pt x="19482" y="17816"/>
                </a:lnTo>
                <a:lnTo>
                  <a:pt x="19482" y="17658"/>
                </a:lnTo>
                <a:lnTo>
                  <a:pt x="19518" y="17606"/>
                </a:lnTo>
                <a:lnTo>
                  <a:pt x="19518" y="17606"/>
                </a:lnTo>
                <a:lnTo>
                  <a:pt x="19482" y="17711"/>
                </a:lnTo>
                <a:lnTo>
                  <a:pt x="19412" y="17711"/>
                </a:lnTo>
                <a:lnTo>
                  <a:pt x="19376" y="17711"/>
                </a:lnTo>
                <a:lnTo>
                  <a:pt x="19376" y="17711"/>
                </a:lnTo>
                <a:lnTo>
                  <a:pt x="19306" y="17606"/>
                </a:lnTo>
                <a:lnTo>
                  <a:pt x="19306" y="17448"/>
                </a:lnTo>
                <a:lnTo>
                  <a:pt x="19306" y="17448"/>
                </a:lnTo>
                <a:lnTo>
                  <a:pt x="19341" y="17291"/>
                </a:lnTo>
                <a:lnTo>
                  <a:pt x="19482" y="17133"/>
                </a:lnTo>
                <a:lnTo>
                  <a:pt x="19482" y="17133"/>
                </a:lnTo>
                <a:lnTo>
                  <a:pt x="19376" y="17133"/>
                </a:lnTo>
                <a:lnTo>
                  <a:pt x="19306" y="17238"/>
                </a:lnTo>
                <a:lnTo>
                  <a:pt x="19271" y="17396"/>
                </a:lnTo>
                <a:lnTo>
                  <a:pt x="19271" y="17396"/>
                </a:lnTo>
                <a:lnTo>
                  <a:pt x="19271" y="17448"/>
                </a:lnTo>
                <a:lnTo>
                  <a:pt x="19200" y="17448"/>
                </a:lnTo>
                <a:lnTo>
                  <a:pt x="19129" y="17396"/>
                </a:lnTo>
                <a:lnTo>
                  <a:pt x="19024" y="17343"/>
                </a:lnTo>
                <a:lnTo>
                  <a:pt x="18918" y="17291"/>
                </a:lnTo>
                <a:lnTo>
                  <a:pt x="18918" y="17291"/>
                </a:lnTo>
                <a:lnTo>
                  <a:pt x="18847" y="17133"/>
                </a:lnTo>
                <a:lnTo>
                  <a:pt x="18776" y="17028"/>
                </a:lnTo>
                <a:lnTo>
                  <a:pt x="18776" y="17028"/>
                </a:lnTo>
                <a:lnTo>
                  <a:pt x="18776" y="16870"/>
                </a:lnTo>
                <a:lnTo>
                  <a:pt x="18776" y="16765"/>
                </a:lnTo>
                <a:lnTo>
                  <a:pt x="18776" y="16765"/>
                </a:lnTo>
                <a:lnTo>
                  <a:pt x="18776" y="16818"/>
                </a:lnTo>
                <a:lnTo>
                  <a:pt x="18741" y="16818"/>
                </a:lnTo>
                <a:lnTo>
                  <a:pt x="18706" y="16712"/>
                </a:lnTo>
                <a:lnTo>
                  <a:pt x="18600" y="16450"/>
                </a:lnTo>
                <a:lnTo>
                  <a:pt x="18600" y="16450"/>
                </a:lnTo>
                <a:lnTo>
                  <a:pt x="18565" y="16187"/>
                </a:lnTo>
                <a:lnTo>
                  <a:pt x="18565" y="15977"/>
                </a:lnTo>
                <a:lnTo>
                  <a:pt x="18565" y="15977"/>
                </a:lnTo>
                <a:lnTo>
                  <a:pt x="18565" y="16029"/>
                </a:lnTo>
                <a:lnTo>
                  <a:pt x="18529" y="16134"/>
                </a:lnTo>
                <a:lnTo>
                  <a:pt x="18529" y="16134"/>
                </a:lnTo>
                <a:lnTo>
                  <a:pt x="18529" y="16187"/>
                </a:lnTo>
                <a:lnTo>
                  <a:pt x="18529" y="16239"/>
                </a:lnTo>
                <a:lnTo>
                  <a:pt x="18600" y="16397"/>
                </a:lnTo>
                <a:lnTo>
                  <a:pt x="18600" y="16397"/>
                </a:lnTo>
                <a:lnTo>
                  <a:pt x="18529" y="16292"/>
                </a:lnTo>
                <a:lnTo>
                  <a:pt x="18459" y="16397"/>
                </a:lnTo>
                <a:lnTo>
                  <a:pt x="18565" y="16555"/>
                </a:lnTo>
                <a:lnTo>
                  <a:pt x="18565" y="16555"/>
                </a:lnTo>
                <a:lnTo>
                  <a:pt x="18600" y="16818"/>
                </a:lnTo>
                <a:lnTo>
                  <a:pt x="18635" y="17028"/>
                </a:lnTo>
                <a:lnTo>
                  <a:pt x="18635" y="17028"/>
                </a:lnTo>
                <a:lnTo>
                  <a:pt x="18741" y="17343"/>
                </a:lnTo>
                <a:lnTo>
                  <a:pt x="18741" y="17396"/>
                </a:lnTo>
                <a:lnTo>
                  <a:pt x="18706" y="17448"/>
                </a:lnTo>
                <a:lnTo>
                  <a:pt x="18706" y="17448"/>
                </a:lnTo>
                <a:lnTo>
                  <a:pt x="18600" y="17448"/>
                </a:lnTo>
                <a:lnTo>
                  <a:pt x="18565" y="17396"/>
                </a:lnTo>
                <a:lnTo>
                  <a:pt x="18529" y="17238"/>
                </a:lnTo>
                <a:lnTo>
                  <a:pt x="18529" y="17238"/>
                </a:lnTo>
                <a:lnTo>
                  <a:pt x="18459" y="17291"/>
                </a:lnTo>
                <a:lnTo>
                  <a:pt x="18424" y="17291"/>
                </a:lnTo>
                <a:lnTo>
                  <a:pt x="18247" y="17291"/>
                </a:lnTo>
                <a:lnTo>
                  <a:pt x="18247" y="17291"/>
                </a:lnTo>
                <a:lnTo>
                  <a:pt x="18212" y="16870"/>
                </a:lnTo>
                <a:lnTo>
                  <a:pt x="18247" y="16765"/>
                </a:lnTo>
                <a:lnTo>
                  <a:pt x="18318" y="16712"/>
                </a:lnTo>
                <a:lnTo>
                  <a:pt x="18318" y="16712"/>
                </a:lnTo>
                <a:lnTo>
                  <a:pt x="18212" y="16607"/>
                </a:lnTo>
                <a:lnTo>
                  <a:pt x="18212" y="16712"/>
                </a:lnTo>
                <a:lnTo>
                  <a:pt x="18212" y="16712"/>
                </a:lnTo>
                <a:lnTo>
                  <a:pt x="18176" y="16607"/>
                </a:lnTo>
                <a:lnTo>
                  <a:pt x="18141" y="16607"/>
                </a:lnTo>
                <a:lnTo>
                  <a:pt x="18071" y="16818"/>
                </a:lnTo>
                <a:lnTo>
                  <a:pt x="18071" y="16818"/>
                </a:lnTo>
                <a:lnTo>
                  <a:pt x="18035" y="16818"/>
                </a:lnTo>
                <a:lnTo>
                  <a:pt x="17965" y="16712"/>
                </a:lnTo>
                <a:lnTo>
                  <a:pt x="17824" y="16502"/>
                </a:lnTo>
                <a:lnTo>
                  <a:pt x="17824" y="16502"/>
                </a:lnTo>
                <a:lnTo>
                  <a:pt x="17824" y="16607"/>
                </a:lnTo>
                <a:lnTo>
                  <a:pt x="17824" y="16607"/>
                </a:lnTo>
                <a:lnTo>
                  <a:pt x="17647" y="16502"/>
                </a:lnTo>
                <a:lnTo>
                  <a:pt x="17647" y="16502"/>
                </a:lnTo>
                <a:lnTo>
                  <a:pt x="17682" y="16555"/>
                </a:lnTo>
                <a:lnTo>
                  <a:pt x="17647" y="16607"/>
                </a:lnTo>
                <a:lnTo>
                  <a:pt x="17576" y="16765"/>
                </a:lnTo>
                <a:lnTo>
                  <a:pt x="17576" y="16765"/>
                </a:lnTo>
                <a:lnTo>
                  <a:pt x="17682" y="16712"/>
                </a:lnTo>
                <a:lnTo>
                  <a:pt x="17824" y="16712"/>
                </a:lnTo>
                <a:lnTo>
                  <a:pt x="17824" y="16712"/>
                </a:lnTo>
                <a:lnTo>
                  <a:pt x="17894" y="16870"/>
                </a:lnTo>
                <a:lnTo>
                  <a:pt x="17965" y="16975"/>
                </a:lnTo>
                <a:lnTo>
                  <a:pt x="18000" y="16870"/>
                </a:lnTo>
                <a:lnTo>
                  <a:pt x="18000" y="16870"/>
                </a:lnTo>
                <a:lnTo>
                  <a:pt x="17965" y="16975"/>
                </a:lnTo>
                <a:lnTo>
                  <a:pt x="17894" y="17028"/>
                </a:lnTo>
                <a:lnTo>
                  <a:pt x="17894" y="17028"/>
                </a:lnTo>
                <a:lnTo>
                  <a:pt x="18000" y="16975"/>
                </a:lnTo>
                <a:lnTo>
                  <a:pt x="18035" y="17028"/>
                </a:lnTo>
                <a:lnTo>
                  <a:pt x="18141" y="17080"/>
                </a:lnTo>
                <a:lnTo>
                  <a:pt x="18141" y="17080"/>
                </a:lnTo>
                <a:lnTo>
                  <a:pt x="18071" y="17080"/>
                </a:lnTo>
                <a:lnTo>
                  <a:pt x="18141" y="17133"/>
                </a:lnTo>
                <a:lnTo>
                  <a:pt x="18176" y="17238"/>
                </a:lnTo>
                <a:lnTo>
                  <a:pt x="18176" y="17238"/>
                </a:lnTo>
                <a:lnTo>
                  <a:pt x="18176" y="17291"/>
                </a:lnTo>
                <a:lnTo>
                  <a:pt x="18176" y="17343"/>
                </a:lnTo>
                <a:lnTo>
                  <a:pt x="18035" y="17396"/>
                </a:lnTo>
                <a:lnTo>
                  <a:pt x="18035" y="17396"/>
                </a:lnTo>
                <a:lnTo>
                  <a:pt x="18035" y="17291"/>
                </a:lnTo>
                <a:lnTo>
                  <a:pt x="18000" y="17291"/>
                </a:lnTo>
                <a:lnTo>
                  <a:pt x="17894" y="17291"/>
                </a:lnTo>
                <a:lnTo>
                  <a:pt x="17894" y="17291"/>
                </a:lnTo>
                <a:lnTo>
                  <a:pt x="17965" y="17343"/>
                </a:lnTo>
                <a:lnTo>
                  <a:pt x="17859" y="17343"/>
                </a:lnTo>
                <a:lnTo>
                  <a:pt x="17859" y="17343"/>
                </a:lnTo>
                <a:lnTo>
                  <a:pt x="17859" y="17343"/>
                </a:lnTo>
                <a:lnTo>
                  <a:pt x="17859" y="17396"/>
                </a:lnTo>
                <a:lnTo>
                  <a:pt x="17859" y="17448"/>
                </a:lnTo>
                <a:lnTo>
                  <a:pt x="17824" y="17448"/>
                </a:lnTo>
                <a:lnTo>
                  <a:pt x="17824" y="17448"/>
                </a:lnTo>
                <a:lnTo>
                  <a:pt x="17753" y="17343"/>
                </a:lnTo>
                <a:lnTo>
                  <a:pt x="17576" y="17238"/>
                </a:lnTo>
                <a:lnTo>
                  <a:pt x="17400" y="17080"/>
                </a:lnTo>
                <a:lnTo>
                  <a:pt x="17365" y="17028"/>
                </a:lnTo>
                <a:lnTo>
                  <a:pt x="17365" y="16975"/>
                </a:lnTo>
                <a:lnTo>
                  <a:pt x="17365" y="16975"/>
                </a:lnTo>
                <a:lnTo>
                  <a:pt x="17294" y="16975"/>
                </a:lnTo>
                <a:lnTo>
                  <a:pt x="17224" y="16870"/>
                </a:lnTo>
                <a:lnTo>
                  <a:pt x="17118" y="16765"/>
                </a:lnTo>
                <a:lnTo>
                  <a:pt x="17118" y="16765"/>
                </a:lnTo>
                <a:lnTo>
                  <a:pt x="16941" y="16502"/>
                </a:lnTo>
                <a:lnTo>
                  <a:pt x="16800" y="16397"/>
                </a:lnTo>
                <a:lnTo>
                  <a:pt x="16800" y="16397"/>
                </a:lnTo>
                <a:lnTo>
                  <a:pt x="16835" y="16292"/>
                </a:lnTo>
                <a:lnTo>
                  <a:pt x="16835" y="16292"/>
                </a:lnTo>
                <a:lnTo>
                  <a:pt x="16624" y="16292"/>
                </a:lnTo>
                <a:lnTo>
                  <a:pt x="16482" y="16239"/>
                </a:lnTo>
                <a:lnTo>
                  <a:pt x="16341" y="16029"/>
                </a:lnTo>
                <a:lnTo>
                  <a:pt x="16341" y="16029"/>
                </a:lnTo>
                <a:lnTo>
                  <a:pt x="16341" y="16134"/>
                </a:lnTo>
                <a:lnTo>
                  <a:pt x="16271" y="16029"/>
                </a:lnTo>
                <a:lnTo>
                  <a:pt x="16094" y="15924"/>
                </a:lnTo>
                <a:lnTo>
                  <a:pt x="16094" y="15924"/>
                </a:lnTo>
                <a:lnTo>
                  <a:pt x="16094" y="15872"/>
                </a:lnTo>
                <a:lnTo>
                  <a:pt x="16129" y="15819"/>
                </a:lnTo>
                <a:lnTo>
                  <a:pt x="16165" y="15714"/>
                </a:lnTo>
                <a:lnTo>
                  <a:pt x="16165" y="15661"/>
                </a:lnTo>
                <a:lnTo>
                  <a:pt x="16165" y="15661"/>
                </a:lnTo>
                <a:lnTo>
                  <a:pt x="16129" y="15451"/>
                </a:lnTo>
                <a:lnTo>
                  <a:pt x="16129" y="15399"/>
                </a:lnTo>
                <a:lnTo>
                  <a:pt x="16165" y="15346"/>
                </a:lnTo>
                <a:lnTo>
                  <a:pt x="16165" y="15346"/>
                </a:lnTo>
                <a:lnTo>
                  <a:pt x="16235" y="15346"/>
                </a:lnTo>
                <a:lnTo>
                  <a:pt x="16271" y="15346"/>
                </a:lnTo>
                <a:lnTo>
                  <a:pt x="16306" y="15556"/>
                </a:lnTo>
                <a:lnTo>
                  <a:pt x="16341" y="15819"/>
                </a:lnTo>
                <a:lnTo>
                  <a:pt x="16341" y="15819"/>
                </a:lnTo>
                <a:lnTo>
                  <a:pt x="16341" y="15661"/>
                </a:lnTo>
                <a:lnTo>
                  <a:pt x="16341" y="15556"/>
                </a:lnTo>
                <a:lnTo>
                  <a:pt x="16412" y="15451"/>
                </a:lnTo>
                <a:lnTo>
                  <a:pt x="16518" y="15556"/>
                </a:lnTo>
                <a:lnTo>
                  <a:pt x="16518" y="15556"/>
                </a:lnTo>
                <a:lnTo>
                  <a:pt x="16341" y="15399"/>
                </a:lnTo>
                <a:lnTo>
                  <a:pt x="16235" y="15293"/>
                </a:lnTo>
                <a:lnTo>
                  <a:pt x="16165" y="15293"/>
                </a:lnTo>
                <a:lnTo>
                  <a:pt x="16165" y="15293"/>
                </a:lnTo>
                <a:lnTo>
                  <a:pt x="16094" y="15399"/>
                </a:lnTo>
                <a:lnTo>
                  <a:pt x="15988" y="15556"/>
                </a:lnTo>
                <a:lnTo>
                  <a:pt x="15988" y="15556"/>
                </a:lnTo>
                <a:lnTo>
                  <a:pt x="15847" y="15609"/>
                </a:lnTo>
                <a:lnTo>
                  <a:pt x="15671" y="15661"/>
                </a:lnTo>
                <a:lnTo>
                  <a:pt x="15424" y="15609"/>
                </a:lnTo>
                <a:lnTo>
                  <a:pt x="15141" y="15451"/>
                </a:lnTo>
                <a:lnTo>
                  <a:pt x="15141" y="15451"/>
                </a:lnTo>
                <a:lnTo>
                  <a:pt x="15212" y="15346"/>
                </a:lnTo>
                <a:lnTo>
                  <a:pt x="15212" y="15293"/>
                </a:lnTo>
                <a:lnTo>
                  <a:pt x="15141" y="15136"/>
                </a:lnTo>
                <a:lnTo>
                  <a:pt x="15141" y="15136"/>
                </a:lnTo>
                <a:lnTo>
                  <a:pt x="15106" y="15188"/>
                </a:lnTo>
                <a:lnTo>
                  <a:pt x="15035" y="15293"/>
                </a:lnTo>
                <a:lnTo>
                  <a:pt x="15035" y="15293"/>
                </a:lnTo>
                <a:lnTo>
                  <a:pt x="14965" y="15346"/>
                </a:lnTo>
                <a:lnTo>
                  <a:pt x="14965" y="15346"/>
                </a:lnTo>
                <a:lnTo>
                  <a:pt x="14400" y="15136"/>
                </a:lnTo>
                <a:lnTo>
                  <a:pt x="14400" y="15136"/>
                </a:lnTo>
                <a:lnTo>
                  <a:pt x="14188" y="15136"/>
                </a:lnTo>
                <a:lnTo>
                  <a:pt x="14012" y="15293"/>
                </a:lnTo>
                <a:lnTo>
                  <a:pt x="13835" y="15346"/>
                </a:lnTo>
                <a:lnTo>
                  <a:pt x="13624" y="15293"/>
                </a:lnTo>
                <a:lnTo>
                  <a:pt x="13624" y="15293"/>
                </a:lnTo>
                <a:lnTo>
                  <a:pt x="13624" y="15188"/>
                </a:lnTo>
                <a:lnTo>
                  <a:pt x="13624" y="15188"/>
                </a:lnTo>
                <a:lnTo>
                  <a:pt x="13447" y="15083"/>
                </a:lnTo>
                <a:lnTo>
                  <a:pt x="13129" y="14978"/>
                </a:lnTo>
                <a:lnTo>
                  <a:pt x="13129" y="14978"/>
                </a:lnTo>
                <a:lnTo>
                  <a:pt x="13129" y="14768"/>
                </a:lnTo>
                <a:lnTo>
                  <a:pt x="13235" y="14610"/>
                </a:lnTo>
                <a:lnTo>
                  <a:pt x="13271" y="14558"/>
                </a:lnTo>
                <a:lnTo>
                  <a:pt x="13306" y="14453"/>
                </a:lnTo>
                <a:lnTo>
                  <a:pt x="13306" y="14453"/>
                </a:lnTo>
                <a:lnTo>
                  <a:pt x="13235" y="14453"/>
                </a:lnTo>
                <a:lnTo>
                  <a:pt x="13129" y="14558"/>
                </a:lnTo>
                <a:lnTo>
                  <a:pt x="13024" y="14768"/>
                </a:lnTo>
                <a:lnTo>
                  <a:pt x="13024" y="14768"/>
                </a:lnTo>
                <a:lnTo>
                  <a:pt x="12988" y="14820"/>
                </a:lnTo>
                <a:lnTo>
                  <a:pt x="12882" y="14820"/>
                </a:lnTo>
                <a:lnTo>
                  <a:pt x="12882" y="14820"/>
                </a:lnTo>
                <a:lnTo>
                  <a:pt x="12741" y="14768"/>
                </a:lnTo>
                <a:lnTo>
                  <a:pt x="12671" y="14715"/>
                </a:lnTo>
                <a:lnTo>
                  <a:pt x="12635" y="14715"/>
                </a:lnTo>
                <a:lnTo>
                  <a:pt x="12635" y="14715"/>
                </a:lnTo>
                <a:lnTo>
                  <a:pt x="12671" y="14558"/>
                </a:lnTo>
                <a:lnTo>
                  <a:pt x="12741" y="14505"/>
                </a:lnTo>
                <a:lnTo>
                  <a:pt x="12741" y="14505"/>
                </a:lnTo>
                <a:lnTo>
                  <a:pt x="12635" y="14505"/>
                </a:lnTo>
                <a:lnTo>
                  <a:pt x="12529" y="14505"/>
                </a:lnTo>
                <a:lnTo>
                  <a:pt x="12565" y="14453"/>
                </a:lnTo>
                <a:lnTo>
                  <a:pt x="12565" y="14453"/>
                </a:lnTo>
                <a:lnTo>
                  <a:pt x="12424" y="14505"/>
                </a:lnTo>
                <a:lnTo>
                  <a:pt x="12424" y="14505"/>
                </a:lnTo>
                <a:lnTo>
                  <a:pt x="12459" y="14453"/>
                </a:lnTo>
                <a:lnTo>
                  <a:pt x="12529" y="14347"/>
                </a:lnTo>
                <a:lnTo>
                  <a:pt x="12529" y="14347"/>
                </a:lnTo>
                <a:lnTo>
                  <a:pt x="12353" y="14453"/>
                </a:lnTo>
                <a:lnTo>
                  <a:pt x="12282" y="14453"/>
                </a:lnTo>
                <a:lnTo>
                  <a:pt x="12176" y="14453"/>
                </a:lnTo>
                <a:lnTo>
                  <a:pt x="12176" y="14453"/>
                </a:lnTo>
                <a:lnTo>
                  <a:pt x="12247" y="14347"/>
                </a:lnTo>
                <a:lnTo>
                  <a:pt x="12318" y="14295"/>
                </a:lnTo>
                <a:lnTo>
                  <a:pt x="12424" y="14242"/>
                </a:lnTo>
                <a:lnTo>
                  <a:pt x="12494" y="14242"/>
                </a:lnTo>
                <a:lnTo>
                  <a:pt x="12494" y="14242"/>
                </a:lnTo>
                <a:lnTo>
                  <a:pt x="12424" y="14242"/>
                </a:lnTo>
                <a:lnTo>
                  <a:pt x="12353" y="14242"/>
                </a:lnTo>
                <a:lnTo>
                  <a:pt x="12282" y="14242"/>
                </a:lnTo>
                <a:lnTo>
                  <a:pt x="12176" y="14242"/>
                </a:lnTo>
                <a:lnTo>
                  <a:pt x="12176" y="14242"/>
                </a:lnTo>
                <a:lnTo>
                  <a:pt x="12141" y="14190"/>
                </a:lnTo>
                <a:lnTo>
                  <a:pt x="12141" y="14137"/>
                </a:lnTo>
                <a:lnTo>
                  <a:pt x="12176" y="14032"/>
                </a:lnTo>
                <a:lnTo>
                  <a:pt x="12282" y="13980"/>
                </a:lnTo>
                <a:lnTo>
                  <a:pt x="12424" y="13927"/>
                </a:lnTo>
                <a:lnTo>
                  <a:pt x="12424" y="13927"/>
                </a:lnTo>
                <a:lnTo>
                  <a:pt x="12282" y="13874"/>
                </a:lnTo>
                <a:lnTo>
                  <a:pt x="12176" y="13927"/>
                </a:lnTo>
                <a:lnTo>
                  <a:pt x="12106" y="13927"/>
                </a:lnTo>
                <a:lnTo>
                  <a:pt x="12071" y="13980"/>
                </a:lnTo>
                <a:lnTo>
                  <a:pt x="12071" y="13980"/>
                </a:lnTo>
                <a:lnTo>
                  <a:pt x="12035" y="14032"/>
                </a:lnTo>
                <a:lnTo>
                  <a:pt x="11929" y="14137"/>
                </a:lnTo>
                <a:lnTo>
                  <a:pt x="11753" y="14190"/>
                </a:lnTo>
                <a:lnTo>
                  <a:pt x="11753" y="14190"/>
                </a:lnTo>
                <a:lnTo>
                  <a:pt x="11753" y="14032"/>
                </a:lnTo>
                <a:lnTo>
                  <a:pt x="11753" y="14032"/>
                </a:lnTo>
                <a:lnTo>
                  <a:pt x="11682" y="14190"/>
                </a:lnTo>
                <a:lnTo>
                  <a:pt x="11682" y="14190"/>
                </a:lnTo>
                <a:lnTo>
                  <a:pt x="11682" y="13980"/>
                </a:lnTo>
                <a:lnTo>
                  <a:pt x="11682" y="13874"/>
                </a:lnTo>
                <a:lnTo>
                  <a:pt x="11682" y="13874"/>
                </a:lnTo>
                <a:lnTo>
                  <a:pt x="11682" y="13927"/>
                </a:lnTo>
                <a:lnTo>
                  <a:pt x="11682" y="14032"/>
                </a:lnTo>
                <a:lnTo>
                  <a:pt x="11612" y="14190"/>
                </a:lnTo>
                <a:lnTo>
                  <a:pt x="11576" y="14242"/>
                </a:lnTo>
                <a:lnTo>
                  <a:pt x="11576" y="14242"/>
                </a:lnTo>
                <a:lnTo>
                  <a:pt x="11576" y="14137"/>
                </a:lnTo>
                <a:lnTo>
                  <a:pt x="11576" y="14137"/>
                </a:lnTo>
                <a:lnTo>
                  <a:pt x="11541" y="14190"/>
                </a:lnTo>
                <a:lnTo>
                  <a:pt x="11541" y="14242"/>
                </a:lnTo>
                <a:lnTo>
                  <a:pt x="11541" y="14242"/>
                </a:lnTo>
                <a:lnTo>
                  <a:pt x="11471" y="14190"/>
                </a:lnTo>
                <a:lnTo>
                  <a:pt x="11471" y="14137"/>
                </a:lnTo>
                <a:lnTo>
                  <a:pt x="11471" y="13927"/>
                </a:lnTo>
                <a:lnTo>
                  <a:pt x="11576" y="13717"/>
                </a:lnTo>
                <a:lnTo>
                  <a:pt x="11576" y="13717"/>
                </a:lnTo>
                <a:lnTo>
                  <a:pt x="11471" y="13769"/>
                </a:lnTo>
                <a:lnTo>
                  <a:pt x="11400" y="13980"/>
                </a:lnTo>
                <a:lnTo>
                  <a:pt x="11400" y="13980"/>
                </a:lnTo>
                <a:lnTo>
                  <a:pt x="11365" y="13980"/>
                </a:lnTo>
                <a:lnTo>
                  <a:pt x="11294" y="13980"/>
                </a:lnTo>
                <a:lnTo>
                  <a:pt x="11188" y="13980"/>
                </a:lnTo>
                <a:lnTo>
                  <a:pt x="11153" y="14032"/>
                </a:lnTo>
                <a:lnTo>
                  <a:pt x="11153" y="14032"/>
                </a:lnTo>
                <a:lnTo>
                  <a:pt x="11329" y="13980"/>
                </a:lnTo>
                <a:lnTo>
                  <a:pt x="11329" y="13980"/>
                </a:lnTo>
                <a:lnTo>
                  <a:pt x="11294" y="14137"/>
                </a:lnTo>
                <a:lnTo>
                  <a:pt x="11188" y="14190"/>
                </a:lnTo>
                <a:lnTo>
                  <a:pt x="11118" y="14242"/>
                </a:lnTo>
                <a:lnTo>
                  <a:pt x="11082" y="14295"/>
                </a:lnTo>
                <a:lnTo>
                  <a:pt x="11082" y="14295"/>
                </a:lnTo>
                <a:lnTo>
                  <a:pt x="11118" y="14295"/>
                </a:lnTo>
                <a:lnTo>
                  <a:pt x="11118" y="14295"/>
                </a:lnTo>
                <a:lnTo>
                  <a:pt x="11012" y="14453"/>
                </a:lnTo>
                <a:lnTo>
                  <a:pt x="11012" y="14453"/>
                </a:lnTo>
                <a:lnTo>
                  <a:pt x="11082" y="14347"/>
                </a:lnTo>
                <a:lnTo>
                  <a:pt x="11153" y="14295"/>
                </a:lnTo>
                <a:lnTo>
                  <a:pt x="11153" y="14295"/>
                </a:lnTo>
                <a:lnTo>
                  <a:pt x="11188" y="14453"/>
                </a:lnTo>
                <a:lnTo>
                  <a:pt x="11188" y="14453"/>
                </a:lnTo>
                <a:lnTo>
                  <a:pt x="11224" y="14347"/>
                </a:lnTo>
                <a:lnTo>
                  <a:pt x="11224" y="14347"/>
                </a:lnTo>
                <a:lnTo>
                  <a:pt x="11294" y="14453"/>
                </a:lnTo>
                <a:lnTo>
                  <a:pt x="11294" y="14505"/>
                </a:lnTo>
                <a:lnTo>
                  <a:pt x="11188" y="14610"/>
                </a:lnTo>
                <a:lnTo>
                  <a:pt x="11118" y="14610"/>
                </a:lnTo>
                <a:lnTo>
                  <a:pt x="11012" y="14715"/>
                </a:lnTo>
                <a:lnTo>
                  <a:pt x="11012" y="14715"/>
                </a:lnTo>
                <a:lnTo>
                  <a:pt x="11329" y="14558"/>
                </a:lnTo>
                <a:lnTo>
                  <a:pt x="11329" y="14558"/>
                </a:lnTo>
                <a:lnTo>
                  <a:pt x="11400" y="14610"/>
                </a:lnTo>
                <a:lnTo>
                  <a:pt x="11400" y="14768"/>
                </a:lnTo>
                <a:lnTo>
                  <a:pt x="11329" y="14820"/>
                </a:lnTo>
                <a:lnTo>
                  <a:pt x="11224" y="14978"/>
                </a:lnTo>
                <a:lnTo>
                  <a:pt x="11188" y="14978"/>
                </a:lnTo>
                <a:lnTo>
                  <a:pt x="11188" y="15031"/>
                </a:lnTo>
                <a:lnTo>
                  <a:pt x="11188" y="15031"/>
                </a:lnTo>
                <a:lnTo>
                  <a:pt x="11294" y="14978"/>
                </a:lnTo>
                <a:lnTo>
                  <a:pt x="11294" y="14978"/>
                </a:lnTo>
                <a:lnTo>
                  <a:pt x="11294" y="15083"/>
                </a:lnTo>
                <a:lnTo>
                  <a:pt x="11294" y="15083"/>
                </a:lnTo>
                <a:lnTo>
                  <a:pt x="11329" y="15031"/>
                </a:lnTo>
                <a:lnTo>
                  <a:pt x="11329" y="15031"/>
                </a:lnTo>
                <a:lnTo>
                  <a:pt x="11294" y="15188"/>
                </a:lnTo>
                <a:lnTo>
                  <a:pt x="11188" y="15293"/>
                </a:lnTo>
                <a:lnTo>
                  <a:pt x="11188" y="15293"/>
                </a:lnTo>
                <a:lnTo>
                  <a:pt x="11082" y="15346"/>
                </a:lnTo>
                <a:lnTo>
                  <a:pt x="11082" y="15346"/>
                </a:lnTo>
                <a:lnTo>
                  <a:pt x="11012" y="15399"/>
                </a:lnTo>
                <a:lnTo>
                  <a:pt x="10941" y="15399"/>
                </a:lnTo>
                <a:lnTo>
                  <a:pt x="10765" y="15346"/>
                </a:lnTo>
                <a:lnTo>
                  <a:pt x="10765" y="15346"/>
                </a:lnTo>
                <a:lnTo>
                  <a:pt x="10800" y="15293"/>
                </a:lnTo>
                <a:lnTo>
                  <a:pt x="10800" y="15293"/>
                </a:lnTo>
                <a:lnTo>
                  <a:pt x="10765" y="15293"/>
                </a:lnTo>
                <a:lnTo>
                  <a:pt x="10729" y="15346"/>
                </a:lnTo>
                <a:lnTo>
                  <a:pt x="10659" y="15451"/>
                </a:lnTo>
                <a:lnTo>
                  <a:pt x="10659" y="15451"/>
                </a:lnTo>
                <a:lnTo>
                  <a:pt x="10624" y="15136"/>
                </a:lnTo>
                <a:lnTo>
                  <a:pt x="10624" y="15136"/>
                </a:lnTo>
                <a:lnTo>
                  <a:pt x="10588" y="15188"/>
                </a:lnTo>
                <a:lnTo>
                  <a:pt x="10553" y="15346"/>
                </a:lnTo>
                <a:lnTo>
                  <a:pt x="10518" y="15451"/>
                </a:lnTo>
                <a:lnTo>
                  <a:pt x="10553" y="15609"/>
                </a:lnTo>
                <a:lnTo>
                  <a:pt x="10553" y="15609"/>
                </a:lnTo>
                <a:lnTo>
                  <a:pt x="10447" y="15556"/>
                </a:lnTo>
                <a:lnTo>
                  <a:pt x="10447" y="15399"/>
                </a:lnTo>
                <a:lnTo>
                  <a:pt x="10447" y="15399"/>
                </a:lnTo>
                <a:lnTo>
                  <a:pt x="10412" y="15451"/>
                </a:lnTo>
                <a:lnTo>
                  <a:pt x="10376" y="15451"/>
                </a:lnTo>
                <a:lnTo>
                  <a:pt x="10376" y="15451"/>
                </a:lnTo>
                <a:lnTo>
                  <a:pt x="10376" y="15609"/>
                </a:lnTo>
                <a:lnTo>
                  <a:pt x="10412" y="15714"/>
                </a:lnTo>
                <a:lnTo>
                  <a:pt x="10412" y="15714"/>
                </a:lnTo>
                <a:lnTo>
                  <a:pt x="10341" y="15609"/>
                </a:lnTo>
                <a:lnTo>
                  <a:pt x="10271" y="15609"/>
                </a:lnTo>
                <a:lnTo>
                  <a:pt x="10271" y="15714"/>
                </a:lnTo>
                <a:lnTo>
                  <a:pt x="10271" y="15714"/>
                </a:lnTo>
                <a:lnTo>
                  <a:pt x="10200" y="15872"/>
                </a:lnTo>
                <a:lnTo>
                  <a:pt x="10059" y="15977"/>
                </a:lnTo>
                <a:lnTo>
                  <a:pt x="10059" y="15977"/>
                </a:lnTo>
                <a:lnTo>
                  <a:pt x="10094" y="15819"/>
                </a:lnTo>
                <a:lnTo>
                  <a:pt x="10165" y="15661"/>
                </a:lnTo>
                <a:lnTo>
                  <a:pt x="10165" y="15661"/>
                </a:lnTo>
                <a:lnTo>
                  <a:pt x="10094" y="15714"/>
                </a:lnTo>
                <a:lnTo>
                  <a:pt x="10059" y="15819"/>
                </a:lnTo>
                <a:lnTo>
                  <a:pt x="10024" y="15977"/>
                </a:lnTo>
                <a:lnTo>
                  <a:pt x="10024" y="15977"/>
                </a:lnTo>
                <a:lnTo>
                  <a:pt x="9988" y="15872"/>
                </a:lnTo>
                <a:lnTo>
                  <a:pt x="9988" y="15872"/>
                </a:lnTo>
                <a:lnTo>
                  <a:pt x="9882" y="15872"/>
                </a:lnTo>
                <a:lnTo>
                  <a:pt x="9882" y="15924"/>
                </a:lnTo>
                <a:lnTo>
                  <a:pt x="9882" y="15977"/>
                </a:lnTo>
                <a:lnTo>
                  <a:pt x="9847" y="16029"/>
                </a:lnTo>
                <a:lnTo>
                  <a:pt x="9847" y="16029"/>
                </a:lnTo>
                <a:lnTo>
                  <a:pt x="9776" y="16187"/>
                </a:lnTo>
                <a:lnTo>
                  <a:pt x="9600" y="16134"/>
                </a:lnTo>
                <a:lnTo>
                  <a:pt x="9600" y="16134"/>
                </a:lnTo>
                <a:lnTo>
                  <a:pt x="9671" y="16239"/>
                </a:lnTo>
                <a:lnTo>
                  <a:pt x="9671" y="16239"/>
                </a:lnTo>
                <a:lnTo>
                  <a:pt x="9565" y="16239"/>
                </a:lnTo>
                <a:lnTo>
                  <a:pt x="9565" y="16239"/>
                </a:lnTo>
                <a:lnTo>
                  <a:pt x="9459" y="16239"/>
                </a:lnTo>
                <a:lnTo>
                  <a:pt x="9388" y="16292"/>
                </a:lnTo>
                <a:lnTo>
                  <a:pt x="9388" y="16292"/>
                </a:lnTo>
                <a:lnTo>
                  <a:pt x="9282" y="16292"/>
                </a:lnTo>
                <a:lnTo>
                  <a:pt x="9141" y="16187"/>
                </a:lnTo>
                <a:lnTo>
                  <a:pt x="9141" y="16187"/>
                </a:lnTo>
                <a:lnTo>
                  <a:pt x="9212" y="16134"/>
                </a:lnTo>
                <a:lnTo>
                  <a:pt x="9212" y="16029"/>
                </a:lnTo>
                <a:lnTo>
                  <a:pt x="9212" y="16029"/>
                </a:lnTo>
                <a:lnTo>
                  <a:pt x="9459" y="15872"/>
                </a:lnTo>
                <a:lnTo>
                  <a:pt x="9671" y="15609"/>
                </a:lnTo>
                <a:lnTo>
                  <a:pt x="9671" y="15609"/>
                </a:lnTo>
                <a:lnTo>
                  <a:pt x="9600" y="15609"/>
                </a:lnTo>
                <a:lnTo>
                  <a:pt x="9565" y="15661"/>
                </a:lnTo>
                <a:lnTo>
                  <a:pt x="9459" y="15714"/>
                </a:lnTo>
                <a:lnTo>
                  <a:pt x="9318" y="15661"/>
                </a:lnTo>
                <a:lnTo>
                  <a:pt x="9318" y="15661"/>
                </a:lnTo>
                <a:lnTo>
                  <a:pt x="9247" y="15609"/>
                </a:lnTo>
                <a:lnTo>
                  <a:pt x="9247" y="15556"/>
                </a:lnTo>
                <a:lnTo>
                  <a:pt x="9282" y="15346"/>
                </a:lnTo>
                <a:lnTo>
                  <a:pt x="9424" y="15083"/>
                </a:lnTo>
                <a:lnTo>
                  <a:pt x="9424" y="15083"/>
                </a:lnTo>
                <a:lnTo>
                  <a:pt x="9494" y="14873"/>
                </a:lnTo>
                <a:lnTo>
                  <a:pt x="9565" y="14768"/>
                </a:lnTo>
                <a:lnTo>
                  <a:pt x="9565" y="14768"/>
                </a:lnTo>
                <a:lnTo>
                  <a:pt x="9494" y="14558"/>
                </a:lnTo>
                <a:lnTo>
                  <a:pt x="9459" y="14453"/>
                </a:lnTo>
                <a:lnTo>
                  <a:pt x="9494" y="14347"/>
                </a:lnTo>
                <a:lnTo>
                  <a:pt x="9494" y="14347"/>
                </a:lnTo>
                <a:lnTo>
                  <a:pt x="10024" y="13980"/>
                </a:lnTo>
                <a:lnTo>
                  <a:pt x="10024" y="13980"/>
                </a:lnTo>
                <a:lnTo>
                  <a:pt x="10165" y="14137"/>
                </a:lnTo>
                <a:lnTo>
                  <a:pt x="10200" y="14190"/>
                </a:lnTo>
                <a:lnTo>
                  <a:pt x="10341" y="14137"/>
                </a:lnTo>
                <a:lnTo>
                  <a:pt x="10341" y="14137"/>
                </a:lnTo>
                <a:lnTo>
                  <a:pt x="10412" y="14137"/>
                </a:lnTo>
                <a:lnTo>
                  <a:pt x="10553" y="14137"/>
                </a:lnTo>
                <a:lnTo>
                  <a:pt x="10800" y="14242"/>
                </a:lnTo>
                <a:lnTo>
                  <a:pt x="10800" y="14242"/>
                </a:lnTo>
                <a:lnTo>
                  <a:pt x="10624" y="14137"/>
                </a:lnTo>
                <a:lnTo>
                  <a:pt x="10412" y="13980"/>
                </a:lnTo>
                <a:lnTo>
                  <a:pt x="10271" y="13874"/>
                </a:lnTo>
                <a:lnTo>
                  <a:pt x="10271" y="13769"/>
                </a:lnTo>
                <a:lnTo>
                  <a:pt x="10271" y="13717"/>
                </a:lnTo>
                <a:lnTo>
                  <a:pt x="10271" y="13717"/>
                </a:lnTo>
                <a:lnTo>
                  <a:pt x="10376" y="13612"/>
                </a:lnTo>
                <a:lnTo>
                  <a:pt x="10447" y="13559"/>
                </a:lnTo>
                <a:lnTo>
                  <a:pt x="10659" y="13454"/>
                </a:lnTo>
                <a:lnTo>
                  <a:pt x="10659" y="13454"/>
                </a:lnTo>
                <a:lnTo>
                  <a:pt x="10518" y="13401"/>
                </a:lnTo>
                <a:lnTo>
                  <a:pt x="10412" y="13454"/>
                </a:lnTo>
                <a:lnTo>
                  <a:pt x="10271" y="13664"/>
                </a:lnTo>
                <a:lnTo>
                  <a:pt x="10271" y="13664"/>
                </a:lnTo>
                <a:lnTo>
                  <a:pt x="10165" y="13717"/>
                </a:lnTo>
                <a:lnTo>
                  <a:pt x="10059" y="13717"/>
                </a:lnTo>
                <a:lnTo>
                  <a:pt x="9953" y="13612"/>
                </a:lnTo>
                <a:lnTo>
                  <a:pt x="9953" y="13612"/>
                </a:lnTo>
                <a:lnTo>
                  <a:pt x="9953" y="13664"/>
                </a:lnTo>
                <a:lnTo>
                  <a:pt x="9882" y="13717"/>
                </a:lnTo>
                <a:lnTo>
                  <a:pt x="9776" y="13769"/>
                </a:lnTo>
                <a:lnTo>
                  <a:pt x="9776" y="13769"/>
                </a:lnTo>
                <a:lnTo>
                  <a:pt x="9671" y="13769"/>
                </a:lnTo>
                <a:lnTo>
                  <a:pt x="9635" y="13927"/>
                </a:lnTo>
                <a:lnTo>
                  <a:pt x="9635" y="13980"/>
                </a:lnTo>
                <a:lnTo>
                  <a:pt x="9565" y="14032"/>
                </a:lnTo>
                <a:lnTo>
                  <a:pt x="9565" y="14032"/>
                </a:lnTo>
                <a:lnTo>
                  <a:pt x="9424" y="14032"/>
                </a:lnTo>
                <a:lnTo>
                  <a:pt x="9388" y="14137"/>
                </a:lnTo>
                <a:lnTo>
                  <a:pt x="9318" y="14190"/>
                </a:lnTo>
                <a:lnTo>
                  <a:pt x="9318" y="14190"/>
                </a:lnTo>
                <a:lnTo>
                  <a:pt x="9282" y="14295"/>
                </a:lnTo>
                <a:lnTo>
                  <a:pt x="9212" y="14453"/>
                </a:lnTo>
                <a:lnTo>
                  <a:pt x="9212" y="14453"/>
                </a:lnTo>
                <a:lnTo>
                  <a:pt x="9035" y="14558"/>
                </a:lnTo>
                <a:lnTo>
                  <a:pt x="9000" y="14610"/>
                </a:lnTo>
                <a:lnTo>
                  <a:pt x="9000" y="14768"/>
                </a:lnTo>
                <a:lnTo>
                  <a:pt x="9000" y="14768"/>
                </a:lnTo>
                <a:lnTo>
                  <a:pt x="9000" y="14820"/>
                </a:lnTo>
                <a:lnTo>
                  <a:pt x="8929" y="14873"/>
                </a:lnTo>
                <a:lnTo>
                  <a:pt x="8824" y="15031"/>
                </a:lnTo>
                <a:lnTo>
                  <a:pt x="8824" y="15031"/>
                </a:lnTo>
                <a:lnTo>
                  <a:pt x="8753" y="15031"/>
                </a:lnTo>
                <a:lnTo>
                  <a:pt x="8682" y="14978"/>
                </a:lnTo>
                <a:lnTo>
                  <a:pt x="8612" y="14873"/>
                </a:lnTo>
                <a:lnTo>
                  <a:pt x="8506" y="14978"/>
                </a:lnTo>
                <a:lnTo>
                  <a:pt x="8506" y="14978"/>
                </a:lnTo>
                <a:lnTo>
                  <a:pt x="8647" y="14978"/>
                </a:lnTo>
                <a:lnTo>
                  <a:pt x="8718" y="15083"/>
                </a:lnTo>
                <a:lnTo>
                  <a:pt x="8753" y="15188"/>
                </a:lnTo>
                <a:lnTo>
                  <a:pt x="8824" y="15293"/>
                </a:lnTo>
                <a:lnTo>
                  <a:pt x="8824" y="15293"/>
                </a:lnTo>
                <a:lnTo>
                  <a:pt x="8718" y="15346"/>
                </a:lnTo>
                <a:lnTo>
                  <a:pt x="8647" y="15399"/>
                </a:lnTo>
                <a:lnTo>
                  <a:pt x="8435" y="15451"/>
                </a:lnTo>
                <a:lnTo>
                  <a:pt x="8435" y="15451"/>
                </a:lnTo>
                <a:lnTo>
                  <a:pt x="8506" y="15556"/>
                </a:lnTo>
                <a:lnTo>
                  <a:pt x="8541" y="15609"/>
                </a:lnTo>
                <a:lnTo>
                  <a:pt x="8541" y="15661"/>
                </a:lnTo>
                <a:lnTo>
                  <a:pt x="8541" y="15661"/>
                </a:lnTo>
                <a:lnTo>
                  <a:pt x="8541" y="15661"/>
                </a:lnTo>
                <a:lnTo>
                  <a:pt x="8471" y="15714"/>
                </a:lnTo>
                <a:lnTo>
                  <a:pt x="8365" y="15714"/>
                </a:lnTo>
                <a:lnTo>
                  <a:pt x="8365" y="15714"/>
                </a:lnTo>
                <a:lnTo>
                  <a:pt x="8365" y="15714"/>
                </a:lnTo>
                <a:lnTo>
                  <a:pt x="8365" y="15661"/>
                </a:lnTo>
                <a:lnTo>
                  <a:pt x="8329" y="15661"/>
                </a:lnTo>
                <a:lnTo>
                  <a:pt x="8294" y="15714"/>
                </a:lnTo>
                <a:lnTo>
                  <a:pt x="8294" y="15714"/>
                </a:lnTo>
                <a:lnTo>
                  <a:pt x="8188" y="15819"/>
                </a:lnTo>
                <a:lnTo>
                  <a:pt x="8118" y="15872"/>
                </a:lnTo>
                <a:lnTo>
                  <a:pt x="8118" y="15872"/>
                </a:lnTo>
                <a:lnTo>
                  <a:pt x="8153" y="15977"/>
                </a:lnTo>
                <a:lnTo>
                  <a:pt x="8153" y="15977"/>
                </a:lnTo>
                <a:lnTo>
                  <a:pt x="8082" y="16029"/>
                </a:lnTo>
                <a:lnTo>
                  <a:pt x="7976" y="16029"/>
                </a:lnTo>
                <a:lnTo>
                  <a:pt x="7976" y="16029"/>
                </a:lnTo>
                <a:lnTo>
                  <a:pt x="8047" y="16134"/>
                </a:lnTo>
                <a:lnTo>
                  <a:pt x="8047" y="16134"/>
                </a:lnTo>
                <a:lnTo>
                  <a:pt x="7941" y="16187"/>
                </a:lnTo>
                <a:lnTo>
                  <a:pt x="7941" y="16187"/>
                </a:lnTo>
                <a:lnTo>
                  <a:pt x="7906" y="16292"/>
                </a:lnTo>
                <a:lnTo>
                  <a:pt x="7906" y="16397"/>
                </a:lnTo>
                <a:lnTo>
                  <a:pt x="7941" y="16450"/>
                </a:lnTo>
                <a:lnTo>
                  <a:pt x="7941" y="16450"/>
                </a:lnTo>
                <a:lnTo>
                  <a:pt x="8082" y="16450"/>
                </a:lnTo>
                <a:lnTo>
                  <a:pt x="8153" y="16450"/>
                </a:lnTo>
                <a:lnTo>
                  <a:pt x="8294" y="16502"/>
                </a:lnTo>
                <a:lnTo>
                  <a:pt x="8294" y="16502"/>
                </a:lnTo>
                <a:lnTo>
                  <a:pt x="8435" y="16607"/>
                </a:lnTo>
                <a:lnTo>
                  <a:pt x="8435" y="16765"/>
                </a:lnTo>
                <a:lnTo>
                  <a:pt x="8365" y="16818"/>
                </a:lnTo>
                <a:lnTo>
                  <a:pt x="8329" y="16870"/>
                </a:lnTo>
                <a:lnTo>
                  <a:pt x="8329" y="16870"/>
                </a:lnTo>
                <a:lnTo>
                  <a:pt x="8153" y="16975"/>
                </a:lnTo>
                <a:lnTo>
                  <a:pt x="8118" y="17028"/>
                </a:lnTo>
                <a:lnTo>
                  <a:pt x="8082" y="17080"/>
                </a:lnTo>
                <a:lnTo>
                  <a:pt x="8082" y="17080"/>
                </a:lnTo>
                <a:lnTo>
                  <a:pt x="8047" y="17133"/>
                </a:lnTo>
                <a:lnTo>
                  <a:pt x="7976" y="17238"/>
                </a:lnTo>
                <a:lnTo>
                  <a:pt x="7976" y="17238"/>
                </a:lnTo>
                <a:lnTo>
                  <a:pt x="7976" y="17238"/>
                </a:lnTo>
                <a:lnTo>
                  <a:pt x="7976" y="17291"/>
                </a:lnTo>
                <a:lnTo>
                  <a:pt x="7906" y="17343"/>
                </a:lnTo>
                <a:lnTo>
                  <a:pt x="7871" y="17396"/>
                </a:lnTo>
                <a:lnTo>
                  <a:pt x="7871" y="17396"/>
                </a:lnTo>
                <a:lnTo>
                  <a:pt x="7871" y="17396"/>
                </a:lnTo>
                <a:lnTo>
                  <a:pt x="7941" y="17343"/>
                </a:lnTo>
                <a:lnTo>
                  <a:pt x="7941" y="17343"/>
                </a:lnTo>
                <a:lnTo>
                  <a:pt x="7906" y="17606"/>
                </a:lnTo>
                <a:lnTo>
                  <a:pt x="7871" y="17606"/>
                </a:lnTo>
                <a:lnTo>
                  <a:pt x="7765" y="17553"/>
                </a:lnTo>
                <a:lnTo>
                  <a:pt x="7765" y="17553"/>
                </a:lnTo>
                <a:lnTo>
                  <a:pt x="7765" y="17606"/>
                </a:lnTo>
                <a:lnTo>
                  <a:pt x="7729" y="17658"/>
                </a:lnTo>
                <a:lnTo>
                  <a:pt x="7553" y="17711"/>
                </a:lnTo>
                <a:lnTo>
                  <a:pt x="7553" y="17711"/>
                </a:lnTo>
                <a:lnTo>
                  <a:pt x="7482" y="17816"/>
                </a:lnTo>
                <a:lnTo>
                  <a:pt x="7376" y="17921"/>
                </a:lnTo>
                <a:lnTo>
                  <a:pt x="7376" y="17921"/>
                </a:lnTo>
                <a:lnTo>
                  <a:pt x="7306" y="17974"/>
                </a:lnTo>
                <a:lnTo>
                  <a:pt x="7165" y="18026"/>
                </a:lnTo>
                <a:lnTo>
                  <a:pt x="7165" y="18026"/>
                </a:lnTo>
                <a:lnTo>
                  <a:pt x="7094" y="18236"/>
                </a:lnTo>
                <a:lnTo>
                  <a:pt x="7024" y="18289"/>
                </a:lnTo>
                <a:lnTo>
                  <a:pt x="6953" y="18289"/>
                </a:lnTo>
                <a:lnTo>
                  <a:pt x="6953" y="18289"/>
                </a:lnTo>
                <a:lnTo>
                  <a:pt x="6918" y="18289"/>
                </a:lnTo>
                <a:lnTo>
                  <a:pt x="6918" y="18394"/>
                </a:lnTo>
                <a:lnTo>
                  <a:pt x="6918" y="18447"/>
                </a:lnTo>
                <a:lnTo>
                  <a:pt x="6847" y="18394"/>
                </a:lnTo>
                <a:lnTo>
                  <a:pt x="6847" y="18394"/>
                </a:lnTo>
                <a:lnTo>
                  <a:pt x="6776" y="18447"/>
                </a:lnTo>
                <a:lnTo>
                  <a:pt x="6741" y="18447"/>
                </a:lnTo>
                <a:lnTo>
                  <a:pt x="6635" y="18552"/>
                </a:lnTo>
                <a:lnTo>
                  <a:pt x="6635" y="18552"/>
                </a:lnTo>
                <a:lnTo>
                  <a:pt x="6706" y="18657"/>
                </a:lnTo>
                <a:lnTo>
                  <a:pt x="6741" y="18657"/>
                </a:lnTo>
                <a:lnTo>
                  <a:pt x="6706" y="18762"/>
                </a:lnTo>
                <a:lnTo>
                  <a:pt x="6706" y="18762"/>
                </a:lnTo>
                <a:lnTo>
                  <a:pt x="6635" y="18867"/>
                </a:lnTo>
                <a:lnTo>
                  <a:pt x="6565" y="18972"/>
                </a:lnTo>
                <a:lnTo>
                  <a:pt x="6565" y="18972"/>
                </a:lnTo>
                <a:lnTo>
                  <a:pt x="6529" y="19025"/>
                </a:lnTo>
                <a:lnTo>
                  <a:pt x="6388" y="19025"/>
                </a:lnTo>
                <a:lnTo>
                  <a:pt x="6388" y="19025"/>
                </a:lnTo>
                <a:lnTo>
                  <a:pt x="6353" y="19077"/>
                </a:lnTo>
                <a:lnTo>
                  <a:pt x="6353" y="19130"/>
                </a:lnTo>
                <a:lnTo>
                  <a:pt x="6247" y="19235"/>
                </a:lnTo>
                <a:lnTo>
                  <a:pt x="6247" y="19235"/>
                </a:lnTo>
                <a:lnTo>
                  <a:pt x="6212" y="19235"/>
                </a:lnTo>
                <a:lnTo>
                  <a:pt x="6141" y="19130"/>
                </a:lnTo>
                <a:lnTo>
                  <a:pt x="6141" y="19130"/>
                </a:lnTo>
                <a:lnTo>
                  <a:pt x="6071" y="19235"/>
                </a:lnTo>
                <a:lnTo>
                  <a:pt x="6035" y="19288"/>
                </a:lnTo>
                <a:lnTo>
                  <a:pt x="6035" y="19340"/>
                </a:lnTo>
                <a:lnTo>
                  <a:pt x="6035" y="19340"/>
                </a:lnTo>
                <a:lnTo>
                  <a:pt x="6071" y="19393"/>
                </a:lnTo>
                <a:lnTo>
                  <a:pt x="6035" y="19393"/>
                </a:lnTo>
                <a:lnTo>
                  <a:pt x="5965" y="19393"/>
                </a:lnTo>
                <a:lnTo>
                  <a:pt x="5965" y="19393"/>
                </a:lnTo>
                <a:lnTo>
                  <a:pt x="5824" y="19393"/>
                </a:lnTo>
                <a:lnTo>
                  <a:pt x="5753" y="19445"/>
                </a:lnTo>
                <a:lnTo>
                  <a:pt x="5753" y="19445"/>
                </a:lnTo>
                <a:lnTo>
                  <a:pt x="5824" y="19550"/>
                </a:lnTo>
                <a:lnTo>
                  <a:pt x="5788" y="19550"/>
                </a:lnTo>
                <a:lnTo>
                  <a:pt x="5647" y="19603"/>
                </a:lnTo>
                <a:lnTo>
                  <a:pt x="5647" y="19603"/>
                </a:lnTo>
                <a:lnTo>
                  <a:pt x="5576" y="19603"/>
                </a:lnTo>
                <a:lnTo>
                  <a:pt x="5506" y="19655"/>
                </a:lnTo>
                <a:lnTo>
                  <a:pt x="5400" y="19866"/>
                </a:lnTo>
                <a:lnTo>
                  <a:pt x="5400" y="19866"/>
                </a:lnTo>
                <a:lnTo>
                  <a:pt x="5471" y="19813"/>
                </a:lnTo>
                <a:lnTo>
                  <a:pt x="5506" y="19813"/>
                </a:lnTo>
                <a:lnTo>
                  <a:pt x="5576" y="19813"/>
                </a:lnTo>
                <a:lnTo>
                  <a:pt x="5576" y="19813"/>
                </a:lnTo>
                <a:lnTo>
                  <a:pt x="5576" y="19866"/>
                </a:lnTo>
                <a:lnTo>
                  <a:pt x="5647" y="19918"/>
                </a:lnTo>
                <a:lnTo>
                  <a:pt x="5647" y="19918"/>
                </a:lnTo>
                <a:lnTo>
                  <a:pt x="5612" y="19971"/>
                </a:lnTo>
                <a:lnTo>
                  <a:pt x="5506" y="19971"/>
                </a:lnTo>
                <a:lnTo>
                  <a:pt x="5506" y="19971"/>
                </a:lnTo>
                <a:lnTo>
                  <a:pt x="5506" y="20128"/>
                </a:lnTo>
                <a:lnTo>
                  <a:pt x="5506" y="20181"/>
                </a:lnTo>
                <a:lnTo>
                  <a:pt x="5471" y="20181"/>
                </a:lnTo>
                <a:lnTo>
                  <a:pt x="5471" y="20181"/>
                </a:lnTo>
                <a:lnTo>
                  <a:pt x="5435" y="20076"/>
                </a:lnTo>
                <a:lnTo>
                  <a:pt x="5471" y="19971"/>
                </a:lnTo>
                <a:lnTo>
                  <a:pt x="5471" y="19971"/>
                </a:lnTo>
                <a:lnTo>
                  <a:pt x="5435" y="19918"/>
                </a:lnTo>
                <a:lnTo>
                  <a:pt x="5400" y="19971"/>
                </a:lnTo>
                <a:lnTo>
                  <a:pt x="5400" y="20128"/>
                </a:lnTo>
                <a:lnTo>
                  <a:pt x="5400" y="20128"/>
                </a:lnTo>
                <a:lnTo>
                  <a:pt x="5329" y="20181"/>
                </a:lnTo>
                <a:lnTo>
                  <a:pt x="5294" y="20234"/>
                </a:lnTo>
                <a:lnTo>
                  <a:pt x="5188" y="20286"/>
                </a:lnTo>
                <a:lnTo>
                  <a:pt x="5188" y="20286"/>
                </a:lnTo>
                <a:lnTo>
                  <a:pt x="5047" y="20286"/>
                </a:lnTo>
                <a:lnTo>
                  <a:pt x="4941" y="20286"/>
                </a:lnTo>
                <a:lnTo>
                  <a:pt x="4906" y="20391"/>
                </a:lnTo>
                <a:lnTo>
                  <a:pt x="4906" y="20391"/>
                </a:lnTo>
                <a:lnTo>
                  <a:pt x="4871" y="20549"/>
                </a:lnTo>
                <a:lnTo>
                  <a:pt x="4871" y="20654"/>
                </a:lnTo>
                <a:lnTo>
                  <a:pt x="4800" y="20707"/>
                </a:lnTo>
                <a:lnTo>
                  <a:pt x="4800" y="20707"/>
                </a:lnTo>
                <a:lnTo>
                  <a:pt x="4835" y="20549"/>
                </a:lnTo>
                <a:lnTo>
                  <a:pt x="4835" y="20444"/>
                </a:lnTo>
                <a:lnTo>
                  <a:pt x="4835" y="20444"/>
                </a:lnTo>
                <a:lnTo>
                  <a:pt x="4729" y="20391"/>
                </a:lnTo>
                <a:lnTo>
                  <a:pt x="4659" y="20444"/>
                </a:lnTo>
                <a:lnTo>
                  <a:pt x="4553" y="20496"/>
                </a:lnTo>
                <a:lnTo>
                  <a:pt x="4553" y="20496"/>
                </a:lnTo>
                <a:lnTo>
                  <a:pt x="4518" y="20549"/>
                </a:lnTo>
                <a:lnTo>
                  <a:pt x="4447" y="20549"/>
                </a:lnTo>
                <a:lnTo>
                  <a:pt x="4447" y="20549"/>
                </a:lnTo>
                <a:lnTo>
                  <a:pt x="4376" y="20654"/>
                </a:lnTo>
                <a:lnTo>
                  <a:pt x="4376" y="20654"/>
                </a:lnTo>
                <a:lnTo>
                  <a:pt x="4341" y="20759"/>
                </a:lnTo>
                <a:lnTo>
                  <a:pt x="4341" y="20759"/>
                </a:lnTo>
                <a:lnTo>
                  <a:pt x="4306" y="20707"/>
                </a:lnTo>
                <a:lnTo>
                  <a:pt x="4271" y="20707"/>
                </a:lnTo>
                <a:lnTo>
                  <a:pt x="4271" y="20759"/>
                </a:lnTo>
                <a:lnTo>
                  <a:pt x="4271" y="20759"/>
                </a:lnTo>
                <a:lnTo>
                  <a:pt x="4235" y="20812"/>
                </a:lnTo>
                <a:lnTo>
                  <a:pt x="4129" y="20759"/>
                </a:lnTo>
                <a:lnTo>
                  <a:pt x="4129" y="20759"/>
                </a:lnTo>
                <a:lnTo>
                  <a:pt x="4059" y="20812"/>
                </a:lnTo>
                <a:lnTo>
                  <a:pt x="3988" y="20864"/>
                </a:lnTo>
                <a:lnTo>
                  <a:pt x="3988" y="20864"/>
                </a:lnTo>
                <a:lnTo>
                  <a:pt x="3918" y="20864"/>
                </a:lnTo>
                <a:lnTo>
                  <a:pt x="3776" y="20969"/>
                </a:lnTo>
                <a:lnTo>
                  <a:pt x="3776" y="20969"/>
                </a:lnTo>
                <a:lnTo>
                  <a:pt x="3776" y="20812"/>
                </a:lnTo>
                <a:lnTo>
                  <a:pt x="3812" y="20759"/>
                </a:lnTo>
                <a:lnTo>
                  <a:pt x="3988" y="20707"/>
                </a:lnTo>
                <a:lnTo>
                  <a:pt x="3988" y="20707"/>
                </a:lnTo>
                <a:lnTo>
                  <a:pt x="3882" y="20654"/>
                </a:lnTo>
                <a:lnTo>
                  <a:pt x="3776" y="20654"/>
                </a:lnTo>
                <a:lnTo>
                  <a:pt x="3741" y="20654"/>
                </a:lnTo>
                <a:lnTo>
                  <a:pt x="3706" y="20707"/>
                </a:lnTo>
                <a:lnTo>
                  <a:pt x="3671" y="20812"/>
                </a:lnTo>
                <a:lnTo>
                  <a:pt x="3600" y="20969"/>
                </a:lnTo>
                <a:lnTo>
                  <a:pt x="3600" y="20969"/>
                </a:lnTo>
                <a:lnTo>
                  <a:pt x="3565" y="21022"/>
                </a:lnTo>
                <a:lnTo>
                  <a:pt x="3494" y="21074"/>
                </a:lnTo>
                <a:lnTo>
                  <a:pt x="3494" y="21074"/>
                </a:lnTo>
                <a:lnTo>
                  <a:pt x="3494" y="21127"/>
                </a:lnTo>
                <a:lnTo>
                  <a:pt x="3494" y="21285"/>
                </a:lnTo>
                <a:lnTo>
                  <a:pt x="3494" y="21285"/>
                </a:lnTo>
                <a:lnTo>
                  <a:pt x="3424" y="21232"/>
                </a:lnTo>
                <a:lnTo>
                  <a:pt x="3388" y="21232"/>
                </a:lnTo>
                <a:lnTo>
                  <a:pt x="3388" y="21285"/>
                </a:lnTo>
                <a:lnTo>
                  <a:pt x="3388" y="21285"/>
                </a:lnTo>
                <a:lnTo>
                  <a:pt x="3388" y="21285"/>
                </a:lnTo>
                <a:lnTo>
                  <a:pt x="3353" y="21337"/>
                </a:lnTo>
                <a:lnTo>
                  <a:pt x="3282" y="21285"/>
                </a:lnTo>
                <a:lnTo>
                  <a:pt x="3282" y="21285"/>
                </a:lnTo>
                <a:lnTo>
                  <a:pt x="3282" y="21285"/>
                </a:lnTo>
                <a:lnTo>
                  <a:pt x="3282" y="21232"/>
                </a:lnTo>
                <a:lnTo>
                  <a:pt x="3176" y="21022"/>
                </a:lnTo>
                <a:lnTo>
                  <a:pt x="3176" y="21022"/>
                </a:lnTo>
                <a:lnTo>
                  <a:pt x="3141" y="21022"/>
                </a:lnTo>
                <a:lnTo>
                  <a:pt x="3141" y="21074"/>
                </a:lnTo>
                <a:lnTo>
                  <a:pt x="3141" y="21232"/>
                </a:lnTo>
                <a:lnTo>
                  <a:pt x="3176" y="21337"/>
                </a:lnTo>
                <a:lnTo>
                  <a:pt x="3141" y="21337"/>
                </a:lnTo>
                <a:lnTo>
                  <a:pt x="3106" y="21337"/>
                </a:lnTo>
              </a:path>
            </a:pathLst>
          </a:custGeom>
          <a:solidFill>
            <a:srgbClr val="5D6464"/>
          </a:solidFill>
          <a:ln w="12700">
            <a:solidFill>
              <a:srgbClr val="8E9898"/>
            </a:solidFill>
          </a:ln>
        </p:spPr>
        <p:txBody>
          <a:bodyPr lIns="0" tIns="0" rIns="0" bIns="0"/>
          <a:lstStyle/>
          <a:p>
            <a:pPr algn="l" defTabSz="971550" hangingPunct="1">
              <a:defRPr sz="1600" b="0">
                <a:solidFill>
                  <a:srgbClr val="000000"/>
                </a:solidFill>
              </a:defRPr>
            </a:pPr>
            <a:endParaRPr sz="2400" b="0" kern="1200" cap="none">
              <a:solidFill>
                <a:srgbClr val="000000"/>
              </a:solidFill>
            </a:endParaRPr>
          </a:p>
        </p:txBody>
      </p:sp>
      <p:sp>
        <p:nvSpPr>
          <p:cNvPr id="8790" name="Rectangle"/>
          <p:cNvSpPr/>
          <p:nvPr/>
        </p:nvSpPr>
        <p:spPr>
          <a:xfrm>
            <a:off x="18127590" y="8922054"/>
            <a:ext cx="5459084" cy="2549688"/>
          </a:xfrm>
          <a:prstGeom prst="rect">
            <a:avLst/>
          </a:prstGeom>
          <a:solidFill>
            <a:srgbClr val="686E70"/>
          </a:solidFill>
          <a:ln w="25400">
            <a:miter lim="400000"/>
          </a:ln>
        </p:spPr>
        <p:txBody>
          <a:bodyPr lIns="57150" tIns="57150" rIns="57150" bIns="57150"/>
          <a:lstStyle/>
          <a:p>
            <a:pPr algn="l" defTabSz="1828800" hangingPunct="1"/>
            <a:endParaRPr sz="2700" b="0" kern="1200" cap="none"/>
          </a:p>
        </p:txBody>
      </p:sp>
      <p:grpSp>
        <p:nvGrpSpPr>
          <p:cNvPr id="8793" name="Group"/>
          <p:cNvGrpSpPr/>
          <p:nvPr/>
        </p:nvGrpSpPr>
        <p:grpSpPr>
          <a:xfrm>
            <a:off x="1360255" y="1888220"/>
            <a:ext cx="17791978" cy="11436604"/>
            <a:chOff x="0" y="0"/>
            <a:chExt cx="11861317" cy="7624401"/>
          </a:xfrm>
        </p:grpSpPr>
        <p:pic>
          <p:nvPicPr>
            <p:cNvPr id="8791" name="US Map.png" descr="US Map.png"/>
            <p:cNvPicPr>
              <a:picLocks noChangeAspect="1"/>
            </p:cNvPicPr>
            <p:nvPr/>
          </p:nvPicPr>
          <p:blipFill>
            <a:blip r:embed="rId3">
              <a:extLst/>
            </a:blip>
            <a:stretch>
              <a:fillRect/>
            </a:stretch>
          </p:blipFill>
          <p:spPr>
            <a:xfrm>
              <a:off x="0" y="0"/>
              <a:ext cx="11861318" cy="7624402"/>
            </a:xfrm>
            <a:prstGeom prst="rect">
              <a:avLst/>
            </a:prstGeom>
            <a:ln w="12700" cap="flat">
              <a:noFill/>
              <a:miter lim="400000"/>
            </a:ln>
            <a:effectLst/>
          </p:spPr>
        </p:pic>
        <p:sp>
          <p:nvSpPr>
            <p:cNvPr id="8792" name="Shape"/>
            <p:cNvSpPr/>
            <p:nvPr/>
          </p:nvSpPr>
          <p:spPr>
            <a:xfrm>
              <a:off x="9416241" y="6699746"/>
              <a:ext cx="270252" cy="256709"/>
            </a:xfrm>
            <a:custGeom>
              <a:avLst/>
              <a:gdLst/>
              <a:ahLst/>
              <a:cxnLst>
                <a:cxn ang="0">
                  <a:pos x="wd2" y="hd2"/>
                </a:cxn>
                <a:cxn ang="5400000">
                  <a:pos x="wd2" y="hd2"/>
                </a:cxn>
                <a:cxn ang="10800000">
                  <a:pos x="wd2" y="hd2"/>
                </a:cxn>
                <a:cxn ang="16200000">
                  <a:pos x="wd2" y="hd2"/>
                </a:cxn>
              </a:cxnLst>
              <a:rect l="0" t="0" r="r" b="b"/>
              <a:pathLst>
                <a:path w="20655" h="20754" extrusionOk="0">
                  <a:moveTo>
                    <a:pt x="0" y="12083"/>
                  </a:moveTo>
                  <a:cubicBezTo>
                    <a:pt x="3551" y="13571"/>
                    <a:pt x="7601" y="12594"/>
                    <a:pt x="10192" y="9626"/>
                  </a:cubicBezTo>
                  <a:cubicBezTo>
                    <a:pt x="12454" y="7034"/>
                    <a:pt x="13198" y="3343"/>
                    <a:pt x="12133" y="0"/>
                  </a:cubicBezTo>
                  <a:cubicBezTo>
                    <a:pt x="15403" y="377"/>
                    <a:pt x="18258" y="2512"/>
                    <a:pt x="19684" y="5647"/>
                  </a:cubicBezTo>
                  <a:cubicBezTo>
                    <a:pt x="21600" y="9856"/>
                    <a:pt x="20618" y="14901"/>
                    <a:pt x="17287" y="17968"/>
                  </a:cubicBezTo>
                  <a:cubicBezTo>
                    <a:pt x="14062" y="20950"/>
                    <a:pt x="9462" y="21600"/>
                    <a:pt x="5610" y="19617"/>
                  </a:cubicBezTo>
                  <a:cubicBezTo>
                    <a:pt x="2750" y="18145"/>
                    <a:pt x="683" y="15370"/>
                    <a:pt x="0" y="12083"/>
                  </a:cubicBezTo>
                  <a:close/>
                </a:path>
              </a:pathLst>
            </a:custGeom>
            <a:solidFill>
              <a:srgbClr val="5D6464"/>
            </a:solidFill>
            <a:ln w="12700" cap="flat">
              <a:noFill/>
              <a:miter lim="400000"/>
            </a:ln>
            <a:effectLst/>
          </p:spPr>
          <p:txBody>
            <a:bodyPr wrap="square" lIns="0" tIns="0" rIns="0" bIns="0" numCol="1" anchor="t">
              <a:noAutofit/>
            </a:bodyPr>
            <a:lstStyle/>
            <a:p>
              <a:pPr algn="l" defTabSz="1828800" hangingPunct="1"/>
              <a:endParaRPr sz="2700" b="0" kern="1200" cap="none"/>
            </a:p>
          </p:txBody>
        </p:sp>
      </p:grpSp>
      <p:sp>
        <p:nvSpPr>
          <p:cNvPr id="8794" name="U.S. Commitments to 100% Renewable Electricity"/>
          <p:cNvSpPr txBox="1">
            <a:spLocks noGrp="1"/>
          </p:cNvSpPr>
          <p:nvPr>
            <p:ph type="title"/>
          </p:nvPr>
        </p:nvSpPr>
        <p:spPr>
          <a:prstGeom prst="rect">
            <a:avLst/>
          </a:prstGeom>
        </p:spPr>
        <p:txBody>
          <a:bodyPr>
            <a:normAutofit fontScale="90000"/>
          </a:bodyPr>
          <a:lstStyle/>
          <a:p>
            <a:r>
              <a:rPr dirty="0"/>
              <a:t>U.S. Commitments to 100% Renewable Electricity</a:t>
            </a:r>
          </a:p>
        </p:txBody>
      </p:sp>
      <p:grpSp>
        <p:nvGrpSpPr>
          <p:cNvPr id="8797" name="Group"/>
          <p:cNvGrpSpPr/>
          <p:nvPr/>
        </p:nvGrpSpPr>
        <p:grpSpPr>
          <a:xfrm>
            <a:off x="18641648" y="10333743"/>
            <a:ext cx="4736540" cy="846386"/>
            <a:chOff x="0" y="-21659"/>
            <a:chExt cx="3157691" cy="564254"/>
          </a:xfrm>
        </p:grpSpPr>
        <p:sp>
          <p:nvSpPr>
            <p:cNvPr id="8795" name="Circle"/>
            <p:cNvSpPr/>
            <p:nvPr/>
          </p:nvSpPr>
          <p:spPr>
            <a:xfrm>
              <a:off x="0" y="101717"/>
              <a:ext cx="317500" cy="317501"/>
            </a:xfrm>
            <a:prstGeom prst="ellipse">
              <a:avLst/>
            </a:prstGeom>
            <a:gradFill flip="none" rotWithShape="1">
              <a:gsLst>
                <a:gs pos="0">
                  <a:srgbClr val="88C616"/>
                </a:gs>
                <a:gs pos="100000">
                  <a:srgbClr val="759B0F"/>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6" name="Already There"/>
            <p:cNvSpPr txBox="1"/>
            <p:nvPr/>
          </p:nvSpPr>
          <p:spPr>
            <a:xfrm>
              <a:off x="454202" y="-21659"/>
              <a:ext cx="2703489"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defRPr sz="3000"/>
              </a:lvl1pPr>
            </a:lstStyle>
            <a:p>
              <a:pPr algn="l" defTabSz="1828800" hangingPunct="1"/>
              <a:r>
                <a:rPr sz="4500" b="0" kern="1200" cap="none" dirty="0"/>
                <a:t>Already There</a:t>
              </a:r>
            </a:p>
          </p:txBody>
        </p:sp>
      </p:grpSp>
      <p:grpSp>
        <p:nvGrpSpPr>
          <p:cNvPr id="8800" name="Group"/>
          <p:cNvGrpSpPr/>
          <p:nvPr/>
        </p:nvGrpSpPr>
        <p:grpSpPr>
          <a:xfrm>
            <a:off x="18641648" y="9213673"/>
            <a:ext cx="4134848" cy="846386"/>
            <a:chOff x="0" y="-21659"/>
            <a:chExt cx="2756564" cy="564254"/>
          </a:xfrm>
        </p:grpSpPr>
        <p:sp>
          <p:nvSpPr>
            <p:cNvPr id="8798" name="Circle"/>
            <p:cNvSpPr/>
            <p:nvPr/>
          </p:nvSpPr>
          <p:spPr>
            <a:xfrm>
              <a:off x="0" y="101717"/>
              <a:ext cx="317500" cy="317501"/>
            </a:xfrm>
            <a:prstGeom prst="ellipse">
              <a:avLst/>
            </a:prstGeom>
            <a:gradFill flip="none" rotWithShape="1">
              <a:gsLst>
                <a:gs pos="0">
                  <a:srgbClr val="258CE4"/>
                </a:gs>
                <a:gs pos="100000">
                  <a:srgbClr val="005698"/>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9" name="Committed"/>
            <p:cNvSpPr txBox="1"/>
            <p:nvPr/>
          </p:nvSpPr>
          <p:spPr>
            <a:xfrm>
              <a:off x="454202" y="-21659"/>
              <a:ext cx="2302362"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defRPr sz="3000"/>
              </a:lvl1pPr>
            </a:lstStyle>
            <a:p>
              <a:pPr algn="l" defTabSz="1828800" hangingPunct="1"/>
              <a:r>
                <a:rPr sz="4500" b="0" kern="1200" cap="none" dirty="0"/>
                <a:t>Committed</a:t>
              </a:r>
            </a:p>
          </p:txBody>
        </p:sp>
      </p:grpSp>
      <p:sp>
        <p:nvSpPr>
          <p:cNvPr id="8801" name="Data: The Sierra Club"/>
          <p:cNvSpPr txBox="1"/>
          <p:nvPr/>
        </p:nvSpPr>
        <p:spPr>
          <a:xfrm>
            <a:off x="1371602" y="13030201"/>
            <a:ext cx="2423740"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pPr algn="l" defTabSz="1828800" hangingPunct="1"/>
            <a:r>
              <a:rPr sz="1800" b="0" kern="1200" cap="none" dirty="0"/>
              <a:t>Data: The Sierra Club</a:t>
            </a:r>
          </a:p>
        </p:txBody>
      </p:sp>
      <p:grpSp>
        <p:nvGrpSpPr>
          <p:cNvPr id="9011" name="Group"/>
          <p:cNvGrpSpPr/>
          <p:nvPr/>
        </p:nvGrpSpPr>
        <p:grpSpPr>
          <a:xfrm>
            <a:off x="-183113" y="1840103"/>
            <a:ext cx="20375504" cy="10609654"/>
            <a:chOff x="0" y="-11078"/>
            <a:chExt cx="13583668" cy="7073101"/>
          </a:xfrm>
        </p:grpSpPr>
        <p:grpSp>
          <p:nvGrpSpPr>
            <p:cNvPr id="8905" name="Group"/>
            <p:cNvGrpSpPr/>
            <p:nvPr/>
          </p:nvGrpSpPr>
          <p:grpSpPr>
            <a:xfrm>
              <a:off x="1088045" y="81317"/>
              <a:ext cx="11298116" cy="6804409"/>
              <a:chOff x="0" y="0"/>
              <a:chExt cx="11298115" cy="6804408"/>
            </a:xfrm>
          </p:grpSpPr>
          <p:sp>
            <p:nvSpPr>
              <p:cNvPr id="8802" name="Circle"/>
              <p:cNvSpPr/>
              <p:nvPr/>
            </p:nvSpPr>
            <p:spPr>
              <a:xfrm>
                <a:off x="3872862" y="33038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3" name="Circle"/>
              <p:cNvSpPr/>
              <p:nvPr/>
            </p:nvSpPr>
            <p:spPr>
              <a:xfrm>
                <a:off x="7354672" y="5999881"/>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4" name="Circle"/>
              <p:cNvSpPr/>
              <p:nvPr/>
            </p:nvSpPr>
            <p:spPr>
              <a:xfrm>
                <a:off x="8679699" y="504218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5" name="Circle"/>
              <p:cNvSpPr/>
              <p:nvPr/>
            </p:nvSpPr>
            <p:spPr>
              <a:xfrm>
                <a:off x="11146087" y="18936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6" name="Circle"/>
              <p:cNvSpPr/>
              <p:nvPr/>
            </p:nvSpPr>
            <p:spPr>
              <a:xfrm>
                <a:off x="11030912" y="242011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7" name="Circle"/>
              <p:cNvSpPr/>
              <p:nvPr/>
            </p:nvSpPr>
            <p:spPr>
              <a:xfrm>
                <a:off x="10800564" y="154808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8" name="Circle"/>
              <p:cNvSpPr/>
              <p:nvPr/>
            </p:nvSpPr>
            <p:spPr>
              <a:xfrm>
                <a:off x="6464959" y="195343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9" name="Circle"/>
              <p:cNvSpPr/>
              <p:nvPr/>
            </p:nvSpPr>
            <p:spPr>
              <a:xfrm>
                <a:off x="2789367" y="34970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0" name="Circle"/>
              <p:cNvSpPr/>
              <p:nvPr/>
            </p:nvSpPr>
            <p:spPr>
              <a:xfrm>
                <a:off x="97848" y="31805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1" name="Circle"/>
              <p:cNvSpPr/>
              <p:nvPr/>
            </p:nvSpPr>
            <p:spPr>
              <a:xfrm>
                <a:off x="2440091" y="285156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2" name="Circle"/>
              <p:cNvSpPr/>
              <p:nvPr/>
            </p:nvSpPr>
            <p:spPr>
              <a:xfrm>
                <a:off x="696026" y="89360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3" name="Circle"/>
              <p:cNvSpPr/>
              <p:nvPr/>
            </p:nvSpPr>
            <p:spPr>
              <a:xfrm>
                <a:off x="3934492" y="368662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4" name="Circle"/>
              <p:cNvSpPr/>
              <p:nvPr/>
            </p:nvSpPr>
            <p:spPr>
              <a:xfrm>
                <a:off x="2390731" y="280220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5" name="Circle"/>
              <p:cNvSpPr/>
              <p:nvPr/>
            </p:nvSpPr>
            <p:spPr>
              <a:xfrm>
                <a:off x="43860" y="31265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6" name="Circle"/>
              <p:cNvSpPr/>
              <p:nvPr/>
            </p:nvSpPr>
            <p:spPr>
              <a:xfrm>
                <a:off x="113523" y="32906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7" name="Circle"/>
              <p:cNvSpPr/>
              <p:nvPr/>
            </p:nvSpPr>
            <p:spPr>
              <a:xfrm>
                <a:off x="633966" y="2898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8" name="Circle"/>
              <p:cNvSpPr/>
              <p:nvPr/>
            </p:nvSpPr>
            <p:spPr>
              <a:xfrm>
                <a:off x="10948645" y="24859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9" name="Circle"/>
              <p:cNvSpPr/>
              <p:nvPr/>
            </p:nvSpPr>
            <p:spPr>
              <a:xfrm>
                <a:off x="9222663" y="65888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0" name="Circle"/>
              <p:cNvSpPr/>
              <p:nvPr/>
            </p:nvSpPr>
            <p:spPr>
              <a:xfrm>
                <a:off x="366910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1" name="Circle"/>
              <p:cNvSpPr/>
              <p:nvPr/>
            </p:nvSpPr>
            <p:spPr>
              <a:xfrm>
                <a:off x="9272936" y="6652379"/>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2" name="Circle"/>
              <p:cNvSpPr/>
              <p:nvPr/>
            </p:nvSpPr>
            <p:spPr>
              <a:xfrm>
                <a:off x="9387050" y="484634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3" name="Circle"/>
              <p:cNvSpPr/>
              <p:nvPr/>
            </p:nvSpPr>
            <p:spPr>
              <a:xfrm>
                <a:off x="3638057" y="44652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4" name="Circle"/>
              <p:cNvSpPr/>
              <p:nvPr/>
            </p:nvSpPr>
            <p:spPr>
              <a:xfrm>
                <a:off x="3797106" y="326171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5" name="Circle"/>
              <p:cNvSpPr/>
              <p:nvPr/>
            </p:nvSpPr>
            <p:spPr>
              <a:xfrm>
                <a:off x="1035510" y="18415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6" name="Circle"/>
              <p:cNvSpPr/>
              <p:nvPr/>
            </p:nvSpPr>
            <p:spPr>
              <a:xfrm>
                <a:off x="10103373" y="411788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7" name="Circle"/>
              <p:cNvSpPr/>
              <p:nvPr/>
            </p:nvSpPr>
            <p:spPr>
              <a:xfrm>
                <a:off x="88599" y="34936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8" name="Circle"/>
              <p:cNvSpPr/>
              <p:nvPr/>
            </p:nvSpPr>
            <p:spPr>
              <a:xfrm>
                <a:off x="26787" y="32183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9" name="Circle"/>
              <p:cNvSpPr/>
              <p:nvPr/>
            </p:nvSpPr>
            <p:spPr>
              <a:xfrm>
                <a:off x="323850" y="289341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0" name="Circle"/>
              <p:cNvSpPr/>
              <p:nvPr/>
            </p:nvSpPr>
            <p:spPr>
              <a:xfrm>
                <a:off x="9553805" y="639302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1" name="Circle"/>
              <p:cNvSpPr/>
              <p:nvPr/>
            </p:nvSpPr>
            <p:spPr>
              <a:xfrm>
                <a:off x="347766" y="41573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2" name="Circle"/>
              <p:cNvSpPr/>
              <p:nvPr/>
            </p:nvSpPr>
            <p:spPr>
              <a:xfrm>
                <a:off x="7195132" y="3750518"/>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3" name="Circle"/>
              <p:cNvSpPr/>
              <p:nvPr/>
            </p:nvSpPr>
            <p:spPr>
              <a:xfrm>
                <a:off x="1054560" y="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4" name="Circle"/>
              <p:cNvSpPr/>
              <p:nvPr/>
            </p:nvSpPr>
            <p:spPr>
              <a:xfrm>
                <a:off x="778576" y="9380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5" name="Circle"/>
              <p:cNvSpPr/>
              <p:nvPr/>
            </p:nvSpPr>
            <p:spPr>
              <a:xfrm>
                <a:off x="0" y="208696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6" name="Circle"/>
              <p:cNvSpPr/>
              <p:nvPr/>
            </p:nvSpPr>
            <p:spPr>
              <a:xfrm>
                <a:off x="621266" y="2771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7" name="Circle"/>
              <p:cNvSpPr/>
              <p:nvPr/>
            </p:nvSpPr>
            <p:spPr>
              <a:xfrm>
                <a:off x="398566" y="4170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8" name="Circle"/>
              <p:cNvSpPr/>
              <p:nvPr/>
            </p:nvSpPr>
            <p:spPr>
              <a:xfrm>
                <a:off x="608116" y="4335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9" name="Circle"/>
              <p:cNvSpPr/>
              <p:nvPr/>
            </p:nvSpPr>
            <p:spPr>
              <a:xfrm>
                <a:off x="830463" y="45973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0" name="Circle"/>
              <p:cNvSpPr/>
              <p:nvPr/>
            </p:nvSpPr>
            <p:spPr>
              <a:xfrm>
                <a:off x="845760" y="47018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1" name="Circle"/>
              <p:cNvSpPr/>
              <p:nvPr/>
            </p:nvSpPr>
            <p:spPr>
              <a:xfrm>
                <a:off x="862213" y="48005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2" name="Circle"/>
              <p:cNvSpPr/>
              <p:nvPr/>
            </p:nvSpPr>
            <p:spPr>
              <a:xfrm>
                <a:off x="799109" y="4642371"/>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3" name="Circle"/>
              <p:cNvSpPr/>
              <p:nvPr/>
            </p:nvSpPr>
            <p:spPr>
              <a:xfrm>
                <a:off x="747913" y="471797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4" name="Circle"/>
              <p:cNvSpPr/>
              <p:nvPr/>
            </p:nvSpPr>
            <p:spPr>
              <a:xfrm>
                <a:off x="2536781" y="279585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5" name="Circle"/>
              <p:cNvSpPr/>
              <p:nvPr/>
            </p:nvSpPr>
            <p:spPr>
              <a:xfrm>
                <a:off x="3855978" y="3189710"/>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6" name="Circle"/>
              <p:cNvSpPr/>
              <p:nvPr/>
            </p:nvSpPr>
            <p:spPr>
              <a:xfrm>
                <a:off x="3716870" y="325295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7" name="Circle"/>
              <p:cNvSpPr/>
              <p:nvPr/>
            </p:nvSpPr>
            <p:spPr>
              <a:xfrm>
                <a:off x="3579287" y="326737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8" name="Circle"/>
              <p:cNvSpPr/>
              <p:nvPr/>
            </p:nvSpPr>
            <p:spPr>
              <a:xfrm>
                <a:off x="3789751" y="426216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9" name="Circle"/>
              <p:cNvSpPr/>
              <p:nvPr/>
            </p:nvSpPr>
            <p:spPr>
              <a:xfrm>
                <a:off x="3707201" y="43595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0" name="Circle"/>
              <p:cNvSpPr/>
              <p:nvPr/>
            </p:nvSpPr>
            <p:spPr>
              <a:xfrm>
                <a:off x="3779168" y="43955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1" name="Circle"/>
              <p:cNvSpPr/>
              <p:nvPr/>
            </p:nvSpPr>
            <p:spPr>
              <a:xfrm>
                <a:off x="3775640" y="44948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2" name="Circle"/>
              <p:cNvSpPr/>
              <p:nvPr/>
            </p:nvSpPr>
            <p:spPr>
              <a:xfrm>
                <a:off x="5583273" y="54135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3" name="Circle"/>
              <p:cNvSpPr/>
              <p:nvPr/>
            </p:nvSpPr>
            <p:spPr>
              <a:xfrm>
                <a:off x="5583273" y="47150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4" name="Circle"/>
              <p:cNvSpPr/>
              <p:nvPr/>
            </p:nvSpPr>
            <p:spPr>
              <a:xfrm>
                <a:off x="6424291" y="190871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5" name="Circle"/>
              <p:cNvSpPr/>
              <p:nvPr/>
            </p:nvSpPr>
            <p:spPr>
              <a:xfrm>
                <a:off x="6883259" y="19514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6" name="Circle"/>
              <p:cNvSpPr/>
              <p:nvPr/>
            </p:nvSpPr>
            <p:spPr>
              <a:xfrm>
                <a:off x="7363574" y="238902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7" name="Circle"/>
              <p:cNvSpPr/>
              <p:nvPr/>
            </p:nvSpPr>
            <p:spPr>
              <a:xfrm>
                <a:off x="6309217" y="4519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8" name="Circle"/>
              <p:cNvSpPr/>
              <p:nvPr/>
            </p:nvSpPr>
            <p:spPr>
              <a:xfrm>
                <a:off x="8637004" y="50848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9" name="Circle"/>
              <p:cNvSpPr/>
              <p:nvPr/>
            </p:nvSpPr>
            <p:spPr>
              <a:xfrm>
                <a:off x="9066839" y="443007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0" name="Circle"/>
              <p:cNvSpPr/>
              <p:nvPr/>
            </p:nvSpPr>
            <p:spPr>
              <a:xfrm>
                <a:off x="9601710" y="391508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1" name="Circle"/>
              <p:cNvSpPr/>
              <p:nvPr/>
            </p:nvSpPr>
            <p:spPr>
              <a:xfrm>
                <a:off x="9559015" y="385103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2" name="Circle"/>
              <p:cNvSpPr/>
              <p:nvPr/>
            </p:nvSpPr>
            <p:spPr>
              <a:xfrm>
                <a:off x="10317609" y="297802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3" name="Circle"/>
              <p:cNvSpPr/>
              <p:nvPr/>
            </p:nvSpPr>
            <p:spPr>
              <a:xfrm>
                <a:off x="10360304" y="292465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4" name="Circle"/>
              <p:cNvSpPr/>
              <p:nvPr/>
            </p:nvSpPr>
            <p:spPr>
              <a:xfrm>
                <a:off x="10296263" y="28606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5" name="Circle"/>
              <p:cNvSpPr/>
              <p:nvPr/>
            </p:nvSpPr>
            <p:spPr>
              <a:xfrm>
                <a:off x="10381652" y="28072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6" name="Circle"/>
              <p:cNvSpPr/>
              <p:nvPr/>
            </p:nvSpPr>
            <p:spPr>
              <a:xfrm>
                <a:off x="10879245" y="200034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7" name="Circle"/>
              <p:cNvSpPr/>
              <p:nvPr/>
            </p:nvSpPr>
            <p:spPr>
              <a:xfrm>
                <a:off x="10836550" y="205371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8" name="Circle"/>
              <p:cNvSpPr/>
              <p:nvPr/>
            </p:nvSpPr>
            <p:spPr>
              <a:xfrm>
                <a:off x="10821912" y="160145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9" name="Circle"/>
              <p:cNvSpPr/>
              <p:nvPr/>
            </p:nvSpPr>
            <p:spPr>
              <a:xfrm>
                <a:off x="10832586" y="1676170"/>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0" name="Circle"/>
              <p:cNvSpPr/>
              <p:nvPr/>
            </p:nvSpPr>
            <p:spPr>
              <a:xfrm>
                <a:off x="3872862" y="34054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1" name="Circle"/>
              <p:cNvSpPr/>
              <p:nvPr/>
            </p:nvSpPr>
            <p:spPr>
              <a:xfrm>
                <a:off x="3616890" y="45075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2" name="Circle"/>
              <p:cNvSpPr/>
              <p:nvPr/>
            </p:nvSpPr>
            <p:spPr>
              <a:xfrm>
                <a:off x="7393207" y="243136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3" name="Circle"/>
              <p:cNvSpPr/>
              <p:nvPr/>
            </p:nvSpPr>
            <p:spPr>
              <a:xfrm>
                <a:off x="10972286" y="17185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4" name="Circle"/>
              <p:cNvSpPr/>
              <p:nvPr/>
            </p:nvSpPr>
            <p:spPr>
              <a:xfrm>
                <a:off x="9203223" y="511059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5" name="Circle"/>
              <p:cNvSpPr/>
              <p:nvPr/>
            </p:nvSpPr>
            <p:spPr>
              <a:xfrm>
                <a:off x="8499758" y="34709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6" name="Circle"/>
              <p:cNvSpPr/>
              <p:nvPr/>
            </p:nvSpPr>
            <p:spPr>
              <a:xfrm>
                <a:off x="8842069" y="271714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7" name="Circle"/>
              <p:cNvSpPr/>
              <p:nvPr/>
            </p:nvSpPr>
            <p:spPr>
              <a:xfrm>
                <a:off x="9213741" y="64646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8" name="Circle"/>
              <p:cNvSpPr/>
              <p:nvPr/>
            </p:nvSpPr>
            <p:spPr>
              <a:xfrm>
                <a:off x="10330852" y="27437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9" name="Circle"/>
              <p:cNvSpPr/>
              <p:nvPr/>
            </p:nvSpPr>
            <p:spPr>
              <a:xfrm>
                <a:off x="7637650" y="265622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0" name="Circle"/>
              <p:cNvSpPr/>
              <p:nvPr/>
            </p:nvSpPr>
            <p:spPr>
              <a:xfrm>
                <a:off x="3736214" y="318421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1" name="Circle"/>
              <p:cNvSpPr/>
              <p:nvPr/>
            </p:nvSpPr>
            <p:spPr>
              <a:xfrm>
                <a:off x="9294931" y="61298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2" name="Circle"/>
              <p:cNvSpPr/>
              <p:nvPr/>
            </p:nvSpPr>
            <p:spPr>
              <a:xfrm>
                <a:off x="10237312" y="2762513"/>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3" name="Circle"/>
              <p:cNvSpPr/>
              <p:nvPr/>
            </p:nvSpPr>
            <p:spPr>
              <a:xfrm>
                <a:off x="9689017" y="413244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4" name="Circle"/>
              <p:cNvSpPr/>
              <p:nvPr/>
            </p:nvSpPr>
            <p:spPr>
              <a:xfrm>
                <a:off x="6240480" y="365708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5" name="Circle"/>
              <p:cNvSpPr/>
              <p:nvPr/>
            </p:nvSpPr>
            <p:spPr>
              <a:xfrm>
                <a:off x="9244131" y="65870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6" name="Circle"/>
              <p:cNvSpPr/>
              <p:nvPr/>
            </p:nvSpPr>
            <p:spPr>
              <a:xfrm>
                <a:off x="11019087" y="19317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7" name="Circle"/>
              <p:cNvSpPr/>
              <p:nvPr/>
            </p:nvSpPr>
            <p:spPr>
              <a:xfrm>
                <a:off x="676976" y="9634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8" name="Circle"/>
              <p:cNvSpPr/>
              <p:nvPr/>
            </p:nvSpPr>
            <p:spPr>
              <a:xfrm>
                <a:off x="10572698" y="25755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9" name="Circle"/>
              <p:cNvSpPr/>
              <p:nvPr/>
            </p:nvSpPr>
            <p:spPr>
              <a:xfrm>
                <a:off x="487466" y="42462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0" name="Circle"/>
              <p:cNvSpPr/>
              <p:nvPr/>
            </p:nvSpPr>
            <p:spPr>
              <a:xfrm>
                <a:off x="684851" y="43551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1" name="Circle"/>
              <p:cNvSpPr/>
              <p:nvPr/>
            </p:nvSpPr>
            <p:spPr>
              <a:xfrm>
                <a:off x="64887" y="32945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2" name="Circle"/>
              <p:cNvSpPr/>
              <p:nvPr/>
            </p:nvSpPr>
            <p:spPr>
              <a:xfrm>
                <a:off x="634051" y="42281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3" name="Circle"/>
              <p:cNvSpPr/>
              <p:nvPr/>
            </p:nvSpPr>
            <p:spPr>
              <a:xfrm>
                <a:off x="462066" y="4208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4" name="Circle"/>
              <p:cNvSpPr/>
              <p:nvPr/>
            </p:nvSpPr>
            <p:spPr>
              <a:xfrm>
                <a:off x="139399" y="37984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5" name="Circle"/>
              <p:cNvSpPr/>
              <p:nvPr/>
            </p:nvSpPr>
            <p:spPr>
              <a:xfrm>
                <a:off x="646751" y="43932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6" name="Circle"/>
              <p:cNvSpPr/>
              <p:nvPr/>
            </p:nvSpPr>
            <p:spPr>
              <a:xfrm>
                <a:off x="1798133" y="52757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7" name="Circle"/>
              <p:cNvSpPr/>
              <p:nvPr/>
            </p:nvSpPr>
            <p:spPr>
              <a:xfrm>
                <a:off x="6521930" y="195263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8" name="Circle"/>
              <p:cNvSpPr/>
              <p:nvPr/>
            </p:nvSpPr>
            <p:spPr>
              <a:xfrm>
                <a:off x="10728665" y="205348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9" name="Circle"/>
              <p:cNvSpPr/>
              <p:nvPr/>
            </p:nvSpPr>
            <p:spPr>
              <a:xfrm>
                <a:off x="9835591" y="428880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0" name="Circle"/>
              <p:cNvSpPr/>
              <p:nvPr/>
            </p:nvSpPr>
            <p:spPr>
              <a:xfrm>
                <a:off x="499548"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1" name="Circle"/>
              <p:cNvSpPr/>
              <p:nvPr/>
            </p:nvSpPr>
            <p:spPr>
              <a:xfrm>
                <a:off x="525195" y="41671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2" name="Circle"/>
              <p:cNvSpPr/>
              <p:nvPr/>
            </p:nvSpPr>
            <p:spPr>
              <a:xfrm>
                <a:off x="596137" y="418210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3" name="Circle"/>
              <p:cNvSpPr/>
              <p:nvPr/>
            </p:nvSpPr>
            <p:spPr>
              <a:xfrm>
                <a:off x="57618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4" name="Circle"/>
              <p:cNvSpPr/>
              <p:nvPr/>
            </p:nvSpPr>
            <p:spPr>
              <a:xfrm>
                <a:off x="10051998" y="32359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grpSp>
        <p:sp>
          <p:nvSpPr>
            <p:cNvPr id="8906" name="Whatcom County"/>
            <p:cNvSpPr txBox="1"/>
            <p:nvPr/>
          </p:nvSpPr>
          <p:spPr>
            <a:xfrm>
              <a:off x="2299060" y="-11078"/>
              <a:ext cx="157735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Whatcom County</a:t>
              </a:r>
            </a:p>
          </p:txBody>
        </p:sp>
        <p:sp>
          <p:nvSpPr>
            <p:cNvPr id="8907" name="Edmonds"/>
            <p:cNvSpPr txBox="1"/>
            <p:nvPr/>
          </p:nvSpPr>
          <p:spPr>
            <a:xfrm>
              <a:off x="2286409" y="178681"/>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Edmonds</a:t>
              </a:r>
            </a:p>
          </p:txBody>
        </p:sp>
        <p:sp>
          <p:nvSpPr>
            <p:cNvPr id="8908" name="Portland"/>
            <p:cNvSpPr txBox="1"/>
            <p:nvPr/>
          </p:nvSpPr>
          <p:spPr>
            <a:xfrm>
              <a:off x="1881590" y="735307"/>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Portland</a:t>
              </a:r>
            </a:p>
          </p:txBody>
        </p:sp>
        <p:sp>
          <p:nvSpPr>
            <p:cNvPr id="8909" name="Multnomah County"/>
            <p:cNvSpPr txBox="1"/>
            <p:nvPr/>
          </p:nvSpPr>
          <p:spPr>
            <a:xfrm>
              <a:off x="2020746" y="937715"/>
              <a:ext cx="17162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Multnomah County</a:t>
              </a:r>
            </a:p>
          </p:txBody>
        </p:sp>
        <p:sp>
          <p:nvSpPr>
            <p:cNvPr id="8910" name="Eureka"/>
            <p:cNvSpPr txBox="1"/>
            <p:nvPr/>
          </p:nvSpPr>
          <p:spPr>
            <a:xfrm>
              <a:off x="1274363" y="2076268"/>
              <a:ext cx="7117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Eureka</a:t>
              </a:r>
            </a:p>
          </p:txBody>
        </p:sp>
        <p:sp>
          <p:nvSpPr>
            <p:cNvPr id="8911" name="Truckee"/>
            <p:cNvSpPr txBox="1"/>
            <p:nvPr/>
          </p:nvSpPr>
          <p:spPr>
            <a:xfrm>
              <a:off x="1894241" y="2696147"/>
              <a:ext cx="79008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Truckee</a:t>
              </a:r>
            </a:p>
          </p:txBody>
        </p:sp>
        <p:sp>
          <p:nvSpPr>
            <p:cNvPr id="8912" name="S. Lake Tahoe"/>
            <p:cNvSpPr txBox="1"/>
            <p:nvPr/>
          </p:nvSpPr>
          <p:spPr>
            <a:xfrm>
              <a:off x="1881590" y="2911207"/>
              <a:ext cx="1328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 Lake Tahoe</a:t>
              </a:r>
            </a:p>
          </p:txBody>
        </p:sp>
        <p:sp>
          <p:nvSpPr>
            <p:cNvPr id="8913" name="Nevada City"/>
            <p:cNvSpPr txBox="1"/>
            <p:nvPr/>
          </p:nvSpPr>
          <p:spPr>
            <a:xfrm>
              <a:off x="430376" y="2670846"/>
              <a:ext cx="11498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Nevada City</a:t>
              </a:r>
            </a:p>
          </p:txBody>
        </p:sp>
        <p:sp>
          <p:nvSpPr>
            <p:cNvPr id="8914" name="Berkeley"/>
            <p:cNvSpPr txBox="1"/>
            <p:nvPr/>
          </p:nvSpPr>
          <p:spPr>
            <a:xfrm>
              <a:off x="1337613" y="311361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Berkeley</a:t>
              </a:r>
            </a:p>
          </p:txBody>
        </p:sp>
        <p:sp>
          <p:nvSpPr>
            <p:cNvPr id="8915" name="San Fran."/>
            <p:cNvSpPr txBox="1"/>
            <p:nvPr/>
          </p:nvSpPr>
          <p:spPr>
            <a:xfrm>
              <a:off x="0" y="2994801"/>
              <a:ext cx="1086891" cy="3180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400"/>
              </a:lvl1pPr>
            </a:lstStyle>
            <a:p>
              <a:pPr defTabSz="1828800" hangingPunct="1"/>
              <a:r>
                <a:rPr sz="2100" b="0" kern="1200" cap="none" dirty="0"/>
                <a:t>San Fran.</a:t>
              </a:r>
            </a:p>
          </p:txBody>
        </p:sp>
        <p:sp>
          <p:nvSpPr>
            <p:cNvPr id="8916" name="Menlo Park"/>
            <p:cNvSpPr txBox="1"/>
            <p:nvPr/>
          </p:nvSpPr>
          <p:spPr>
            <a:xfrm>
              <a:off x="396459" y="3200365"/>
              <a:ext cx="673721" cy="447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dirty="0"/>
                <a:t>Menlo Park</a:t>
              </a:r>
            </a:p>
          </p:txBody>
        </p:sp>
        <p:sp>
          <p:nvSpPr>
            <p:cNvPr id="8917" name="Palo Alto"/>
            <p:cNvSpPr txBox="1"/>
            <p:nvPr/>
          </p:nvSpPr>
          <p:spPr>
            <a:xfrm>
              <a:off x="1362916" y="3278072"/>
              <a:ext cx="8614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Palo Alto</a:t>
              </a:r>
            </a:p>
          </p:txBody>
        </p:sp>
        <p:sp>
          <p:nvSpPr>
            <p:cNvPr id="8918" name="San Jose"/>
            <p:cNvSpPr txBox="1"/>
            <p:nvPr/>
          </p:nvSpPr>
          <p:spPr>
            <a:xfrm>
              <a:off x="1476769" y="3442531"/>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Jose</a:t>
              </a:r>
            </a:p>
          </p:txBody>
        </p:sp>
        <p:sp>
          <p:nvSpPr>
            <p:cNvPr id="8919" name="Line"/>
            <p:cNvSpPr/>
            <p:nvPr/>
          </p:nvSpPr>
          <p:spPr>
            <a:xfrm flipH="1" flipV="1">
              <a:off x="1373115" y="3508543"/>
              <a:ext cx="103656" cy="103656"/>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20" name="Monterey"/>
            <p:cNvSpPr txBox="1"/>
            <p:nvPr/>
          </p:nvSpPr>
          <p:spPr>
            <a:xfrm>
              <a:off x="1300849" y="3594536"/>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Monterey</a:t>
              </a:r>
            </a:p>
          </p:txBody>
        </p:sp>
        <p:sp>
          <p:nvSpPr>
            <p:cNvPr id="8921" name="Goleta"/>
            <p:cNvSpPr txBox="1"/>
            <p:nvPr/>
          </p:nvSpPr>
          <p:spPr>
            <a:xfrm>
              <a:off x="763105" y="3994396"/>
              <a:ext cx="6689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Goleta</a:t>
              </a:r>
            </a:p>
          </p:txBody>
        </p:sp>
        <p:sp>
          <p:nvSpPr>
            <p:cNvPr id="8922" name="Santa Barbara"/>
            <p:cNvSpPr txBox="1"/>
            <p:nvPr/>
          </p:nvSpPr>
          <p:spPr>
            <a:xfrm>
              <a:off x="1424744" y="3936869"/>
              <a:ext cx="1342248"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Santa Barbara</a:t>
              </a:r>
            </a:p>
          </p:txBody>
        </p:sp>
        <p:sp>
          <p:nvSpPr>
            <p:cNvPr id="8923" name="Culver City"/>
            <p:cNvSpPr txBox="1"/>
            <p:nvPr/>
          </p:nvSpPr>
          <p:spPr>
            <a:xfrm>
              <a:off x="1874689" y="4283219"/>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Culver City</a:t>
              </a:r>
            </a:p>
          </p:txBody>
        </p:sp>
        <p:sp>
          <p:nvSpPr>
            <p:cNvPr id="8924" name="Encinitas"/>
            <p:cNvSpPr txBox="1"/>
            <p:nvPr/>
          </p:nvSpPr>
          <p:spPr>
            <a:xfrm>
              <a:off x="831620" y="4622623"/>
              <a:ext cx="101014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Encinitas</a:t>
              </a:r>
            </a:p>
          </p:txBody>
        </p:sp>
        <p:sp>
          <p:nvSpPr>
            <p:cNvPr id="8925" name="Solana Beach"/>
            <p:cNvSpPr txBox="1"/>
            <p:nvPr/>
          </p:nvSpPr>
          <p:spPr>
            <a:xfrm>
              <a:off x="388623" y="4796965"/>
              <a:ext cx="145563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Solana Beach</a:t>
              </a:r>
            </a:p>
          </p:txBody>
        </p:sp>
        <p:sp>
          <p:nvSpPr>
            <p:cNvPr id="8926" name="Del Mar"/>
            <p:cNvSpPr txBox="1"/>
            <p:nvPr/>
          </p:nvSpPr>
          <p:spPr>
            <a:xfrm>
              <a:off x="619905" y="4953352"/>
              <a:ext cx="132102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Del Mar</a:t>
              </a:r>
            </a:p>
          </p:txBody>
        </p:sp>
        <p:sp>
          <p:nvSpPr>
            <p:cNvPr id="8927" name="La Mesa"/>
            <p:cNvSpPr txBox="1"/>
            <p:nvPr/>
          </p:nvSpPr>
          <p:spPr>
            <a:xfrm>
              <a:off x="2091417" y="4636962"/>
              <a:ext cx="83997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La Mesa</a:t>
              </a:r>
            </a:p>
          </p:txBody>
        </p:sp>
        <p:sp>
          <p:nvSpPr>
            <p:cNvPr id="8928" name="San Diego"/>
            <p:cNvSpPr txBox="1"/>
            <p:nvPr/>
          </p:nvSpPr>
          <p:spPr>
            <a:xfrm>
              <a:off x="2073511" y="4811208"/>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Diego</a:t>
              </a:r>
            </a:p>
          </p:txBody>
        </p:sp>
        <p:sp>
          <p:nvSpPr>
            <p:cNvPr id="8929" name="Chula Vista"/>
            <p:cNvSpPr txBox="1"/>
            <p:nvPr/>
          </p:nvSpPr>
          <p:spPr>
            <a:xfrm>
              <a:off x="1923844" y="5007889"/>
              <a:ext cx="108230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Chula Vista</a:t>
              </a:r>
            </a:p>
          </p:txBody>
        </p:sp>
        <p:sp>
          <p:nvSpPr>
            <p:cNvPr id="8930" name="Summit County"/>
            <p:cNvSpPr txBox="1"/>
            <p:nvPr/>
          </p:nvSpPr>
          <p:spPr>
            <a:xfrm>
              <a:off x="3753877" y="2708797"/>
              <a:ext cx="14170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8931" name="Salt Lake City"/>
            <p:cNvSpPr txBox="1"/>
            <p:nvPr/>
          </p:nvSpPr>
          <p:spPr>
            <a:xfrm>
              <a:off x="2745520" y="2540156"/>
              <a:ext cx="12888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Salt Lake City</a:t>
              </a:r>
            </a:p>
          </p:txBody>
        </p:sp>
        <p:sp>
          <p:nvSpPr>
            <p:cNvPr id="8932" name="Park City"/>
            <p:cNvSpPr txBox="1"/>
            <p:nvPr/>
          </p:nvSpPr>
          <p:spPr>
            <a:xfrm>
              <a:off x="3171950" y="3012412"/>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Park City</a:t>
              </a:r>
            </a:p>
          </p:txBody>
        </p:sp>
        <p:sp>
          <p:nvSpPr>
            <p:cNvPr id="8933" name="Moab"/>
            <p:cNvSpPr txBox="1"/>
            <p:nvPr/>
          </p:nvSpPr>
          <p:spPr>
            <a:xfrm>
              <a:off x="3298456" y="3581688"/>
              <a:ext cx="5834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Moab</a:t>
              </a:r>
            </a:p>
          </p:txBody>
        </p:sp>
        <p:sp>
          <p:nvSpPr>
            <p:cNvPr id="8934" name="Breckenridge"/>
            <p:cNvSpPr txBox="1"/>
            <p:nvPr/>
          </p:nvSpPr>
          <p:spPr>
            <a:xfrm>
              <a:off x="4198377" y="2878131"/>
              <a:ext cx="123538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Breckenridge</a:t>
              </a:r>
            </a:p>
          </p:txBody>
        </p:sp>
        <p:sp>
          <p:nvSpPr>
            <p:cNvPr id="8935" name="Nederland"/>
            <p:cNvSpPr txBox="1"/>
            <p:nvPr/>
          </p:nvSpPr>
          <p:spPr>
            <a:xfrm>
              <a:off x="4304210" y="3030531"/>
              <a:ext cx="9895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Nederland</a:t>
              </a:r>
            </a:p>
          </p:txBody>
        </p:sp>
        <p:sp>
          <p:nvSpPr>
            <p:cNvPr id="8936" name="Longmont"/>
            <p:cNvSpPr txBox="1"/>
            <p:nvPr/>
          </p:nvSpPr>
          <p:spPr>
            <a:xfrm>
              <a:off x="5095844" y="31829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Longmont</a:t>
              </a:r>
            </a:p>
          </p:txBody>
        </p:sp>
        <p:sp>
          <p:nvSpPr>
            <p:cNvPr id="8937" name="Boulder"/>
            <p:cNvSpPr txBox="1"/>
            <p:nvPr/>
          </p:nvSpPr>
          <p:spPr>
            <a:xfrm>
              <a:off x="4101010" y="3521596"/>
              <a:ext cx="7651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Boulder</a:t>
              </a:r>
            </a:p>
          </p:txBody>
        </p:sp>
        <p:sp>
          <p:nvSpPr>
            <p:cNvPr id="8938" name="Lafayette"/>
            <p:cNvSpPr txBox="1"/>
            <p:nvPr/>
          </p:nvSpPr>
          <p:spPr>
            <a:xfrm>
              <a:off x="5112777" y="333956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Lafayette</a:t>
              </a:r>
            </a:p>
          </p:txBody>
        </p:sp>
        <p:sp>
          <p:nvSpPr>
            <p:cNvPr id="8939" name="Denver"/>
            <p:cNvSpPr txBox="1"/>
            <p:nvPr/>
          </p:nvSpPr>
          <p:spPr>
            <a:xfrm>
              <a:off x="5091610" y="3500431"/>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Denver</a:t>
              </a:r>
            </a:p>
          </p:txBody>
        </p:sp>
        <p:sp>
          <p:nvSpPr>
            <p:cNvPr id="8940" name="Pueblo"/>
            <p:cNvSpPr txBox="1"/>
            <p:nvPr/>
          </p:nvSpPr>
          <p:spPr>
            <a:xfrm>
              <a:off x="5159344" y="3695164"/>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Pueblo</a:t>
              </a:r>
            </a:p>
          </p:txBody>
        </p:sp>
        <p:sp>
          <p:nvSpPr>
            <p:cNvPr id="8941" name="Line"/>
            <p:cNvSpPr/>
            <p:nvPr/>
          </p:nvSpPr>
          <p:spPr>
            <a:xfrm flipH="1">
              <a:off x="4845768" y="3519040"/>
              <a:ext cx="77440" cy="110595"/>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42" name="Questa"/>
            <p:cNvSpPr txBox="1"/>
            <p:nvPr/>
          </p:nvSpPr>
          <p:spPr>
            <a:xfrm>
              <a:off x="4054442" y="4088864"/>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Questa</a:t>
              </a:r>
            </a:p>
          </p:txBody>
        </p:sp>
        <p:sp>
          <p:nvSpPr>
            <p:cNvPr id="8943" name="Red River"/>
            <p:cNvSpPr txBox="1"/>
            <p:nvPr/>
          </p:nvSpPr>
          <p:spPr>
            <a:xfrm>
              <a:off x="5015410" y="41608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Red River</a:t>
              </a:r>
            </a:p>
          </p:txBody>
        </p:sp>
        <p:sp>
          <p:nvSpPr>
            <p:cNvPr id="8944" name="Taos Ski Valley"/>
            <p:cNvSpPr txBox="1"/>
            <p:nvPr/>
          </p:nvSpPr>
          <p:spPr>
            <a:xfrm>
              <a:off x="3375865" y="4266664"/>
              <a:ext cx="13921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 Ski Valley</a:t>
              </a:r>
            </a:p>
          </p:txBody>
        </p:sp>
        <p:sp>
          <p:nvSpPr>
            <p:cNvPr id="8945" name="Eagle Nest"/>
            <p:cNvSpPr txBox="1"/>
            <p:nvPr/>
          </p:nvSpPr>
          <p:spPr>
            <a:xfrm>
              <a:off x="5015410" y="4351331"/>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Eagle Nest</a:t>
              </a:r>
            </a:p>
          </p:txBody>
        </p:sp>
        <p:sp>
          <p:nvSpPr>
            <p:cNvPr id="8946" name="Taos"/>
            <p:cNvSpPr txBox="1"/>
            <p:nvPr/>
          </p:nvSpPr>
          <p:spPr>
            <a:xfrm>
              <a:off x="4204239" y="4440231"/>
              <a:ext cx="50872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a:t>
              </a:r>
            </a:p>
          </p:txBody>
        </p:sp>
        <p:sp>
          <p:nvSpPr>
            <p:cNvPr id="8947" name="Taos County"/>
            <p:cNvSpPr txBox="1"/>
            <p:nvPr/>
          </p:nvSpPr>
          <p:spPr>
            <a:xfrm>
              <a:off x="3622097" y="4647664"/>
              <a:ext cx="117130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 County</a:t>
              </a:r>
            </a:p>
          </p:txBody>
        </p:sp>
        <p:sp>
          <p:nvSpPr>
            <p:cNvPr id="8948" name="Angel Fire"/>
            <p:cNvSpPr txBox="1"/>
            <p:nvPr/>
          </p:nvSpPr>
          <p:spPr>
            <a:xfrm>
              <a:off x="5015410" y="4558764"/>
              <a:ext cx="9789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Angel Fire</a:t>
              </a:r>
            </a:p>
          </p:txBody>
        </p:sp>
        <p:sp>
          <p:nvSpPr>
            <p:cNvPr id="8949" name="Denton"/>
            <p:cNvSpPr txBox="1"/>
            <p:nvPr/>
          </p:nvSpPr>
          <p:spPr>
            <a:xfrm>
              <a:off x="5908643" y="5401197"/>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Denton</a:t>
              </a:r>
            </a:p>
          </p:txBody>
        </p:sp>
        <p:sp>
          <p:nvSpPr>
            <p:cNvPr id="8950" name="Norman"/>
            <p:cNvSpPr txBox="1"/>
            <p:nvPr/>
          </p:nvSpPr>
          <p:spPr>
            <a:xfrm>
              <a:off x="6298110" y="4512196"/>
              <a:ext cx="78654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Norman</a:t>
              </a:r>
            </a:p>
          </p:txBody>
        </p:sp>
        <p:sp>
          <p:nvSpPr>
            <p:cNvPr id="8951" name="Fayetteville"/>
            <p:cNvSpPr txBox="1"/>
            <p:nvPr/>
          </p:nvSpPr>
          <p:spPr>
            <a:xfrm>
              <a:off x="7542710" y="4507964"/>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Fayetteville</a:t>
              </a:r>
            </a:p>
          </p:txBody>
        </p:sp>
        <p:sp>
          <p:nvSpPr>
            <p:cNvPr id="8952" name="St. Louis"/>
            <p:cNvSpPr txBox="1"/>
            <p:nvPr/>
          </p:nvSpPr>
          <p:spPr>
            <a:xfrm>
              <a:off x="8440176" y="372479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St. Louis</a:t>
              </a:r>
            </a:p>
          </p:txBody>
        </p:sp>
        <p:sp>
          <p:nvSpPr>
            <p:cNvPr id="8953" name="St. Louis Park"/>
            <p:cNvSpPr txBox="1"/>
            <p:nvPr/>
          </p:nvSpPr>
          <p:spPr>
            <a:xfrm>
              <a:off x="6135923" y="1811058"/>
              <a:ext cx="12995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St. Louis Park</a:t>
              </a:r>
            </a:p>
          </p:txBody>
        </p:sp>
        <p:sp>
          <p:nvSpPr>
            <p:cNvPr id="8954" name="Minneapolis"/>
            <p:cNvSpPr txBox="1"/>
            <p:nvPr/>
          </p:nvSpPr>
          <p:spPr>
            <a:xfrm>
              <a:off x="6408253" y="1996047"/>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Minneapolis</a:t>
              </a:r>
            </a:p>
          </p:txBody>
        </p:sp>
        <p:sp>
          <p:nvSpPr>
            <p:cNvPr id="8955" name="Eau Claire"/>
            <p:cNvSpPr txBox="1"/>
            <p:nvPr/>
          </p:nvSpPr>
          <p:spPr>
            <a:xfrm>
              <a:off x="8122592" y="1938331"/>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Eau Claire</a:t>
              </a:r>
            </a:p>
          </p:txBody>
        </p:sp>
        <p:sp>
          <p:nvSpPr>
            <p:cNvPr id="8956" name="Middleton"/>
            <p:cNvSpPr txBox="1"/>
            <p:nvPr/>
          </p:nvSpPr>
          <p:spPr>
            <a:xfrm>
              <a:off x="7508598" y="2374364"/>
              <a:ext cx="9361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Middleton</a:t>
              </a:r>
            </a:p>
          </p:txBody>
        </p:sp>
        <p:sp>
          <p:nvSpPr>
            <p:cNvPr id="8957" name="Madison"/>
            <p:cNvSpPr txBox="1"/>
            <p:nvPr/>
          </p:nvSpPr>
          <p:spPr>
            <a:xfrm>
              <a:off x="7695900" y="2560631"/>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Madison</a:t>
              </a:r>
            </a:p>
          </p:txBody>
        </p:sp>
        <p:sp>
          <p:nvSpPr>
            <p:cNvPr id="8958" name="Hanover"/>
            <p:cNvSpPr txBox="1"/>
            <p:nvPr/>
          </p:nvSpPr>
          <p:spPr>
            <a:xfrm>
              <a:off x="11835228" y="1349896"/>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Hanover</a:t>
              </a:r>
            </a:p>
          </p:txBody>
        </p:sp>
        <p:sp>
          <p:nvSpPr>
            <p:cNvPr id="8959" name="Plainfield"/>
            <p:cNvSpPr txBox="1"/>
            <p:nvPr/>
          </p:nvSpPr>
          <p:spPr>
            <a:xfrm>
              <a:off x="11020407" y="1658931"/>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Plainfield</a:t>
              </a:r>
            </a:p>
          </p:txBody>
        </p:sp>
        <p:sp>
          <p:nvSpPr>
            <p:cNvPr id="8960" name="Cornish"/>
            <p:cNvSpPr txBox="1"/>
            <p:nvPr/>
          </p:nvSpPr>
          <p:spPr>
            <a:xfrm>
              <a:off x="12042661" y="1514996"/>
              <a:ext cx="76516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Cornish</a:t>
              </a:r>
            </a:p>
          </p:txBody>
        </p:sp>
        <p:sp>
          <p:nvSpPr>
            <p:cNvPr id="8961" name="Concord"/>
            <p:cNvSpPr txBox="1"/>
            <p:nvPr/>
          </p:nvSpPr>
          <p:spPr>
            <a:xfrm>
              <a:off x="12195061" y="1667396"/>
              <a:ext cx="8292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Concord</a:t>
              </a:r>
            </a:p>
          </p:txBody>
        </p:sp>
        <p:sp>
          <p:nvSpPr>
            <p:cNvPr id="8962" name="Amherst"/>
            <p:cNvSpPr txBox="1"/>
            <p:nvPr/>
          </p:nvSpPr>
          <p:spPr>
            <a:xfrm>
              <a:off x="11186128" y="1862131"/>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Amherst</a:t>
              </a:r>
            </a:p>
          </p:txBody>
        </p:sp>
        <p:sp>
          <p:nvSpPr>
            <p:cNvPr id="8963" name="Northampton"/>
            <p:cNvSpPr txBox="1"/>
            <p:nvPr/>
          </p:nvSpPr>
          <p:spPr>
            <a:xfrm>
              <a:off x="10880897" y="2188054"/>
              <a:ext cx="12140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Northampton</a:t>
              </a:r>
            </a:p>
          </p:txBody>
        </p:sp>
        <p:sp>
          <p:nvSpPr>
            <p:cNvPr id="8964" name="Cambridge"/>
            <p:cNvSpPr txBox="1"/>
            <p:nvPr/>
          </p:nvSpPr>
          <p:spPr>
            <a:xfrm>
              <a:off x="12372861" y="1879063"/>
              <a:ext cx="104302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Cambridge</a:t>
              </a:r>
            </a:p>
          </p:txBody>
        </p:sp>
        <p:sp>
          <p:nvSpPr>
            <p:cNvPr id="8965" name="East Hampton"/>
            <p:cNvSpPr txBox="1"/>
            <p:nvPr/>
          </p:nvSpPr>
          <p:spPr>
            <a:xfrm>
              <a:off x="12262794" y="2403998"/>
              <a:ext cx="132087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East Hampton</a:t>
              </a:r>
            </a:p>
          </p:txBody>
        </p:sp>
        <p:sp>
          <p:nvSpPr>
            <p:cNvPr id="8966" name="Southampton"/>
            <p:cNvSpPr txBox="1"/>
            <p:nvPr/>
          </p:nvSpPr>
          <p:spPr>
            <a:xfrm>
              <a:off x="10826393" y="2348964"/>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Southampton</a:t>
              </a:r>
            </a:p>
          </p:txBody>
        </p:sp>
        <p:sp>
          <p:nvSpPr>
            <p:cNvPr id="8967" name="Phoenixville"/>
            <p:cNvSpPr txBox="1"/>
            <p:nvPr/>
          </p:nvSpPr>
          <p:spPr>
            <a:xfrm>
              <a:off x="11582820" y="2981552"/>
              <a:ext cx="112851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Phoenixville</a:t>
              </a:r>
            </a:p>
          </p:txBody>
        </p:sp>
        <p:sp>
          <p:nvSpPr>
            <p:cNvPr id="8968" name="Downingtown"/>
            <p:cNvSpPr txBox="1"/>
            <p:nvPr/>
          </p:nvSpPr>
          <p:spPr>
            <a:xfrm>
              <a:off x="10172242" y="2721497"/>
              <a:ext cx="12567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Downingtown</a:t>
              </a:r>
            </a:p>
          </p:txBody>
        </p:sp>
        <p:sp>
          <p:nvSpPr>
            <p:cNvPr id="8969" name="West Chester"/>
            <p:cNvSpPr txBox="1"/>
            <p:nvPr/>
          </p:nvSpPr>
          <p:spPr>
            <a:xfrm>
              <a:off x="11490507" y="3158032"/>
              <a:ext cx="1263979"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West Chester</a:t>
              </a:r>
            </a:p>
          </p:txBody>
        </p:sp>
        <p:sp>
          <p:nvSpPr>
            <p:cNvPr id="8970" name="Kennett Township"/>
            <p:cNvSpPr txBox="1"/>
            <p:nvPr/>
          </p:nvSpPr>
          <p:spPr>
            <a:xfrm>
              <a:off x="9795378" y="2933164"/>
              <a:ext cx="16166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Kennett Township</a:t>
              </a:r>
            </a:p>
          </p:txBody>
        </p:sp>
        <p:sp>
          <p:nvSpPr>
            <p:cNvPr id="8971" name="Blacksburg"/>
            <p:cNvSpPr txBox="1"/>
            <p:nvPr/>
          </p:nvSpPr>
          <p:spPr>
            <a:xfrm>
              <a:off x="9596352" y="3822164"/>
              <a:ext cx="10537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Blacksburg</a:t>
              </a:r>
            </a:p>
          </p:txBody>
        </p:sp>
        <p:sp>
          <p:nvSpPr>
            <p:cNvPr id="8972" name="Floyd County"/>
            <p:cNvSpPr txBox="1"/>
            <p:nvPr/>
          </p:nvSpPr>
          <p:spPr>
            <a:xfrm>
              <a:off x="10827693" y="3881429"/>
              <a:ext cx="123538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Floyd County</a:t>
              </a:r>
            </a:p>
          </p:txBody>
        </p:sp>
        <p:sp>
          <p:nvSpPr>
            <p:cNvPr id="8973" name="Orange County"/>
            <p:cNvSpPr txBox="1"/>
            <p:nvPr/>
          </p:nvSpPr>
          <p:spPr>
            <a:xfrm>
              <a:off x="11353775" y="4107432"/>
              <a:ext cx="1406368"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Orange County</a:t>
              </a:r>
            </a:p>
          </p:txBody>
        </p:sp>
        <p:sp>
          <p:nvSpPr>
            <p:cNvPr id="8974" name="Buncombe County"/>
            <p:cNvSpPr txBox="1"/>
            <p:nvPr/>
          </p:nvSpPr>
          <p:spPr>
            <a:xfrm>
              <a:off x="10298527" y="4444464"/>
              <a:ext cx="1684222"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Buncombe County</a:t>
              </a:r>
            </a:p>
          </p:txBody>
        </p:sp>
        <p:sp>
          <p:nvSpPr>
            <p:cNvPr id="8975" name="Columbia"/>
            <p:cNvSpPr txBox="1"/>
            <p:nvPr/>
          </p:nvSpPr>
          <p:spPr>
            <a:xfrm>
              <a:off x="10620261" y="4850864"/>
              <a:ext cx="91478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Columbia</a:t>
              </a:r>
            </a:p>
          </p:txBody>
        </p:sp>
        <p:sp>
          <p:nvSpPr>
            <p:cNvPr id="8976" name="Clarkston"/>
            <p:cNvSpPr txBox="1"/>
            <p:nvPr/>
          </p:nvSpPr>
          <p:spPr>
            <a:xfrm>
              <a:off x="9408609" y="4841392"/>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Clarkston</a:t>
              </a:r>
            </a:p>
          </p:txBody>
        </p:sp>
        <p:sp>
          <p:nvSpPr>
            <p:cNvPr id="8977" name="Atlanta"/>
            <p:cNvSpPr txBox="1"/>
            <p:nvPr/>
          </p:nvSpPr>
          <p:spPr>
            <a:xfrm>
              <a:off x="9030379" y="5058297"/>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Atlanta</a:t>
              </a:r>
            </a:p>
          </p:txBody>
        </p:sp>
        <p:sp>
          <p:nvSpPr>
            <p:cNvPr id="8978" name="Abita Springs"/>
            <p:cNvSpPr txBox="1"/>
            <p:nvPr/>
          </p:nvSpPr>
          <p:spPr>
            <a:xfrm>
              <a:off x="8588262" y="5989629"/>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Abita Springs</a:t>
              </a:r>
            </a:p>
          </p:txBody>
        </p:sp>
        <p:sp>
          <p:nvSpPr>
            <p:cNvPr id="8979" name="Orlando"/>
            <p:cNvSpPr txBox="1"/>
            <p:nvPr/>
          </p:nvSpPr>
          <p:spPr>
            <a:xfrm>
              <a:off x="10798061" y="6387563"/>
              <a:ext cx="78654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Orlando</a:t>
              </a:r>
            </a:p>
          </p:txBody>
        </p:sp>
        <p:sp>
          <p:nvSpPr>
            <p:cNvPr id="8980" name="St. Petersburg"/>
            <p:cNvSpPr txBox="1"/>
            <p:nvPr/>
          </p:nvSpPr>
          <p:spPr>
            <a:xfrm>
              <a:off x="8971366" y="6552663"/>
              <a:ext cx="133156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St. Petersburg</a:t>
              </a:r>
            </a:p>
          </p:txBody>
        </p:sp>
        <p:sp>
          <p:nvSpPr>
            <p:cNvPr id="8981" name="Sarasota"/>
            <p:cNvSpPr txBox="1"/>
            <p:nvPr/>
          </p:nvSpPr>
          <p:spPr>
            <a:xfrm>
              <a:off x="10505961" y="6650029"/>
              <a:ext cx="872033"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Sarasota</a:t>
              </a:r>
            </a:p>
          </p:txBody>
        </p:sp>
        <p:sp>
          <p:nvSpPr>
            <p:cNvPr id="8982" name="Augusta"/>
            <p:cNvSpPr txBox="1"/>
            <p:nvPr/>
          </p:nvSpPr>
          <p:spPr>
            <a:xfrm>
              <a:off x="9779363" y="5252212"/>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Augusta</a:t>
              </a:r>
            </a:p>
          </p:txBody>
        </p:sp>
        <p:sp>
          <p:nvSpPr>
            <p:cNvPr id="8983" name="Cincinatti"/>
            <p:cNvSpPr txBox="1"/>
            <p:nvPr/>
          </p:nvSpPr>
          <p:spPr>
            <a:xfrm>
              <a:off x="8679766" y="349034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Cincinatti</a:t>
              </a:r>
            </a:p>
          </p:txBody>
        </p:sp>
        <p:sp>
          <p:nvSpPr>
            <p:cNvPr id="8984" name="Cleveland"/>
            <p:cNvSpPr txBox="1"/>
            <p:nvPr/>
          </p:nvSpPr>
          <p:spPr>
            <a:xfrm>
              <a:off x="8977532" y="2726740"/>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Cleveland</a:t>
              </a:r>
            </a:p>
          </p:txBody>
        </p:sp>
        <p:sp>
          <p:nvSpPr>
            <p:cNvPr id="8985" name="Dunedin"/>
            <p:cNvSpPr txBox="1"/>
            <p:nvPr/>
          </p:nvSpPr>
          <p:spPr>
            <a:xfrm>
              <a:off x="9484627" y="6367685"/>
              <a:ext cx="81860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Dunedin</a:t>
              </a:r>
            </a:p>
          </p:txBody>
        </p:sp>
        <p:sp>
          <p:nvSpPr>
            <p:cNvPr id="8986" name="E. Bradford"/>
            <p:cNvSpPr txBox="1"/>
            <p:nvPr/>
          </p:nvSpPr>
          <p:spPr>
            <a:xfrm>
              <a:off x="10439298" y="2554259"/>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E. Bradford</a:t>
              </a:r>
            </a:p>
          </p:txBody>
        </p:sp>
        <p:sp>
          <p:nvSpPr>
            <p:cNvPr id="8987" name="Evanston"/>
            <p:cNvSpPr txBox="1"/>
            <p:nvPr/>
          </p:nvSpPr>
          <p:spPr>
            <a:xfrm>
              <a:off x="7845962" y="2745304"/>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Evanston</a:t>
              </a:r>
            </a:p>
          </p:txBody>
        </p:sp>
        <p:sp>
          <p:nvSpPr>
            <p:cNvPr id="8988" name="Ft. Collins"/>
            <p:cNvSpPr txBox="1"/>
            <p:nvPr/>
          </p:nvSpPr>
          <p:spPr>
            <a:xfrm>
              <a:off x="5274703" y="3044277"/>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Ft. Collins</a:t>
              </a:r>
            </a:p>
          </p:txBody>
        </p:sp>
        <p:sp>
          <p:nvSpPr>
            <p:cNvPr id="8989" name="Gainesville"/>
            <p:cNvSpPr txBox="1"/>
            <p:nvPr/>
          </p:nvSpPr>
          <p:spPr>
            <a:xfrm>
              <a:off x="10543373" y="6113301"/>
              <a:ext cx="104302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Gainesville</a:t>
              </a:r>
            </a:p>
          </p:txBody>
        </p:sp>
        <p:sp>
          <p:nvSpPr>
            <p:cNvPr id="8990" name="Haverford"/>
            <p:cNvSpPr txBox="1"/>
            <p:nvPr/>
          </p:nvSpPr>
          <p:spPr>
            <a:xfrm>
              <a:off x="11631526" y="2805160"/>
              <a:ext cx="94684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Haverford</a:t>
              </a:r>
            </a:p>
          </p:txBody>
        </p:sp>
        <p:sp>
          <p:nvSpPr>
            <p:cNvPr id="8991" name="Hillsborough"/>
            <p:cNvSpPr txBox="1"/>
            <p:nvPr/>
          </p:nvSpPr>
          <p:spPr>
            <a:xfrm>
              <a:off x="9601736" y="4116704"/>
              <a:ext cx="117126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Hillsborough</a:t>
              </a:r>
            </a:p>
          </p:txBody>
        </p:sp>
        <p:sp>
          <p:nvSpPr>
            <p:cNvPr id="8992" name="Kansas City"/>
            <p:cNvSpPr txBox="1"/>
            <p:nvPr/>
          </p:nvSpPr>
          <p:spPr>
            <a:xfrm>
              <a:off x="7461260" y="3558191"/>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Kansas City</a:t>
              </a:r>
            </a:p>
          </p:txBody>
        </p:sp>
        <p:sp>
          <p:nvSpPr>
            <p:cNvPr id="8993" name="Largo"/>
            <p:cNvSpPr txBox="1"/>
            <p:nvPr/>
          </p:nvSpPr>
          <p:spPr>
            <a:xfrm>
              <a:off x="9698734" y="6728598"/>
              <a:ext cx="59418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Largo</a:t>
              </a:r>
            </a:p>
          </p:txBody>
        </p:sp>
        <p:sp>
          <p:nvSpPr>
            <p:cNvPr id="8994" name="Lowell"/>
            <p:cNvSpPr txBox="1"/>
            <p:nvPr/>
          </p:nvSpPr>
          <p:spPr>
            <a:xfrm>
              <a:off x="12196468" y="2064784"/>
              <a:ext cx="647613"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Lowell</a:t>
              </a:r>
            </a:p>
          </p:txBody>
        </p:sp>
        <p:sp>
          <p:nvSpPr>
            <p:cNvPr id="8995" name="Milwaukie"/>
            <p:cNvSpPr txBox="1"/>
            <p:nvPr/>
          </p:nvSpPr>
          <p:spPr>
            <a:xfrm>
              <a:off x="1814993" y="1162584"/>
              <a:ext cx="9468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Milwaukie</a:t>
              </a:r>
            </a:p>
          </p:txBody>
        </p:sp>
        <p:sp>
          <p:nvSpPr>
            <p:cNvPr id="8996" name="New Brunswick"/>
            <p:cNvSpPr txBox="1"/>
            <p:nvPr/>
          </p:nvSpPr>
          <p:spPr>
            <a:xfrm>
              <a:off x="11809326" y="2638553"/>
              <a:ext cx="141705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New Brunswick</a:t>
              </a:r>
            </a:p>
          </p:txBody>
        </p:sp>
        <p:sp>
          <p:nvSpPr>
            <p:cNvPr id="8997" name="Ojai"/>
            <p:cNvSpPr txBox="1"/>
            <p:nvPr/>
          </p:nvSpPr>
          <p:spPr>
            <a:xfrm>
              <a:off x="1124991" y="4326920"/>
              <a:ext cx="444566"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Ojai</a:t>
              </a:r>
            </a:p>
          </p:txBody>
        </p:sp>
        <p:sp>
          <p:nvSpPr>
            <p:cNvPr id="8998" name="Oxnard"/>
            <p:cNvSpPr txBox="1"/>
            <p:nvPr/>
          </p:nvSpPr>
          <p:spPr>
            <a:xfrm>
              <a:off x="1835312" y="4132225"/>
              <a:ext cx="7331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Oxnard</a:t>
              </a:r>
            </a:p>
          </p:txBody>
        </p:sp>
        <p:sp>
          <p:nvSpPr>
            <p:cNvPr id="8999" name="Portola Valley"/>
            <p:cNvSpPr txBox="1"/>
            <p:nvPr/>
          </p:nvSpPr>
          <p:spPr>
            <a:xfrm>
              <a:off x="367062" y="3523103"/>
              <a:ext cx="722464" cy="447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dirty="0"/>
                <a:t>Portola Valley</a:t>
              </a:r>
            </a:p>
          </p:txBody>
        </p:sp>
        <p:sp>
          <p:nvSpPr>
            <p:cNvPr id="9000" name="Rolling Hills"/>
            <p:cNvSpPr txBox="1"/>
            <p:nvPr/>
          </p:nvSpPr>
          <p:spPr>
            <a:xfrm>
              <a:off x="1942968" y="4439580"/>
              <a:ext cx="1107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Rolling Hills</a:t>
              </a:r>
            </a:p>
          </p:txBody>
        </p:sp>
        <p:sp>
          <p:nvSpPr>
            <p:cNvPr id="9001" name="Ventura"/>
            <p:cNvSpPr txBox="1"/>
            <p:nvPr/>
          </p:nvSpPr>
          <p:spPr>
            <a:xfrm>
              <a:off x="629003" y="4150756"/>
              <a:ext cx="765252"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Ventura</a:t>
              </a:r>
            </a:p>
          </p:txBody>
        </p:sp>
        <p:sp>
          <p:nvSpPr>
            <p:cNvPr id="9002" name="San Luis Obispo"/>
            <p:cNvSpPr txBox="1"/>
            <p:nvPr/>
          </p:nvSpPr>
          <p:spPr>
            <a:xfrm>
              <a:off x="1377049" y="3759636"/>
              <a:ext cx="151323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Luis Obispo</a:t>
              </a:r>
            </a:p>
          </p:txBody>
        </p:sp>
        <p:sp>
          <p:nvSpPr>
            <p:cNvPr id="9003" name="Santa Monica"/>
            <p:cNvSpPr txBox="1"/>
            <p:nvPr/>
          </p:nvSpPr>
          <p:spPr>
            <a:xfrm>
              <a:off x="468143" y="4462214"/>
              <a:ext cx="1197978" cy="3180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400"/>
              </a:lvl1pPr>
            </a:lstStyle>
            <a:p>
              <a:pPr algn="l" defTabSz="1828800" hangingPunct="1"/>
              <a:r>
                <a:rPr sz="2100" b="0" kern="1200" cap="none" dirty="0"/>
                <a:t>Santa Monica</a:t>
              </a:r>
            </a:p>
          </p:txBody>
        </p:sp>
        <p:sp>
          <p:nvSpPr>
            <p:cNvPr id="9004" name="Spokane"/>
            <p:cNvSpPr txBox="1"/>
            <p:nvPr/>
          </p:nvSpPr>
          <p:spPr>
            <a:xfrm>
              <a:off x="1982787" y="491631"/>
              <a:ext cx="8613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Spokane</a:t>
              </a:r>
            </a:p>
          </p:txBody>
        </p:sp>
        <p:sp>
          <p:nvSpPr>
            <p:cNvPr id="9005" name="St. Paul"/>
            <p:cNvSpPr txBox="1"/>
            <p:nvPr/>
          </p:nvSpPr>
          <p:spPr>
            <a:xfrm>
              <a:off x="6985783" y="2162195"/>
              <a:ext cx="77585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St. Paul</a:t>
              </a:r>
            </a:p>
          </p:txBody>
        </p:sp>
        <p:sp>
          <p:nvSpPr>
            <p:cNvPr id="9006" name="Windsor"/>
            <p:cNvSpPr txBox="1"/>
            <p:nvPr/>
          </p:nvSpPr>
          <p:spPr>
            <a:xfrm>
              <a:off x="10991060" y="2028278"/>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Windsor</a:t>
              </a:r>
            </a:p>
          </p:txBody>
        </p:sp>
        <p:sp>
          <p:nvSpPr>
            <p:cNvPr id="9007" name="Pueblo County"/>
            <p:cNvSpPr txBox="1"/>
            <p:nvPr/>
          </p:nvSpPr>
          <p:spPr>
            <a:xfrm>
              <a:off x="4748065" y="3871098"/>
              <a:ext cx="13636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Pueblo County</a:t>
              </a:r>
            </a:p>
          </p:txBody>
        </p:sp>
        <p:sp>
          <p:nvSpPr>
            <p:cNvPr id="9008" name="Summit County"/>
            <p:cNvSpPr txBox="1"/>
            <p:nvPr/>
          </p:nvSpPr>
          <p:spPr>
            <a:xfrm>
              <a:off x="3504904" y="3724065"/>
              <a:ext cx="141705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9009" name="Wake County"/>
            <p:cNvSpPr txBox="1"/>
            <p:nvPr/>
          </p:nvSpPr>
          <p:spPr>
            <a:xfrm>
              <a:off x="11079512" y="4293156"/>
              <a:ext cx="1249616"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Wake County</a:t>
              </a:r>
            </a:p>
          </p:txBody>
        </p:sp>
        <p:sp>
          <p:nvSpPr>
            <p:cNvPr id="9010" name="Washington, DC"/>
            <p:cNvSpPr txBox="1"/>
            <p:nvPr/>
          </p:nvSpPr>
          <p:spPr>
            <a:xfrm>
              <a:off x="9637248" y="3187164"/>
              <a:ext cx="149541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Washington, DC</a:t>
              </a:r>
            </a:p>
          </p:txBody>
        </p:sp>
      </p:grpSp>
      <p:grpSp>
        <p:nvGrpSpPr>
          <p:cNvPr id="9026" name="Group"/>
          <p:cNvGrpSpPr/>
          <p:nvPr/>
        </p:nvGrpSpPr>
        <p:grpSpPr>
          <a:xfrm>
            <a:off x="2175598" y="3440404"/>
            <a:ext cx="15707780" cy="9156603"/>
            <a:chOff x="544763" y="-138251"/>
            <a:chExt cx="10471851" cy="6104400"/>
          </a:xfrm>
        </p:grpSpPr>
        <p:sp>
          <p:nvSpPr>
            <p:cNvPr id="9012" name="Circle"/>
            <p:cNvSpPr/>
            <p:nvPr/>
          </p:nvSpPr>
          <p:spPr>
            <a:xfrm>
              <a:off x="5507584" y="487546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3" name="Georgetown, TX"/>
            <p:cNvSpPr txBox="1"/>
            <p:nvPr/>
          </p:nvSpPr>
          <p:spPr>
            <a:xfrm>
              <a:off x="2900524" y="4747319"/>
              <a:ext cx="257445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spAutoFit/>
            </a:bodyPr>
            <a:lstStyle>
              <a:lvl1pPr>
                <a:defRPr sz="2500"/>
              </a:lvl1pPr>
            </a:lstStyle>
            <a:p>
              <a:pPr algn="l" defTabSz="1828800" hangingPunct="1"/>
              <a:r>
                <a:rPr sz="3750" b="0" kern="1200" cap="none" dirty="0"/>
                <a:t>Georgetown, TX</a:t>
              </a:r>
            </a:p>
          </p:txBody>
        </p:sp>
        <p:sp>
          <p:nvSpPr>
            <p:cNvPr id="9014" name="Circle"/>
            <p:cNvSpPr/>
            <p:nvPr/>
          </p:nvSpPr>
          <p:spPr>
            <a:xfrm>
              <a:off x="6099907" y="2111284"/>
              <a:ext cx="215530"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5" name="Rock Port, MO"/>
            <p:cNvSpPr txBox="1"/>
            <p:nvPr/>
          </p:nvSpPr>
          <p:spPr>
            <a:xfrm>
              <a:off x="6345660" y="1977022"/>
              <a:ext cx="2203594"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a:t>Rock Port, MO</a:t>
              </a:r>
            </a:p>
          </p:txBody>
        </p:sp>
        <p:sp>
          <p:nvSpPr>
            <p:cNvPr id="9016" name="Circle"/>
            <p:cNvSpPr/>
            <p:nvPr/>
          </p:nvSpPr>
          <p:spPr>
            <a:xfrm>
              <a:off x="5194968" y="2818782"/>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7" name="Greensburg, KS"/>
            <p:cNvSpPr txBox="1"/>
            <p:nvPr/>
          </p:nvSpPr>
          <p:spPr>
            <a:xfrm>
              <a:off x="5440721" y="2697221"/>
              <a:ext cx="2401298"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a:t>Greensburg, KS</a:t>
              </a:r>
            </a:p>
          </p:txBody>
        </p:sp>
        <p:sp>
          <p:nvSpPr>
            <p:cNvPr id="9018" name="Circle"/>
            <p:cNvSpPr/>
            <p:nvPr/>
          </p:nvSpPr>
          <p:spPr>
            <a:xfrm>
              <a:off x="10570616" y="313231"/>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9" name="Burlington, VT"/>
            <p:cNvSpPr txBox="1"/>
            <p:nvPr/>
          </p:nvSpPr>
          <p:spPr>
            <a:xfrm>
              <a:off x="8612365" y="-138251"/>
              <a:ext cx="213413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b">
              <a:spAutoFit/>
            </a:bodyPr>
            <a:lstStyle>
              <a:lvl1pPr>
                <a:defRPr sz="2500"/>
              </a:lvl1pPr>
            </a:lstStyle>
            <a:p>
              <a:pPr algn="l" defTabSz="1828800" hangingPunct="1"/>
              <a:r>
                <a:rPr sz="3750" b="0" kern="1200" cap="none" dirty="0"/>
                <a:t>Burlington, VT</a:t>
              </a:r>
            </a:p>
          </p:txBody>
        </p:sp>
        <p:sp>
          <p:nvSpPr>
            <p:cNvPr id="9020" name="Circle"/>
            <p:cNvSpPr/>
            <p:nvPr/>
          </p:nvSpPr>
          <p:spPr>
            <a:xfrm>
              <a:off x="3368156" y="2166317"/>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1" name="Aspen, CO"/>
            <p:cNvSpPr txBox="1"/>
            <p:nvPr/>
          </p:nvSpPr>
          <p:spPr>
            <a:xfrm>
              <a:off x="1679087" y="1986131"/>
              <a:ext cx="1670329"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2500"/>
              </a:lvl1pPr>
            </a:lstStyle>
            <a:p>
              <a:pPr defTabSz="1828800" hangingPunct="1"/>
              <a:r>
                <a:rPr sz="3750" b="0" kern="1200" cap="none"/>
                <a:t>Aspen, CO</a:t>
              </a:r>
            </a:p>
          </p:txBody>
        </p:sp>
        <p:sp>
          <p:nvSpPr>
            <p:cNvPr id="9022" name="Circle"/>
            <p:cNvSpPr/>
            <p:nvPr/>
          </p:nvSpPr>
          <p:spPr>
            <a:xfrm>
              <a:off x="10126373" y="199148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3" name="Columbia, MD"/>
            <p:cNvSpPr txBox="1"/>
            <p:nvPr/>
          </p:nvSpPr>
          <p:spPr>
            <a:xfrm>
              <a:off x="8881414" y="2142726"/>
              <a:ext cx="2135200"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2500"/>
              </a:lvl1pPr>
            </a:lstStyle>
            <a:p>
              <a:pPr defTabSz="1828800" hangingPunct="1"/>
              <a:r>
                <a:rPr sz="3750" b="0" kern="1200" cap="none" dirty="0"/>
                <a:t>Columbia, MD</a:t>
              </a:r>
            </a:p>
          </p:txBody>
        </p:sp>
        <p:sp>
          <p:nvSpPr>
            <p:cNvPr id="9024" name="Circle"/>
            <p:cNvSpPr/>
            <p:nvPr/>
          </p:nvSpPr>
          <p:spPr>
            <a:xfrm>
              <a:off x="544763" y="5613099"/>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5" name="Kodiak Island, AK"/>
            <p:cNvSpPr txBox="1"/>
            <p:nvPr/>
          </p:nvSpPr>
          <p:spPr>
            <a:xfrm>
              <a:off x="777817" y="5478837"/>
              <a:ext cx="261550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dirty="0"/>
                <a:t>Kodiak Island, AK</a:t>
              </a:r>
            </a:p>
          </p:txBody>
        </p:sp>
      </p:grpSp>
    </p:spTree>
    <p:extLst>
      <p:ext uri="{BB962C8B-B14F-4D97-AF65-F5344CB8AC3E}">
        <p14:creationId xmlns:p14="http://schemas.microsoft.com/office/powerpoint/2010/main" val="15629000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11"/>
                                        </p:tgtEl>
                                        <p:attrNameLst>
                                          <p:attrName>style.visibility</p:attrName>
                                        </p:attrNameLst>
                                      </p:cBhvr>
                                      <p:to>
                                        <p:strVal val="visible"/>
                                      </p:to>
                                    </p:set>
                                    <p:animEffect transition="in" filter="wipe(left)">
                                      <p:cBhvr>
                                        <p:cTn id="7" dur="1000"/>
                                        <p:tgtEl>
                                          <p:spTgt spid="90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fill="hold" grpId="1" nodeType="clickEffect">
                                  <p:stCondLst>
                                    <p:cond delay="0"/>
                                  </p:stCondLst>
                                  <p:childTnLst>
                                    <p:set>
                                      <p:cBhvr>
                                        <p:cTn id="11" dur="1000" fill="hold"/>
                                        <p:tgtEl>
                                          <p:spTgt spid="9011"/>
                                        </p:tgtEl>
                                        <p:attrNameLst>
                                          <p:attrName>style.opacity</p:attrName>
                                        </p:attrNameLst>
                                      </p:cBhvr>
                                      <p:to>
                                        <p:strVal val="0.30"/>
                                      </p:to>
                                    </p:set>
                                    <p:animEffect filter="image" prLst="opacity: 0.30; ">
                                      <p:cBhvr>
                                        <p:cTn id="12" dur="1000" fill="hold"/>
                                        <p:tgtEl>
                                          <p:spTgt spid="90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797"/>
                                        </p:tgtEl>
                                        <p:attrNameLst>
                                          <p:attrName>style.visibility</p:attrName>
                                        </p:attrNameLst>
                                      </p:cBhvr>
                                      <p:to>
                                        <p:strVal val="visible"/>
                                      </p:to>
                                    </p:set>
                                    <p:animEffect transition="in" filter="fade">
                                      <p:cBhvr>
                                        <p:cTn id="16" dur="700"/>
                                        <p:tgtEl>
                                          <p:spTgt spid="8797"/>
                                        </p:tgtEl>
                                      </p:cBhvr>
                                    </p:animEffect>
                                  </p:childTnLst>
                                </p:cTn>
                              </p:par>
                              <p:par>
                                <p:cTn id="17" presetID="22" presetClass="entr" presetSubtype="8" fill="hold" grpId="0" nodeType="withEffect">
                                  <p:stCondLst>
                                    <p:cond delay="300"/>
                                  </p:stCondLst>
                                  <p:iterate>
                                    <p:tmAbs val="0"/>
                                  </p:iterate>
                                  <p:childTnLst>
                                    <p:set>
                                      <p:cBhvr>
                                        <p:cTn id="18" fill="hold"/>
                                        <p:tgtEl>
                                          <p:spTgt spid="9026"/>
                                        </p:tgtEl>
                                        <p:attrNameLst>
                                          <p:attrName>style.visibility</p:attrName>
                                        </p:attrNameLst>
                                      </p:cBhvr>
                                      <p:to>
                                        <p:strVal val="visible"/>
                                      </p:to>
                                    </p:set>
                                    <p:animEffect transition="in" filter="wipe(left)">
                                      <p:cBhvr>
                                        <p:cTn id="19" dur="1000"/>
                                        <p:tgtEl>
                                          <p:spTgt spid="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7" grpId="0" animBg="1" advAuto="0"/>
      <p:bldP spid="9011" grpId="0" animBg="1" advAuto="0"/>
      <p:bldP spid="9011" grpId="1" animBg="1" advAuto="0"/>
      <p:bldP spid="9026"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295400"/>
            <a:ext cx="22364700" cy="1162050"/>
          </a:xfrm>
        </p:spPr>
        <p:txBody>
          <a:bodyPr>
            <a:normAutofit fontScale="90000"/>
          </a:bodyPr>
          <a:lstStyle/>
          <a:p>
            <a:pPr algn="ctr"/>
            <a:r>
              <a:rPr lang="en-US" sz="9750" dirty="0"/>
              <a:t>New Jersey’s Clean Energy Initiatives</a:t>
            </a:r>
          </a:p>
        </p:txBody>
      </p:sp>
      <p:sp>
        <p:nvSpPr>
          <p:cNvPr id="3" name="Text Placeholder 2"/>
          <p:cNvSpPr>
            <a:spLocks noGrp="1"/>
          </p:cNvSpPr>
          <p:nvPr>
            <p:ph type="body" sz="quarter" idx="1"/>
          </p:nvPr>
        </p:nvSpPr>
        <p:spPr>
          <a:xfrm>
            <a:off x="1600200" y="3562350"/>
            <a:ext cx="20631150" cy="8806988"/>
          </a:xfrm>
        </p:spPr>
        <p:txBody>
          <a:bodyPr>
            <a:normAutofit fontScale="92500" lnSpcReduction="10000"/>
          </a:bodyPr>
          <a:lstStyle/>
          <a:p>
            <a:pPr marL="857250" indent="-857250">
              <a:buClr>
                <a:schemeClr val="tx1"/>
              </a:buClr>
              <a:buFont typeface="Courier New" panose="02070309020205020404" pitchFamily="49" charset="0"/>
              <a:buChar char="o"/>
            </a:pPr>
            <a:r>
              <a:rPr lang="en-US" sz="6500" b="1" dirty="0">
                <a:solidFill>
                  <a:schemeClr val="tx2">
                    <a:lumMod val="10000"/>
                  </a:schemeClr>
                </a:solidFill>
              </a:rPr>
              <a:t>100% Clean Energy by 2050</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Rejoin Regional Greenhouse Gas Initiative (RGGI)</a:t>
            </a:r>
          </a:p>
          <a:p>
            <a:pPr marL="857250" indent="-857250">
              <a:buClr>
                <a:schemeClr val="tx1"/>
              </a:buClr>
              <a:buFont typeface="Courier New" panose="02070309020205020404" pitchFamily="49" charset="0"/>
              <a:buChar char="o"/>
            </a:pPr>
            <a:r>
              <a:rPr lang="en-US" sz="6500" b="1" dirty="0">
                <a:solidFill>
                  <a:schemeClr val="tx2">
                    <a:lumMod val="10000"/>
                  </a:schemeClr>
                </a:solidFill>
              </a:rPr>
              <a:t>Join US Climate Alliance</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Renewable Energy Law</a:t>
            </a:r>
          </a:p>
          <a:p>
            <a:pPr marL="1314450" lvl="1" indent="-857250">
              <a:buFont typeface="Arial" panose="020B0604020202020204" pitchFamily="34" charset="0"/>
              <a:buChar char="•"/>
            </a:pPr>
            <a:r>
              <a:rPr lang="en-US" sz="5200" b="1" dirty="0">
                <a:solidFill>
                  <a:schemeClr val="tx2">
                    <a:lumMod val="10000"/>
                  </a:schemeClr>
                </a:solidFill>
              </a:rPr>
              <a:t>Renewable Energy Standard (graduated to 50% by 2030)</a:t>
            </a:r>
          </a:p>
          <a:p>
            <a:pPr marL="1314450" lvl="1" indent="-857250">
              <a:buFont typeface="Arial" panose="020B0604020202020204" pitchFamily="34" charset="0"/>
              <a:buChar char="•"/>
            </a:pPr>
            <a:r>
              <a:rPr lang="en-US" sz="5200" b="1" dirty="0">
                <a:solidFill>
                  <a:schemeClr val="tx2">
                    <a:lumMod val="10000"/>
                  </a:schemeClr>
                </a:solidFill>
              </a:rPr>
              <a:t>Solar, Offshore Wind, Energy Efficiency, Energy Storage</a:t>
            </a:r>
          </a:p>
          <a:p>
            <a:pPr marL="1314450" lvl="1" indent="-857250">
              <a:buFont typeface="Arial" panose="020B0604020202020204" pitchFamily="34" charset="0"/>
              <a:buChar char="•"/>
            </a:pPr>
            <a:r>
              <a:rPr lang="en-US" sz="5200" b="1" dirty="0">
                <a:solidFill>
                  <a:schemeClr val="tx2">
                    <a:lumMod val="10000"/>
                  </a:schemeClr>
                </a:solidFill>
              </a:rPr>
              <a:t>Community Solar</a:t>
            </a:r>
          </a:p>
          <a:p>
            <a:pPr marL="857250" indent="-857250">
              <a:buClr>
                <a:schemeClr val="tx1"/>
              </a:buClr>
              <a:buFont typeface="Courier New" panose="02070309020205020404" pitchFamily="49" charset="0"/>
              <a:buChar char="o"/>
            </a:pPr>
            <a:r>
              <a:rPr lang="en-US" sz="6500" b="1" dirty="0">
                <a:solidFill>
                  <a:schemeClr val="tx2">
                    <a:lumMod val="10000"/>
                  </a:schemeClr>
                </a:solidFill>
              </a:rPr>
              <a:t>NJ Energy Master Plan forthcoming</a:t>
            </a:r>
          </a:p>
          <a:p>
            <a:pPr marL="857250" indent="-857250">
              <a:buFont typeface="Arial" panose="020B0604020202020204" pitchFamily="34" charset="0"/>
              <a:buChar char="•"/>
            </a:pPr>
            <a:endParaRPr lang="en-US" sz="6600" dirty="0"/>
          </a:p>
        </p:txBody>
      </p:sp>
    </p:spTree>
    <p:extLst>
      <p:ext uri="{BB962C8B-B14F-4D97-AF65-F5344CB8AC3E}">
        <p14:creationId xmlns:p14="http://schemas.microsoft.com/office/powerpoint/2010/main" val="34884793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29276"/>
          </a:xfrm>
        </p:spPr>
        <p:txBody>
          <a:bodyPr>
            <a:normAutofit fontScale="90000"/>
          </a:bodyPr>
          <a:lstStyle/>
          <a:p>
            <a:r>
              <a:rPr lang="en-US" dirty="0"/>
              <a:t> </a:t>
            </a:r>
          </a:p>
        </p:txBody>
      </p:sp>
      <p:sp>
        <p:nvSpPr>
          <p:cNvPr id="3" name="Text Placeholder 2"/>
          <p:cNvSpPr>
            <a:spLocks noGrp="1"/>
          </p:cNvSpPr>
          <p:nvPr>
            <p:ph type="body" idx="1"/>
          </p:nvPr>
        </p:nvSpPr>
        <p:spPr>
          <a:xfrm>
            <a:off x="1132000" y="799638"/>
            <a:ext cx="22352000" cy="10987809"/>
          </a:xfrm>
        </p:spPr>
        <p:txBody>
          <a:bodyPr/>
          <a:lstStyle/>
          <a:p>
            <a:pPr marL="25400" indent="0">
              <a:buNone/>
            </a:pPr>
            <a:r>
              <a:rPr lang="en-US" dirty="0"/>
              <a:t> </a:t>
            </a:r>
          </a:p>
        </p:txBody>
      </p:sp>
      <p:pic>
        <p:nvPicPr>
          <p:cNvPr id="4" name="TCRP_print_fullcolor_lrg.ai" descr="TCRP_print_fullcolor_lrg.ai"/>
          <p:cNvPicPr>
            <a:picLocks noChangeAspect="1"/>
          </p:cNvPicPr>
          <p:nvPr/>
        </p:nvPicPr>
        <p:blipFill>
          <a:blip r:embed="rId2">
            <a:extLst/>
          </a:blip>
          <a:stretch>
            <a:fillRect/>
          </a:stretch>
        </p:blipFill>
        <p:spPr>
          <a:xfrm>
            <a:off x="896266" y="5680261"/>
            <a:ext cx="10540801" cy="2389204"/>
          </a:xfrm>
          <a:prstGeom prst="rect">
            <a:avLst/>
          </a:prstGeom>
          <a:ln w="12700">
            <a:miter lim="400000"/>
          </a:ln>
        </p:spPr>
      </p:pic>
      <p:sp>
        <p:nvSpPr>
          <p:cNvPr id="5" name="TextBox 4"/>
          <p:cNvSpPr txBox="1"/>
          <p:nvPr/>
        </p:nvSpPr>
        <p:spPr>
          <a:xfrm>
            <a:off x="10823548" y="6081248"/>
            <a:ext cx="10598895"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rgbClr val="EBCD1B"/>
                </a:solidFill>
                <a:effectLst/>
                <a:uFillTx/>
                <a:sym typeface="Helvetica"/>
              </a:rPr>
              <a:t>Sierra Club</a:t>
            </a:r>
          </a:p>
          <a:p>
            <a:pPr marL="0" marR="0" indent="0" algn="ctr" defTabSz="825500" rtl="0" fontAlgn="auto" latinLnBrk="0" hangingPunct="0">
              <a:lnSpc>
                <a:spcPct val="100000"/>
              </a:lnSpc>
              <a:spcBef>
                <a:spcPts val="0"/>
              </a:spcBef>
              <a:spcAft>
                <a:spcPts val="0"/>
              </a:spcAft>
              <a:buClrTx/>
              <a:buSzTx/>
              <a:buFontTx/>
              <a:buNone/>
              <a:tabLst/>
            </a:pPr>
            <a:endParaRPr kumimoji="0" lang="en-US" sz="8000" b="1" i="0" u="none" strike="noStrike" cap="none" spc="0" normalizeH="0" baseline="0" dirty="0">
              <a:ln>
                <a:noFill/>
              </a:ln>
              <a:solidFill>
                <a:srgbClr val="8DC63F"/>
              </a:solidFill>
              <a:effectLst/>
              <a:uFillTx/>
              <a:sym typeface="Helvetica"/>
            </a:endParaRP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7417" y="4355602"/>
            <a:ext cx="4785363" cy="4785363"/>
          </a:xfrm>
          <a:prstGeom prst="rect">
            <a:avLst/>
          </a:prstGeom>
        </p:spPr>
      </p:pic>
      <p:sp>
        <p:nvSpPr>
          <p:cNvPr id="7" name="TextBox 6"/>
          <p:cNvSpPr txBox="1"/>
          <p:nvPr/>
        </p:nvSpPr>
        <p:spPr>
          <a:xfrm>
            <a:off x="2833564" y="7986877"/>
            <a:ext cx="79899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rgbClr val="8DC63F"/>
                </a:solidFill>
                <a:effectLst/>
                <a:uFillTx/>
                <a:latin typeface="+mn-lt"/>
                <a:ea typeface="+mn-ea"/>
                <a:cs typeface="+mn-cs"/>
                <a:sym typeface="Helvetica"/>
              </a:rPr>
              <a:t>100% </a:t>
            </a:r>
            <a:r>
              <a:rPr kumimoji="0" lang="en-US" sz="4800" b="1" i="0" u="none" strike="noStrike" cap="none" spc="0" normalizeH="0" baseline="0" dirty="0">
                <a:ln>
                  <a:noFill/>
                </a:ln>
                <a:solidFill>
                  <a:srgbClr val="8DC63F"/>
                </a:solidFill>
                <a:effectLst/>
                <a:uFillTx/>
                <a:latin typeface="+mn-lt"/>
                <a:ea typeface="+mn-ea"/>
                <a:cs typeface="+mn-cs"/>
                <a:sym typeface="Helvetica"/>
              </a:rPr>
              <a:t>Committed</a:t>
            </a:r>
          </a:p>
        </p:txBody>
      </p:sp>
    </p:spTree>
    <p:extLst>
      <p:ext uri="{BB962C8B-B14F-4D97-AF65-F5344CB8AC3E}">
        <p14:creationId xmlns:p14="http://schemas.microsoft.com/office/powerpoint/2010/main" val="17098013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4999"/>
            <a:ext cx="22584000" cy="11518208"/>
          </a:xfrm>
        </p:spPr>
        <p:txBody>
          <a:bodyPr/>
          <a:lstStyle/>
          <a:p>
            <a:pPr algn="ctr"/>
            <a:br>
              <a:rPr lang="en-US" dirty="0"/>
            </a:br>
            <a:endParaRPr lang="en-US" dirty="0"/>
          </a:p>
        </p:txBody>
      </p:sp>
      <p:grpSp>
        <p:nvGrpSpPr>
          <p:cNvPr id="4" name="Group 3"/>
          <p:cNvGrpSpPr/>
          <p:nvPr/>
        </p:nvGrpSpPr>
        <p:grpSpPr>
          <a:xfrm>
            <a:off x="7242829" y="199505"/>
            <a:ext cx="10731879" cy="6400801"/>
            <a:chOff x="0" y="0"/>
            <a:chExt cx="6777212" cy="2970080"/>
          </a:xfrm>
          <a:solidFill>
            <a:schemeClr val="bg2"/>
          </a:solidFill>
        </p:grpSpPr>
        <p:pic>
          <p:nvPicPr>
            <p:cNvPr id="5" name="Picture 4"/>
            <p:cNvPicPr preferRelativeResize="0">
              <a:picLocks/>
            </p:cNvPicPr>
            <p:nvPr/>
          </p:nvPicPr>
          <p:blipFill rotWithShape="1">
            <a:blip r:embed="rId2">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046429"/>
            </a:xfrm>
            <a:prstGeom prst="rect">
              <a:avLst/>
            </a:prstGeom>
            <a:noFill/>
          </p:spPr>
          <p:txBody>
            <a:bodyPr wrap="square" rtlCol="0">
              <a:spAutoFit/>
            </a:bodyPr>
            <a:lstStyle/>
            <a:p>
              <a:pPr marL="0" marR="0" algn="ctr">
                <a:spcBef>
                  <a:spcPts val="0"/>
                </a:spcBef>
                <a:spcAft>
                  <a:spcPts val="0"/>
                </a:spcAft>
              </a:pPr>
              <a:r>
                <a:rPr lang="en-US" sz="4000" b="1" kern="120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EVERY TOWN FOR </a:t>
              </a:r>
              <a:endParaRPr lang="en-US" sz="12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534705" y="6531057"/>
            <a:ext cx="21546589" cy="5134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4800" cap="none" dirty="0">
                <a:solidFill>
                  <a:schemeClr val="tx2">
                    <a:lumMod val="10000"/>
                  </a:schemeClr>
                </a:solidFill>
              </a:rPr>
              <a:t>As concerned citizens, we recognize the ongoing environmental threats posed to our community, our loved ones, and our own health and property. We aspire to the following </a:t>
            </a:r>
            <a:r>
              <a:rPr lang="en-US" sz="4800" cap="none" dirty="0">
                <a:solidFill>
                  <a:srgbClr val="92D050"/>
                </a:solidFill>
              </a:rPr>
              <a:t>VISION</a:t>
            </a:r>
            <a:r>
              <a:rPr lang="en-US" sz="4800" cap="none" dirty="0">
                <a:solidFill>
                  <a:schemeClr val="tx2">
                    <a:lumMod val="10000"/>
                  </a:schemeClr>
                </a:solidFill>
              </a:rPr>
              <a:t> for our town and are working toward achieving it:</a:t>
            </a:r>
            <a:endParaRPr lang="en-US" sz="5400" cap="none" dirty="0">
              <a:solidFill>
                <a:schemeClr val="tx2">
                  <a:lumMod val="10000"/>
                </a:schemeClr>
              </a:solidFill>
            </a:endParaRPr>
          </a:p>
          <a:p>
            <a:pPr marL="0" marR="0" indent="0" algn="l" defTabSz="825500" rtl="0" fontAlgn="auto" latinLnBrk="0" hangingPunct="0">
              <a:lnSpc>
                <a:spcPct val="100000"/>
              </a:lnSpc>
              <a:spcBef>
                <a:spcPts val="1800"/>
              </a:spcBef>
              <a:spcAft>
                <a:spcPts val="0"/>
              </a:spcAft>
              <a:buClrTx/>
              <a:buSzTx/>
              <a:buFontTx/>
              <a:buNone/>
              <a:tabLst/>
            </a:pPr>
            <a:r>
              <a:rPr lang="en-US" sz="6000" cap="none" dirty="0">
                <a:solidFill>
                  <a:srgbClr val="92D050"/>
                </a:solidFill>
              </a:rPr>
              <a:t>Our legacy of a town (and world) where our children and grandchildren can flourish: leave it better than we found it</a:t>
            </a:r>
            <a:r>
              <a:rPr lang="en-US" sz="5400" cap="none" dirty="0">
                <a:solidFill>
                  <a:srgbClr val="92D050"/>
                </a:solidFill>
              </a:rPr>
              <a:t> </a:t>
            </a:r>
            <a:endParaRPr kumimoji="0" lang="en-US" sz="6000" b="1" i="0" u="none" strike="noStrike" cap="all" spc="0" normalizeH="0" baseline="0" dirty="0">
              <a:ln>
                <a:noFill/>
              </a:ln>
              <a:solidFill>
                <a:srgbClr val="92D050"/>
              </a:solidFill>
              <a:effectLst/>
              <a:uFillTx/>
              <a:sym typeface="Helvetica"/>
            </a:endParaRPr>
          </a:p>
        </p:txBody>
      </p:sp>
    </p:spTree>
    <p:extLst>
      <p:ext uri="{BB962C8B-B14F-4D97-AF65-F5344CB8AC3E}">
        <p14:creationId xmlns:p14="http://schemas.microsoft.com/office/powerpoint/2010/main" val="15499994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007" y="659937"/>
            <a:ext cx="22584000" cy="2457335"/>
          </a:xfrm>
        </p:spPr>
        <p:txBody>
          <a:bodyPr/>
          <a:lstStyle/>
          <a:p>
            <a:r>
              <a:rPr lang="en-US" dirty="0"/>
              <a:t>                 Middletown for Clean Energy</a:t>
            </a:r>
            <a:br>
              <a:rPr lang="en-US" dirty="0"/>
            </a:br>
            <a:r>
              <a:rPr lang="en-US" dirty="0"/>
              <a:t>                 Letter Campaign: The Letter</a:t>
            </a:r>
          </a:p>
        </p:txBody>
      </p:sp>
      <p:sp>
        <p:nvSpPr>
          <p:cNvPr id="3" name="Text Placeholder 2"/>
          <p:cNvSpPr>
            <a:spLocks noGrp="1"/>
          </p:cNvSpPr>
          <p:nvPr>
            <p:ph type="body" idx="1"/>
          </p:nvPr>
        </p:nvSpPr>
        <p:spPr>
          <a:xfrm>
            <a:off x="1844670" y="3507968"/>
            <a:ext cx="22021337" cy="8994371"/>
          </a:xfrm>
        </p:spPr>
        <p:txBody>
          <a:bodyPr>
            <a:normAutofit fontScale="85000" lnSpcReduction="20000"/>
          </a:bodyPr>
          <a:lstStyle/>
          <a:p>
            <a:endParaRPr lang="en-US" b="1" dirty="0"/>
          </a:p>
          <a:p>
            <a:r>
              <a:rPr lang="en-US" sz="7200" b="1" dirty="0"/>
              <a:t>Vision/Mission: </a:t>
            </a:r>
            <a:r>
              <a:rPr lang="en-US" sz="6400" b="1" dirty="0">
                <a:solidFill>
                  <a:srgbClr val="92D050"/>
                </a:solidFill>
              </a:rPr>
              <a:t>100% Clean Energy by 2050</a:t>
            </a:r>
            <a:endParaRPr lang="en-US" sz="7200" b="1" dirty="0"/>
          </a:p>
          <a:p>
            <a:r>
              <a:rPr lang="en-US" sz="7200" b="1" dirty="0"/>
              <a:t>Near-Term Benefits</a:t>
            </a:r>
          </a:p>
          <a:p>
            <a:pPr lvl="1"/>
            <a:r>
              <a:rPr lang="en-US" sz="5400" b="1" dirty="0">
                <a:solidFill>
                  <a:srgbClr val="92D050"/>
                </a:solidFill>
              </a:rPr>
              <a:t>Clean Energy Businesses and Jobs</a:t>
            </a:r>
          </a:p>
          <a:p>
            <a:pPr lvl="1"/>
            <a:r>
              <a:rPr lang="en-US" sz="5400" b="1" dirty="0">
                <a:solidFill>
                  <a:srgbClr val="92D050"/>
                </a:solidFill>
              </a:rPr>
              <a:t>Prestige as Leader in NJ; Enhanced Quality of Life</a:t>
            </a:r>
          </a:p>
          <a:p>
            <a:pPr lvl="1"/>
            <a:r>
              <a:rPr lang="en-US" sz="5400" b="1" dirty="0">
                <a:solidFill>
                  <a:srgbClr val="92D050"/>
                </a:solidFill>
              </a:rPr>
              <a:t>Improved Air Quality and Health</a:t>
            </a:r>
          </a:p>
          <a:p>
            <a:pPr lvl="1"/>
            <a:r>
              <a:rPr lang="en-US" sz="5400" b="1" dirty="0">
                <a:solidFill>
                  <a:srgbClr val="92D050"/>
                </a:solidFill>
              </a:rPr>
              <a:t>Gold Star in Energy</a:t>
            </a:r>
            <a:r>
              <a:rPr lang="en-US" sz="6000" dirty="0"/>
              <a:t> </a:t>
            </a:r>
          </a:p>
          <a:p>
            <a:r>
              <a:rPr lang="en-US" sz="7200" b="1" dirty="0"/>
              <a:t>Strategy: </a:t>
            </a:r>
            <a:r>
              <a:rPr lang="en-US" sz="6400" b="1" dirty="0">
                <a:solidFill>
                  <a:srgbClr val="92D050"/>
                </a:solidFill>
              </a:rPr>
              <a:t>Sustainable Jersey Gold Star in Energy</a:t>
            </a:r>
            <a:endParaRPr lang="en-US" sz="7200" b="1" dirty="0"/>
          </a:p>
          <a:p>
            <a:r>
              <a:rPr lang="en-US" sz="7200" b="1" dirty="0"/>
              <a:t>Actions:</a:t>
            </a:r>
            <a:r>
              <a:rPr lang="en-US" sz="7200" b="1" dirty="0">
                <a:solidFill>
                  <a:srgbClr val="92D050"/>
                </a:solidFill>
              </a:rPr>
              <a:t> </a:t>
            </a:r>
            <a:r>
              <a:rPr lang="en-US" sz="6400" b="1" dirty="0">
                <a:solidFill>
                  <a:srgbClr val="92D050"/>
                </a:solidFill>
              </a:rPr>
              <a:t>Efficiency, EV, Solar, Green Building in Master Plan</a:t>
            </a:r>
            <a:endParaRPr lang="en-US" sz="7200" b="1" dirty="0">
              <a:solidFill>
                <a:srgbClr val="92D050"/>
              </a:solidFill>
            </a:endParaRPr>
          </a:p>
        </p:txBody>
      </p:sp>
      <p:pic>
        <p:nvPicPr>
          <p:cNvPr id="4" name="Picture 3"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511" y="867755"/>
            <a:ext cx="3885767" cy="2623589"/>
          </a:xfrm>
          <a:prstGeom prst="rect">
            <a:avLst/>
          </a:prstGeom>
          <a:noFill/>
          <a:ln>
            <a:noFill/>
          </a:ln>
        </p:spPr>
      </p:pic>
    </p:spTree>
    <p:extLst>
      <p:ext uri="{BB962C8B-B14F-4D97-AF65-F5344CB8AC3E}">
        <p14:creationId xmlns:p14="http://schemas.microsoft.com/office/powerpoint/2010/main" val="99291156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Letter Campaign: Getting Signers</a:t>
            </a:r>
          </a:p>
        </p:txBody>
      </p:sp>
      <p:sp>
        <p:nvSpPr>
          <p:cNvPr id="3" name="Text Placeholder 2"/>
          <p:cNvSpPr>
            <a:spLocks noGrp="1"/>
          </p:cNvSpPr>
          <p:nvPr>
            <p:ph type="body" idx="1"/>
          </p:nvPr>
        </p:nvSpPr>
        <p:spPr>
          <a:xfrm>
            <a:off x="1263534" y="3624348"/>
            <a:ext cx="22104465" cy="8314135"/>
          </a:xfrm>
        </p:spPr>
        <p:txBody>
          <a:bodyPr>
            <a:normAutofit lnSpcReduction="10000"/>
          </a:bodyPr>
          <a:lstStyle/>
          <a:p>
            <a:r>
              <a:rPr lang="en-US" b="1" dirty="0"/>
              <a:t>Goal of 200 signers (Middletown </a:t>
            </a:r>
            <a:r>
              <a:rPr lang="en-US" b="1" dirty="0" err="1"/>
              <a:t>popn</a:t>
            </a:r>
            <a:r>
              <a:rPr lang="en-US" b="1" dirty="0"/>
              <a:t>: 67,000)</a:t>
            </a:r>
          </a:p>
          <a:p>
            <a:r>
              <a:rPr lang="en-US" b="1" dirty="0"/>
              <a:t>MCE organization has email list of 150 members, monthly meetings</a:t>
            </a:r>
          </a:p>
          <a:p>
            <a:r>
              <a:rPr lang="en-US" b="1" dirty="0"/>
              <a:t>Asked all members to sign letter and solicit family and friends</a:t>
            </a:r>
          </a:p>
          <a:p>
            <a:r>
              <a:rPr lang="en-US" b="1" dirty="0"/>
              <a:t>Good response from tabling at Green Fairs or environmental orgs, speaking at orgs (homeowners, </a:t>
            </a:r>
            <a:r>
              <a:rPr lang="en-US" b="1" dirty="0" err="1"/>
              <a:t>etc</a:t>
            </a:r>
            <a:r>
              <a:rPr lang="en-US" b="1" dirty="0"/>
              <a:t>), door-to-door neighbors, personal friends, orgs we belong to</a:t>
            </a:r>
          </a:p>
          <a:p>
            <a:r>
              <a:rPr lang="en-US" b="1" dirty="0"/>
              <a:t>Less successful: letters, email, phone</a:t>
            </a:r>
          </a:p>
          <a:p>
            <a:r>
              <a:rPr lang="en-US" b="1" dirty="0"/>
              <a:t>Gathered 290 signed letters from Middletown; also many other Monmouth Co towns at tabling events</a:t>
            </a:r>
          </a:p>
        </p:txBody>
      </p:sp>
      <p:pic>
        <p:nvPicPr>
          <p:cNvPr id="5" name="Picture 4"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11490148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Presentation to Township Committee</a:t>
            </a:r>
          </a:p>
        </p:txBody>
      </p:sp>
      <p:sp>
        <p:nvSpPr>
          <p:cNvPr id="3" name="Text Placeholder 2"/>
          <p:cNvSpPr>
            <a:spLocks noGrp="1"/>
          </p:cNvSpPr>
          <p:nvPr>
            <p:ph type="body" idx="1"/>
          </p:nvPr>
        </p:nvSpPr>
        <p:spPr>
          <a:xfrm>
            <a:off x="1255767" y="3840479"/>
            <a:ext cx="22502008" cy="8314135"/>
          </a:xfrm>
        </p:spPr>
        <p:txBody>
          <a:bodyPr>
            <a:normAutofit fontScale="92500" lnSpcReduction="10000"/>
          </a:bodyPr>
          <a:lstStyle/>
          <a:p>
            <a:r>
              <a:rPr lang="en-US" b="1" dirty="0"/>
              <a:t>Private meetings with 4 of 5 Committee members and Township administrator; this feedback refined our letter before introduction.</a:t>
            </a:r>
          </a:p>
          <a:p>
            <a:r>
              <a:rPr lang="en-US" b="1" dirty="0"/>
              <a:t>At April 15 Committee meeting, presented binder and CD of all letters.</a:t>
            </a:r>
          </a:p>
          <a:p>
            <a:r>
              <a:rPr lang="en-US" b="1" dirty="0"/>
              <a:t>3 people spoke during general comments time (5 minutes </a:t>
            </a:r>
            <a:r>
              <a:rPr lang="en-US" b="1" dirty="0" err="1"/>
              <a:t>ea</a:t>
            </a:r>
            <a:r>
              <a:rPr lang="en-US" b="1" dirty="0"/>
              <a:t>); meeting was video recorded.</a:t>
            </a:r>
          </a:p>
          <a:p>
            <a:r>
              <a:rPr lang="en-US" b="1" dirty="0"/>
              <a:t>Cover letter asked for a resolution to charter a Green Energy Stakeholder Team to create a 10-year plan toward 100% clean.</a:t>
            </a:r>
          </a:p>
          <a:p>
            <a:r>
              <a:rPr lang="en-US" b="1" dirty="0"/>
              <a:t>We relayed that Sustainable Jersey was there to help with Gold Star in Energy.</a:t>
            </a:r>
          </a:p>
          <a:p>
            <a:r>
              <a:rPr lang="en-US" b="1" dirty="0"/>
              <a:t>April 15 – May 8, MCE members sent emails, texts to Committee members, submitted letters to editor endorsing clean energy.</a:t>
            </a:r>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22909333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Outcome</a:t>
            </a:r>
          </a:p>
        </p:txBody>
      </p:sp>
      <p:sp>
        <p:nvSpPr>
          <p:cNvPr id="3" name="Text Placeholder 2"/>
          <p:cNvSpPr>
            <a:spLocks noGrp="1"/>
          </p:cNvSpPr>
          <p:nvPr>
            <p:ph type="body" idx="1"/>
          </p:nvPr>
        </p:nvSpPr>
        <p:spPr>
          <a:xfrm>
            <a:off x="1263534" y="3624348"/>
            <a:ext cx="22104465" cy="8314135"/>
          </a:xfrm>
        </p:spPr>
        <p:txBody>
          <a:bodyPr>
            <a:normAutofit/>
          </a:bodyPr>
          <a:lstStyle/>
          <a:p>
            <a:r>
              <a:rPr lang="en-US" b="1" dirty="0"/>
              <a:t>On May 8, 6 MCE members met with Mayor.</a:t>
            </a:r>
          </a:p>
          <a:p>
            <a:pPr lvl="1"/>
            <a:r>
              <a:rPr lang="en-US" sz="4800" b="1" dirty="0"/>
              <a:t>The Mayor described his vision - a grand, long-term plan much broader than just energy</a:t>
            </a:r>
            <a:r>
              <a:rPr lang="en-US" b="1" dirty="0"/>
              <a:t>.</a:t>
            </a:r>
          </a:p>
          <a:p>
            <a:r>
              <a:rPr lang="en-US" b="1" dirty="0"/>
              <a:t>On May 16, 12 members of MCE wrote letter to Mayor describing comparable cities, and accepting his challenge to work on Energy portion of his Plan. </a:t>
            </a:r>
          </a:p>
          <a:p>
            <a:r>
              <a:rPr lang="en-US" b="1" dirty="0"/>
              <a:t>On May 18, we again met with Mayor and learned:</a:t>
            </a:r>
          </a:p>
          <a:p>
            <a:pPr lvl="1"/>
            <a:r>
              <a:rPr lang="en-US" sz="4800" b="1" dirty="0"/>
              <a:t>Middletown will revise Master Plan starting in fall, and will have our Stakeholder Team as a subcommittee to work on Energy Plan.</a:t>
            </a:r>
          </a:p>
          <a:p>
            <a:endParaRPr lang="en-US"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190019754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Further Status</a:t>
            </a:r>
          </a:p>
        </p:txBody>
      </p:sp>
      <p:sp>
        <p:nvSpPr>
          <p:cNvPr id="3" name="Text Placeholder 2"/>
          <p:cNvSpPr>
            <a:spLocks noGrp="1"/>
          </p:cNvSpPr>
          <p:nvPr>
            <p:ph type="body" idx="1"/>
          </p:nvPr>
        </p:nvSpPr>
        <p:spPr>
          <a:xfrm>
            <a:off x="1263534" y="3624348"/>
            <a:ext cx="22104465" cy="8314135"/>
          </a:xfrm>
        </p:spPr>
        <p:txBody>
          <a:bodyPr>
            <a:noAutofit/>
          </a:bodyPr>
          <a:lstStyle/>
          <a:p>
            <a:r>
              <a:rPr lang="en-US" sz="6000" b="1" dirty="0"/>
              <a:t>We will solicit people with skills we need for the Green Energy Stakeholder Team (</a:t>
            </a:r>
            <a:r>
              <a:rPr lang="en-US" sz="6000" dirty="0"/>
              <a:t>project management, risk management, energy, accounting, technical writing)</a:t>
            </a:r>
          </a:p>
          <a:p>
            <a:r>
              <a:rPr lang="en-US" sz="6000" b="1" dirty="0"/>
              <a:t>Will begin data collection by attending May 31 Sustainable Jersey Going for Energy Gold Workshop in Ewing</a:t>
            </a:r>
            <a:r>
              <a:rPr lang="en-US" sz="6000" dirty="0"/>
              <a:t>.</a:t>
            </a:r>
          </a:p>
          <a:p>
            <a:r>
              <a:rPr lang="en-US" sz="7200" b="1" dirty="0"/>
              <a:t>Now want to expand to towns throughout Monmouth County.</a:t>
            </a:r>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1537489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256" y="578174"/>
            <a:ext cx="16022889" cy="1424660"/>
          </a:xfrm>
        </p:spPr>
        <p:txBody>
          <a:bodyPr>
            <a:normAutofit fontScale="90000"/>
          </a:bodyPr>
          <a:lstStyle/>
          <a:p>
            <a:r>
              <a:rPr lang="en-US" dirty="0"/>
              <a:t>Sustainable Jersey Certifications</a:t>
            </a:r>
            <a:br>
              <a:rPr lang="en-US" dirty="0"/>
            </a:br>
            <a:r>
              <a:rPr lang="en-US" sz="6000" dirty="0"/>
              <a:t>A Framework for Getting To 100% Clean Energy</a:t>
            </a:r>
            <a:br>
              <a:rPr lang="en-US" dirty="0"/>
            </a:br>
            <a:endParaRPr lang="en-US" dirty="0"/>
          </a:p>
        </p:txBody>
      </p:sp>
      <p:sp>
        <p:nvSpPr>
          <p:cNvPr id="3" name="Text Placeholder 2"/>
          <p:cNvSpPr>
            <a:spLocks noGrp="1"/>
          </p:cNvSpPr>
          <p:nvPr>
            <p:ph type="body" idx="1"/>
          </p:nvPr>
        </p:nvSpPr>
        <p:spPr>
          <a:xfrm>
            <a:off x="917819" y="2867707"/>
            <a:ext cx="22352000" cy="9265678"/>
          </a:xfrm>
        </p:spPr>
        <p:txBody>
          <a:bodyPr>
            <a:normAutofit/>
          </a:bodyPr>
          <a:lstStyle/>
          <a:p>
            <a:r>
              <a:rPr lang="en-US" b="1" dirty="0">
                <a:solidFill>
                  <a:srgbClr val="EBCD1B"/>
                </a:solidFill>
              </a:rPr>
              <a:t>Bronze</a:t>
            </a:r>
            <a:r>
              <a:rPr lang="en-US" b="1" dirty="0"/>
              <a:t> certification: commitment to sustainability, implemented first significant steps, 150 points</a:t>
            </a:r>
          </a:p>
          <a:p>
            <a:r>
              <a:rPr lang="en-US" b="1" dirty="0">
                <a:solidFill>
                  <a:schemeClr val="tx2">
                    <a:lumMod val="75000"/>
                  </a:schemeClr>
                </a:solidFill>
              </a:rPr>
              <a:t>Silver</a:t>
            </a:r>
            <a:r>
              <a:rPr lang="en-US" b="1" dirty="0"/>
              <a:t> certification: significant progress toward sustainability, 350 points, state-wide and national leader</a:t>
            </a:r>
          </a:p>
          <a:p>
            <a:r>
              <a:rPr lang="en-US" sz="4800" b="1" dirty="0">
                <a:solidFill>
                  <a:srgbClr val="F2E70E"/>
                </a:solidFill>
              </a:rPr>
              <a:t>Gold Star</a:t>
            </a:r>
            <a:r>
              <a:rPr lang="en-US" sz="4800" b="1" dirty="0"/>
              <a:t> Standard is a NEW level of recognition for silver certified communities. </a:t>
            </a:r>
          </a:p>
          <a:p>
            <a:pPr lvl="1"/>
            <a:r>
              <a:rPr lang="en-US" sz="3600" b="1" dirty="0">
                <a:solidFill>
                  <a:srgbClr val="F2E70E"/>
                </a:solidFill>
              </a:rPr>
              <a:t>Gold Star in Energy</a:t>
            </a:r>
          </a:p>
          <a:p>
            <a:pPr lvl="1"/>
            <a:r>
              <a:rPr lang="en-US" sz="3600" b="1" dirty="0">
                <a:solidFill>
                  <a:srgbClr val="F2E70E"/>
                </a:solidFill>
              </a:rPr>
              <a:t>Gold Star in Waste</a:t>
            </a:r>
            <a:endParaRPr lang="en-US" sz="3600" b="1" dirty="0"/>
          </a:p>
          <a:p>
            <a:r>
              <a:rPr lang="en-US" sz="5200" b="1" dirty="0"/>
              <a:t>1 Town has Achieved </a:t>
            </a:r>
            <a:r>
              <a:rPr lang="en-US" sz="5200" b="1" dirty="0">
                <a:solidFill>
                  <a:srgbClr val="F2E70E"/>
                </a:solidFill>
              </a:rPr>
              <a:t>Gold Star in Energy</a:t>
            </a:r>
            <a:r>
              <a:rPr lang="en-US" sz="5200" b="1" dirty="0"/>
              <a:t>: Woodbridge</a:t>
            </a:r>
            <a:endParaRPr lang="en-US" dirty="0"/>
          </a:p>
        </p:txBody>
      </p:sp>
      <p:pic>
        <p:nvPicPr>
          <p:cNvPr id="8" name="Picture 7">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846" y="230567"/>
            <a:ext cx="3306641" cy="2332053"/>
          </a:xfrm>
          <a:prstGeom prst="rect">
            <a:avLst/>
          </a:prstGeom>
        </p:spPr>
      </p:pic>
    </p:spTree>
    <p:extLst>
      <p:ext uri="{BB962C8B-B14F-4D97-AF65-F5344CB8AC3E}">
        <p14:creationId xmlns:p14="http://schemas.microsoft.com/office/powerpoint/2010/main" val="34611505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CRISIS?</a:t>
            </a:r>
          </a:p>
        </p:txBody>
      </p:sp>
      <p:sp>
        <p:nvSpPr>
          <p:cNvPr id="3" name="Text Placeholder 2"/>
          <p:cNvSpPr>
            <a:spLocks noGrp="1"/>
          </p:cNvSpPr>
          <p:nvPr>
            <p:ph type="body" idx="1"/>
          </p:nvPr>
        </p:nvSpPr>
        <p:spPr/>
        <p:txBody>
          <a:bodyPr>
            <a:normAutofit/>
          </a:bodyPr>
          <a:lstStyle/>
          <a:p>
            <a:r>
              <a:rPr lang="en-US" sz="7200" b="1" dirty="0">
                <a:solidFill>
                  <a:schemeClr val="tx2">
                    <a:lumMod val="10000"/>
                  </a:schemeClr>
                </a:solidFill>
              </a:rPr>
              <a:t>IPCC (UN): “The Impacts of Global Warming of 1.5°C”, Oct 2018</a:t>
            </a:r>
          </a:p>
          <a:p>
            <a:r>
              <a:rPr lang="en-US" sz="7200" b="1" dirty="0">
                <a:solidFill>
                  <a:schemeClr val="tx2">
                    <a:lumMod val="10000"/>
                  </a:schemeClr>
                </a:solidFill>
              </a:rPr>
              <a:t>National Climate Assessment, Nov 2018</a:t>
            </a:r>
          </a:p>
          <a:p>
            <a:r>
              <a:rPr lang="en-US" sz="7200" b="1" dirty="0">
                <a:solidFill>
                  <a:schemeClr val="tx2">
                    <a:lumMod val="10000"/>
                  </a:schemeClr>
                </a:solidFill>
              </a:rPr>
              <a:t>Yale Climate Opinion Maps, Aug 2018</a:t>
            </a:r>
          </a:p>
          <a:p>
            <a:r>
              <a:rPr lang="en-US" sz="7200" b="1" dirty="0">
                <a:solidFill>
                  <a:schemeClr val="tx2">
                    <a:lumMod val="10000"/>
                  </a:schemeClr>
                </a:solidFill>
              </a:rPr>
              <a:t>2018 Arctic Report Card, NOAA, Dec 2018</a:t>
            </a:r>
          </a:p>
          <a:p>
            <a:r>
              <a:rPr lang="en-US" sz="7200" b="1" dirty="0">
                <a:solidFill>
                  <a:schemeClr val="tx2">
                    <a:lumMod val="10000"/>
                  </a:schemeClr>
                </a:solidFill>
              </a:rPr>
              <a:t>Global Assessment Report on Biodiversity and Ecosystem Services, May 2019</a:t>
            </a:r>
          </a:p>
        </p:txBody>
      </p:sp>
    </p:spTree>
    <p:extLst>
      <p:ext uri="{BB962C8B-B14F-4D97-AF65-F5344CB8AC3E}">
        <p14:creationId xmlns:p14="http://schemas.microsoft.com/office/powerpoint/2010/main" val="8381685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022600"/>
          </a:xfrm>
        </p:spPr>
        <p:txBody>
          <a:bodyPr>
            <a:normAutofit/>
          </a:bodyPr>
          <a:lstStyle/>
          <a:p>
            <a:r>
              <a:rPr lang="en-US" dirty="0"/>
              <a:t>                          Your Town For Clean Energy</a:t>
            </a:r>
            <a:br>
              <a:rPr lang="en-US" dirty="0"/>
            </a:br>
            <a:r>
              <a:rPr lang="en-US" dirty="0"/>
              <a:t>                          </a:t>
            </a:r>
            <a:r>
              <a:rPr lang="en-US" sz="5400" dirty="0"/>
              <a:t>Foundations for Your Energy Plan</a:t>
            </a:r>
          </a:p>
        </p:txBody>
      </p:sp>
      <p:sp>
        <p:nvSpPr>
          <p:cNvPr id="3" name="Text Placeholder 2"/>
          <p:cNvSpPr>
            <a:spLocks noGrp="1"/>
          </p:cNvSpPr>
          <p:nvPr>
            <p:ph type="body" idx="1"/>
          </p:nvPr>
        </p:nvSpPr>
        <p:spPr>
          <a:xfrm>
            <a:off x="1016000" y="5218450"/>
            <a:ext cx="22352000" cy="5720268"/>
          </a:xfrm>
        </p:spPr>
        <p:txBody>
          <a:bodyPr>
            <a:normAutofit/>
          </a:bodyPr>
          <a:lstStyle/>
          <a:p>
            <a:pPr>
              <a:buFont typeface="Arial" panose="020B0604020202020204" pitchFamily="34" charset="0"/>
              <a:buChar char="•"/>
            </a:pPr>
            <a:r>
              <a:rPr lang="en-US" sz="5400" b="1" dirty="0"/>
              <a:t>Aug, 2010 Rutgers “Energy Plan” </a:t>
            </a:r>
            <a:r>
              <a:rPr lang="en-US" sz="3600" dirty="0"/>
              <a:t>(prepared for Middletown Twp.; Howell Twp.; Parsippany-Troy Hills Twp.; Fort Lee; Perth Amboy; East Orange; West Orange; Plainfield; Edison Township; Montclair Township; and Willingboro Township)</a:t>
            </a:r>
          </a:p>
          <a:p>
            <a:pPr>
              <a:buFont typeface="Arial" panose="020B0604020202020204" pitchFamily="34" charset="0"/>
              <a:buChar char="•"/>
            </a:pPr>
            <a:r>
              <a:rPr lang="en-US" sz="5400" b="1" dirty="0"/>
              <a:t>Leverage the NJ 2019 Master Energy Plan </a:t>
            </a:r>
            <a:r>
              <a:rPr lang="en-US" sz="3600" dirty="0"/>
              <a:t>(when signed, Fall, 2019)</a:t>
            </a:r>
          </a:p>
          <a:p>
            <a:pPr>
              <a:buFont typeface="Arial" panose="020B0604020202020204" pitchFamily="34" charset="0"/>
              <a:buChar char="•"/>
            </a:pPr>
            <a:r>
              <a:rPr lang="en-US" sz="5400" b="1" dirty="0"/>
              <a:t>Sustainable Jersey ACTIONS </a:t>
            </a:r>
            <a:r>
              <a:rPr lang="en-US" sz="3600" dirty="0"/>
              <a:t>(already established/well documented)</a:t>
            </a:r>
          </a:p>
        </p:txBody>
      </p:sp>
      <p:grpSp>
        <p:nvGrpSpPr>
          <p:cNvPr id="4" name="Group 3"/>
          <p:cNvGrpSpPr/>
          <p:nvPr/>
        </p:nvGrpSpPr>
        <p:grpSpPr>
          <a:xfrm>
            <a:off x="1423920" y="149629"/>
            <a:ext cx="6390044" cy="3520094"/>
            <a:chOff x="0" y="0"/>
            <a:chExt cx="6777212" cy="3082611"/>
          </a:xfrm>
          <a:solidFill>
            <a:schemeClr val="bg2"/>
          </a:solidFill>
        </p:grpSpPr>
        <p:pic>
          <p:nvPicPr>
            <p:cNvPr id="5" name="Picture 4"/>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833156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022600"/>
          </a:xfrm>
        </p:spPr>
        <p:txBody>
          <a:bodyPr>
            <a:normAutofit fontScale="90000"/>
          </a:bodyPr>
          <a:lstStyle/>
          <a:p>
            <a:r>
              <a:rPr lang="en-US" dirty="0"/>
              <a:t>                          Your Town For Clean Energy</a:t>
            </a:r>
            <a:br>
              <a:rPr lang="en-US" dirty="0"/>
            </a:br>
            <a:r>
              <a:rPr lang="en-US" dirty="0"/>
              <a:t>                          Sustainable Jersey Actions</a:t>
            </a:r>
            <a:br>
              <a:rPr lang="en-US" dirty="0"/>
            </a:br>
            <a:endParaRPr lang="en-US" dirty="0"/>
          </a:p>
        </p:txBody>
      </p:sp>
      <p:sp>
        <p:nvSpPr>
          <p:cNvPr id="3" name="Text Placeholder 2"/>
          <p:cNvSpPr>
            <a:spLocks noGrp="1"/>
          </p:cNvSpPr>
          <p:nvPr>
            <p:ph type="body" idx="1"/>
          </p:nvPr>
        </p:nvSpPr>
        <p:spPr>
          <a:xfrm>
            <a:off x="1248000" y="3589987"/>
            <a:ext cx="22352000" cy="8312574"/>
          </a:xfrm>
        </p:spPr>
        <p:txBody>
          <a:bodyPr>
            <a:normAutofit/>
          </a:bodyPr>
          <a:lstStyle/>
          <a:p>
            <a:pPr algn="ctr"/>
            <a:r>
              <a:rPr lang="en-US" sz="6600" b="1" dirty="0"/>
              <a:t>CHOOSE 3 OF THESE PRIORITY ACTIONS for SILVER</a:t>
            </a:r>
          </a:p>
          <a:p>
            <a:endParaRPr lang="en-US" dirty="0"/>
          </a:p>
        </p:txBody>
      </p:sp>
      <p:grpSp>
        <p:nvGrpSpPr>
          <p:cNvPr id="4" name="Group 3"/>
          <p:cNvGrpSpPr/>
          <p:nvPr/>
        </p:nvGrpSpPr>
        <p:grpSpPr>
          <a:xfrm>
            <a:off x="1423920" y="149629"/>
            <a:ext cx="6390044" cy="3520094"/>
            <a:chOff x="0" y="0"/>
            <a:chExt cx="6777212" cy="3082611"/>
          </a:xfrm>
          <a:solidFill>
            <a:schemeClr val="bg2"/>
          </a:solidFill>
        </p:grpSpPr>
        <p:pic>
          <p:nvPicPr>
            <p:cNvPr id="5" name="Picture 4"/>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8" name="Table 7">
            <a:extLst>
              <a:ext uri="{FF2B5EF4-FFF2-40B4-BE49-F238E27FC236}">
                <a16:creationId xmlns:a16="http://schemas.microsoft.com/office/drawing/2014/main" id="{9960789E-3C08-4280-A7C8-149B9AB8A976}"/>
              </a:ext>
            </a:extLst>
          </p:cNvPr>
          <p:cNvGraphicFramePr>
            <a:graphicFrameLocks noGrp="1"/>
          </p:cNvGraphicFramePr>
          <p:nvPr>
            <p:extLst/>
          </p:nvPr>
        </p:nvGraphicFramePr>
        <p:xfrm>
          <a:off x="4597257" y="4780926"/>
          <a:ext cx="16256000" cy="725424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1919565915"/>
                    </a:ext>
                  </a:extLst>
                </a:gridCol>
                <a:gridCol w="8128000">
                  <a:extLst>
                    <a:ext uri="{9D8B030D-6E8A-4147-A177-3AD203B41FA5}">
                      <a16:colId xmlns:a16="http://schemas.microsoft.com/office/drawing/2014/main" val="485765312"/>
                    </a:ext>
                  </a:extLst>
                </a:gridCol>
              </a:tblGrid>
              <a:tr h="370840">
                <a:tc>
                  <a:txBody>
                    <a:bodyPr/>
                    <a:lstStyle/>
                    <a:p>
                      <a:r>
                        <a:rPr lang="en-US" sz="4000" dirty="0">
                          <a:solidFill>
                            <a:schemeClr val="bg2">
                              <a:lumMod val="50000"/>
                            </a:schemeClr>
                          </a:solidFill>
                        </a:rPr>
                        <a:t>Climate Adaptation: Flooding Risk</a:t>
                      </a:r>
                    </a:p>
                  </a:txBody>
                  <a:tcPr/>
                </a:tc>
                <a:tc>
                  <a:txBody>
                    <a:bodyPr/>
                    <a:lstStyle/>
                    <a:p>
                      <a:r>
                        <a:rPr lang="en-US" sz="4000" dirty="0">
                          <a:solidFill>
                            <a:srgbClr val="FF0000"/>
                          </a:solidFill>
                        </a:rPr>
                        <a:t>*Municipal Carbon Footprint</a:t>
                      </a:r>
                    </a:p>
                  </a:txBody>
                  <a:tcPr/>
                </a:tc>
                <a:extLst>
                  <a:ext uri="{0D108BD9-81ED-4DB2-BD59-A6C34878D82A}">
                    <a16:rowId xmlns:a16="http://schemas.microsoft.com/office/drawing/2014/main" val="3555042388"/>
                  </a:ext>
                </a:extLst>
              </a:tr>
              <a:tr h="370840">
                <a:tc>
                  <a:txBody>
                    <a:bodyPr/>
                    <a:lstStyle/>
                    <a:p>
                      <a:r>
                        <a:rPr lang="en-US" sz="4000" dirty="0">
                          <a:solidFill>
                            <a:schemeClr val="bg2">
                              <a:lumMod val="50000"/>
                            </a:schemeClr>
                          </a:solidFill>
                        </a:rPr>
                        <a:t>Diversity on Boards &amp; Commissions</a:t>
                      </a:r>
                    </a:p>
                  </a:txBody>
                  <a:tcPr/>
                </a:tc>
                <a:tc>
                  <a:txBody>
                    <a:bodyPr/>
                    <a:lstStyle/>
                    <a:p>
                      <a:r>
                        <a:rPr lang="en-US" sz="4000" dirty="0">
                          <a:solidFill>
                            <a:schemeClr val="bg2">
                              <a:lumMod val="50000"/>
                            </a:schemeClr>
                          </a:solidFill>
                        </a:rPr>
                        <a:t>Natural Resource Inventory</a:t>
                      </a:r>
                    </a:p>
                  </a:txBody>
                  <a:tcPr/>
                </a:tc>
                <a:extLst>
                  <a:ext uri="{0D108BD9-81ED-4DB2-BD59-A6C34878D82A}">
                    <a16:rowId xmlns:a16="http://schemas.microsoft.com/office/drawing/2014/main" val="4021281720"/>
                  </a:ext>
                </a:extLst>
              </a:tr>
              <a:tr h="370840">
                <a:tc>
                  <a:txBody>
                    <a:bodyPr/>
                    <a:lstStyle/>
                    <a:p>
                      <a:r>
                        <a:rPr lang="en-US" sz="4000" dirty="0">
                          <a:solidFill>
                            <a:srgbClr val="FF0000"/>
                          </a:solidFill>
                        </a:rPr>
                        <a:t>*Energy Tracking &amp; Management</a:t>
                      </a:r>
                    </a:p>
                  </a:txBody>
                  <a:tcPr/>
                </a:tc>
                <a:tc>
                  <a:txBody>
                    <a:bodyPr/>
                    <a:lstStyle/>
                    <a:p>
                      <a:r>
                        <a:rPr lang="en-US" sz="4000" dirty="0">
                          <a:solidFill>
                            <a:schemeClr val="bg2">
                              <a:lumMod val="50000"/>
                            </a:schemeClr>
                          </a:solidFill>
                        </a:rPr>
                        <a:t>Prescription Drug Safety and Disposal</a:t>
                      </a:r>
                    </a:p>
                  </a:txBody>
                  <a:tcPr/>
                </a:tc>
                <a:extLst>
                  <a:ext uri="{0D108BD9-81ED-4DB2-BD59-A6C34878D82A}">
                    <a16:rowId xmlns:a16="http://schemas.microsoft.com/office/drawing/2014/main" val="4145647417"/>
                  </a:ext>
                </a:extLst>
              </a:tr>
              <a:tr h="370840">
                <a:tc>
                  <a:txBody>
                    <a:bodyPr/>
                    <a:lstStyle/>
                    <a:p>
                      <a:r>
                        <a:rPr lang="en-US" sz="4000" dirty="0">
                          <a:solidFill>
                            <a:srgbClr val="FF0000"/>
                          </a:solidFill>
                        </a:rPr>
                        <a:t>*Energy Efficiency for Municipal Facilities</a:t>
                      </a:r>
                    </a:p>
                  </a:txBody>
                  <a:tcPr/>
                </a:tc>
                <a:tc>
                  <a:txBody>
                    <a:bodyPr/>
                    <a:lstStyle/>
                    <a:p>
                      <a:r>
                        <a:rPr lang="en-US" sz="4000" dirty="0">
                          <a:solidFill>
                            <a:schemeClr val="bg2">
                              <a:lumMod val="50000"/>
                            </a:schemeClr>
                          </a:solidFill>
                        </a:rPr>
                        <a:t>Recycling and Waste Reduction Education and Compliance</a:t>
                      </a:r>
                    </a:p>
                  </a:txBody>
                  <a:tcPr/>
                </a:tc>
                <a:extLst>
                  <a:ext uri="{0D108BD9-81ED-4DB2-BD59-A6C34878D82A}">
                    <a16:rowId xmlns:a16="http://schemas.microsoft.com/office/drawing/2014/main" val="2536219177"/>
                  </a:ext>
                </a:extLst>
              </a:tr>
              <a:tr h="370840">
                <a:tc>
                  <a:txBody>
                    <a:bodyPr/>
                    <a:lstStyle/>
                    <a:p>
                      <a:r>
                        <a:rPr lang="en-US" sz="4000" dirty="0">
                          <a:solidFill>
                            <a:srgbClr val="FF0000"/>
                          </a:solidFill>
                        </a:rPr>
                        <a:t>*Fleet Inventory</a:t>
                      </a:r>
                    </a:p>
                  </a:txBody>
                  <a:tcPr/>
                </a:tc>
                <a:tc>
                  <a:txBody>
                    <a:bodyPr/>
                    <a:lstStyle/>
                    <a:p>
                      <a:r>
                        <a:rPr lang="en-US" sz="4000" dirty="0">
                          <a:solidFill>
                            <a:schemeClr val="bg2">
                              <a:lumMod val="50000"/>
                            </a:schemeClr>
                          </a:solidFill>
                        </a:rPr>
                        <a:t>Sustainable Land Use Pledge</a:t>
                      </a:r>
                    </a:p>
                  </a:txBody>
                  <a:tcPr/>
                </a:tc>
                <a:extLst>
                  <a:ext uri="{0D108BD9-81ED-4DB2-BD59-A6C34878D82A}">
                    <a16:rowId xmlns:a16="http://schemas.microsoft.com/office/drawing/2014/main" val="3825168575"/>
                  </a:ext>
                </a:extLst>
              </a:tr>
              <a:tr h="370840">
                <a:tc>
                  <a:txBody>
                    <a:bodyPr/>
                    <a:lstStyle/>
                    <a:p>
                      <a:r>
                        <a:rPr lang="en-US" sz="4000" dirty="0">
                          <a:solidFill>
                            <a:srgbClr val="FF0000"/>
                          </a:solidFill>
                        </a:rPr>
                        <a:t>*Green Business Recognition Program</a:t>
                      </a:r>
                    </a:p>
                  </a:txBody>
                  <a:tcPr/>
                </a:tc>
                <a:tc>
                  <a:txBody>
                    <a:bodyPr/>
                    <a:lstStyle/>
                    <a:p>
                      <a:r>
                        <a:rPr lang="en-US" sz="4000" dirty="0">
                          <a:solidFill>
                            <a:schemeClr val="bg2">
                              <a:lumMod val="50000"/>
                            </a:schemeClr>
                          </a:solidFill>
                        </a:rPr>
                        <a:t>Water Conservation Ordinance</a:t>
                      </a:r>
                    </a:p>
                  </a:txBody>
                  <a:tcPr/>
                </a:tc>
                <a:extLst>
                  <a:ext uri="{0D108BD9-81ED-4DB2-BD59-A6C34878D82A}">
                    <a16:rowId xmlns:a16="http://schemas.microsoft.com/office/drawing/2014/main" val="4126783463"/>
                  </a:ext>
                </a:extLst>
              </a:tr>
            </a:tbl>
          </a:graphicData>
        </a:graphic>
      </p:graphicFrame>
      <p:sp>
        <p:nvSpPr>
          <p:cNvPr id="9" name="TextBox 8">
            <a:extLst>
              <a:ext uri="{FF2B5EF4-FFF2-40B4-BE49-F238E27FC236}">
                <a16:creationId xmlns:a16="http://schemas.microsoft.com/office/drawing/2014/main" id="{56874DB9-8B15-4F79-8D3D-89800D76BC53}"/>
              </a:ext>
            </a:extLst>
          </p:cNvPr>
          <p:cNvSpPr txBox="1"/>
          <p:nvPr/>
        </p:nvSpPr>
        <p:spPr>
          <a:xfrm>
            <a:off x="1704281" y="12417363"/>
            <a:ext cx="220419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FF0000"/>
                </a:solidFill>
              </a:rPr>
              <a:t>*get started toward “gold energy star” If choose these *</a:t>
            </a:r>
            <a:r>
              <a:rPr kumimoji="0" lang="en-US" sz="3200" b="1" i="0" u="none" strike="noStrike" cap="all" spc="0" normalizeH="0" baseline="0" dirty="0">
                <a:ln>
                  <a:noFill/>
                </a:ln>
                <a:solidFill>
                  <a:srgbClr val="FF0000"/>
                </a:solidFill>
                <a:effectLst/>
                <a:uFillTx/>
                <a:latin typeface="+mn-lt"/>
                <a:ea typeface="+mn-ea"/>
                <a:cs typeface="+mn-cs"/>
                <a:sym typeface="Helvetica"/>
              </a:rPr>
              <a:t>ENERGY-RELATED actions </a:t>
            </a:r>
          </a:p>
        </p:txBody>
      </p:sp>
    </p:spTree>
    <p:extLst>
      <p:ext uri="{BB962C8B-B14F-4D97-AF65-F5344CB8AC3E}">
        <p14:creationId xmlns:p14="http://schemas.microsoft.com/office/powerpoint/2010/main" val="374643118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4771506" y="349301"/>
            <a:ext cx="15012786" cy="1162050"/>
          </a:xfrm>
        </p:spPr>
        <p:txBody>
          <a:bodyPr>
            <a:normAutofit fontScale="90000"/>
          </a:bodyPr>
          <a:lstStyle/>
          <a:p>
            <a:r>
              <a:rPr lang="en-US" dirty="0"/>
              <a:t>Your (Typical NJ) GHG Emissions </a:t>
            </a:r>
            <a:r>
              <a:rPr lang="en-US" dirty="0" err="1"/>
              <a:t>E</a:t>
            </a:r>
            <a:r>
              <a:rPr lang="en-US" dirty="0" err="1">
                <a:solidFill>
                  <a:srgbClr val="92D050"/>
                </a:solidFill>
              </a:rPr>
              <a:t>EEmissions</a:t>
            </a:r>
            <a:endParaRPr lang="en-US" dirty="0">
              <a:solidFill>
                <a:srgbClr val="92D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535" y="1549451"/>
            <a:ext cx="19415066" cy="12166550"/>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2530535" y="1349386"/>
            <a:ext cx="18899676" cy="1143000"/>
          </a:xfrm>
        </p:spPr>
        <p:txBody>
          <a:bodyPr/>
          <a:lstStyle/>
          <a:p>
            <a:pPr marL="25400" indent="0" algn="ctr">
              <a:buNone/>
            </a:pPr>
            <a:r>
              <a:rPr lang="en-US" dirty="0">
                <a:solidFill>
                  <a:srgbClr val="92D050"/>
                </a:solidFill>
                <a:latin typeface="Arial" panose="020B0604020202020204" pitchFamily="34" charset="0"/>
                <a:cs typeface="Arial" panose="020B0604020202020204" pitchFamily="34" charset="0"/>
              </a:rPr>
              <a:t>“</a:t>
            </a:r>
            <a:r>
              <a:rPr lang="en-US" sz="3600" dirty="0">
                <a:solidFill>
                  <a:srgbClr val="92D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18122933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E3C8-5209-4494-B3E4-E10E7D62F89A}"/>
              </a:ext>
            </a:extLst>
          </p:cNvPr>
          <p:cNvSpPr>
            <a:spLocks noGrp="1"/>
          </p:cNvSpPr>
          <p:nvPr>
            <p:ph type="title"/>
          </p:nvPr>
        </p:nvSpPr>
        <p:spPr>
          <a:xfrm>
            <a:off x="2294060" y="2680557"/>
            <a:ext cx="7524534" cy="1162050"/>
          </a:xfrm>
        </p:spPr>
        <p:txBody>
          <a:bodyPr>
            <a:normAutofit fontScale="90000"/>
          </a:bodyPr>
          <a:lstStyle/>
          <a:p>
            <a:r>
              <a:rPr lang="en-US" dirty="0">
                <a:solidFill>
                  <a:srgbClr val="E9E422"/>
                </a:solidFill>
              </a:rPr>
              <a:t>GOLD STAR </a:t>
            </a:r>
            <a:r>
              <a:rPr lang="en-US" dirty="0"/>
              <a:t>STANDARD IN ENERGY</a:t>
            </a:r>
            <a:br>
              <a:rPr lang="en-US" dirty="0"/>
            </a:br>
            <a:br>
              <a:rPr lang="en-US" dirty="0"/>
            </a:br>
            <a:r>
              <a:rPr lang="en-US" dirty="0"/>
              <a:t>3.6% / per year </a:t>
            </a:r>
            <a:br>
              <a:rPr lang="en-US" dirty="0"/>
            </a:br>
            <a:br>
              <a:rPr lang="en-US" dirty="0"/>
            </a:br>
            <a:r>
              <a:rPr lang="en-US" sz="6750" dirty="0"/>
              <a:t>Enables reaching 80% emission reduction by 2050</a:t>
            </a:r>
            <a:endParaRPr lang="en-US" dirty="0"/>
          </a:p>
        </p:txBody>
      </p:sp>
      <p:pic>
        <p:nvPicPr>
          <p:cNvPr id="5" name="Picture 4">
            <a:extLst>
              <a:ext uri="{FF2B5EF4-FFF2-40B4-BE49-F238E27FC236}">
                <a16:creationId xmlns:a16="http://schemas.microsoft.com/office/drawing/2014/main" id="{7FF81C56-66E3-45E9-8C88-AF9E95AAC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411" y="193430"/>
            <a:ext cx="10668000" cy="13311555"/>
          </a:xfrm>
          <a:prstGeom prst="rect">
            <a:avLst/>
          </a:prstGeom>
        </p:spPr>
      </p:pic>
    </p:spTree>
    <p:extLst>
      <p:ext uri="{BB962C8B-B14F-4D97-AF65-F5344CB8AC3E}">
        <p14:creationId xmlns:p14="http://schemas.microsoft.com/office/powerpoint/2010/main" val="369902038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EB75-0A3D-4663-8BEB-FFA1F33D802D}"/>
              </a:ext>
            </a:extLst>
          </p:cNvPr>
          <p:cNvSpPr>
            <a:spLocks noGrp="1"/>
          </p:cNvSpPr>
          <p:nvPr>
            <p:ph type="title"/>
          </p:nvPr>
        </p:nvSpPr>
        <p:spPr>
          <a:xfrm>
            <a:off x="492369" y="635000"/>
            <a:ext cx="23721646" cy="1035050"/>
          </a:xfrm>
        </p:spPr>
        <p:txBody>
          <a:bodyPr>
            <a:noAutofit/>
          </a:bodyPr>
          <a:lstStyle/>
          <a:p>
            <a:r>
              <a:rPr lang="en-US" sz="5400" dirty="0"/>
              <a:t>Apply for EDF GRANT (early spring, 2020)</a:t>
            </a:r>
          </a:p>
        </p:txBody>
      </p:sp>
      <p:sp>
        <p:nvSpPr>
          <p:cNvPr id="3" name="Text Placeholder 2">
            <a:extLst>
              <a:ext uri="{FF2B5EF4-FFF2-40B4-BE49-F238E27FC236}">
                <a16:creationId xmlns:a16="http://schemas.microsoft.com/office/drawing/2014/main" id="{AA85DBA2-C318-43BA-B199-3143B382DBDE}"/>
              </a:ext>
            </a:extLst>
          </p:cNvPr>
          <p:cNvSpPr>
            <a:spLocks noGrp="1"/>
          </p:cNvSpPr>
          <p:nvPr>
            <p:ph type="body" sz="quarter" idx="1"/>
          </p:nvPr>
        </p:nvSpPr>
        <p:spPr>
          <a:xfrm>
            <a:off x="1016000" y="1670050"/>
            <a:ext cx="22352000" cy="856582"/>
          </a:xfrm>
        </p:spPr>
        <p:txBody>
          <a:bodyPr>
            <a:normAutofit/>
          </a:bodyPr>
          <a:lstStyle/>
          <a:p>
            <a:pPr algn="l"/>
            <a:r>
              <a:rPr lang="en-US" sz="3600" b="1" dirty="0"/>
              <a:t>Environmental Defense Fund (EDF) Climate Corps interns funded by NJ Natural Gas</a:t>
            </a:r>
            <a:endParaRPr lang="en-US" sz="4000" b="1" dirty="0"/>
          </a:p>
        </p:txBody>
      </p:sp>
      <p:sp>
        <p:nvSpPr>
          <p:cNvPr id="4" name="TextBox 3">
            <a:extLst>
              <a:ext uri="{FF2B5EF4-FFF2-40B4-BE49-F238E27FC236}">
                <a16:creationId xmlns:a16="http://schemas.microsoft.com/office/drawing/2014/main" id="{AEE2EC93-01D1-4F77-9BA5-5424E271704D}"/>
              </a:ext>
            </a:extLst>
          </p:cNvPr>
          <p:cNvSpPr txBox="1"/>
          <p:nvPr/>
        </p:nvSpPr>
        <p:spPr>
          <a:xfrm>
            <a:off x="853440" y="3918734"/>
            <a:ext cx="23530560" cy="5509200"/>
          </a:xfrm>
          <a:prstGeom prst="rect">
            <a:avLst/>
          </a:prstGeom>
          <a:noFill/>
        </p:spPr>
        <p:txBody>
          <a:bodyPr wrap="square" rtlCol="0">
            <a:spAutoFit/>
          </a:bodyPr>
          <a:lstStyle/>
          <a:p>
            <a:pPr algn="l"/>
            <a:r>
              <a:rPr lang="en-US" sz="5400" dirty="0">
                <a:solidFill>
                  <a:schemeClr val="bg2">
                    <a:lumMod val="50000"/>
                  </a:schemeClr>
                </a:solidFill>
              </a:rPr>
              <a:t>2019 </a:t>
            </a:r>
            <a:r>
              <a:rPr lang="en-US" sz="5400" dirty="0" err="1">
                <a:solidFill>
                  <a:schemeClr val="bg2">
                    <a:lumMod val="50000"/>
                  </a:schemeClr>
                </a:solidFill>
              </a:rPr>
              <a:t>edf</a:t>
            </a:r>
            <a:r>
              <a:rPr lang="en-US" sz="5400" dirty="0">
                <a:solidFill>
                  <a:schemeClr val="bg2">
                    <a:lumMod val="50000"/>
                  </a:schemeClr>
                </a:solidFill>
              </a:rPr>
              <a:t> interns awarded to Monmouth County:</a:t>
            </a:r>
          </a:p>
          <a:p>
            <a:pPr marL="685800" indent="-685800" algn="l">
              <a:buFont typeface="Arial" panose="020B0604020202020204" pitchFamily="34" charset="0"/>
              <a:buChar char="•"/>
            </a:pPr>
            <a:r>
              <a:rPr lang="en-US" sz="4000" cap="none" dirty="0">
                <a:solidFill>
                  <a:schemeClr val="bg2">
                    <a:lumMod val="50000"/>
                  </a:schemeClr>
                </a:solidFill>
              </a:rPr>
              <a:t>Keyport, Red Bank, Manalapan, Neptune, and W Long Branch School District</a:t>
            </a:r>
          </a:p>
          <a:p>
            <a:pPr lvl="1" algn="l"/>
            <a:r>
              <a:rPr lang="en-US" sz="2800" dirty="0"/>
              <a:t> </a:t>
            </a:r>
            <a:br>
              <a:rPr lang="en-US" sz="6000" dirty="0"/>
            </a:br>
            <a:endParaRPr lang="en-US" sz="6000" dirty="0"/>
          </a:p>
          <a:p>
            <a:pPr lvl="1" algn="l"/>
            <a:r>
              <a:rPr lang="en-US" sz="5000" dirty="0">
                <a:solidFill>
                  <a:schemeClr val="bg2">
                    <a:lumMod val="50000"/>
                  </a:schemeClr>
                </a:solidFill>
              </a:rPr>
              <a:t>focus on jump starting energy efficiency programs</a:t>
            </a:r>
          </a:p>
          <a:p>
            <a:pPr marL="685800" indent="-685800" algn="l">
              <a:buFont typeface="Arial" panose="020B0604020202020204" pitchFamily="34" charset="0"/>
              <a:buChar char="•"/>
            </a:pPr>
            <a:r>
              <a:rPr lang="en-US" sz="4000" cap="none" dirty="0">
                <a:solidFill>
                  <a:schemeClr val="bg2">
                    <a:lumMod val="50000"/>
                  </a:schemeClr>
                </a:solidFill>
              </a:rPr>
              <a:t>Municipal (buildings)</a:t>
            </a:r>
          </a:p>
          <a:p>
            <a:pPr marL="685800" indent="-685800" algn="l">
              <a:buFont typeface="Arial" panose="020B0604020202020204" pitchFamily="34" charset="0"/>
              <a:buChar char="•"/>
            </a:pPr>
            <a:r>
              <a:rPr lang="en-US" sz="4000" cap="none" dirty="0">
                <a:solidFill>
                  <a:schemeClr val="bg2">
                    <a:lumMod val="50000"/>
                  </a:schemeClr>
                </a:solidFill>
              </a:rPr>
              <a:t>Residential Outreach </a:t>
            </a:r>
          </a:p>
          <a:p>
            <a:pPr marL="685800" indent="-685800" algn="l">
              <a:buFont typeface="Arial" panose="020B0604020202020204" pitchFamily="34" charset="0"/>
              <a:buChar char="•"/>
            </a:pPr>
            <a:r>
              <a:rPr lang="en-US" sz="4000" cap="none" dirty="0">
                <a:solidFill>
                  <a:schemeClr val="bg2">
                    <a:lumMod val="50000"/>
                  </a:schemeClr>
                </a:solidFill>
              </a:rPr>
              <a:t>Commercial Outreach </a:t>
            </a:r>
            <a:endParaRPr lang="en-US" sz="2400" dirty="0">
              <a:solidFill>
                <a:schemeClr val="bg2">
                  <a:lumMod val="50000"/>
                </a:schemeClr>
              </a:solidFill>
            </a:endParaRPr>
          </a:p>
        </p:txBody>
      </p:sp>
    </p:spTree>
    <p:extLst>
      <p:ext uri="{BB962C8B-B14F-4D97-AF65-F5344CB8AC3E}">
        <p14:creationId xmlns:p14="http://schemas.microsoft.com/office/powerpoint/2010/main" val="343327397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EB75-0A3D-4663-8BEB-FFA1F33D802D}"/>
              </a:ext>
            </a:extLst>
          </p:cNvPr>
          <p:cNvSpPr>
            <a:spLocks noGrp="1"/>
          </p:cNvSpPr>
          <p:nvPr>
            <p:ph type="title"/>
          </p:nvPr>
        </p:nvSpPr>
        <p:spPr>
          <a:xfrm>
            <a:off x="492369" y="635000"/>
            <a:ext cx="23721646" cy="1035050"/>
          </a:xfrm>
        </p:spPr>
        <p:txBody>
          <a:bodyPr>
            <a:noAutofit/>
          </a:bodyPr>
          <a:lstStyle/>
          <a:p>
            <a:r>
              <a:rPr lang="en-US" sz="5400" dirty="0"/>
              <a:t>START ENERGY ACTIONS WITH ENERGY EFFICIENCY IMPROVEMENT</a:t>
            </a:r>
          </a:p>
        </p:txBody>
      </p:sp>
      <p:sp>
        <p:nvSpPr>
          <p:cNvPr id="3" name="Text Placeholder 2">
            <a:extLst>
              <a:ext uri="{FF2B5EF4-FFF2-40B4-BE49-F238E27FC236}">
                <a16:creationId xmlns:a16="http://schemas.microsoft.com/office/drawing/2014/main" id="{AA85DBA2-C318-43BA-B199-3143B382DBDE}"/>
              </a:ext>
            </a:extLst>
          </p:cNvPr>
          <p:cNvSpPr>
            <a:spLocks noGrp="1"/>
          </p:cNvSpPr>
          <p:nvPr>
            <p:ph type="body" sz="quarter" idx="1"/>
          </p:nvPr>
        </p:nvSpPr>
        <p:spPr>
          <a:xfrm>
            <a:off x="1016000" y="1670050"/>
            <a:ext cx="22352000" cy="1530350"/>
          </a:xfrm>
        </p:spPr>
        <p:txBody>
          <a:bodyPr>
            <a:normAutofit/>
          </a:bodyPr>
          <a:lstStyle/>
          <a:p>
            <a:pPr algn="l"/>
            <a:r>
              <a:rPr lang="en-US" sz="3600" b="1" dirty="0"/>
              <a:t>funded by BPU societal benefit fund</a:t>
            </a:r>
            <a:endParaRPr lang="en-US" sz="4000" b="1" dirty="0"/>
          </a:p>
        </p:txBody>
      </p:sp>
      <p:sp>
        <p:nvSpPr>
          <p:cNvPr id="4" name="TextBox 3">
            <a:extLst>
              <a:ext uri="{FF2B5EF4-FFF2-40B4-BE49-F238E27FC236}">
                <a16:creationId xmlns:a16="http://schemas.microsoft.com/office/drawing/2014/main" id="{AEE2EC93-01D1-4F77-9BA5-5424E271704D}"/>
              </a:ext>
            </a:extLst>
          </p:cNvPr>
          <p:cNvSpPr txBox="1"/>
          <p:nvPr/>
        </p:nvSpPr>
        <p:spPr>
          <a:xfrm>
            <a:off x="1016000" y="2852236"/>
            <a:ext cx="23530560" cy="10033516"/>
          </a:xfrm>
          <a:prstGeom prst="rect">
            <a:avLst/>
          </a:prstGeom>
          <a:noFill/>
        </p:spPr>
        <p:txBody>
          <a:bodyPr wrap="square" rtlCol="0">
            <a:spAutoFit/>
          </a:bodyPr>
          <a:lstStyle/>
          <a:p>
            <a:pPr algn="l"/>
            <a:r>
              <a:rPr lang="en-US" sz="6000" dirty="0">
                <a:solidFill>
                  <a:schemeClr val="bg2">
                    <a:lumMod val="50000"/>
                  </a:schemeClr>
                </a:solidFill>
              </a:rPr>
              <a:t>MUNICIPAL</a:t>
            </a:r>
            <a:r>
              <a:rPr lang="en-US" sz="4200" dirty="0">
                <a:solidFill>
                  <a:schemeClr val="bg2">
                    <a:lumMod val="50000"/>
                  </a:schemeClr>
                </a:solidFill>
              </a:rPr>
              <a:t>:</a:t>
            </a:r>
          </a:p>
          <a:p>
            <a:pPr marL="685800" indent="-685800" algn="l">
              <a:buFont typeface="Arial" panose="020B0604020202020204" pitchFamily="34" charset="0"/>
              <a:buChar char="•"/>
            </a:pPr>
            <a:r>
              <a:rPr lang="en-US" sz="4000" cap="none" dirty="0">
                <a:solidFill>
                  <a:schemeClr val="bg2">
                    <a:lumMod val="50000"/>
                  </a:schemeClr>
                </a:solidFill>
              </a:rPr>
              <a:t>Free energy audit</a:t>
            </a:r>
          </a:p>
          <a:p>
            <a:pPr marL="685800" indent="-685800" algn="l">
              <a:buFont typeface="Arial" panose="020B0604020202020204" pitchFamily="34" charset="0"/>
              <a:buChar char="•"/>
            </a:pPr>
            <a:r>
              <a:rPr lang="en-US" sz="4000" cap="none" dirty="0">
                <a:solidFill>
                  <a:schemeClr val="bg2">
                    <a:lumMod val="50000"/>
                  </a:schemeClr>
                </a:solidFill>
              </a:rPr>
              <a:t>Recommended energy efficiency improvements funded by:</a:t>
            </a:r>
            <a:br>
              <a:rPr lang="en-US" sz="4000" cap="none" dirty="0">
                <a:solidFill>
                  <a:schemeClr val="bg2">
                    <a:lumMod val="50000"/>
                  </a:schemeClr>
                </a:solidFill>
              </a:rPr>
            </a:br>
            <a:r>
              <a:rPr lang="en-US" sz="4000" cap="none" dirty="0">
                <a:solidFill>
                  <a:schemeClr val="bg2">
                    <a:lumMod val="50000"/>
                  </a:schemeClr>
                </a:solidFill>
              </a:rPr>
              <a:t>    70% paid by direct install (arrange through NJ Nat Gas) </a:t>
            </a:r>
          </a:p>
          <a:p>
            <a:pPr lvl="1" algn="l"/>
            <a:r>
              <a:rPr lang="en-US" sz="4000" cap="none" dirty="0">
                <a:solidFill>
                  <a:schemeClr val="bg2">
                    <a:lumMod val="50000"/>
                  </a:schemeClr>
                </a:solidFill>
              </a:rPr>
              <a:t>       30% paid via loans  (payments guaranteed to be less than energy savings)</a:t>
            </a:r>
          </a:p>
          <a:p>
            <a:pPr lvl="1" algn="l"/>
            <a:r>
              <a:rPr lang="en-US" sz="2800" dirty="0"/>
              <a:t> </a:t>
            </a:r>
            <a:br>
              <a:rPr lang="en-US" sz="6000" dirty="0"/>
            </a:br>
            <a:r>
              <a:rPr lang="en-US" sz="6000" dirty="0">
                <a:solidFill>
                  <a:schemeClr val="bg2">
                    <a:lumMod val="50000"/>
                  </a:schemeClr>
                </a:solidFill>
              </a:rPr>
              <a:t>BUSINESS</a:t>
            </a:r>
            <a:r>
              <a:rPr lang="en-US" sz="4200" dirty="0">
                <a:solidFill>
                  <a:schemeClr val="bg2">
                    <a:lumMod val="50000"/>
                  </a:schemeClr>
                </a:solidFill>
              </a:rPr>
              <a:t>:</a:t>
            </a:r>
          </a:p>
          <a:p>
            <a:pPr marL="685800" indent="-685800" algn="l">
              <a:buFont typeface="Arial" panose="020B0604020202020204" pitchFamily="34" charset="0"/>
              <a:buChar char="•"/>
            </a:pPr>
            <a:r>
              <a:rPr lang="en-US" sz="4200" cap="none" dirty="0">
                <a:solidFill>
                  <a:schemeClr val="bg2">
                    <a:lumMod val="50000"/>
                  </a:schemeClr>
                </a:solidFill>
              </a:rPr>
              <a:t>free energy audit</a:t>
            </a:r>
          </a:p>
          <a:p>
            <a:pPr marL="685800" indent="-685800" algn="l">
              <a:buFont typeface="Arial" panose="020B0604020202020204" pitchFamily="34" charset="0"/>
              <a:buChar char="•"/>
            </a:pPr>
            <a:r>
              <a:rPr lang="en-US" sz="4200" cap="none" dirty="0">
                <a:solidFill>
                  <a:schemeClr val="bg2">
                    <a:lumMod val="50000"/>
                  </a:schemeClr>
                </a:solidFill>
              </a:rPr>
              <a:t>recommended energy efficiency improvements funded by:</a:t>
            </a:r>
            <a:br>
              <a:rPr lang="en-US" sz="4200" cap="none" dirty="0">
                <a:solidFill>
                  <a:schemeClr val="bg2">
                    <a:lumMod val="50000"/>
                  </a:schemeClr>
                </a:solidFill>
              </a:rPr>
            </a:br>
            <a:r>
              <a:rPr lang="en-US" sz="4200" cap="none" dirty="0">
                <a:solidFill>
                  <a:schemeClr val="bg2">
                    <a:lumMod val="50000"/>
                  </a:schemeClr>
                </a:solidFill>
              </a:rPr>
              <a:t>     70% paid by direct install (arrange through </a:t>
            </a:r>
            <a:r>
              <a:rPr lang="en-US" sz="4400" cap="none" dirty="0">
                <a:solidFill>
                  <a:schemeClr val="bg2">
                    <a:lumMod val="50000"/>
                  </a:schemeClr>
                </a:solidFill>
              </a:rPr>
              <a:t>NJ Nat Gas</a:t>
            </a:r>
            <a:r>
              <a:rPr lang="en-US" sz="4200" cap="none" dirty="0">
                <a:solidFill>
                  <a:schemeClr val="bg2">
                    <a:lumMod val="50000"/>
                  </a:schemeClr>
                </a:solidFill>
              </a:rPr>
              <a:t>) </a:t>
            </a:r>
          </a:p>
          <a:p>
            <a:pPr lvl="1" algn="l"/>
            <a:r>
              <a:rPr lang="en-US" sz="4200" cap="none" dirty="0">
                <a:solidFill>
                  <a:schemeClr val="bg2">
                    <a:lumMod val="50000"/>
                  </a:schemeClr>
                </a:solidFill>
              </a:rPr>
              <a:t>        30% paid through gas bill</a:t>
            </a:r>
          </a:p>
          <a:p>
            <a:pPr lvl="1" algn="l"/>
            <a:endParaRPr lang="en-US" sz="2400" dirty="0">
              <a:solidFill>
                <a:schemeClr val="bg2">
                  <a:lumMod val="50000"/>
                </a:schemeClr>
              </a:solidFill>
            </a:endParaRPr>
          </a:p>
          <a:p>
            <a:pPr lvl="1" algn="l"/>
            <a:r>
              <a:rPr lang="en-US" sz="6000" dirty="0">
                <a:solidFill>
                  <a:schemeClr val="bg2">
                    <a:lumMod val="50000"/>
                  </a:schemeClr>
                </a:solidFill>
              </a:rPr>
              <a:t>RESIDENTS</a:t>
            </a:r>
            <a:r>
              <a:rPr lang="en-US" sz="4200" cap="none" dirty="0">
                <a:solidFill>
                  <a:schemeClr val="bg2">
                    <a:lumMod val="50000"/>
                  </a:schemeClr>
                </a:solidFill>
              </a:rPr>
              <a:t>: </a:t>
            </a:r>
          </a:p>
          <a:p>
            <a:pPr marL="571500" lvl="1" indent="-571500" algn="l">
              <a:buFont typeface="Arial" panose="020B0604020202020204" pitchFamily="34" charset="0"/>
              <a:buChar char="•"/>
            </a:pPr>
            <a:r>
              <a:rPr lang="en-US" sz="4200" cap="none" dirty="0">
                <a:solidFill>
                  <a:schemeClr val="bg2">
                    <a:lumMod val="50000"/>
                  </a:schemeClr>
                </a:solidFill>
              </a:rPr>
              <a:t>free audit for income-qualified residents; $49 for higher incomes (limited time)</a:t>
            </a:r>
          </a:p>
          <a:p>
            <a:pPr marL="571500" lvl="1" indent="-571500" algn="l">
              <a:buFont typeface="Arial" panose="020B0604020202020204" pitchFamily="34" charset="0"/>
              <a:buChar char="•"/>
            </a:pPr>
            <a:r>
              <a:rPr lang="en-US" sz="4200" cap="none" dirty="0">
                <a:solidFill>
                  <a:schemeClr val="bg2">
                    <a:lumMod val="50000"/>
                  </a:schemeClr>
                </a:solidFill>
              </a:rPr>
              <a:t>Recommended energy efficiency improvements partly funded by </a:t>
            </a:r>
            <a:r>
              <a:rPr lang="en-US" sz="4200" cap="none" dirty="0" err="1">
                <a:solidFill>
                  <a:schemeClr val="bg2">
                    <a:lumMod val="50000"/>
                  </a:schemeClr>
                </a:solidFill>
              </a:rPr>
              <a:t>SaveGreen</a:t>
            </a:r>
            <a:endParaRPr lang="en-US" sz="4200" cap="none" dirty="0">
              <a:solidFill>
                <a:schemeClr val="bg2">
                  <a:lumMod val="50000"/>
                </a:schemeClr>
              </a:solidFill>
            </a:endParaRPr>
          </a:p>
        </p:txBody>
      </p:sp>
    </p:spTree>
    <p:extLst>
      <p:ext uri="{BB962C8B-B14F-4D97-AF65-F5344CB8AC3E}">
        <p14:creationId xmlns:p14="http://schemas.microsoft.com/office/powerpoint/2010/main" val="365082907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E385-0F0D-4AB3-9726-C28E6B7DAE8A}"/>
              </a:ext>
            </a:extLst>
          </p:cNvPr>
          <p:cNvSpPr>
            <a:spLocks noGrp="1"/>
          </p:cNvSpPr>
          <p:nvPr>
            <p:ph type="title"/>
          </p:nvPr>
        </p:nvSpPr>
        <p:spPr>
          <a:xfrm>
            <a:off x="910003" y="590552"/>
            <a:ext cx="22090674" cy="1162050"/>
          </a:xfrm>
        </p:spPr>
        <p:txBody>
          <a:bodyPr/>
          <a:lstStyle/>
          <a:p>
            <a:r>
              <a:rPr lang="en-US" sz="6600" dirty="0"/>
              <a:t>AFTER COMPLETING ENERGY EFFICIENCY ACTIONS</a:t>
            </a:r>
          </a:p>
        </p:txBody>
      </p:sp>
      <p:sp>
        <p:nvSpPr>
          <p:cNvPr id="3" name="Text Placeholder 2">
            <a:extLst>
              <a:ext uri="{FF2B5EF4-FFF2-40B4-BE49-F238E27FC236}">
                <a16:creationId xmlns:a16="http://schemas.microsoft.com/office/drawing/2014/main" id="{EAE27E15-2A76-448B-9873-92B7171F722F}"/>
              </a:ext>
            </a:extLst>
          </p:cNvPr>
          <p:cNvSpPr>
            <a:spLocks noGrp="1"/>
          </p:cNvSpPr>
          <p:nvPr>
            <p:ph type="body" sz="quarter" idx="1"/>
          </p:nvPr>
        </p:nvSpPr>
        <p:spPr>
          <a:xfrm>
            <a:off x="910003" y="1835129"/>
            <a:ext cx="22090674" cy="1143000"/>
          </a:xfrm>
        </p:spPr>
        <p:txBody>
          <a:bodyPr/>
          <a:lstStyle/>
          <a:p>
            <a:r>
              <a:rPr lang="en-US" sz="6600" b="1" dirty="0"/>
              <a:t>Begin Municipal And City-wide Energy Actions</a:t>
            </a:r>
          </a:p>
        </p:txBody>
      </p:sp>
      <p:sp>
        <p:nvSpPr>
          <p:cNvPr id="4" name="TextBox 3">
            <a:extLst>
              <a:ext uri="{FF2B5EF4-FFF2-40B4-BE49-F238E27FC236}">
                <a16:creationId xmlns:a16="http://schemas.microsoft.com/office/drawing/2014/main" id="{30AF8791-16B0-4458-A176-870861F71B1C}"/>
              </a:ext>
            </a:extLst>
          </p:cNvPr>
          <p:cNvSpPr txBox="1"/>
          <p:nvPr/>
        </p:nvSpPr>
        <p:spPr>
          <a:xfrm>
            <a:off x="1134206" y="3790949"/>
            <a:ext cx="20547623" cy="1015663"/>
          </a:xfrm>
          <a:prstGeom prst="rect">
            <a:avLst/>
          </a:prstGeom>
          <a:noFill/>
        </p:spPr>
        <p:txBody>
          <a:bodyPr wrap="square" rtlCol="0">
            <a:spAutoFit/>
          </a:bodyPr>
          <a:lstStyle/>
          <a:p>
            <a:r>
              <a:rPr lang="en-US" sz="6000" dirty="0">
                <a:solidFill>
                  <a:schemeClr val="bg2">
                    <a:lumMod val="50000"/>
                  </a:schemeClr>
                </a:solidFill>
              </a:rPr>
              <a:t>MUNICIPAL OPERATIONS: GHG REDUCTIONS </a:t>
            </a:r>
            <a:r>
              <a:rPr lang="en-US" sz="3600" dirty="0">
                <a:solidFill>
                  <a:schemeClr val="bg2">
                    <a:lumMod val="50000"/>
                  </a:schemeClr>
                </a:solidFill>
              </a:rPr>
              <a:t>(10 ACTIONS)</a:t>
            </a:r>
          </a:p>
        </p:txBody>
      </p:sp>
      <p:sp>
        <p:nvSpPr>
          <p:cNvPr id="5" name="TextBox 4">
            <a:extLst>
              <a:ext uri="{FF2B5EF4-FFF2-40B4-BE49-F238E27FC236}">
                <a16:creationId xmlns:a16="http://schemas.microsoft.com/office/drawing/2014/main" id="{1C7D4DDB-013A-499A-94EF-73D78B63D990}"/>
              </a:ext>
            </a:extLst>
          </p:cNvPr>
          <p:cNvSpPr txBox="1"/>
          <p:nvPr/>
        </p:nvSpPr>
        <p:spPr>
          <a:xfrm>
            <a:off x="2031024" y="5037982"/>
            <a:ext cx="19228341" cy="2585323"/>
          </a:xfrm>
          <a:prstGeom prst="rect">
            <a:avLst/>
          </a:prstGeom>
          <a:noFill/>
        </p:spPr>
        <p:txBody>
          <a:bodyPr wrap="none" rtlCol="0">
            <a:spAutoFit/>
          </a:bodyPr>
          <a:lstStyle/>
          <a:p>
            <a:pPr marL="571500" indent="-571500" algn="l">
              <a:buFont typeface="Arial" panose="020B0604020202020204" pitchFamily="34" charset="0"/>
              <a:buChar char="•"/>
            </a:pPr>
            <a:r>
              <a:rPr lang="en-US" sz="5400" cap="none" dirty="0">
                <a:solidFill>
                  <a:schemeClr val="bg2">
                    <a:lumMod val="50000"/>
                  </a:schemeClr>
                </a:solidFill>
              </a:rPr>
              <a:t>Renewable Energy Generation: Solar, Wind, Geothermal</a:t>
            </a:r>
          </a:p>
          <a:p>
            <a:pPr marL="571500" indent="-571500" algn="l">
              <a:buFont typeface="Arial" panose="020B0604020202020204" pitchFamily="34" charset="0"/>
              <a:buChar char="•"/>
            </a:pPr>
            <a:r>
              <a:rPr lang="en-US" sz="5400" cap="none" dirty="0">
                <a:solidFill>
                  <a:schemeClr val="bg2">
                    <a:lumMod val="50000"/>
                  </a:schemeClr>
                </a:solidFill>
              </a:rPr>
              <a:t>Green The Municipal Fleet</a:t>
            </a:r>
          </a:p>
          <a:p>
            <a:pPr marL="571500" indent="-571500" algn="l">
              <a:buFont typeface="Arial" panose="020B0604020202020204" pitchFamily="34" charset="0"/>
              <a:buChar char="•"/>
            </a:pPr>
            <a:r>
              <a:rPr lang="en-US" sz="5400" cap="none" dirty="0">
                <a:solidFill>
                  <a:schemeClr val="bg2">
                    <a:lumMod val="50000"/>
                  </a:schemeClr>
                </a:solidFill>
              </a:rPr>
              <a:t>Buildings &amp; Street Lighting Efficiency</a:t>
            </a:r>
          </a:p>
        </p:txBody>
      </p:sp>
      <p:sp>
        <p:nvSpPr>
          <p:cNvPr id="6" name="TextBox 5">
            <a:extLst>
              <a:ext uri="{FF2B5EF4-FFF2-40B4-BE49-F238E27FC236}">
                <a16:creationId xmlns:a16="http://schemas.microsoft.com/office/drawing/2014/main" id="{67DBD715-2E3B-49D9-80C1-E55909D3BE55}"/>
              </a:ext>
            </a:extLst>
          </p:cNvPr>
          <p:cNvSpPr txBox="1"/>
          <p:nvPr/>
        </p:nvSpPr>
        <p:spPr>
          <a:xfrm>
            <a:off x="910003" y="8454302"/>
            <a:ext cx="22420382" cy="1015663"/>
          </a:xfrm>
          <a:prstGeom prst="rect">
            <a:avLst/>
          </a:prstGeom>
          <a:noFill/>
        </p:spPr>
        <p:txBody>
          <a:bodyPr wrap="square" rtlCol="0">
            <a:spAutoFit/>
          </a:bodyPr>
          <a:lstStyle/>
          <a:p>
            <a:r>
              <a:rPr lang="en-US" sz="6000" dirty="0">
                <a:solidFill>
                  <a:schemeClr val="bg2">
                    <a:lumMod val="50000"/>
                  </a:schemeClr>
                </a:solidFill>
              </a:rPr>
              <a:t>COMMUNITY-WIDE GHG REDUCTION OPERATIONS </a:t>
            </a:r>
            <a:r>
              <a:rPr lang="en-US" sz="3600" dirty="0">
                <a:solidFill>
                  <a:schemeClr val="bg2">
                    <a:lumMod val="50000"/>
                  </a:schemeClr>
                </a:solidFill>
              </a:rPr>
              <a:t>(9 ACTIONS)</a:t>
            </a:r>
          </a:p>
        </p:txBody>
      </p:sp>
      <p:sp>
        <p:nvSpPr>
          <p:cNvPr id="7" name="TextBox 6">
            <a:extLst>
              <a:ext uri="{FF2B5EF4-FFF2-40B4-BE49-F238E27FC236}">
                <a16:creationId xmlns:a16="http://schemas.microsoft.com/office/drawing/2014/main" id="{15120CAB-97AC-44EF-A8CF-1EC2AEAA1B82}"/>
              </a:ext>
            </a:extLst>
          </p:cNvPr>
          <p:cNvSpPr txBox="1"/>
          <p:nvPr/>
        </p:nvSpPr>
        <p:spPr>
          <a:xfrm>
            <a:off x="2031024" y="9469965"/>
            <a:ext cx="21299361" cy="2585323"/>
          </a:xfrm>
          <a:prstGeom prst="rect">
            <a:avLst/>
          </a:prstGeom>
          <a:noFill/>
        </p:spPr>
        <p:txBody>
          <a:bodyPr wrap="square" rtlCol="0">
            <a:spAutoFit/>
          </a:bodyPr>
          <a:lstStyle/>
          <a:p>
            <a:pPr marL="571500" indent="-571500" algn="l">
              <a:buFont typeface="Arial" panose="020B0604020202020204" pitchFamily="34" charset="0"/>
              <a:buChar char="•"/>
            </a:pPr>
            <a:r>
              <a:rPr lang="en-US" sz="5400" cap="none" dirty="0">
                <a:solidFill>
                  <a:schemeClr val="bg2">
                    <a:lumMod val="50000"/>
                  </a:schemeClr>
                </a:solidFill>
              </a:rPr>
              <a:t>Renewable Energy Generation: Solar, Electric Aggregation</a:t>
            </a:r>
          </a:p>
          <a:p>
            <a:pPr marL="571500" indent="-571500" algn="l">
              <a:buFont typeface="Arial" panose="020B0604020202020204" pitchFamily="34" charset="0"/>
              <a:buChar char="•"/>
            </a:pPr>
            <a:r>
              <a:rPr lang="en-US" sz="5400" cap="none" dirty="0">
                <a:solidFill>
                  <a:schemeClr val="bg2">
                    <a:lumMod val="50000"/>
                  </a:schemeClr>
                </a:solidFill>
              </a:rPr>
              <a:t>Mobile Sources</a:t>
            </a:r>
          </a:p>
          <a:p>
            <a:pPr marL="571500" indent="-571500" algn="l">
              <a:buFont typeface="Arial" panose="020B0604020202020204" pitchFamily="34" charset="0"/>
              <a:buChar char="•"/>
            </a:pPr>
            <a:r>
              <a:rPr lang="en-US" sz="5400" cap="none" dirty="0">
                <a:solidFill>
                  <a:schemeClr val="bg2">
                    <a:lumMod val="50000"/>
                  </a:schemeClr>
                </a:solidFill>
              </a:rPr>
              <a:t>Trees – Canopy Shading Effect</a:t>
            </a:r>
          </a:p>
        </p:txBody>
      </p:sp>
    </p:spTree>
    <p:extLst>
      <p:ext uri="{BB962C8B-B14F-4D97-AF65-F5344CB8AC3E}">
        <p14:creationId xmlns:p14="http://schemas.microsoft.com/office/powerpoint/2010/main" val="4098504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E68C-1A0F-4D34-954E-6E578119D32B}"/>
              </a:ext>
            </a:extLst>
          </p:cNvPr>
          <p:cNvSpPr>
            <a:spLocks noGrp="1"/>
          </p:cNvSpPr>
          <p:nvPr>
            <p:ph type="title"/>
          </p:nvPr>
        </p:nvSpPr>
        <p:spPr>
          <a:xfrm>
            <a:off x="5949815" y="401690"/>
            <a:ext cx="14744700" cy="2945606"/>
          </a:xfrm>
        </p:spPr>
        <p:txBody>
          <a:bodyPr/>
          <a:lstStyle/>
          <a:p>
            <a:r>
              <a:rPr lang="en-US" sz="6188" dirty="0"/>
              <a:t>GOLD STAR STANDARD IN ENERGY</a:t>
            </a:r>
          </a:p>
        </p:txBody>
      </p:sp>
      <p:pic>
        <p:nvPicPr>
          <p:cNvPr id="13" name="Picture 12">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7424"/>
            <a:ext cx="3306641" cy="2332053"/>
          </a:xfrm>
          <a:prstGeom prst="rect">
            <a:avLst/>
          </a:prstGeom>
        </p:spPr>
      </p:pic>
      <p:pic>
        <p:nvPicPr>
          <p:cNvPr id="4" name="Picture 3">
            <a:extLst>
              <a:ext uri="{FF2B5EF4-FFF2-40B4-BE49-F238E27FC236}">
                <a16:creationId xmlns:a16="http://schemas.microsoft.com/office/drawing/2014/main" id="{18C1575F-6DE4-4304-A4A6-E72BAA61A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39" y="1205121"/>
            <a:ext cx="17853968" cy="965079"/>
          </a:xfrm>
          <a:prstGeom prst="rect">
            <a:avLst/>
          </a:prstGeom>
        </p:spPr>
      </p:pic>
      <p:pic>
        <p:nvPicPr>
          <p:cNvPr id="7" name="Picture 6">
            <a:extLst>
              <a:ext uri="{FF2B5EF4-FFF2-40B4-BE49-F238E27FC236}">
                <a16:creationId xmlns:a16="http://schemas.microsoft.com/office/drawing/2014/main" id="{0C7A6D52-BCA9-4727-B3AC-CC9945054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158" y="2354838"/>
            <a:ext cx="12439651" cy="10064909"/>
          </a:xfrm>
          <a:prstGeom prst="rect">
            <a:avLst/>
          </a:prstGeom>
        </p:spPr>
      </p:pic>
      <p:pic>
        <p:nvPicPr>
          <p:cNvPr id="6" name="Picture 5">
            <a:extLst>
              <a:ext uri="{FF2B5EF4-FFF2-40B4-BE49-F238E27FC236}">
                <a16:creationId xmlns:a16="http://schemas.microsoft.com/office/drawing/2014/main" id="{BA7108E4-943A-4374-AD9B-9A6A39879B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59761" y="2354837"/>
            <a:ext cx="4538642" cy="10064909"/>
          </a:xfrm>
          <a:prstGeom prst="rect">
            <a:avLst/>
          </a:prstGeom>
        </p:spPr>
      </p:pic>
      <p:pic>
        <p:nvPicPr>
          <p:cNvPr id="9" name="Picture 8">
            <a:extLst>
              <a:ext uri="{FF2B5EF4-FFF2-40B4-BE49-F238E27FC236}">
                <a16:creationId xmlns:a16="http://schemas.microsoft.com/office/drawing/2014/main" id="{AB2B1CB9-486A-4BCC-9123-4743FEE55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208" y="12419746"/>
            <a:ext cx="16925923" cy="1111614"/>
          </a:xfrm>
          <a:prstGeom prst="rect">
            <a:avLst/>
          </a:prstGeom>
        </p:spPr>
      </p:pic>
    </p:spTree>
    <p:extLst>
      <p:ext uri="{BB962C8B-B14F-4D97-AF65-F5344CB8AC3E}">
        <p14:creationId xmlns:p14="http://schemas.microsoft.com/office/powerpoint/2010/main" val="147412632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E68C-1A0F-4D34-954E-6E578119D32B}"/>
              </a:ext>
            </a:extLst>
          </p:cNvPr>
          <p:cNvSpPr>
            <a:spLocks noGrp="1"/>
          </p:cNvSpPr>
          <p:nvPr>
            <p:ph type="title"/>
          </p:nvPr>
        </p:nvSpPr>
        <p:spPr>
          <a:xfrm>
            <a:off x="6381751" y="542367"/>
            <a:ext cx="14744700" cy="2945606"/>
          </a:xfrm>
        </p:spPr>
        <p:txBody>
          <a:bodyPr/>
          <a:lstStyle/>
          <a:p>
            <a:r>
              <a:rPr lang="en-US" sz="6188" dirty="0"/>
              <a:t>GOLD STAR STANDARD IN ENERGY</a:t>
            </a:r>
          </a:p>
        </p:txBody>
      </p:sp>
      <p:pic>
        <p:nvPicPr>
          <p:cNvPr id="13" name="Picture 12">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01" y="283624"/>
            <a:ext cx="3306641" cy="2332053"/>
          </a:xfrm>
          <a:prstGeom prst="rect">
            <a:avLst/>
          </a:prstGeom>
        </p:spPr>
      </p:pic>
      <p:pic>
        <p:nvPicPr>
          <p:cNvPr id="4" name="Picture 3">
            <a:extLst>
              <a:ext uri="{FF2B5EF4-FFF2-40B4-BE49-F238E27FC236}">
                <a16:creationId xmlns:a16="http://schemas.microsoft.com/office/drawing/2014/main" id="{A101C56B-EA7A-4828-838B-FC7AE5AF1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50" y="1370036"/>
            <a:ext cx="24384000" cy="1245641"/>
          </a:xfrm>
          <a:prstGeom prst="rect">
            <a:avLst/>
          </a:prstGeom>
        </p:spPr>
      </p:pic>
      <p:pic>
        <p:nvPicPr>
          <p:cNvPr id="6" name="Picture 5">
            <a:extLst>
              <a:ext uri="{FF2B5EF4-FFF2-40B4-BE49-F238E27FC236}">
                <a16:creationId xmlns:a16="http://schemas.microsoft.com/office/drawing/2014/main" id="{38D83585-5DB1-40CB-BF44-3C8C0420A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550" y="2497346"/>
            <a:ext cx="14263517" cy="10058199"/>
          </a:xfrm>
          <a:prstGeom prst="rect">
            <a:avLst/>
          </a:prstGeom>
        </p:spPr>
      </p:pic>
      <p:pic>
        <p:nvPicPr>
          <p:cNvPr id="7" name="Picture 6">
            <a:extLst>
              <a:ext uri="{FF2B5EF4-FFF2-40B4-BE49-F238E27FC236}">
                <a16:creationId xmlns:a16="http://schemas.microsoft.com/office/drawing/2014/main" id="{3420C5FE-9491-4843-9372-B35580134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6547" y="2438180"/>
            <a:ext cx="5278858" cy="10176530"/>
          </a:xfrm>
          <a:prstGeom prst="rect">
            <a:avLst/>
          </a:prstGeom>
        </p:spPr>
      </p:pic>
      <p:pic>
        <p:nvPicPr>
          <p:cNvPr id="8" name="Picture 7">
            <a:extLst>
              <a:ext uri="{FF2B5EF4-FFF2-40B4-BE49-F238E27FC236}">
                <a16:creationId xmlns:a16="http://schemas.microsoft.com/office/drawing/2014/main" id="{F48B759C-50EA-4A4C-A94F-71CAA0E21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7849" y="12550484"/>
            <a:ext cx="19517556" cy="1191536"/>
          </a:xfrm>
          <a:prstGeom prst="rect">
            <a:avLst/>
          </a:prstGeom>
        </p:spPr>
      </p:pic>
      <p:sp>
        <p:nvSpPr>
          <p:cNvPr id="3" name="Star: 5 Points 2">
            <a:extLst>
              <a:ext uri="{FF2B5EF4-FFF2-40B4-BE49-F238E27FC236}">
                <a16:creationId xmlns:a16="http://schemas.microsoft.com/office/drawing/2014/main" id="{829C3C22-F695-4D68-BD5E-BA8EF59D7092}"/>
              </a:ext>
            </a:extLst>
          </p:cNvPr>
          <p:cNvSpPr/>
          <p:nvPr/>
        </p:nvSpPr>
        <p:spPr>
          <a:xfrm>
            <a:off x="3409950" y="7957226"/>
            <a:ext cx="914400" cy="914400"/>
          </a:xfrm>
          <a:prstGeom prst="star5">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5" name="Star: 5 Points 4">
            <a:extLst>
              <a:ext uri="{FF2B5EF4-FFF2-40B4-BE49-F238E27FC236}">
                <a16:creationId xmlns:a16="http://schemas.microsoft.com/office/drawing/2014/main" id="{81A7E106-A2D3-493B-8A42-8E89529A80F1}"/>
              </a:ext>
            </a:extLst>
          </p:cNvPr>
          <p:cNvSpPr/>
          <p:nvPr/>
        </p:nvSpPr>
        <p:spPr>
          <a:xfrm>
            <a:off x="2779097" y="10621122"/>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0" name="Star: 5 Points 9">
            <a:extLst>
              <a:ext uri="{FF2B5EF4-FFF2-40B4-BE49-F238E27FC236}">
                <a16:creationId xmlns:a16="http://schemas.microsoft.com/office/drawing/2014/main" id="{54ECD935-D1C0-48E3-93CA-2C3C046514B0}"/>
              </a:ext>
            </a:extLst>
          </p:cNvPr>
          <p:cNvSpPr/>
          <p:nvPr/>
        </p:nvSpPr>
        <p:spPr>
          <a:xfrm>
            <a:off x="2895550" y="5564221"/>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1" name="Star: 5 Points 10">
            <a:extLst>
              <a:ext uri="{FF2B5EF4-FFF2-40B4-BE49-F238E27FC236}">
                <a16:creationId xmlns:a16="http://schemas.microsoft.com/office/drawing/2014/main" id="{9C6B781A-51FB-46C1-B4F9-7D0641E0960F}"/>
              </a:ext>
            </a:extLst>
          </p:cNvPr>
          <p:cNvSpPr/>
          <p:nvPr/>
        </p:nvSpPr>
        <p:spPr>
          <a:xfrm>
            <a:off x="2871459" y="7750163"/>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2" name="Star: 5 Points 11">
            <a:extLst>
              <a:ext uri="{FF2B5EF4-FFF2-40B4-BE49-F238E27FC236}">
                <a16:creationId xmlns:a16="http://schemas.microsoft.com/office/drawing/2014/main" id="{7EE8825C-AF67-44AA-87D3-42E9D5C7DBFD}"/>
              </a:ext>
            </a:extLst>
          </p:cNvPr>
          <p:cNvSpPr/>
          <p:nvPr/>
        </p:nvSpPr>
        <p:spPr>
          <a:xfrm>
            <a:off x="2828622" y="11376019"/>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4" name="Star: 5 Points 13">
            <a:extLst>
              <a:ext uri="{FF2B5EF4-FFF2-40B4-BE49-F238E27FC236}">
                <a16:creationId xmlns:a16="http://schemas.microsoft.com/office/drawing/2014/main" id="{DFF05787-7AA0-4CF4-BABB-028573253C52}"/>
              </a:ext>
            </a:extLst>
          </p:cNvPr>
          <p:cNvSpPr/>
          <p:nvPr/>
        </p:nvSpPr>
        <p:spPr>
          <a:xfrm>
            <a:off x="2909381" y="7752545"/>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
        <p:nvSpPr>
          <p:cNvPr id="15" name="Star: 5 Points 14">
            <a:extLst>
              <a:ext uri="{FF2B5EF4-FFF2-40B4-BE49-F238E27FC236}">
                <a16:creationId xmlns:a16="http://schemas.microsoft.com/office/drawing/2014/main" id="{C9F770B2-D251-4449-89D3-469EDB630F8C}"/>
              </a:ext>
            </a:extLst>
          </p:cNvPr>
          <p:cNvSpPr/>
          <p:nvPr/>
        </p:nvSpPr>
        <p:spPr>
          <a:xfrm>
            <a:off x="2909381" y="7068376"/>
            <a:ext cx="650942" cy="399234"/>
          </a:xfrm>
          <a:prstGeom prst="star5">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chemeClr val="accent3"/>
              </a:solidFill>
              <a:effectLst/>
              <a:uFillTx/>
              <a:latin typeface="+mn-lt"/>
              <a:ea typeface="+mn-ea"/>
              <a:cs typeface="+mn-cs"/>
              <a:sym typeface="Helvetica"/>
            </a:endParaRPr>
          </a:p>
        </p:txBody>
      </p:sp>
    </p:spTree>
    <p:extLst>
      <p:ext uri="{BB962C8B-B14F-4D97-AF65-F5344CB8AC3E}">
        <p14:creationId xmlns:p14="http://schemas.microsoft.com/office/powerpoint/2010/main" val="314762370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a:xfrm>
            <a:off x="1016000" y="634999"/>
            <a:ext cx="22584000" cy="2424723"/>
          </a:xfrm>
        </p:spPr>
        <p:txBody>
          <a:bodyPr>
            <a:normAutofit fontScale="90000"/>
          </a:bodyPr>
          <a:lstStyle/>
          <a:p>
            <a:r>
              <a:rPr lang="en-US" dirty="0"/>
              <a:t>                          Your Town For Clean Energy</a:t>
            </a:r>
            <a:br>
              <a:rPr lang="en-US" dirty="0"/>
            </a:br>
            <a:r>
              <a:rPr lang="en-US" dirty="0"/>
              <a:t>							    </a:t>
            </a:r>
            <a:r>
              <a:rPr lang="en-US" sz="6700" kern="1200" dirty="0">
                <a:solidFill>
                  <a:schemeClr val="bg2">
                    <a:lumMod val="50000"/>
                  </a:schemeClr>
                </a:solidFill>
                <a:sym typeface="Arial Bold" charset="0"/>
              </a:rPr>
              <a:t>Examples of Electrical Aggregation</a:t>
            </a:r>
            <a:br>
              <a:rPr lang="en-US" kern="1200" dirty="0">
                <a:solidFill>
                  <a:schemeClr val="bg2">
                    <a:lumMod val="50000"/>
                  </a:schemeClr>
                </a:solidFill>
                <a:sym typeface="Arial Bold" charset="0"/>
              </a:rPr>
            </a:br>
            <a:br>
              <a:rPr lang="en-US" dirty="0"/>
            </a:br>
            <a:br>
              <a:rPr lang="en-US" dirty="0"/>
            </a:br>
            <a:r>
              <a:rPr lang="en-US" dirty="0"/>
              <a:t>                          </a:t>
            </a:r>
            <a:br>
              <a:rPr lang="en-US" dirty="0"/>
            </a:br>
            <a:endParaRPr lang="en-US" dirty="0"/>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a:xfrm>
            <a:off x="1016000" y="3749429"/>
            <a:ext cx="22352000" cy="9525485"/>
          </a:xfrm>
        </p:spPr>
        <p:txBody>
          <a:bodyPr/>
          <a:lstStyle/>
          <a:p>
            <a:pPr marL="25400" indent="0">
              <a:buNone/>
            </a:pPr>
            <a:r>
              <a:rPr lang="en-US" sz="5400" dirty="0"/>
              <a:t> </a:t>
            </a:r>
          </a:p>
          <a:p>
            <a:pPr marL="25400" indent="0">
              <a:buNone/>
            </a:pPr>
            <a:endParaRPr lang="en-US" sz="5400" dirty="0"/>
          </a:p>
        </p:txBody>
      </p:sp>
      <p:sp>
        <p:nvSpPr>
          <p:cNvPr id="8" name="TextBox 7">
            <a:extLst>
              <a:ext uri="{FF2B5EF4-FFF2-40B4-BE49-F238E27FC236}">
                <a16:creationId xmlns:a16="http://schemas.microsoft.com/office/drawing/2014/main" id="{95EC2031-CA4C-479A-B42F-8ADE194C27D7}"/>
              </a:ext>
            </a:extLst>
          </p:cNvPr>
          <p:cNvSpPr txBox="1"/>
          <p:nvPr/>
        </p:nvSpPr>
        <p:spPr>
          <a:xfrm>
            <a:off x="1174722" y="4365345"/>
            <a:ext cx="21428623" cy="7663636"/>
          </a:xfrm>
          <a:prstGeom prst="rect">
            <a:avLst/>
          </a:prstGeom>
          <a:noFill/>
        </p:spPr>
        <p:txBody>
          <a:bodyPr wrap="none" rtlCol="0">
            <a:spAutoFit/>
          </a:bodyPr>
          <a:lstStyle/>
          <a:p>
            <a:pPr marL="685800" indent="-685800" algn="l" defTabSz="1285875" fontAlgn="base" hangingPunct="1">
              <a:spcBef>
                <a:spcPct val="0"/>
              </a:spcBef>
              <a:spcAft>
                <a:spcPct val="0"/>
              </a:spcAft>
              <a:buFont typeface="Arial" panose="020B0604020202020204" pitchFamily="34" charset="0"/>
              <a:buChar char="•"/>
            </a:pPr>
            <a:r>
              <a:rPr lang="en-US" sz="4800" kern="1200" cap="none" dirty="0">
                <a:solidFill>
                  <a:schemeClr val="bg2">
                    <a:lumMod val="50000"/>
                  </a:schemeClr>
                </a:solidFill>
              </a:rPr>
              <a:t>New Brunswick is a best example:  50% renewable</a:t>
            </a:r>
            <a:br>
              <a:rPr lang="en-US" sz="4800" kern="1200" cap="none" dirty="0">
                <a:solidFill>
                  <a:schemeClr val="bg2">
                    <a:lumMod val="50000"/>
                  </a:schemeClr>
                </a:solidFill>
              </a:rPr>
            </a:br>
            <a:r>
              <a:rPr lang="en-US" sz="4800" kern="1200" cap="none" dirty="0">
                <a:solidFill>
                  <a:schemeClr val="bg2">
                    <a:lumMod val="50000"/>
                  </a:schemeClr>
                </a:solidFill>
              </a:rPr>
              <a:t> </a:t>
            </a:r>
          </a:p>
          <a:p>
            <a:pPr marL="685800" indent="-685800" algn="l" defTabSz="1285875" fontAlgn="base" hangingPunct="1">
              <a:spcBef>
                <a:spcPct val="0"/>
              </a:spcBef>
              <a:spcAft>
                <a:spcPct val="0"/>
              </a:spcAft>
              <a:buFont typeface="Arial" panose="020B0604020202020204" pitchFamily="34" charset="0"/>
              <a:buChar char="•"/>
            </a:pPr>
            <a:r>
              <a:rPr lang="en-US" sz="4800" kern="1200" cap="none" dirty="0">
                <a:solidFill>
                  <a:schemeClr val="bg2">
                    <a:lumMod val="50000"/>
                  </a:schemeClr>
                </a:solidFill>
              </a:rPr>
              <a:t>Essex Hub (Maplewood, Montclair, South Orange, Verona, Glen Ridge)</a:t>
            </a:r>
            <a:br>
              <a:rPr lang="en-US" sz="4800" kern="1200" cap="none" dirty="0">
                <a:solidFill>
                  <a:schemeClr val="bg2">
                    <a:lumMod val="50000"/>
                  </a:schemeClr>
                </a:solidFill>
              </a:rPr>
            </a:br>
            <a:endParaRPr lang="en-US" sz="4800" kern="1200" cap="none" dirty="0">
              <a:solidFill>
                <a:schemeClr val="bg2">
                  <a:lumMod val="50000"/>
                </a:schemeClr>
              </a:solidFill>
            </a:endParaRPr>
          </a:p>
          <a:p>
            <a:pPr marL="685800" indent="-685800" algn="l" defTabSz="1285875" fontAlgn="base" hangingPunct="1">
              <a:spcBef>
                <a:spcPct val="0"/>
              </a:spcBef>
              <a:spcAft>
                <a:spcPct val="0"/>
              </a:spcAft>
              <a:buFont typeface="Arial" panose="020B0604020202020204" pitchFamily="34" charset="0"/>
              <a:buChar char="•"/>
            </a:pPr>
            <a:r>
              <a:rPr lang="en-US" sz="4800" kern="1200" cap="none" dirty="0">
                <a:solidFill>
                  <a:schemeClr val="bg2">
                    <a:lumMod val="50000"/>
                  </a:schemeClr>
                </a:solidFill>
              </a:rPr>
              <a:t>Glen Rock and Livingston</a:t>
            </a:r>
            <a:br>
              <a:rPr lang="en-US" sz="4800" kern="1200" cap="none" dirty="0">
                <a:solidFill>
                  <a:schemeClr val="bg2">
                    <a:lumMod val="50000"/>
                  </a:schemeClr>
                </a:solidFill>
              </a:rPr>
            </a:br>
            <a:endParaRPr lang="en-US" sz="4800" kern="1200" cap="none" dirty="0">
              <a:solidFill>
                <a:schemeClr val="bg2">
                  <a:lumMod val="50000"/>
                </a:schemeClr>
              </a:solidFill>
            </a:endParaRPr>
          </a:p>
          <a:p>
            <a:pPr marL="685800" indent="-685800" algn="l" defTabSz="1285875" fontAlgn="base" hangingPunct="1">
              <a:spcBef>
                <a:spcPct val="0"/>
              </a:spcBef>
              <a:spcAft>
                <a:spcPct val="0"/>
              </a:spcAft>
              <a:buFont typeface="Arial" panose="020B0604020202020204" pitchFamily="34" charset="0"/>
              <a:buChar char="•"/>
            </a:pPr>
            <a:r>
              <a:rPr lang="en-US" sz="4800" kern="1200" cap="none" dirty="0">
                <a:solidFill>
                  <a:schemeClr val="bg2">
                    <a:lumMod val="50000"/>
                  </a:schemeClr>
                </a:solidFill>
              </a:rPr>
              <a:t>Fair Haven Municipal (only) 5% renewable (added to RPS) </a:t>
            </a:r>
            <a:br>
              <a:rPr lang="en-US" sz="4800" kern="1200" cap="none" dirty="0">
                <a:solidFill>
                  <a:schemeClr val="bg2">
                    <a:lumMod val="50000"/>
                  </a:schemeClr>
                </a:solidFill>
              </a:rPr>
            </a:br>
            <a:endParaRPr lang="en-US" sz="4800" kern="1200" cap="none" dirty="0">
              <a:solidFill>
                <a:schemeClr val="bg2">
                  <a:lumMod val="50000"/>
                </a:schemeClr>
              </a:solidFill>
            </a:endParaRPr>
          </a:p>
          <a:p>
            <a:pPr marL="685800" indent="-685800" algn="l" defTabSz="1285875" fontAlgn="base" hangingPunct="1">
              <a:spcBef>
                <a:spcPct val="0"/>
              </a:spcBef>
              <a:spcAft>
                <a:spcPct val="0"/>
              </a:spcAft>
              <a:buFont typeface="Arial" panose="020B0604020202020204" pitchFamily="34" charset="0"/>
              <a:buChar char="•"/>
            </a:pPr>
            <a:r>
              <a:rPr lang="en-US" sz="4800" kern="1200" cap="none" dirty="0">
                <a:solidFill>
                  <a:schemeClr val="bg2">
                    <a:lumMod val="50000"/>
                  </a:schemeClr>
                </a:solidFill>
              </a:rPr>
              <a:t>Woodbridge, Toms River,…</a:t>
            </a:r>
          </a:p>
          <a:p>
            <a:pPr marL="482204" indent="-482204" algn="l" defTabSz="1285875" fontAlgn="base" hangingPunct="1">
              <a:spcBef>
                <a:spcPct val="0"/>
              </a:spcBef>
              <a:spcAft>
                <a:spcPct val="0"/>
              </a:spcAft>
              <a:buFont typeface="Arial" panose="020B0604020202020204" pitchFamily="34" charset="0"/>
              <a:buChar char="•"/>
            </a:pPr>
            <a:endParaRPr lang="en-US" sz="6000" kern="1200" cap="none" dirty="0">
              <a:solidFill>
                <a:schemeClr val="bg2">
                  <a:lumMod val="50000"/>
                </a:schemeClr>
              </a:solidFill>
              <a:sym typeface="Arial Bold" charset="0"/>
            </a:endParaRPr>
          </a:p>
        </p:txBody>
      </p:sp>
      <p:grpSp>
        <p:nvGrpSpPr>
          <p:cNvPr id="6" name="Group 5"/>
          <p:cNvGrpSpPr/>
          <p:nvPr/>
        </p:nvGrpSpPr>
        <p:grpSpPr>
          <a:xfrm>
            <a:off x="1423920" y="149629"/>
            <a:ext cx="6390044" cy="3520094"/>
            <a:chOff x="0" y="0"/>
            <a:chExt cx="6777212" cy="3082611"/>
          </a:xfrm>
          <a:solidFill>
            <a:schemeClr val="bg2"/>
          </a:solidFill>
        </p:grpSpPr>
        <p:pic>
          <p:nvPicPr>
            <p:cNvPr id="9" name="Picture 8"/>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10"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11" name="Straight Connector 10"/>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20926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IPCC REPORT</a:t>
            </a:r>
          </a:p>
        </p:txBody>
      </p:sp>
      <p:sp>
        <p:nvSpPr>
          <p:cNvPr id="3" name="Text Placeholder 2"/>
          <p:cNvSpPr>
            <a:spLocks noGrp="1"/>
          </p:cNvSpPr>
          <p:nvPr>
            <p:ph type="body" idx="1"/>
          </p:nvPr>
        </p:nvSpPr>
        <p:spPr/>
        <p:txBody>
          <a:bodyPr>
            <a:normAutofit lnSpcReduction="10000"/>
          </a:bodyPr>
          <a:lstStyle/>
          <a:p>
            <a:r>
              <a:rPr lang="en-US" b="1" dirty="0">
                <a:solidFill>
                  <a:schemeClr val="tx2">
                    <a:lumMod val="10000"/>
                  </a:schemeClr>
                </a:solidFill>
              </a:rPr>
              <a:t>Issued by UN Intergovernmental Panel on Climate Change, October 2018; 2-year study by 100 scientist authors</a:t>
            </a:r>
          </a:p>
          <a:p>
            <a:r>
              <a:rPr lang="en-US" b="1" dirty="0">
                <a:solidFill>
                  <a:schemeClr val="tx2">
                    <a:lumMod val="10000"/>
                  </a:schemeClr>
                </a:solidFill>
              </a:rPr>
              <a:t>Conclusion: Paris Agreement limit of </a:t>
            </a:r>
            <a:r>
              <a:rPr lang="en-US" sz="5400" b="1" dirty="0">
                <a:solidFill>
                  <a:schemeClr val="tx2">
                    <a:lumMod val="10000"/>
                  </a:schemeClr>
                </a:solidFill>
              </a:rPr>
              <a:t>2°C global warming NOT sufficient to avert human catastrophe</a:t>
            </a:r>
          </a:p>
          <a:p>
            <a:r>
              <a:rPr lang="en-US" sz="5400" b="1" dirty="0">
                <a:solidFill>
                  <a:schemeClr val="tx2">
                    <a:lumMod val="10000"/>
                  </a:schemeClr>
                </a:solidFill>
              </a:rPr>
              <a:t>Warming above 1.5°C would produce consequences:</a:t>
            </a:r>
          </a:p>
          <a:p>
            <a:pPr lvl="1"/>
            <a:r>
              <a:rPr lang="en-US" b="1" dirty="0">
                <a:solidFill>
                  <a:schemeClr val="tx2">
                    <a:lumMod val="10000"/>
                  </a:schemeClr>
                </a:solidFill>
              </a:rPr>
              <a:t>Extreme storms and flooding; sea level rise</a:t>
            </a:r>
          </a:p>
          <a:p>
            <a:pPr lvl="1"/>
            <a:r>
              <a:rPr lang="en-US" b="1" dirty="0">
                <a:solidFill>
                  <a:schemeClr val="tx2">
                    <a:lumMod val="10000"/>
                  </a:schemeClr>
                </a:solidFill>
              </a:rPr>
              <a:t>Heat waves [kill people]</a:t>
            </a:r>
          </a:p>
          <a:p>
            <a:pPr lvl="1"/>
            <a:r>
              <a:rPr lang="en-US" b="1" dirty="0">
                <a:solidFill>
                  <a:schemeClr val="tx2">
                    <a:lumMod val="10000"/>
                  </a:schemeClr>
                </a:solidFill>
              </a:rPr>
              <a:t>Drought [crop failure, food shortages]</a:t>
            </a:r>
          </a:p>
          <a:p>
            <a:pPr lvl="1"/>
            <a:r>
              <a:rPr lang="en-US" b="1" dirty="0">
                <a:solidFill>
                  <a:schemeClr val="tx2">
                    <a:lumMod val="10000"/>
                  </a:schemeClr>
                </a:solidFill>
              </a:rPr>
              <a:t>Fires</a:t>
            </a:r>
          </a:p>
          <a:p>
            <a:pPr lvl="1"/>
            <a:r>
              <a:rPr lang="en-US" b="1" dirty="0">
                <a:solidFill>
                  <a:schemeClr val="tx2">
                    <a:lumMod val="10000"/>
                  </a:schemeClr>
                </a:solidFill>
              </a:rPr>
              <a:t>Marine system collapse; species loss [food shortages, disease]</a:t>
            </a:r>
          </a:p>
        </p:txBody>
      </p:sp>
    </p:spTree>
    <p:extLst>
      <p:ext uri="{BB962C8B-B14F-4D97-AF65-F5344CB8AC3E}">
        <p14:creationId xmlns:p14="http://schemas.microsoft.com/office/powerpoint/2010/main" val="6158550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a:xfrm>
            <a:off x="1016000" y="634999"/>
            <a:ext cx="22584000" cy="2424723"/>
          </a:xfrm>
        </p:spPr>
        <p:txBody>
          <a:bodyPr>
            <a:normAutofit fontScale="90000"/>
          </a:bodyPr>
          <a:lstStyle/>
          <a:p>
            <a:r>
              <a:rPr lang="en-US" dirty="0"/>
              <a:t>                          Your Town For Clean Energy</a:t>
            </a:r>
            <a:br>
              <a:rPr lang="en-US" dirty="0"/>
            </a:br>
            <a:r>
              <a:rPr lang="en-US" dirty="0"/>
              <a:t>							    </a:t>
            </a:r>
            <a:r>
              <a:rPr lang="en-US" sz="4900" kern="1200" dirty="0">
                <a:solidFill>
                  <a:schemeClr val="bg2">
                    <a:lumMod val="50000"/>
                  </a:schemeClr>
                </a:solidFill>
                <a:sym typeface="Arial Bold" charset="0"/>
              </a:rPr>
              <a:t>Other Opportunities for Emission Reductions</a:t>
            </a:r>
            <a:br>
              <a:rPr lang="en-US" kern="1200" dirty="0">
                <a:solidFill>
                  <a:schemeClr val="bg2">
                    <a:lumMod val="50000"/>
                  </a:schemeClr>
                </a:solidFill>
                <a:sym typeface="Arial Bold" charset="0"/>
              </a:rPr>
            </a:br>
            <a:br>
              <a:rPr lang="en-US" dirty="0"/>
            </a:br>
            <a:br>
              <a:rPr lang="en-US" dirty="0"/>
            </a:br>
            <a:r>
              <a:rPr lang="en-US" dirty="0"/>
              <a:t>                          </a:t>
            </a:r>
            <a:br>
              <a:rPr lang="en-US" dirty="0"/>
            </a:br>
            <a:endParaRPr lang="en-US" dirty="0"/>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a:xfrm>
            <a:off x="1016000" y="3749429"/>
            <a:ext cx="22352000" cy="9525485"/>
          </a:xfrm>
        </p:spPr>
        <p:txBody>
          <a:bodyPr/>
          <a:lstStyle/>
          <a:p>
            <a:pPr marL="25400" indent="0">
              <a:buNone/>
            </a:pPr>
            <a:r>
              <a:rPr lang="en-US" sz="5400" dirty="0"/>
              <a:t> </a:t>
            </a:r>
          </a:p>
          <a:p>
            <a:pPr marL="25400" indent="0">
              <a:buNone/>
            </a:pPr>
            <a:endParaRPr lang="en-US" sz="5400" dirty="0"/>
          </a:p>
        </p:txBody>
      </p:sp>
      <p:sp>
        <p:nvSpPr>
          <p:cNvPr id="8" name="TextBox 7">
            <a:extLst>
              <a:ext uri="{FF2B5EF4-FFF2-40B4-BE49-F238E27FC236}">
                <a16:creationId xmlns:a16="http://schemas.microsoft.com/office/drawing/2014/main" id="{95EC2031-CA4C-479A-B42F-8ADE194C27D7}"/>
              </a:ext>
            </a:extLst>
          </p:cNvPr>
          <p:cNvSpPr txBox="1"/>
          <p:nvPr/>
        </p:nvSpPr>
        <p:spPr>
          <a:xfrm>
            <a:off x="1174722" y="4365345"/>
            <a:ext cx="23067725" cy="8710077"/>
          </a:xfrm>
          <a:prstGeom prst="rect">
            <a:avLst/>
          </a:prstGeom>
          <a:noFill/>
        </p:spPr>
        <p:txBody>
          <a:bodyPr wrap="none" rtlCol="0">
            <a:spAutoFit/>
          </a:bodyPr>
          <a:lstStyle/>
          <a:p>
            <a:pPr marL="482204" indent="-482204" algn="l" defTabSz="1285875" fontAlgn="base" hangingPunct="1">
              <a:spcBef>
                <a:spcPct val="0"/>
              </a:spcBef>
              <a:spcAft>
                <a:spcPct val="0"/>
              </a:spcAft>
              <a:buFont typeface="Arial" panose="020B0604020202020204" pitchFamily="34" charset="0"/>
              <a:buChar char="•"/>
            </a:pPr>
            <a:r>
              <a:rPr lang="en-US" sz="6000" kern="1200" cap="none" dirty="0">
                <a:solidFill>
                  <a:schemeClr val="bg2">
                    <a:lumMod val="50000"/>
                  </a:schemeClr>
                </a:solidFill>
                <a:sym typeface="Arial Bold" charset="0"/>
              </a:rPr>
              <a:t>44 energy-related Actions in current Woodbridge certification</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Community Energy Initiatives</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Municipal Energy Initiatives</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Transportation Initiatives</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Green Design</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Green Design Commercial and Residential Buildings</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Innovation &amp; Demonstration Projects</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Land Use &amp; Transportation</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Local Economies</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Grounds &amp; Maintenance</a:t>
            </a:r>
          </a:p>
          <a:p>
            <a:pPr marL="742950" lvl="8" indent="-742950" algn="l" defTabSz="1285875" fontAlgn="base" hangingPunct="1">
              <a:spcBef>
                <a:spcPct val="0"/>
              </a:spcBef>
              <a:spcAft>
                <a:spcPct val="0"/>
              </a:spcAft>
              <a:buFont typeface="Arial" panose="020B0604020202020204" pitchFamily="34" charset="0"/>
              <a:buChar char="•"/>
            </a:pPr>
            <a:r>
              <a:rPr lang="en-US" sz="4400" kern="1200" cap="none" dirty="0">
                <a:solidFill>
                  <a:schemeClr val="bg2">
                    <a:lumMod val="50000"/>
                  </a:schemeClr>
                </a:solidFill>
              </a:rPr>
              <a:t>Sustainability &amp; Climate Planning</a:t>
            </a:r>
          </a:p>
          <a:p>
            <a:pPr marL="482204" indent="-482204" algn="l" defTabSz="1285875" fontAlgn="base" hangingPunct="1">
              <a:spcBef>
                <a:spcPct val="0"/>
              </a:spcBef>
              <a:spcAft>
                <a:spcPct val="0"/>
              </a:spcAft>
              <a:buFont typeface="Arial" panose="020B0604020202020204" pitchFamily="34" charset="0"/>
              <a:buChar char="•"/>
            </a:pPr>
            <a:endParaRPr lang="en-US" sz="6000" kern="1200" cap="none" dirty="0">
              <a:solidFill>
                <a:schemeClr val="bg2">
                  <a:lumMod val="50000"/>
                </a:schemeClr>
              </a:solidFill>
              <a:sym typeface="Arial Bold" charset="0"/>
            </a:endParaRPr>
          </a:p>
        </p:txBody>
      </p:sp>
      <p:grpSp>
        <p:nvGrpSpPr>
          <p:cNvPr id="6" name="Group 5"/>
          <p:cNvGrpSpPr/>
          <p:nvPr/>
        </p:nvGrpSpPr>
        <p:grpSpPr>
          <a:xfrm>
            <a:off x="1423920" y="149629"/>
            <a:ext cx="6390044" cy="3520094"/>
            <a:chOff x="0" y="0"/>
            <a:chExt cx="6777212" cy="3082611"/>
          </a:xfrm>
          <a:solidFill>
            <a:schemeClr val="bg2"/>
          </a:solidFill>
        </p:grpSpPr>
        <p:pic>
          <p:nvPicPr>
            <p:cNvPr id="9" name="Picture 8"/>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10"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11" name="Straight Connector 10"/>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F198968-0A91-4D50-ABA8-29FEDFCF08FB}"/>
              </a:ext>
            </a:extLst>
          </p:cNvPr>
          <p:cNvSpPr txBox="1"/>
          <p:nvPr/>
        </p:nvSpPr>
        <p:spPr>
          <a:xfrm>
            <a:off x="2007588" y="12665053"/>
            <a:ext cx="159370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000" u="sng" dirty="0">
                <a:hlinkClick r:id="rId4"/>
              </a:rPr>
              <a:t>http://www.sustainablejersey.com/?type=1336777441&amp;tx_sjcert_certification[certification][__identity]=700</a:t>
            </a:r>
            <a:endParaRPr lang="en-US" sz="2000" dirty="0"/>
          </a:p>
        </p:txBody>
      </p:sp>
    </p:spTree>
    <p:extLst>
      <p:ext uri="{BB962C8B-B14F-4D97-AF65-F5344CB8AC3E}">
        <p14:creationId xmlns:p14="http://schemas.microsoft.com/office/powerpoint/2010/main" val="49087747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9BAE-AE6C-430B-BAEA-01651EE66004}"/>
              </a:ext>
            </a:extLst>
          </p:cNvPr>
          <p:cNvSpPr>
            <a:spLocks noGrp="1"/>
          </p:cNvSpPr>
          <p:nvPr>
            <p:ph type="title"/>
          </p:nvPr>
        </p:nvSpPr>
        <p:spPr/>
        <p:txBody>
          <a:bodyPr/>
          <a:lstStyle/>
          <a:p>
            <a:pPr algn="ctr"/>
            <a:r>
              <a:rPr lang="en-US" sz="8100" dirty="0"/>
              <a:t>Improve Your Town’s Master Plan</a:t>
            </a:r>
          </a:p>
        </p:txBody>
      </p:sp>
      <p:sp>
        <p:nvSpPr>
          <p:cNvPr id="3" name="Text Placeholder 2">
            <a:extLst>
              <a:ext uri="{FF2B5EF4-FFF2-40B4-BE49-F238E27FC236}">
                <a16:creationId xmlns:a16="http://schemas.microsoft.com/office/drawing/2014/main" id="{6EF29A71-8FEF-4C8F-8790-55BBCE04DDD7}"/>
              </a:ext>
            </a:extLst>
          </p:cNvPr>
          <p:cNvSpPr>
            <a:spLocks noGrp="1"/>
          </p:cNvSpPr>
          <p:nvPr>
            <p:ph type="body" sz="quarter" idx="1"/>
          </p:nvPr>
        </p:nvSpPr>
        <p:spPr>
          <a:xfrm>
            <a:off x="424956" y="2090108"/>
            <a:ext cx="23766087" cy="2322400"/>
          </a:xfrm>
        </p:spPr>
        <p:txBody>
          <a:bodyPr>
            <a:normAutofit fontScale="92500"/>
          </a:bodyPr>
          <a:lstStyle/>
          <a:p>
            <a:pPr marL="25400" indent="0" algn="ctr">
              <a:buNone/>
            </a:pPr>
            <a:r>
              <a:rPr lang="en-US" sz="7000" b="1" dirty="0"/>
              <a:t>Add a “Green Building and Environmental Sustainability” Element to the Master Plan. This provides:</a:t>
            </a:r>
          </a:p>
          <a:p>
            <a:pPr marL="25400" indent="0">
              <a:buNone/>
            </a:pPr>
            <a:endParaRPr lang="en-US" sz="5400" b="1" dirty="0"/>
          </a:p>
        </p:txBody>
      </p:sp>
      <p:sp>
        <p:nvSpPr>
          <p:cNvPr id="4" name="TextBox 3">
            <a:extLst>
              <a:ext uri="{FF2B5EF4-FFF2-40B4-BE49-F238E27FC236}">
                <a16:creationId xmlns:a16="http://schemas.microsoft.com/office/drawing/2014/main" id="{2FA4610B-F5ED-4720-B050-88A4CB44EBBF}"/>
              </a:ext>
            </a:extLst>
          </p:cNvPr>
          <p:cNvSpPr txBox="1"/>
          <p:nvPr/>
        </p:nvSpPr>
        <p:spPr>
          <a:xfrm>
            <a:off x="967047" y="4019950"/>
            <a:ext cx="23416953" cy="7201972"/>
          </a:xfrm>
          <a:prstGeom prst="rect">
            <a:avLst/>
          </a:prstGeom>
          <a:noFill/>
        </p:spPr>
        <p:txBody>
          <a:bodyPr wrap="square" rtlCol="0">
            <a:spAutoFit/>
          </a:bodyPr>
          <a:lstStyle/>
          <a:p>
            <a:pPr algn="l"/>
            <a:r>
              <a:rPr lang="en-US" sz="4200" dirty="0"/>
              <a:t> </a:t>
            </a:r>
            <a:endParaRPr lang="en-US" sz="4800" dirty="0"/>
          </a:p>
          <a:p>
            <a:pPr marL="857250" indent="-857250" algn="l">
              <a:buFont typeface="Arial" panose="020B0604020202020204" pitchFamily="34" charset="0"/>
              <a:buChar char="•"/>
            </a:pPr>
            <a:r>
              <a:rPr lang="en-US" sz="6000" cap="none" dirty="0">
                <a:solidFill>
                  <a:schemeClr val="bg2">
                    <a:lumMod val="50000"/>
                  </a:schemeClr>
                </a:solidFill>
              </a:rPr>
              <a:t>Efficient use of natural resources</a:t>
            </a:r>
          </a:p>
          <a:p>
            <a:pPr marL="857250" indent="-857250" algn="l">
              <a:buFont typeface="Arial" panose="020B0604020202020204" pitchFamily="34" charset="0"/>
              <a:buChar char="•"/>
            </a:pPr>
            <a:r>
              <a:rPr lang="en-US" sz="6000" cap="none" dirty="0">
                <a:solidFill>
                  <a:schemeClr val="bg2">
                    <a:lumMod val="50000"/>
                  </a:schemeClr>
                </a:solidFill>
              </a:rPr>
              <a:t>Renewable Energy Systems in new and retrofitted buildings</a:t>
            </a:r>
          </a:p>
          <a:p>
            <a:pPr marL="857250" indent="-857250" algn="l">
              <a:buFont typeface="Arial" panose="020B0604020202020204" pitchFamily="34" charset="0"/>
              <a:buChar char="•"/>
            </a:pPr>
            <a:r>
              <a:rPr lang="en-US" sz="6000" cap="none" dirty="0">
                <a:solidFill>
                  <a:schemeClr val="bg2">
                    <a:lumMod val="50000"/>
                  </a:schemeClr>
                </a:solidFill>
              </a:rPr>
              <a:t>Impact of buildings on environment</a:t>
            </a:r>
          </a:p>
          <a:p>
            <a:pPr marL="857250" indent="-857250" algn="l">
              <a:buFont typeface="Arial" panose="020B0604020202020204" pitchFamily="34" charset="0"/>
              <a:buChar char="•"/>
            </a:pPr>
            <a:r>
              <a:rPr lang="en-US" sz="6000" cap="none" dirty="0">
                <a:solidFill>
                  <a:schemeClr val="bg2">
                    <a:lumMod val="50000"/>
                  </a:schemeClr>
                </a:solidFill>
              </a:rPr>
              <a:t>Allow Ecosystems to function naturally</a:t>
            </a:r>
          </a:p>
          <a:p>
            <a:pPr marL="857250" indent="-857250" algn="l">
              <a:buFont typeface="Arial" panose="020B0604020202020204" pitchFamily="34" charset="0"/>
              <a:buChar char="•"/>
            </a:pPr>
            <a:r>
              <a:rPr lang="en-US" sz="6000" cap="none" dirty="0">
                <a:solidFill>
                  <a:schemeClr val="bg2">
                    <a:lumMod val="50000"/>
                  </a:schemeClr>
                </a:solidFill>
              </a:rPr>
              <a:t>Conserve and reuse water</a:t>
            </a:r>
          </a:p>
          <a:p>
            <a:pPr marL="857250" indent="-857250" algn="l">
              <a:buFont typeface="Arial" panose="020B0604020202020204" pitchFamily="34" charset="0"/>
              <a:buChar char="•"/>
            </a:pPr>
            <a:r>
              <a:rPr lang="en-US" sz="6000" cap="none" dirty="0">
                <a:solidFill>
                  <a:schemeClr val="bg2">
                    <a:lumMod val="50000"/>
                  </a:schemeClr>
                </a:solidFill>
              </a:rPr>
              <a:t>Treat storm water on-site</a:t>
            </a:r>
          </a:p>
          <a:p>
            <a:pPr marL="857250" indent="-857250" algn="l">
              <a:buFont typeface="Arial" panose="020B0604020202020204" pitchFamily="34" charset="0"/>
              <a:buChar char="•"/>
            </a:pPr>
            <a:r>
              <a:rPr lang="en-US" sz="6000" cap="none" dirty="0">
                <a:solidFill>
                  <a:schemeClr val="bg2">
                    <a:lumMod val="50000"/>
                  </a:schemeClr>
                </a:solidFill>
              </a:rPr>
              <a:t>Optimize site orientation and design for the Climate</a:t>
            </a:r>
          </a:p>
        </p:txBody>
      </p:sp>
      <p:sp>
        <p:nvSpPr>
          <p:cNvPr id="5" name="TextBox 4">
            <a:extLst>
              <a:ext uri="{FF2B5EF4-FFF2-40B4-BE49-F238E27FC236}">
                <a16:creationId xmlns:a16="http://schemas.microsoft.com/office/drawing/2014/main" id="{8EB7079D-D6A3-40AC-B765-428F42C41877}"/>
              </a:ext>
            </a:extLst>
          </p:cNvPr>
          <p:cNvSpPr txBox="1"/>
          <p:nvPr/>
        </p:nvSpPr>
        <p:spPr>
          <a:xfrm>
            <a:off x="1778232" y="12105800"/>
            <a:ext cx="21396960" cy="584775"/>
          </a:xfrm>
          <a:prstGeom prst="rect">
            <a:avLst/>
          </a:prstGeom>
          <a:noFill/>
        </p:spPr>
        <p:txBody>
          <a:bodyPr wrap="square" rtlCol="0">
            <a:spAutoFit/>
          </a:bodyPr>
          <a:lstStyle/>
          <a:p>
            <a:r>
              <a:rPr lang="en-US" sz="3200" cap="none" dirty="0">
                <a:solidFill>
                  <a:schemeClr val="bg2"/>
                </a:solidFill>
                <a:hlinkClick r:id="rId3"/>
              </a:rPr>
              <a:t>http://www.sustainablejersey.com/actions-certification/actions/#open/action/484</a:t>
            </a:r>
            <a:r>
              <a:rPr lang="en-US" sz="3200" cap="none" dirty="0">
                <a:solidFill>
                  <a:schemeClr val="bg2"/>
                </a:solidFill>
              </a:rPr>
              <a:t> </a:t>
            </a:r>
          </a:p>
        </p:txBody>
      </p:sp>
    </p:spTree>
    <p:extLst>
      <p:ext uri="{BB962C8B-B14F-4D97-AF65-F5344CB8AC3E}">
        <p14:creationId xmlns:p14="http://schemas.microsoft.com/office/powerpoint/2010/main" val="77960501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392" name="TCRP_print_fullcolor_lrg.ai" descr="TCRP_print_fullcolor_lrg.ai"/>
          <p:cNvPicPr>
            <a:picLocks noChangeAspect="1"/>
          </p:cNvPicPr>
          <p:nvPr/>
        </p:nvPicPr>
        <p:blipFill>
          <a:blip r:embed="rId3">
            <a:extLst/>
          </a:blip>
          <a:stretch>
            <a:fillRect/>
          </a:stretch>
        </p:blipFill>
        <p:spPr>
          <a:xfrm>
            <a:off x="896266" y="5680261"/>
            <a:ext cx="10540801" cy="2389204"/>
          </a:xfrm>
          <a:prstGeom prst="rect">
            <a:avLst/>
          </a:prstGeom>
          <a:ln w="12700">
            <a:miter lim="400000"/>
          </a:ln>
        </p:spPr>
      </p:pic>
      <p:sp>
        <p:nvSpPr>
          <p:cNvPr id="393" name="County Climate Coalition"/>
          <p:cNvSpPr txBox="1">
            <a:spLocks noGrp="1"/>
          </p:cNvSpPr>
          <p:nvPr>
            <p:ph type="ctrTitle"/>
          </p:nvPr>
        </p:nvSpPr>
        <p:spPr>
          <a:xfrm>
            <a:off x="13171355" y="4344822"/>
            <a:ext cx="10242419" cy="5026356"/>
          </a:xfrm>
          <a:prstGeom prst="rect">
            <a:avLst/>
          </a:prstGeom>
        </p:spPr>
        <p:txBody>
          <a:bodyPr/>
          <a:lstStyle/>
          <a:p>
            <a:r>
              <a:t>County Climate Coalition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 name="Group"/>
          <p:cNvGrpSpPr/>
          <p:nvPr/>
        </p:nvGrpSpPr>
        <p:grpSpPr>
          <a:xfrm>
            <a:off x="13942508" y="2005607"/>
            <a:ext cx="9408259" cy="9420599"/>
            <a:chOff x="0" y="0"/>
            <a:chExt cx="9408257" cy="9420598"/>
          </a:xfrm>
        </p:grpSpPr>
        <p:pic>
          <p:nvPicPr>
            <p:cNvPr id="395" name="GreenRing_NoEarth.ai" descr="GreenRing_NoEarth.ai"/>
            <p:cNvPicPr>
              <a:picLocks noChangeAspect="1"/>
            </p:cNvPicPr>
            <p:nvPr/>
          </p:nvPicPr>
          <p:blipFill>
            <a:blip r:embed="rId3">
              <a:extLst/>
            </a:blip>
            <a:srcRect/>
            <a:stretch>
              <a:fillRect/>
            </a:stretch>
          </p:blipFill>
          <p:spPr>
            <a:xfrm>
              <a:off x="0" y="0"/>
              <a:ext cx="9408198" cy="9408262"/>
            </a:xfrm>
            <a:prstGeom prst="rect">
              <a:avLst/>
            </a:prstGeom>
            <a:ln w="12700" cap="flat">
              <a:noFill/>
              <a:miter lim="400000"/>
            </a:ln>
            <a:effectLst/>
          </p:spPr>
        </p:pic>
        <p:sp>
          <p:nvSpPr>
            <p:cNvPr id="396"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pic>
        <p:nvPicPr>
          <p:cNvPr id="398" name="transparent CRLC logo.png" descr="transparent CRLC logo.png"/>
          <p:cNvPicPr>
            <a:picLocks noChangeAspect="1"/>
          </p:cNvPicPr>
          <p:nvPr/>
        </p:nvPicPr>
        <p:blipFill>
          <a:blip r:embed="rId4">
            <a:alphaModFix amt="60000"/>
            <a:extLst/>
          </a:blip>
          <a:stretch>
            <a:fillRect/>
          </a:stretch>
        </p:blipFill>
        <p:spPr>
          <a:xfrm>
            <a:off x="359999" y="12503053"/>
            <a:ext cx="906947" cy="906947"/>
          </a:xfrm>
          <a:prstGeom prst="rect">
            <a:avLst/>
          </a:prstGeom>
          <a:ln w="12700">
            <a:miter lim="400000"/>
          </a:ln>
        </p:spPr>
      </p:pic>
      <p:sp>
        <p:nvSpPr>
          <p:cNvPr id="399" name="Overview"/>
          <p:cNvSpPr txBox="1">
            <a:spLocks noGrp="1"/>
          </p:cNvSpPr>
          <p:nvPr>
            <p:ph type="title"/>
          </p:nvPr>
        </p:nvSpPr>
        <p:spPr>
          <a:prstGeom prst="rect">
            <a:avLst/>
          </a:prstGeom>
        </p:spPr>
        <p:txBody>
          <a:bodyPr/>
          <a:lstStyle/>
          <a:p>
            <a:r>
              <a:t>Overview </a:t>
            </a:r>
          </a:p>
        </p:txBody>
      </p:sp>
      <p:sp>
        <p:nvSpPr>
          <p:cNvPr id="400" name="Counties in the County Climate Coalition commit to efforts to fight the climate crisis…"/>
          <p:cNvSpPr txBox="1">
            <a:spLocks noGrp="1"/>
          </p:cNvSpPr>
          <p:nvPr>
            <p:ph type="body" sz="half" idx="1"/>
          </p:nvPr>
        </p:nvSpPr>
        <p:spPr>
          <a:prstGeom prst="rect">
            <a:avLst/>
          </a:prstGeom>
        </p:spPr>
        <p:txBody>
          <a:bodyPr/>
          <a:lstStyle/>
          <a:p>
            <a:pPr>
              <a:buBlip>
                <a:blip r:embed="rId5"/>
              </a:buBlip>
              <a:defRPr sz="4500" b="1"/>
            </a:pPr>
            <a:r>
              <a:t>Counties in the County Climate Coalition commit to efforts to fight the climate crisis</a:t>
            </a:r>
          </a:p>
          <a:p>
            <a:pPr>
              <a:buBlip>
                <a:blip r:embed="rId5"/>
              </a:buBlip>
              <a:defRPr sz="4500" b="1"/>
            </a:pPr>
            <a:r>
              <a:t>Resolution urging the federal government adhere to its GHG emissions reduction commitments made under the Paris Agreement - and take actions of their own! </a:t>
            </a:r>
          </a:p>
          <a:p>
            <a:pPr>
              <a:buBlip>
                <a:blip r:embed="rId5"/>
              </a:buBlip>
              <a:defRPr sz="4500" b="1"/>
            </a:pPr>
            <a:r>
              <a:t>Join a growing national group of counties that have passed a similar resolution to uphold the Paris Agreement with or without federal action. </a:t>
            </a:r>
          </a:p>
        </p:txBody>
      </p:sp>
      <p:sp>
        <p:nvSpPr>
          <p:cNvPr id="401" name="Slide Number"/>
          <p:cNvSpPr txBox="1">
            <a:spLocks noGrp="1"/>
          </p:cNvSpPr>
          <p:nvPr>
            <p:ph type="sldNum" sz="quarter" idx="2"/>
          </p:nvPr>
        </p:nvSpPr>
        <p:spPr>
          <a:xfrm>
            <a:off x="23685500" y="12954000"/>
            <a:ext cx="297942" cy="495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transparent CRLC logo.png" descr="transparent CRLC logo.png"/>
          <p:cNvPicPr>
            <a:picLocks noChangeAspect="1"/>
          </p:cNvPicPr>
          <p:nvPr/>
        </p:nvPicPr>
        <p:blipFill>
          <a:blip r:embed="rId3">
            <a:alphaModFix amt="60000"/>
            <a:extLst/>
          </a:blip>
          <a:stretch>
            <a:fillRect/>
          </a:stretch>
        </p:blipFill>
        <p:spPr>
          <a:xfrm>
            <a:off x="359999" y="12503053"/>
            <a:ext cx="906947" cy="906947"/>
          </a:xfrm>
          <a:prstGeom prst="rect">
            <a:avLst/>
          </a:prstGeom>
          <a:ln w="12700">
            <a:miter lim="400000"/>
          </a:ln>
        </p:spPr>
      </p:pic>
      <p:sp>
        <p:nvSpPr>
          <p:cNvPr id="414" name="Member Counties"/>
          <p:cNvSpPr>
            <a:spLocks noGrp="1"/>
          </p:cNvSpPr>
          <p:nvPr>
            <p:ph type="title"/>
          </p:nvPr>
        </p:nvSpPr>
        <p:spPr>
          <a:prstGeom prst="rect">
            <a:avLst/>
          </a:prstGeom>
        </p:spPr>
        <p:txBody>
          <a:bodyPr/>
          <a:lstStyle/>
          <a:p>
            <a:r>
              <a:t>Member Counties</a:t>
            </a:r>
          </a:p>
        </p:txBody>
      </p:sp>
      <p:sp>
        <p:nvSpPr>
          <p:cNvPr id="415" name="Santa Clara County, CA…"/>
          <p:cNvSpPr>
            <a:spLocks noGrp="1"/>
          </p:cNvSpPr>
          <p:nvPr>
            <p:ph type="body" sz="half" idx="1"/>
          </p:nvPr>
        </p:nvSpPr>
        <p:spPr>
          <a:xfrm>
            <a:off x="2004176" y="2412785"/>
            <a:ext cx="8321900" cy="9525485"/>
          </a:xfrm>
          <a:prstGeom prst="rect">
            <a:avLst/>
          </a:prstGeom>
        </p:spPr>
        <p:txBody>
          <a:bodyPr/>
          <a:lstStyle/>
          <a:p>
            <a:pPr>
              <a:buBlip>
                <a:blip r:embed="rId4"/>
              </a:buBlip>
              <a:defRPr sz="4500" b="1"/>
            </a:pPr>
            <a:r>
              <a:t>Santa Clara County, CA</a:t>
            </a:r>
          </a:p>
          <a:p>
            <a:pPr>
              <a:buBlip>
                <a:blip r:embed="rId4"/>
              </a:buBlip>
              <a:defRPr sz="4500" b="1"/>
            </a:pPr>
            <a:r>
              <a:t>Santa Barbara County, CA</a:t>
            </a:r>
          </a:p>
          <a:p>
            <a:pPr>
              <a:buBlip>
                <a:blip r:embed="rId4"/>
              </a:buBlip>
              <a:defRPr sz="4500" b="1"/>
            </a:pPr>
            <a:r>
              <a:t>San Miguel County, CO</a:t>
            </a:r>
          </a:p>
          <a:p>
            <a:pPr>
              <a:buBlip>
                <a:blip r:embed="rId4"/>
              </a:buBlip>
              <a:defRPr sz="4500" b="1"/>
            </a:pPr>
            <a:r>
              <a:t>Charles County, MD</a:t>
            </a:r>
          </a:p>
          <a:p>
            <a:pPr>
              <a:buBlip>
                <a:blip r:embed="rId4"/>
              </a:buBlip>
              <a:defRPr sz="4500" b="1"/>
            </a:pPr>
            <a:r>
              <a:t>Gilpin County, CO</a:t>
            </a:r>
          </a:p>
          <a:p>
            <a:pPr>
              <a:buBlip>
                <a:blip r:embed="rId4"/>
              </a:buBlip>
              <a:defRPr sz="4500" b="1"/>
            </a:pPr>
            <a:r>
              <a:t>San Mateo County, CA</a:t>
            </a:r>
          </a:p>
          <a:p>
            <a:pPr>
              <a:buBlip>
                <a:blip r:embed="rId4"/>
              </a:buBlip>
              <a:defRPr sz="4500" b="1"/>
            </a:pPr>
            <a:r>
              <a:t>Summit County, UT</a:t>
            </a:r>
          </a:p>
          <a:p>
            <a:pPr>
              <a:buBlip>
                <a:blip r:embed="rId4"/>
              </a:buBlip>
              <a:defRPr sz="4500" b="1"/>
            </a:pPr>
            <a:r>
              <a:t>Contra Costa County, CA</a:t>
            </a:r>
          </a:p>
        </p:txBody>
      </p:sp>
      <p:sp>
        <p:nvSpPr>
          <p:cNvPr id="416" name="Slide Number"/>
          <p:cNvSpPr txBox="1">
            <a:spLocks noGrp="1"/>
          </p:cNvSpPr>
          <p:nvPr>
            <p:ph type="sldNum" sz="quarter" idx="2"/>
          </p:nvPr>
        </p:nvSpPr>
        <p:spPr>
          <a:xfrm>
            <a:off x="23688034" y="12947733"/>
            <a:ext cx="297943" cy="495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417" name="Essex County, NJ…"/>
          <p:cNvSpPr txBox="1"/>
          <p:nvPr/>
        </p:nvSpPr>
        <p:spPr>
          <a:xfrm>
            <a:off x="10587523" y="2384136"/>
            <a:ext cx="10484971" cy="825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09600" indent="-584200" algn="l">
              <a:spcBef>
                <a:spcPts val="3000"/>
              </a:spcBef>
              <a:buSzPct val="50000"/>
              <a:buBlip>
                <a:blip r:embed="rId4"/>
              </a:buBlip>
              <a:defRPr sz="4500" cap="none">
                <a:solidFill>
                  <a:srgbClr val="333333"/>
                </a:solidFill>
              </a:defRPr>
            </a:pPr>
            <a:r>
              <a:rPr dirty="0">
                <a:solidFill>
                  <a:srgbClr val="FF0000"/>
                </a:solidFill>
              </a:rPr>
              <a:t>Essex County, NJ</a:t>
            </a:r>
          </a:p>
          <a:p>
            <a:pPr marL="609600" indent="-584200" algn="l">
              <a:spcBef>
                <a:spcPts val="3000"/>
              </a:spcBef>
              <a:buSzPct val="50000"/>
              <a:buBlip>
                <a:blip r:embed="rId4"/>
              </a:buBlip>
              <a:defRPr sz="4500" cap="none">
                <a:solidFill>
                  <a:srgbClr val="333333"/>
                </a:solidFill>
              </a:defRPr>
            </a:pPr>
            <a:r>
              <a:rPr dirty="0"/>
              <a:t>Marin County, CA</a:t>
            </a:r>
          </a:p>
          <a:p>
            <a:pPr marL="609600" indent="-584200" algn="l">
              <a:spcBef>
                <a:spcPts val="3000"/>
              </a:spcBef>
              <a:buSzPct val="50000"/>
              <a:buBlip>
                <a:blip r:embed="rId4"/>
              </a:buBlip>
              <a:defRPr sz="4500" cap="none">
                <a:solidFill>
                  <a:srgbClr val="333333"/>
                </a:solidFill>
              </a:defRPr>
            </a:pPr>
            <a:r>
              <a:rPr dirty="0"/>
              <a:t>Alameda County, CA</a:t>
            </a:r>
          </a:p>
          <a:p>
            <a:pPr marL="609600" indent="-584200" algn="l">
              <a:spcBef>
                <a:spcPts val="3000"/>
              </a:spcBef>
              <a:buSzPct val="50000"/>
              <a:buBlip>
                <a:blip r:embed="rId4"/>
              </a:buBlip>
              <a:defRPr sz="4500" cap="none">
                <a:solidFill>
                  <a:srgbClr val="333333"/>
                </a:solidFill>
              </a:defRPr>
            </a:pPr>
            <a:r>
              <a:rPr dirty="0"/>
              <a:t>Humboldt County, CA</a:t>
            </a:r>
          </a:p>
          <a:p>
            <a:pPr marL="609600" indent="-584200" algn="l">
              <a:spcBef>
                <a:spcPts val="3000"/>
              </a:spcBef>
              <a:buSzPct val="50000"/>
              <a:buBlip>
                <a:blip r:embed="rId4"/>
              </a:buBlip>
              <a:defRPr sz="4500" cap="none">
                <a:solidFill>
                  <a:srgbClr val="333333"/>
                </a:solidFill>
              </a:defRPr>
            </a:pPr>
            <a:r>
              <a:rPr dirty="0"/>
              <a:t>Pima County, AZ</a:t>
            </a:r>
          </a:p>
          <a:p>
            <a:pPr marL="609600" indent="-584200" algn="l">
              <a:spcBef>
                <a:spcPts val="3000"/>
              </a:spcBef>
              <a:buSzPct val="50000"/>
              <a:buBlip>
                <a:blip r:embed="rId4"/>
              </a:buBlip>
              <a:defRPr sz="4500" cap="none">
                <a:solidFill>
                  <a:srgbClr val="333333"/>
                </a:solidFill>
              </a:defRPr>
            </a:pPr>
            <a:r>
              <a:rPr dirty="0">
                <a:solidFill>
                  <a:srgbClr val="FF0000"/>
                </a:solidFill>
              </a:rPr>
              <a:t>Union County, NJ</a:t>
            </a:r>
          </a:p>
          <a:p>
            <a:pPr marL="609600" indent="-584200" algn="l">
              <a:spcBef>
                <a:spcPts val="3000"/>
              </a:spcBef>
              <a:buSzPct val="50000"/>
              <a:buBlip>
                <a:blip r:embed="rId4"/>
              </a:buBlip>
              <a:defRPr sz="4500" cap="none">
                <a:solidFill>
                  <a:srgbClr val="333333"/>
                </a:solidFill>
              </a:defRPr>
            </a:pPr>
            <a:r>
              <a:rPr dirty="0"/>
              <a:t>Washtenaw County, MI</a:t>
            </a:r>
          </a:p>
          <a:p>
            <a:pPr marL="609600" indent="-584200" algn="l">
              <a:spcBef>
                <a:spcPts val="3000"/>
              </a:spcBef>
              <a:buSzPct val="50000"/>
              <a:buBlip>
                <a:blip r:embed="rId4"/>
              </a:buBlip>
              <a:defRPr sz="4500" cap="none">
                <a:solidFill>
                  <a:srgbClr val="333333"/>
                </a:solidFill>
              </a:defRPr>
            </a:pPr>
            <a:r>
              <a:rPr dirty="0"/>
              <a:t>Taos County, NM</a:t>
            </a:r>
          </a:p>
        </p:txBody>
      </p:sp>
      <p:sp>
        <p:nvSpPr>
          <p:cNvPr id="418" name="…And the list is growing"/>
          <p:cNvSpPr txBox="1"/>
          <p:nvPr/>
        </p:nvSpPr>
        <p:spPr>
          <a:xfrm>
            <a:off x="10760907" y="11396550"/>
            <a:ext cx="12723094" cy="1155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900"/>
            </a:lvl1pPr>
          </a:lstStyle>
          <a:p>
            <a:r>
              <a:t>…And the list is growing</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andreas-gucklhorn-285561-unsplash.jpg" descr="andreas-gucklhorn-285561-unsplash.jpg"/>
          <p:cNvPicPr>
            <a:picLocks noGrp="1" noChangeAspect="1"/>
          </p:cNvPicPr>
          <p:nvPr>
            <p:ph type="pic" idx="13"/>
          </p:nvPr>
        </p:nvPicPr>
        <p:blipFill>
          <a:blip r:embed="rId3">
            <a:extLst/>
          </a:blip>
          <a:srcRect l="37120" r="37120"/>
          <a:stretch>
            <a:fillRect/>
          </a:stretch>
        </p:blipFill>
        <p:spPr>
          <a:prstGeom prst="rect">
            <a:avLst/>
          </a:prstGeom>
        </p:spPr>
      </p:pic>
      <p:pic>
        <p:nvPicPr>
          <p:cNvPr id="453" name="transparent CRLC logo.png" descr="transparent CRLC logo.png"/>
          <p:cNvPicPr>
            <a:picLocks noChangeAspect="1"/>
          </p:cNvPicPr>
          <p:nvPr/>
        </p:nvPicPr>
        <p:blipFill>
          <a:blip r:embed="rId4">
            <a:alphaModFix amt="60000"/>
            <a:extLst/>
          </a:blip>
          <a:stretch>
            <a:fillRect/>
          </a:stretch>
        </p:blipFill>
        <p:spPr>
          <a:xfrm>
            <a:off x="359999" y="12503053"/>
            <a:ext cx="906947" cy="906947"/>
          </a:xfrm>
          <a:prstGeom prst="rect">
            <a:avLst/>
          </a:prstGeom>
          <a:ln w="12700">
            <a:miter lim="400000"/>
          </a:ln>
        </p:spPr>
      </p:pic>
      <p:sp>
        <p:nvSpPr>
          <p:cNvPr id="454" name="Benefits of Joining CCC"/>
          <p:cNvSpPr txBox="1">
            <a:spLocks noGrp="1"/>
          </p:cNvSpPr>
          <p:nvPr>
            <p:ph type="title"/>
          </p:nvPr>
        </p:nvSpPr>
        <p:spPr>
          <a:prstGeom prst="rect">
            <a:avLst/>
          </a:prstGeom>
        </p:spPr>
        <p:txBody>
          <a:bodyPr/>
          <a:lstStyle/>
          <a:p>
            <a:r>
              <a:t>Benefits of Joining CCC</a:t>
            </a:r>
          </a:p>
        </p:txBody>
      </p:sp>
      <p:sp>
        <p:nvSpPr>
          <p:cNvPr id="455" name="A network of counties nationwide committed to taking climate action…"/>
          <p:cNvSpPr txBox="1">
            <a:spLocks noGrp="1"/>
          </p:cNvSpPr>
          <p:nvPr>
            <p:ph type="body" idx="1"/>
          </p:nvPr>
        </p:nvSpPr>
        <p:spPr>
          <a:prstGeom prst="rect">
            <a:avLst/>
          </a:prstGeom>
        </p:spPr>
        <p:txBody>
          <a:bodyPr>
            <a:normAutofit/>
          </a:bodyPr>
          <a:lstStyle/>
          <a:p>
            <a:pPr>
              <a:buBlip>
                <a:blip r:embed="rId5"/>
              </a:buBlip>
            </a:pPr>
            <a:r>
              <a:rPr sz="6000" dirty="0"/>
              <a:t>A network of counties nationwide committed to taking climate action</a:t>
            </a:r>
          </a:p>
          <a:p>
            <a:pPr>
              <a:buBlip>
                <a:blip r:embed="rId5"/>
              </a:buBlip>
            </a:pPr>
            <a:r>
              <a:rPr sz="6000" dirty="0"/>
              <a:t>Share resources and best practices for reducing greenhouse gas emissions </a:t>
            </a:r>
          </a:p>
          <a:p>
            <a:pPr>
              <a:buBlip>
                <a:blip r:embed="rId5"/>
              </a:buBlip>
            </a:pPr>
            <a:r>
              <a:rPr sz="6000" dirty="0"/>
              <a:t>Collective Action</a:t>
            </a:r>
          </a:p>
          <a:p>
            <a:pPr>
              <a:buBlip>
                <a:blip r:embed="rId5"/>
              </a:buBlip>
            </a:pPr>
            <a:r>
              <a:rPr sz="6000" dirty="0"/>
              <a:t>Joining a global movement</a:t>
            </a:r>
            <a:endParaRPr lang="en-US" sz="6000" dirty="0"/>
          </a:p>
          <a:p>
            <a:pPr>
              <a:buBlip>
                <a:blip r:embed="rId5"/>
              </a:buBlip>
            </a:pPr>
            <a:r>
              <a:rPr lang="en-US" sz="6000" b="1" dirty="0"/>
              <a:t>Encourage and Enable Towns’ 100% Campaigns</a:t>
            </a:r>
          </a:p>
        </p:txBody>
      </p:sp>
      <p:sp>
        <p:nvSpPr>
          <p:cNvPr id="45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2916" y="635000"/>
            <a:ext cx="22372214" cy="1587500"/>
          </a:xfrm>
        </p:spPr>
        <p:txBody>
          <a:bodyPr/>
          <a:lstStyle/>
          <a:p>
            <a:pPr algn="ctr"/>
            <a:r>
              <a:rPr lang="en-US" dirty="0"/>
              <a:t>ALTERNATIVE: 100% COMMITTED</a:t>
            </a:r>
          </a:p>
        </p:txBody>
      </p:sp>
      <p:sp>
        <p:nvSpPr>
          <p:cNvPr id="4" name="Text Placeholder 3"/>
          <p:cNvSpPr>
            <a:spLocks noGrp="1"/>
          </p:cNvSpPr>
          <p:nvPr>
            <p:ph type="body" idx="1"/>
          </p:nvPr>
        </p:nvSpPr>
        <p:spPr>
          <a:xfrm>
            <a:off x="1512916" y="2222500"/>
            <a:ext cx="21529963" cy="10090054"/>
          </a:xfrm>
        </p:spPr>
        <p:txBody>
          <a:bodyPr>
            <a:normAutofit fontScale="92500" lnSpcReduction="20000"/>
          </a:bodyPr>
          <a:lstStyle/>
          <a:p>
            <a:r>
              <a:rPr lang="en-US" sz="7200" b="1" dirty="0"/>
              <a:t>If Paris Agreement language won’t fly – </a:t>
            </a:r>
          </a:p>
          <a:p>
            <a:r>
              <a:rPr lang="en-US" sz="7200" b="1" dirty="0"/>
              <a:t>County can commit to 100% Clean Electricity by 2030 via resolution.</a:t>
            </a:r>
          </a:p>
          <a:p>
            <a:r>
              <a:rPr lang="en-US" sz="7200" b="1" dirty="0"/>
              <a:t>This could be done via NJ Government Energy Aggregation contract for entire county or sub-regions.</a:t>
            </a:r>
          </a:p>
          <a:p>
            <a:r>
              <a:rPr lang="en-US" sz="7200" b="1" dirty="0"/>
              <a:t>Make contract require 100% clean by 2030, or some  reasonable date.</a:t>
            </a:r>
          </a:p>
          <a:p>
            <a:r>
              <a:rPr lang="en-US" sz="7200" b="1" dirty="0"/>
              <a:t>Saves money for all consumers.</a:t>
            </a:r>
          </a:p>
          <a:p>
            <a:r>
              <a:rPr lang="en-US" sz="7200" b="1" dirty="0"/>
              <a:t>Encourage and Enable Towns’ 100% Campaigns.</a:t>
            </a:r>
          </a:p>
          <a:p>
            <a:endParaRPr lang="en-US" sz="7200" b="1" dirty="0"/>
          </a:p>
        </p:txBody>
      </p:sp>
    </p:spTree>
    <p:extLst>
      <p:ext uri="{BB962C8B-B14F-4D97-AF65-F5344CB8AC3E}">
        <p14:creationId xmlns:p14="http://schemas.microsoft.com/office/powerpoint/2010/main" val="33442505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12916" y="635000"/>
            <a:ext cx="22372214" cy="1587500"/>
          </a:xfrm>
        </p:spPr>
        <p:txBody>
          <a:bodyPr/>
          <a:lstStyle/>
          <a:p>
            <a:pPr algn="ctr"/>
            <a:r>
              <a:rPr lang="en-US" dirty="0"/>
              <a:t>SUSTAINABLE JERSEY MAYORS SUMMIT</a:t>
            </a:r>
          </a:p>
        </p:txBody>
      </p:sp>
      <p:sp>
        <p:nvSpPr>
          <p:cNvPr id="4" name="Text Placeholder 3"/>
          <p:cNvSpPr>
            <a:spLocks noGrp="1"/>
          </p:cNvSpPr>
          <p:nvPr>
            <p:ph type="body" idx="1"/>
          </p:nvPr>
        </p:nvSpPr>
        <p:spPr>
          <a:xfrm>
            <a:off x="1512916" y="2222500"/>
            <a:ext cx="21529963" cy="10090054"/>
          </a:xfrm>
        </p:spPr>
        <p:txBody>
          <a:bodyPr>
            <a:normAutofit/>
          </a:bodyPr>
          <a:lstStyle/>
          <a:p>
            <a:r>
              <a:rPr lang="en-US" sz="7200" b="1" dirty="0"/>
              <a:t>PLAY THE 3 MINUTE INSPIRING VIDEO!!</a:t>
            </a:r>
          </a:p>
          <a:p>
            <a:r>
              <a:rPr lang="en-US" sz="7200" b="1" dirty="0">
                <a:hlinkClick r:id="rId3"/>
              </a:rPr>
              <a:t>https://youtu.be/gXZMRYAwq6A</a:t>
            </a:r>
            <a:endParaRPr lang="en-US" sz="7200" b="1" dirty="0"/>
          </a:p>
          <a:p>
            <a:pPr marL="25400" indent="0">
              <a:buNone/>
            </a:pPr>
            <a:r>
              <a:rPr lang="en-US" sz="7200" b="1" dirty="0"/>
              <a:t>(this video is stored </a:t>
            </a:r>
            <a:r>
              <a:rPr lang="en-US" sz="7200" b="1"/>
              <a:t>&amp; plays </a:t>
            </a:r>
            <a:r>
              <a:rPr lang="en-US" sz="7200" b="1" dirty="0"/>
              <a:t>locally within the </a:t>
            </a:r>
            <a:r>
              <a:rPr lang="en-US" sz="7200" b="1"/>
              <a:t>next slide)</a:t>
            </a:r>
            <a:endParaRPr lang="en-US" sz="7200" b="1" dirty="0"/>
          </a:p>
          <a:p>
            <a:endParaRPr lang="en-US" sz="7200" b="1" dirty="0"/>
          </a:p>
          <a:p>
            <a:endParaRPr lang="en-US" sz="7200" b="1" dirty="0"/>
          </a:p>
          <a:p>
            <a:endParaRPr lang="en-US" sz="7200" b="1" dirty="0"/>
          </a:p>
        </p:txBody>
      </p:sp>
    </p:spTree>
    <p:extLst>
      <p:ext uri="{BB962C8B-B14F-4D97-AF65-F5344CB8AC3E}">
        <p14:creationId xmlns:p14="http://schemas.microsoft.com/office/powerpoint/2010/main" val="405559005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757861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338" y="5018592"/>
            <a:ext cx="22584000" cy="7484070"/>
          </a:xfrm>
        </p:spPr>
        <p:txBody>
          <a:bodyPr>
            <a:noAutofit/>
          </a:bodyPr>
          <a:lstStyle/>
          <a:p>
            <a:pPr algn="ctr"/>
            <a:r>
              <a:rPr lang="en-US" sz="9600" dirty="0">
                <a:solidFill>
                  <a:schemeClr val="tx2">
                    <a:lumMod val="10000"/>
                  </a:schemeClr>
                </a:solidFill>
              </a:rPr>
              <a:t>MIDDLETOWN FOR CLEAN ENERGY</a:t>
            </a:r>
            <a:br>
              <a:rPr lang="en-US" sz="9600" dirty="0">
                <a:solidFill>
                  <a:schemeClr val="tx2">
                    <a:lumMod val="10000"/>
                  </a:schemeClr>
                </a:solidFill>
              </a:rPr>
            </a:br>
            <a:r>
              <a:rPr lang="en-US" sz="9600" dirty="0">
                <a:solidFill>
                  <a:schemeClr val="tx2">
                    <a:lumMod val="10000"/>
                  </a:schemeClr>
                </a:solidFill>
              </a:rPr>
              <a:t>100% CAMPAIGN</a:t>
            </a:r>
            <a:br>
              <a:rPr lang="en-US" sz="9600" dirty="0">
                <a:solidFill>
                  <a:schemeClr val="tx2">
                    <a:lumMod val="10000"/>
                  </a:schemeClr>
                </a:solidFill>
              </a:rPr>
            </a:br>
            <a:r>
              <a:rPr lang="en-US" sz="4400" dirty="0">
                <a:solidFill>
                  <a:schemeClr val="tx2">
                    <a:lumMod val="10000"/>
                  </a:schemeClr>
                </a:solidFill>
              </a:rPr>
              <a:t>May 28 HUB slides &amp; references at </a:t>
            </a:r>
            <a:r>
              <a:rPr lang="en-US" sz="4400" dirty="0">
                <a:hlinkClick r:id="rId3"/>
              </a:rPr>
              <a:t>http://climate.smiller.org/talks/hub</a:t>
            </a:r>
            <a:br>
              <a:rPr lang="en-US" sz="9600" dirty="0">
                <a:solidFill>
                  <a:schemeClr val="tx2">
                    <a:lumMod val="10000"/>
                  </a:schemeClr>
                </a:solidFill>
              </a:rPr>
            </a:br>
            <a:br>
              <a:rPr lang="en-US" sz="9600" dirty="0">
                <a:solidFill>
                  <a:schemeClr val="tx2">
                    <a:lumMod val="10000"/>
                  </a:schemeClr>
                </a:solidFill>
              </a:rPr>
            </a:br>
            <a:r>
              <a:rPr lang="en-US" sz="6600" dirty="0">
                <a:solidFill>
                  <a:schemeClr val="tx2">
                    <a:lumMod val="10000"/>
                  </a:schemeClr>
                </a:solidFill>
              </a:rPr>
              <a:t>Pat and Steve Miller</a:t>
            </a:r>
            <a:br>
              <a:rPr lang="en-US" sz="6600" dirty="0">
                <a:solidFill>
                  <a:schemeClr val="tx2">
                    <a:lumMod val="10000"/>
                  </a:schemeClr>
                </a:solidFill>
              </a:rPr>
            </a:br>
            <a:r>
              <a:rPr lang="en-US" sz="4400" dirty="0">
                <a:solidFill>
                  <a:schemeClr val="tx2">
                    <a:lumMod val="10000"/>
                  </a:schemeClr>
                </a:solidFill>
                <a:hlinkClick r:id="rId4"/>
              </a:rPr>
              <a:t>patmiller@comcast.net</a:t>
            </a:r>
            <a:r>
              <a:rPr lang="en-US" sz="4400" dirty="0">
                <a:solidFill>
                  <a:schemeClr val="tx2">
                    <a:lumMod val="10000"/>
                  </a:schemeClr>
                </a:solidFill>
              </a:rPr>
              <a:t>    </a:t>
            </a:r>
            <a:r>
              <a:rPr lang="en-US" sz="4400" dirty="0">
                <a:solidFill>
                  <a:schemeClr val="tx2">
                    <a:lumMod val="10000"/>
                  </a:schemeClr>
                </a:solidFill>
                <a:hlinkClick r:id="rId5"/>
              </a:rPr>
              <a:t>stevemiller@comcast.net</a:t>
            </a:r>
            <a:r>
              <a:rPr lang="en-US" sz="4400" dirty="0">
                <a:solidFill>
                  <a:schemeClr val="tx2">
                    <a:lumMod val="10000"/>
                  </a:schemeClr>
                </a:solidFill>
              </a:rPr>
              <a:t> </a:t>
            </a:r>
            <a:br>
              <a:rPr lang="en-US" sz="4400" dirty="0">
                <a:solidFill>
                  <a:schemeClr val="tx2">
                    <a:lumMod val="10000"/>
                  </a:schemeClr>
                </a:solidFill>
              </a:rPr>
            </a:br>
            <a:r>
              <a:rPr lang="en-US" sz="4400" dirty="0">
                <a:hlinkClick r:id="rId6"/>
              </a:rPr>
              <a:t>http://climate.smiller.org</a:t>
            </a:r>
            <a:r>
              <a:rPr lang="en-US" sz="4400" dirty="0"/>
              <a:t> </a:t>
            </a:r>
            <a:br>
              <a:rPr lang="en-US" sz="4400" dirty="0"/>
            </a:br>
            <a:r>
              <a:rPr lang="en-US" sz="4400" dirty="0">
                <a:hlinkClick r:id="rId7"/>
              </a:rPr>
              <a:t>http://electric.smiller.org</a:t>
            </a:r>
            <a:r>
              <a:rPr lang="en-US" sz="4400" dirty="0"/>
              <a:t> </a:t>
            </a:r>
            <a:endParaRPr lang="en-US" sz="9600" dirty="0">
              <a:solidFill>
                <a:schemeClr val="tx2">
                  <a:lumMod val="10000"/>
                </a:schemeClr>
              </a:solidFill>
            </a:endParaRPr>
          </a:p>
        </p:txBody>
      </p:sp>
      <p:pic>
        <p:nvPicPr>
          <p:cNvPr id="3" name="Picture 2" descr="C:\Users\Pat\AppData\Local\Microsoft\Windows Live Mail\WLMDSS.tmp\WLMFE5C.tmp\logo-clean-energy.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4980" y="1166693"/>
            <a:ext cx="4574715" cy="3422891"/>
          </a:xfrm>
          <a:prstGeom prst="rect">
            <a:avLst/>
          </a:prstGeom>
          <a:noFill/>
          <a:ln>
            <a:noFill/>
          </a:ln>
        </p:spPr>
      </p:pic>
    </p:spTree>
    <p:extLst>
      <p:ext uri="{BB962C8B-B14F-4D97-AF65-F5344CB8AC3E}">
        <p14:creationId xmlns:p14="http://schemas.microsoft.com/office/powerpoint/2010/main" val="23592467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NATIONAL CLIMATE ASSESSMENT 2018</a:t>
            </a:r>
          </a:p>
        </p:txBody>
      </p:sp>
      <p:sp>
        <p:nvSpPr>
          <p:cNvPr id="3" name="Text Placeholder 2"/>
          <p:cNvSpPr>
            <a:spLocks noGrp="1"/>
          </p:cNvSpPr>
          <p:nvPr>
            <p:ph type="body" idx="1"/>
          </p:nvPr>
        </p:nvSpPr>
        <p:spPr/>
        <p:txBody>
          <a:bodyPr>
            <a:noAutofit/>
          </a:bodyPr>
          <a:lstStyle/>
          <a:p>
            <a:r>
              <a:rPr lang="en-US" sz="6000" b="1" dirty="0">
                <a:solidFill>
                  <a:schemeClr val="tx2">
                    <a:lumMod val="10000"/>
                  </a:schemeClr>
                </a:solidFill>
              </a:rPr>
              <a:t>Produced by 13 US government agencies led by NOAA, 300 experts</a:t>
            </a:r>
          </a:p>
          <a:p>
            <a:r>
              <a:rPr lang="en-US" sz="6000" b="1" dirty="0">
                <a:solidFill>
                  <a:schemeClr val="tx2">
                    <a:lumMod val="10000"/>
                  </a:schemeClr>
                </a:solidFill>
              </a:rPr>
              <a:t>Conclusions consistent with IPCC Report; broken down by US region, </a:t>
            </a:r>
            <a:r>
              <a:rPr lang="en-US" sz="6000" b="1" dirty="0" err="1">
                <a:solidFill>
                  <a:schemeClr val="tx2">
                    <a:lumMod val="10000"/>
                  </a:schemeClr>
                </a:solidFill>
              </a:rPr>
              <a:t>eg</a:t>
            </a:r>
            <a:endParaRPr lang="en-US" sz="6000" b="1" dirty="0">
              <a:solidFill>
                <a:schemeClr val="tx2">
                  <a:lumMod val="10000"/>
                </a:schemeClr>
              </a:solidFill>
            </a:endParaRPr>
          </a:p>
          <a:p>
            <a:pPr lvl="1"/>
            <a:r>
              <a:rPr lang="en-US" sz="4400" b="1" dirty="0">
                <a:solidFill>
                  <a:schemeClr val="tx2">
                    <a:lumMod val="10000"/>
                  </a:schemeClr>
                </a:solidFill>
              </a:rPr>
              <a:t>More rain and flooding in Northeast</a:t>
            </a:r>
          </a:p>
          <a:p>
            <a:pPr lvl="1"/>
            <a:r>
              <a:rPr lang="en-US" sz="4400" b="1" dirty="0">
                <a:solidFill>
                  <a:schemeClr val="tx2">
                    <a:lumMod val="10000"/>
                  </a:schemeClr>
                </a:solidFill>
              </a:rPr>
              <a:t>More drought and fires in the West</a:t>
            </a:r>
          </a:p>
          <a:p>
            <a:r>
              <a:rPr lang="en-US" sz="6000" b="1" dirty="0">
                <a:solidFill>
                  <a:schemeClr val="tx2">
                    <a:lumMod val="10000"/>
                  </a:schemeClr>
                </a:solidFill>
              </a:rPr>
              <a:t>Quantified the economics of non-action:</a:t>
            </a:r>
          </a:p>
          <a:p>
            <a:pPr lvl="1"/>
            <a:r>
              <a:rPr lang="en-US" sz="4400" b="1" dirty="0">
                <a:solidFill>
                  <a:schemeClr val="tx2">
                    <a:lumMod val="10000"/>
                  </a:schemeClr>
                </a:solidFill>
              </a:rPr>
              <a:t>Annual losses in US $200 billion by 2050</a:t>
            </a:r>
          </a:p>
          <a:p>
            <a:pPr lvl="1"/>
            <a:r>
              <a:rPr lang="en-US" sz="4400" b="1" dirty="0">
                <a:solidFill>
                  <a:schemeClr val="tx2">
                    <a:lumMod val="10000"/>
                  </a:schemeClr>
                </a:solidFill>
              </a:rPr>
              <a:t>Contracting of US GDP by 10% by 2100</a:t>
            </a:r>
          </a:p>
        </p:txBody>
      </p:sp>
    </p:spTree>
    <p:extLst>
      <p:ext uri="{BB962C8B-B14F-4D97-AF65-F5344CB8AC3E}">
        <p14:creationId xmlns:p14="http://schemas.microsoft.com/office/powerpoint/2010/main" val="34819081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YALE CLIMATE OPINION MAPS 2018</a:t>
            </a:r>
          </a:p>
        </p:txBody>
      </p:sp>
      <p:sp>
        <p:nvSpPr>
          <p:cNvPr id="3" name="Text Placeholder 2"/>
          <p:cNvSpPr>
            <a:spLocks noGrp="1"/>
          </p:cNvSpPr>
          <p:nvPr>
            <p:ph type="body" idx="1"/>
          </p:nvPr>
        </p:nvSpPr>
        <p:spPr>
          <a:xfrm>
            <a:off x="1016000" y="2412999"/>
            <a:ext cx="22352000" cy="10006216"/>
          </a:xfrm>
        </p:spPr>
        <p:txBody>
          <a:bodyPr>
            <a:normAutofit fontScale="92500"/>
          </a:bodyPr>
          <a:lstStyle/>
          <a:p>
            <a:r>
              <a:rPr lang="en-US" sz="6000" b="1" dirty="0">
                <a:solidFill>
                  <a:schemeClr val="tx2">
                    <a:lumMod val="10000"/>
                  </a:schemeClr>
                </a:solidFill>
              </a:rPr>
              <a:t>Show how Americans’ climate change beliefs, risk perceptions, and policy support vary at the state, congressional district, metro area, and county levels</a:t>
            </a:r>
          </a:p>
          <a:p>
            <a:r>
              <a:rPr lang="en-US" sz="6000" b="1" dirty="0">
                <a:hlinkClick r:id="rId2"/>
              </a:rPr>
              <a:t>https://climatecommunication.yale.edu/visualizations-data/ycom-us-2018/?est=happening&amp;type=value&amp;geo=county</a:t>
            </a:r>
            <a:r>
              <a:rPr lang="en-US" sz="6000" b="1" dirty="0"/>
              <a:t> </a:t>
            </a:r>
          </a:p>
          <a:p>
            <a:r>
              <a:rPr lang="en-US" sz="6000" b="1" dirty="0">
                <a:solidFill>
                  <a:schemeClr val="tx2">
                    <a:lumMod val="10000"/>
                  </a:schemeClr>
                </a:solidFill>
              </a:rPr>
              <a:t>70% of people favor enacting policies to address climate change</a:t>
            </a:r>
          </a:p>
          <a:p>
            <a:pPr lvl="1"/>
            <a:r>
              <a:rPr lang="en-US" sz="4400" b="1" dirty="0">
                <a:solidFill>
                  <a:schemeClr val="tx2">
                    <a:lumMod val="10000"/>
                  </a:schemeClr>
                </a:solidFill>
              </a:rPr>
              <a:t>In US</a:t>
            </a:r>
          </a:p>
          <a:p>
            <a:pPr lvl="1"/>
            <a:r>
              <a:rPr lang="en-US" sz="4400" b="1" dirty="0">
                <a:solidFill>
                  <a:schemeClr val="tx2">
                    <a:lumMod val="10000"/>
                  </a:schemeClr>
                </a:solidFill>
              </a:rPr>
              <a:t>In NJ</a:t>
            </a:r>
          </a:p>
          <a:p>
            <a:pPr lvl="1"/>
            <a:r>
              <a:rPr lang="en-US" sz="4400" b="1" dirty="0">
                <a:solidFill>
                  <a:schemeClr val="tx2">
                    <a:lumMod val="10000"/>
                  </a:schemeClr>
                </a:solidFill>
              </a:rPr>
              <a:t>In Monmouth County</a:t>
            </a:r>
          </a:p>
          <a:p>
            <a:endParaRPr lang="en-US" b="1" dirty="0"/>
          </a:p>
        </p:txBody>
      </p:sp>
    </p:spTree>
    <p:extLst>
      <p:ext uri="{BB962C8B-B14F-4D97-AF65-F5344CB8AC3E}">
        <p14:creationId xmlns:p14="http://schemas.microsoft.com/office/powerpoint/2010/main" val="5001934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2018 ARCTIC REPORT CARD</a:t>
            </a:r>
          </a:p>
        </p:txBody>
      </p:sp>
      <p:sp>
        <p:nvSpPr>
          <p:cNvPr id="3" name="Text Placeholder 2"/>
          <p:cNvSpPr>
            <a:spLocks noGrp="1"/>
          </p:cNvSpPr>
          <p:nvPr>
            <p:ph type="body" idx="1"/>
          </p:nvPr>
        </p:nvSpPr>
        <p:spPr/>
        <p:txBody>
          <a:bodyPr>
            <a:noAutofit/>
          </a:bodyPr>
          <a:lstStyle/>
          <a:p>
            <a:r>
              <a:rPr lang="en-US" sz="4800" b="1" dirty="0">
                <a:solidFill>
                  <a:schemeClr val="tx2">
                    <a:lumMod val="10000"/>
                  </a:schemeClr>
                </a:solidFill>
              </a:rPr>
              <a:t>Issued annually; peer reviewed; written by more than 80 scientists from 12 countries</a:t>
            </a:r>
          </a:p>
          <a:p>
            <a:r>
              <a:rPr lang="en-US" sz="4800" b="1" dirty="0">
                <a:solidFill>
                  <a:schemeClr val="tx2">
                    <a:lumMod val="10000"/>
                  </a:schemeClr>
                </a:solidFill>
              </a:rPr>
              <a:t>Sea Ice Coverage during 2015 thru 2018 are lowest in satellite record</a:t>
            </a:r>
          </a:p>
          <a:p>
            <a:r>
              <a:rPr lang="en-US" sz="4800" b="1" dirty="0">
                <a:solidFill>
                  <a:schemeClr val="tx2">
                    <a:lumMod val="10000"/>
                  </a:schemeClr>
                </a:solidFill>
              </a:rPr>
              <a:t>Surface Temperatures are breaking records; increasing  more than 2X faster than rest of globe</a:t>
            </a:r>
          </a:p>
          <a:p>
            <a:r>
              <a:rPr lang="en-US" sz="4800" b="1" dirty="0">
                <a:solidFill>
                  <a:schemeClr val="tx2">
                    <a:lumMod val="10000"/>
                  </a:schemeClr>
                </a:solidFill>
              </a:rPr>
              <a:t>Atmospheric Warming is more rapidly melting Greenland ice sheet</a:t>
            </a:r>
          </a:p>
          <a:p>
            <a:r>
              <a:rPr lang="en-US" sz="4800" b="1" dirty="0">
                <a:solidFill>
                  <a:schemeClr val="tx2">
                    <a:lumMod val="10000"/>
                  </a:schemeClr>
                </a:solidFill>
              </a:rPr>
              <a:t>Increased Air Temperatures result in sluggish/wavy jet-stream.  Deep jet stream waves coincided with:</a:t>
            </a:r>
          </a:p>
          <a:p>
            <a:pPr lvl="1">
              <a:spcBef>
                <a:spcPts val="1800"/>
              </a:spcBef>
            </a:pPr>
            <a:r>
              <a:rPr lang="en-US" sz="4400" b="1" dirty="0">
                <a:solidFill>
                  <a:schemeClr val="tx2">
                    <a:lumMod val="10000"/>
                  </a:schemeClr>
                </a:solidFill>
              </a:rPr>
              <a:t>North Pole heat wave, late 2017</a:t>
            </a:r>
          </a:p>
          <a:p>
            <a:pPr lvl="1">
              <a:spcBef>
                <a:spcPts val="1800"/>
              </a:spcBef>
            </a:pPr>
            <a:r>
              <a:rPr lang="en-US" sz="4400" b="1" dirty="0">
                <a:solidFill>
                  <a:schemeClr val="tx2">
                    <a:lumMod val="10000"/>
                  </a:schemeClr>
                </a:solidFill>
              </a:rPr>
              <a:t>Severe winter storms in Eastern US in 2018</a:t>
            </a:r>
          </a:p>
          <a:p>
            <a:pPr lvl="1">
              <a:spcBef>
                <a:spcPts val="1800"/>
              </a:spcBef>
            </a:pPr>
            <a:r>
              <a:rPr lang="en-US" sz="4400" b="1" dirty="0">
                <a:solidFill>
                  <a:schemeClr val="tx2">
                    <a:lumMod val="10000"/>
                  </a:schemeClr>
                </a:solidFill>
              </a:rPr>
              <a:t>Extreme cold in Europe in March, 2018</a:t>
            </a:r>
          </a:p>
        </p:txBody>
      </p:sp>
    </p:spTree>
    <p:extLst>
      <p:ext uri="{BB962C8B-B14F-4D97-AF65-F5344CB8AC3E}">
        <p14:creationId xmlns:p14="http://schemas.microsoft.com/office/powerpoint/2010/main" val="48444949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SIXTH MASS EXTINCTION</a:t>
            </a:r>
          </a:p>
        </p:txBody>
      </p:sp>
      <p:sp>
        <p:nvSpPr>
          <p:cNvPr id="3" name="Text Placeholder 2"/>
          <p:cNvSpPr>
            <a:spLocks noGrp="1"/>
          </p:cNvSpPr>
          <p:nvPr>
            <p:ph type="body" idx="1"/>
          </p:nvPr>
        </p:nvSpPr>
        <p:spPr>
          <a:xfrm>
            <a:off x="1016000" y="2412999"/>
            <a:ext cx="22352000" cy="10039466"/>
          </a:xfrm>
        </p:spPr>
        <p:txBody>
          <a:bodyPr>
            <a:normAutofit fontScale="92500"/>
          </a:bodyPr>
          <a:lstStyle/>
          <a:p>
            <a:r>
              <a:rPr lang="en-US" b="1" dirty="0">
                <a:solidFill>
                  <a:schemeClr val="tx2">
                    <a:lumMod val="10000"/>
                  </a:schemeClr>
                </a:solidFill>
              </a:rPr>
              <a:t>Global Assessment Report on Biodiversity and Ecosystem Services, 6 May 2019, on the global state of biodiversity</a:t>
            </a:r>
          </a:p>
          <a:p>
            <a:r>
              <a:rPr lang="en-US" b="1" dirty="0">
                <a:solidFill>
                  <a:schemeClr val="tx2">
                    <a:lumMod val="10000"/>
                  </a:schemeClr>
                </a:solidFill>
              </a:rPr>
              <a:t>Produced by UN Intergovernmental Science-Policy Platform on Biodiversity and Ecosystem Services </a:t>
            </a:r>
          </a:p>
          <a:p>
            <a:r>
              <a:rPr lang="en-US" b="1" dirty="0">
                <a:solidFill>
                  <a:schemeClr val="tx2">
                    <a:lumMod val="10000"/>
                  </a:schemeClr>
                </a:solidFill>
              </a:rPr>
              <a:t>Due to human impact on the environment, Earth's biodiversity has suffered a catastrophic decline unprecedented in human history. Faced with extinction:</a:t>
            </a:r>
          </a:p>
          <a:p>
            <a:pPr lvl="1"/>
            <a:r>
              <a:rPr lang="en-US" b="1" dirty="0">
                <a:solidFill>
                  <a:schemeClr val="tx2">
                    <a:lumMod val="10000"/>
                  </a:schemeClr>
                </a:solidFill>
              </a:rPr>
              <a:t>40 percent of </a:t>
            </a:r>
            <a:r>
              <a:rPr lang="en-US" b="1" dirty="0">
                <a:solidFill>
                  <a:schemeClr val="tx2">
                    <a:lumMod val="10000"/>
                  </a:schemeClr>
                </a:solidFill>
                <a:hlinkClick r:id="rId2" tooltip="Amphibian"/>
              </a:rPr>
              <a:t>amphibians</a:t>
            </a:r>
            <a:r>
              <a:rPr lang="en-US" b="1" dirty="0">
                <a:solidFill>
                  <a:schemeClr val="tx2">
                    <a:lumMod val="10000"/>
                  </a:schemeClr>
                </a:solidFill>
              </a:rPr>
              <a:t> </a:t>
            </a:r>
          </a:p>
          <a:p>
            <a:pPr lvl="1"/>
            <a:r>
              <a:rPr lang="en-US" b="1" dirty="0">
                <a:solidFill>
                  <a:schemeClr val="tx2">
                    <a:lumMod val="10000"/>
                  </a:schemeClr>
                </a:solidFill>
              </a:rPr>
              <a:t>Almost a third of reef-building </a:t>
            </a:r>
            <a:r>
              <a:rPr lang="en-US" b="1" dirty="0">
                <a:solidFill>
                  <a:schemeClr val="tx2">
                    <a:lumMod val="10000"/>
                  </a:schemeClr>
                </a:solidFill>
                <a:hlinkClick r:id="rId3" tooltip="Corals"/>
              </a:rPr>
              <a:t>corals</a:t>
            </a:r>
            <a:r>
              <a:rPr lang="en-US" b="1" dirty="0">
                <a:solidFill>
                  <a:schemeClr val="tx2">
                    <a:lumMod val="10000"/>
                  </a:schemeClr>
                </a:solidFill>
              </a:rPr>
              <a:t> </a:t>
            </a:r>
          </a:p>
          <a:p>
            <a:pPr lvl="1"/>
            <a:r>
              <a:rPr lang="en-US" b="1" dirty="0">
                <a:solidFill>
                  <a:schemeClr val="tx2">
                    <a:lumMod val="10000"/>
                  </a:schemeClr>
                </a:solidFill>
              </a:rPr>
              <a:t>More than a third of </a:t>
            </a:r>
            <a:r>
              <a:rPr lang="en-US" b="1" dirty="0">
                <a:solidFill>
                  <a:schemeClr val="tx2">
                    <a:lumMod val="10000"/>
                  </a:schemeClr>
                </a:solidFill>
                <a:hlinkClick r:id="rId4" tooltip="Marine mammal"/>
              </a:rPr>
              <a:t>marine mammals</a:t>
            </a:r>
            <a:r>
              <a:rPr lang="en-US" b="1" dirty="0">
                <a:solidFill>
                  <a:schemeClr val="tx2">
                    <a:lumMod val="10000"/>
                  </a:schemeClr>
                </a:solidFill>
              </a:rPr>
              <a:t> </a:t>
            </a:r>
          </a:p>
          <a:p>
            <a:pPr lvl="1"/>
            <a:r>
              <a:rPr lang="en-US" b="1" dirty="0">
                <a:solidFill>
                  <a:schemeClr val="tx2">
                    <a:lumMod val="10000"/>
                  </a:schemeClr>
                </a:solidFill>
              </a:rPr>
              <a:t>10 percent of all </a:t>
            </a:r>
            <a:r>
              <a:rPr lang="en-US" b="1" dirty="0">
                <a:solidFill>
                  <a:schemeClr val="tx2">
                    <a:lumMod val="10000"/>
                  </a:schemeClr>
                </a:solidFill>
                <a:hlinkClick r:id="rId5" tooltip="Insects"/>
              </a:rPr>
              <a:t>insects</a:t>
            </a:r>
            <a:r>
              <a:rPr lang="en-US" b="1" dirty="0">
                <a:solidFill>
                  <a:schemeClr val="tx2">
                    <a:lumMod val="10000"/>
                  </a:schemeClr>
                </a:solidFill>
              </a:rPr>
              <a:t> </a:t>
            </a:r>
          </a:p>
          <a:p>
            <a:r>
              <a:rPr lang="en-US" b="1" dirty="0">
                <a:solidFill>
                  <a:schemeClr val="tx2">
                    <a:lumMod val="10000"/>
                  </a:schemeClr>
                </a:solidFill>
              </a:rPr>
              <a:t>Catastrophic consequences on human food supply</a:t>
            </a:r>
          </a:p>
        </p:txBody>
      </p:sp>
    </p:spTree>
    <p:extLst>
      <p:ext uri="{BB962C8B-B14F-4D97-AF65-F5344CB8AC3E}">
        <p14:creationId xmlns:p14="http://schemas.microsoft.com/office/powerpoint/2010/main" val="5373928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782-Paris">
            <a:hlinkClick r:id="" action="ppaction://media"/>
            <a:extLst>
              <a:ext uri="{FF2B5EF4-FFF2-40B4-BE49-F238E27FC236}">
                <a16:creationId xmlns:a16="http://schemas.microsoft.com/office/drawing/2014/main" id="{673FB6EA-08D6-4DA7-AA68-9568F5E1D7F9}"/>
              </a:ext>
            </a:extLst>
          </p:cNvPr>
          <p:cNvPicPr>
            <a:picLocks noChangeAspect="1"/>
          </p:cNvPicPr>
          <p:nvPr>
            <a:videoFile r:link="rId1"/>
            <p:extLst>
              <p:ext uri="{DAA4B4D4-6D71-4841-9C94-3DE7FCFB9230}">
                <p14:media xmlns:p14="http://schemas.microsoft.com/office/powerpoint/2010/main" r:embed="rId2">
                  <p14:trim st="3056"/>
                </p14:media>
              </p:ext>
            </p:extLst>
          </p:nvPr>
        </p:nvPicPr>
        <p:blipFill>
          <a:blip r:embed="rId5"/>
          <a:stretch>
            <a:fillRect/>
          </a:stretch>
        </p:blipFill>
        <p:spPr>
          <a:xfrm>
            <a:off x="0" y="0"/>
            <a:ext cx="24384000" cy="13716000"/>
          </a:xfrm>
          <a:prstGeom prst="rect">
            <a:avLst/>
          </a:prstGeom>
        </p:spPr>
      </p:pic>
      <p:sp>
        <p:nvSpPr>
          <p:cNvPr id="8634" name="In the 2015 Paris Agreement,…"/>
          <p:cNvSpPr txBox="1"/>
          <p:nvPr/>
        </p:nvSpPr>
        <p:spPr>
          <a:xfrm>
            <a:off x="5651458" y="587118"/>
            <a:ext cx="18196392" cy="4308872"/>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p>
            <a:pPr defTabSz="1828800" hangingPunct="1">
              <a:defRPr sz="4500"/>
            </a:pPr>
            <a:r>
              <a:rPr sz="6750" b="0" kern="1200" cap="none" dirty="0">
                <a:solidFill>
                  <a:srgbClr val="8DC63F">
                    <a:lumMod val="20000"/>
                    <a:lumOff val="80000"/>
                  </a:srgbClr>
                </a:solidFill>
                <a:effectLst>
                  <a:outerShdw blurRad="50800" dist="50800" dir="2700000" algn="tl" rotWithShape="0">
                    <a:prstClr val="black">
                      <a:alpha val="80000"/>
                    </a:prstClr>
                  </a:outerShdw>
                </a:effectLst>
              </a:rPr>
              <a:t>In the 2015 Paris Agreement,</a:t>
            </a:r>
          </a:p>
          <a:p>
            <a:pPr defTabSz="1828800" hangingPunct="1">
              <a:defRPr sz="4500"/>
            </a:pPr>
            <a:r>
              <a:rPr sz="6750" b="0" kern="1200" cap="none" dirty="0">
                <a:solidFill>
                  <a:srgbClr val="FE4734"/>
                </a:solidFill>
                <a:effectLst>
                  <a:outerShdw blurRad="50800" dist="50800" dir="2700000" algn="tl" rotWithShape="0">
                    <a:prstClr val="black">
                      <a:alpha val="80000"/>
                    </a:prstClr>
                  </a:outerShdw>
                </a:effectLst>
              </a:rPr>
              <a:t>every nation in the world agreed </a:t>
            </a:r>
            <a:br>
              <a:rPr sz="6750" b="0" kern="1200" cap="none" dirty="0">
                <a:effectLst>
                  <a:outerShdw blurRad="50800" dist="50800" dir="2700000" algn="tl" rotWithShape="0">
                    <a:prstClr val="black">
                      <a:alpha val="80000"/>
                    </a:prstClr>
                  </a:outerShdw>
                </a:effectLst>
              </a:rPr>
            </a:br>
            <a:r>
              <a:rPr sz="6750" b="0" kern="1200" cap="none" dirty="0">
                <a:solidFill>
                  <a:srgbClr val="8DC63F">
                    <a:lumMod val="20000"/>
                    <a:lumOff val="80000"/>
                  </a:srgbClr>
                </a:solidFill>
                <a:effectLst>
                  <a:outerShdw blurRad="50800" dist="50800" dir="2700000" algn="tl" rotWithShape="0">
                    <a:prstClr val="black">
                      <a:alpha val="80000"/>
                    </a:prstClr>
                  </a:outerShdw>
                </a:effectLst>
              </a:rPr>
              <a:t>to work together to achieve net zero greenhouse gas emissions by mid-century.</a:t>
            </a:r>
          </a:p>
        </p:txBody>
      </p:sp>
      <p:sp>
        <p:nvSpPr>
          <p:cNvPr id="8635" name="© SevArt/Pond5"/>
          <p:cNvSpPr txBox="1"/>
          <p:nvPr/>
        </p:nvSpPr>
        <p:spPr>
          <a:xfrm>
            <a:off x="1371601" y="13030202"/>
            <a:ext cx="8587898" cy="353943"/>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spAutoFit/>
          </a:bodyPr>
          <a:lstStyle>
            <a:lvl1pPr>
              <a:defRPr sz="1200"/>
            </a:lvl1pPr>
          </a:lstStyle>
          <a:p>
            <a:pPr algn="l" defTabSz="1828800" hangingPunct="1"/>
            <a:r>
              <a:rPr sz="1800" b="0" kern="1200" cap="none" dirty="0">
                <a:solidFill>
                  <a:srgbClr val="FFFFFF">
                    <a:alpha val="90000"/>
                  </a:srgbClr>
                </a:solidFill>
              </a:rPr>
              <a:t>© </a:t>
            </a:r>
            <a:r>
              <a:rPr sz="1800" b="0" kern="1200" cap="none" dirty="0" err="1">
                <a:solidFill>
                  <a:srgbClr val="FFFFFF">
                    <a:alpha val="90000"/>
                  </a:srgbClr>
                </a:solidFill>
              </a:rPr>
              <a:t>SevArt</a:t>
            </a:r>
            <a:r>
              <a:rPr sz="1800" b="0" kern="1200" cap="none" dirty="0">
                <a:solidFill>
                  <a:srgbClr val="FFFFFF">
                    <a:alpha val="90000"/>
                  </a:srgbClr>
                </a:solidFill>
              </a:rPr>
              <a:t>/Pond5</a:t>
            </a:r>
          </a:p>
        </p:txBody>
      </p:sp>
      <p:sp>
        <p:nvSpPr>
          <p:cNvPr id="8636" name="The U.S. cannot legally withdraw until the day after the 2020 Presidential election."/>
          <p:cNvSpPr txBox="1"/>
          <p:nvPr/>
        </p:nvSpPr>
        <p:spPr>
          <a:xfrm>
            <a:off x="7969027" y="5222939"/>
            <a:ext cx="12640226" cy="327012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gn="ctr">
              <a:defRPr sz="4500"/>
            </a:lvl1pPr>
          </a:lstStyle>
          <a:p>
            <a:pPr defTabSz="1828800" hangingPunct="1"/>
            <a:r>
              <a:rPr sz="6750" b="0" kern="1200" cap="none" dirty="0">
                <a:solidFill>
                  <a:srgbClr val="8DC63F">
                    <a:lumMod val="20000"/>
                    <a:lumOff val="80000"/>
                  </a:srgbClr>
                </a:solidFill>
                <a:effectLst>
                  <a:outerShdw blurRad="50800" dist="50800" dir="2700000" algn="tl" rotWithShape="0">
                    <a:prstClr val="black">
                      <a:alpha val="80000"/>
                    </a:prstClr>
                  </a:outerShdw>
                </a:effectLst>
              </a:rPr>
              <a:t>The U.S. cannot legally withdraw until the day after the 2020 Presidential election.</a:t>
            </a:r>
          </a:p>
        </p:txBody>
      </p:sp>
    </p:spTree>
    <p:extLst>
      <p:ext uri="{BB962C8B-B14F-4D97-AF65-F5344CB8AC3E}">
        <p14:creationId xmlns:p14="http://schemas.microsoft.com/office/powerpoint/2010/main" val="305582270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8" fill="hold"/>
                                        <p:tgtEl>
                                          <p:spTgt spid="3"/>
                                        </p:tgtEl>
                                      </p:cBhvr>
                                    </p:cmd>
                                  </p:childTnLst>
                                </p:cTn>
                              </p:par>
                              <p:par>
                                <p:cTn id="7" presetID="1" presetClass="entr" presetSubtype="0" fill="hold" grpId="0" nodeType="withEffect">
                                  <p:stCondLst>
                                    <p:cond delay="300"/>
                                  </p:stCondLst>
                                  <p:iterate type="lt">
                                    <p:tmAbs val="30"/>
                                  </p:iterate>
                                  <p:childTnLst>
                                    <p:set>
                                      <p:cBhvr>
                                        <p:cTn id="8" fill="hold"/>
                                        <p:tgtEl>
                                          <p:spTgt spid="8634">
                                            <p:txEl>
                                              <p:charRg st="4294967295" end="429496729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30"/>
                                  </p:iterate>
                                  <p:childTnLst>
                                    <p:set>
                                      <p:cBhvr>
                                        <p:cTn id="12" fill="hold"/>
                                        <p:tgtEl>
                                          <p:spTgt spid="8636">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8634" grpId="0" autoUpdateAnimBg="0" advAuto="0"/>
      <p:bldP spid="8636" grpId="0"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0" name="Rectangle"/>
          <p:cNvSpPr/>
          <p:nvPr/>
        </p:nvSpPr>
        <p:spPr>
          <a:xfrm>
            <a:off x="-1" y="1829117"/>
            <a:ext cx="24384002" cy="2266952"/>
          </a:xfrm>
          <a:prstGeom prst="rect">
            <a:avLst/>
          </a:prstGeom>
          <a:solidFill>
            <a:srgbClr val="FFFFFF"/>
          </a:solidFill>
          <a:ln w="25400">
            <a:miter lim="400000"/>
          </a:ln>
        </p:spPr>
        <p:txBody>
          <a:bodyPr lIns="57150" tIns="57150" rIns="57150" bIns="57150"/>
          <a:lstStyle/>
          <a:p>
            <a:endParaRPr sz="19500"/>
          </a:p>
        </p:txBody>
      </p:sp>
      <p:pic>
        <p:nvPicPr>
          <p:cNvPr id="7031" name="Screen Shot 2017-06-23 at 7.48.13 PM.png" descr="Screen Shot 2017-06-23 at 7.48.13 PM.png"/>
          <p:cNvPicPr>
            <a:picLocks noChangeAspect="1"/>
          </p:cNvPicPr>
          <p:nvPr/>
        </p:nvPicPr>
        <p:blipFill>
          <a:blip r:embed="rId3">
            <a:extLst/>
          </a:blip>
          <a:stretch>
            <a:fillRect/>
          </a:stretch>
        </p:blipFill>
        <p:spPr>
          <a:xfrm>
            <a:off x="5568440" y="1590991"/>
            <a:ext cx="13944602" cy="1371602"/>
          </a:xfrm>
          <a:prstGeom prst="rect">
            <a:avLst/>
          </a:prstGeom>
          <a:ln w="12700">
            <a:miter lim="400000"/>
          </a:ln>
        </p:spPr>
      </p:pic>
      <p:sp>
        <p:nvSpPr>
          <p:cNvPr id="7032" name="200+ Cities          9 States…"/>
          <p:cNvSpPr txBox="1"/>
          <p:nvPr/>
        </p:nvSpPr>
        <p:spPr>
          <a:xfrm>
            <a:off x="2143986" y="3768131"/>
            <a:ext cx="20096028" cy="4693593"/>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a:spcBef>
                <a:spcPts val="1500"/>
              </a:spcBef>
              <a:defRPr sz="6000">
                <a:solidFill>
                  <a:srgbClr val="B2C0C0"/>
                </a:solidFill>
              </a:defRPr>
            </a:pPr>
            <a:r>
              <a:rPr lang="en-US" sz="9000" cap="none" dirty="0">
                <a:solidFill>
                  <a:schemeClr val="tx2">
                    <a:lumMod val="10000"/>
                  </a:schemeClr>
                </a:solidFill>
              </a:rPr>
              <a:t>200+ Cities          9 States</a:t>
            </a:r>
          </a:p>
          <a:p>
            <a:pPr>
              <a:spcBef>
                <a:spcPts val="1500"/>
              </a:spcBef>
              <a:defRPr sz="6000">
                <a:solidFill>
                  <a:srgbClr val="B2C0C0"/>
                </a:solidFill>
              </a:defRPr>
            </a:pPr>
            <a:r>
              <a:rPr lang="en-US" sz="9000" cap="none" dirty="0">
                <a:solidFill>
                  <a:schemeClr val="tx2">
                    <a:lumMod val="10000"/>
                  </a:schemeClr>
                </a:solidFill>
              </a:rPr>
              <a:t>183 Colleges And Universities</a:t>
            </a:r>
          </a:p>
          <a:p>
            <a:pPr>
              <a:spcBef>
                <a:spcPts val="1500"/>
              </a:spcBef>
              <a:defRPr sz="6000">
                <a:solidFill>
                  <a:srgbClr val="B2C0C0"/>
                </a:solidFill>
              </a:defRPr>
            </a:pPr>
            <a:r>
              <a:rPr lang="en-US" sz="9000" cap="none" dirty="0">
                <a:solidFill>
                  <a:schemeClr val="tx2">
                    <a:lumMod val="10000"/>
                  </a:schemeClr>
                </a:solidFill>
              </a:rPr>
              <a:t>1,700 Businesses And Investors</a:t>
            </a:r>
          </a:p>
        </p:txBody>
      </p:sp>
      <p:sp>
        <p:nvSpPr>
          <p:cNvPr id="7033" name="All committed to the Paris Climate Agreement"/>
          <p:cNvSpPr txBox="1"/>
          <p:nvPr/>
        </p:nvSpPr>
        <p:spPr>
          <a:xfrm>
            <a:off x="-1" y="9908559"/>
            <a:ext cx="24352854" cy="2693045"/>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lvl1pPr algn="ctr">
              <a:spcBef>
                <a:spcPts val="1000"/>
              </a:spcBef>
              <a:defRPr sz="5500"/>
            </a:lvl1pPr>
          </a:lstStyle>
          <a:p>
            <a:r>
              <a:rPr sz="8250" dirty="0"/>
              <a:t>All committed to the Paris Climate Agreement</a:t>
            </a:r>
          </a:p>
        </p:txBody>
      </p:sp>
    </p:spTree>
    <p:extLst>
      <p:ext uri="{BB962C8B-B14F-4D97-AF65-F5344CB8AC3E}">
        <p14:creationId xmlns:p14="http://schemas.microsoft.com/office/powerpoint/2010/main" val="195098771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2">
                                            <p:bg/>
                                          </p:spTgt>
                                        </p:tgtEl>
                                        <p:attrNameLst>
                                          <p:attrName>style.visibility</p:attrName>
                                        </p:attrNameLst>
                                      </p:cBhvr>
                                      <p:to>
                                        <p:strVal val="visible"/>
                                      </p:to>
                                    </p:set>
                                    <p:animEffect transition="in" filter="fade">
                                      <p:cBhvr>
                                        <p:cTn id="7" dur="700"/>
                                        <p:tgtEl>
                                          <p:spTgt spid="70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2">
                                            <p:txEl>
                                              <p:pRg st="0" end="0"/>
                                            </p:txEl>
                                          </p:spTgt>
                                        </p:tgtEl>
                                        <p:attrNameLst>
                                          <p:attrName>style.visibility</p:attrName>
                                        </p:attrNameLst>
                                      </p:cBhvr>
                                      <p:to>
                                        <p:strVal val="visible"/>
                                      </p:to>
                                    </p:set>
                                    <p:animEffect transition="in" filter="fade">
                                      <p:cBhvr>
                                        <p:cTn id="10" dur="700"/>
                                        <p:tgtEl>
                                          <p:spTgt spid="703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32">
                                            <p:txEl>
                                              <p:pRg st="1" end="1"/>
                                            </p:txEl>
                                          </p:spTgt>
                                        </p:tgtEl>
                                        <p:attrNameLst>
                                          <p:attrName>style.visibility</p:attrName>
                                        </p:attrNameLst>
                                      </p:cBhvr>
                                      <p:to>
                                        <p:strVal val="visible"/>
                                      </p:to>
                                    </p:set>
                                    <p:animEffect transition="in" filter="fade">
                                      <p:cBhvr>
                                        <p:cTn id="13" dur="700"/>
                                        <p:tgtEl>
                                          <p:spTgt spid="703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32">
                                            <p:txEl>
                                              <p:pRg st="2" end="2"/>
                                            </p:txEl>
                                          </p:spTgt>
                                        </p:tgtEl>
                                        <p:attrNameLst>
                                          <p:attrName>style.visibility</p:attrName>
                                        </p:attrNameLst>
                                      </p:cBhvr>
                                      <p:to>
                                        <p:strVal val="visible"/>
                                      </p:to>
                                    </p:set>
                                    <p:animEffect transition="in" filter="fade">
                                      <p:cBhvr>
                                        <p:cTn id="16" dur="700"/>
                                        <p:tgtEl>
                                          <p:spTgt spid="7032">
                                            <p:txEl>
                                              <p:pRg st="2" end="2"/>
                                            </p:txEl>
                                          </p:spTgt>
                                        </p:tgtEl>
                                      </p:cBhvr>
                                    </p:animEffect>
                                  </p:childTnLst>
                                </p:cTn>
                              </p:par>
                            </p:childTnLst>
                          </p:cTn>
                        </p:par>
                        <p:par>
                          <p:cTn id="17" fill="hold">
                            <p:stCondLst>
                              <p:cond delay="700"/>
                            </p:stCondLst>
                            <p:childTnLst>
                              <p:par>
                                <p:cTn id="18" presetID="1" presetClass="entr" presetSubtype="0" fill="hold" grpId="0" nodeType="afterEffect">
                                  <p:stCondLst>
                                    <p:cond delay="0"/>
                                  </p:stCondLst>
                                  <p:iterate type="lt">
                                    <p:tmAbs val="20"/>
                                  </p:iterate>
                                  <p:childTnLst>
                                    <p:set>
                                      <p:cBhvr>
                                        <p:cTn id="19" fill="hold"/>
                                        <p:tgtEl>
                                          <p:spTgt spid="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2" grpId="0" build="p" bldLvl="5" animBg="1" advAuto="0"/>
      <p:bldP spid="7033" grpId="0" animBg="1" advAuto="0"/>
    </p:bldLst>
  </p:timing>
</p:sld>
</file>

<file path=ppt/theme/theme1.xml><?xml version="1.0" encoding="utf-8"?>
<a:theme xmlns:a="http://schemas.openxmlformats.org/drawingml/2006/main" name="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15677</TotalTime>
  <Words>4701</Words>
  <Application>Microsoft Office PowerPoint</Application>
  <PresentationFormat>Custom</PresentationFormat>
  <Paragraphs>561</Paragraphs>
  <Slides>39</Slides>
  <Notes>30</Notes>
  <HiddenSlides>1</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Aharoni</vt:lpstr>
      <vt:lpstr>Arial</vt:lpstr>
      <vt:lpstr>Courier New</vt:lpstr>
      <vt:lpstr>Gill Sans</vt:lpstr>
      <vt:lpstr>Helvetica</vt:lpstr>
      <vt:lpstr>Helvetica Light</vt:lpstr>
      <vt:lpstr>Helvetica Neue</vt:lpstr>
      <vt:lpstr>Times New Roman</vt:lpstr>
      <vt:lpstr>White</vt:lpstr>
      <vt:lpstr>4_White</vt:lpstr>
      <vt:lpstr>1_White</vt:lpstr>
      <vt:lpstr>MIDDLETOWN FOR CLEAN ENERGY 100% CAMPAIGN May 28 HUB slides &amp; references at http://climate.smiller.org/talks/hub  Pat and Steve Miller patmiller@comcast.net    stevemiller@comcast.net  http://climate.smiller.org  http://electric.smiller.org </vt:lpstr>
      <vt:lpstr>WHAT CRISIS?</vt:lpstr>
      <vt:lpstr>IPCC REPORT</vt:lpstr>
      <vt:lpstr>NATIONAL CLIMATE ASSESSMENT 2018</vt:lpstr>
      <vt:lpstr>YALE CLIMATE OPINION MAPS 2018</vt:lpstr>
      <vt:lpstr>2018 ARCTIC REPORT CARD</vt:lpstr>
      <vt:lpstr>SIXTH MASS EXTINCTION</vt:lpstr>
      <vt:lpstr>PowerPoint Presentation</vt:lpstr>
      <vt:lpstr>PowerPoint Presentation</vt:lpstr>
      <vt:lpstr>U.S. Commitments to 100% Renewable Electricity</vt:lpstr>
      <vt:lpstr>New Jersey’s Clean Energy Initiatives</vt:lpstr>
      <vt:lpstr> </vt:lpstr>
      <vt:lpstr> </vt:lpstr>
      <vt:lpstr>                 Middletown for Clean Energy                  Letter Campaign: The Letter</vt:lpstr>
      <vt:lpstr>                   Middletown for Clean Energy                    Letter Campaign: Getting Signers</vt:lpstr>
      <vt:lpstr>                   Middletown for Clean Energy                    Presentation to Township Committee</vt:lpstr>
      <vt:lpstr>                   Middletown for Clean Energy                    Outcome</vt:lpstr>
      <vt:lpstr>                   Middletown for Clean Energy                    Further Status</vt:lpstr>
      <vt:lpstr>Sustainable Jersey Certifications A Framework for Getting To 100% Clean Energy </vt:lpstr>
      <vt:lpstr>                          Your Town For Clean Energy                           Foundations for Your Energy Plan</vt:lpstr>
      <vt:lpstr>                          Your Town For Clean Energy                           Sustainable Jersey Actions </vt:lpstr>
      <vt:lpstr>Your (Typical NJ) GHG Emissions EEEmissions</vt:lpstr>
      <vt:lpstr>GOLD STAR STANDARD IN ENERGY  3.6% / per year   Enables reaching 80% emission reduction by 2050</vt:lpstr>
      <vt:lpstr>Apply for EDF GRANT (early spring, 2020)</vt:lpstr>
      <vt:lpstr>START ENERGY ACTIONS WITH ENERGY EFFICIENCY IMPROVEMENT</vt:lpstr>
      <vt:lpstr>AFTER COMPLETING ENERGY EFFICIENCY ACTIONS</vt:lpstr>
      <vt:lpstr>GOLD STAR STANDARD IN ENERGY</vt:lpstr>
      <vt:lpstr>GOLD STAR STANDARD IN ENERGY</vt:lpstr>
      <vt:lpstr>                          Your Town For Clean Energy            Examples of Electrical Aggregation                              </vt:lpstr>
      <vt:lpstr>                          Your Town For Clean Energy            Other Opportunities for Emission Reductions                              </vt:lpstr>
      <vt:lpstr>Improve Your Town’s Master Plan</vt:lpstr>
      <vt:lpstr>County Climate Coalition</vt:lpstr>
      <vt:lpstr>Overview </vt:lpstr>
      <vt:lpstr>Member Counties</vt:lpstr>
      <vt:lpstr>Benefits of Joining CCC</vt:lpstr>
      <vt:lpstr>ALTERNATIVE: 100% COMMITTED</vt:lpstr>
      <vt:lpstr>SUSTAINABLE JERSEY MAYORS SUMMIT</vt:lpstr>
      <vt:lpstr>PowerPoint Presentation</vt:lpstr>
      <vt:lpstr>MIDDLETOWN FOR CLEAN ENERGY 100% CAMPAIGN May 28 HUB slides &amp; references at http://climate.smiller.org/talks/hub  Pat and Steve Miller patmiller@comcast.net    stevemiller@comcast.net  http://climate.smiller.org  http://electric.smiller.org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Climate Coalition</dc:title>
  <dc:creator>patlaptop miller</dc:creator>
  <cp:lastModifiedBy>Steve Miller</cp:lastModifiedBy>
  <cp:revision>181</cp:revision>
  <cp:lastPrinted>2019-05-28T17:26:09Z</cp:lastPrinted>
  <dcterms:modified xsi:type="dcterms:W3CDTF">2019-05-28T17:43:08Z</dcterms:modified>
</cp:coreProperties>
</file>