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715" r:id="rId3"/>
  </p:sldMasterIdLst>
  <p:notesMasterIdLst>
    <p:notesMasterId r:id="rId31"/>
  </p:notesMasterIdLst>
  <p:sldIdLst>
    <p:sldId id="267" r:id="rId4"/>
    <p:sldId id="268" r:id="rId5"/>
    <p:sldId id="270" r:id="rId6"/>
    <p:sldId id="271" r:id="rId7"/>
    <p:sldId id="272" r:id="rId8"/>
    <p:sldId id="313" r:id="rId9"/>
    <p:sldId id="269" r:id="rId10"/>
    <p:sldId id="301" r:id="rId11"/>
    <p:sldId id="274" r:id="rId12"/>
    <p:sldId id="300" r:id="rId13"/>
    <p:sldId id="275" r:id="rId14"/>
    <p:sldId id="278" r:id="rId15"/>
    <p:sldId id="276" r:id="rId16"/>
    <p:sldId id="277" r:id="rId17"/>
    <p:sldId id="280" r:id="rId18"/>
    <p:sldId id="281" r:id="rId19"/>
    <p:sldId id="282" r:id="rId20"/>
    <p:sldId id="284" r:id="rId21"/>
    <p:sldId id="982" r:id="rId22"/>
    <p:sldId id="312" r:id="rId23"/>
    <p:sldId id="315" r:id="rId24"/>
    <p:sldId id="980" r:id="rId25"/>
    <p:sldId id="966" r:id="rId26"/>
    <p:sldId id="979" r:id="rId27"/>
    <p:sldId id="976" r:id="rId28"/>
    <p:sldId id="440" r:id="rId29"/>
    <p:sldId id="286"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422"/>
    <a:srgbClr val="F2E70E"/>
    <a:srgbClr val="EBC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5909" autoAdjust="0"/>
  </p:normalViewPr>
  <p:slideViewPr>
    <p:cSldViewPr snapToGrid="0">
      <p:cViewPr varScale="1">
        <p:scale>
          <a:sx n="30" d="100"/>
          <a:sy n="30" d="100"/>
        </p:scale>
        <p:origin x="774" y="60"/>
      </p:cViewPr>
      <p:guideLst/>
    </p:cSldViewPr>
  </p:slideViewPr>
  <p:notesTextViewPr>
    <p:cViewPr>
      <p:scale>
        <a:sx n="1" d="1"/>
        <a:sy n="1" d="1"/>
      </p:scale>
      <p:origin x="0" y="0"/>
    </p:cViewPr>
  </p:notesTextViewPr>
  <p:sorterViewPr>
    <p:cViewPr>
      <p:scale>
        <a:sx n="100" d="100"/>
        <a:sy n="100" d="100"/>
      </p:scale>
      <p:origin x="0" y="-10272"/>
    </p:cViewPr>
  </p:sorterViewPr>
  <p:notesViewPr>
    <p:cSldViewPr snapToGrid="0">
      <p:cViewPr varScale="1">
        <p:scale>
          <a:sx n="80" d="100"/>
          <a:sy n="80" d="100"/>
        </p:scale>
        <p:origin x="209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1143000" y="685800"/>
            <a:ext cx="4572000" cy="3429000"/>
          </a:xfrm>
          <a:prstGeom prst="rect">
            <a:avLst/>
          </a:prstGeom>
        </p:spPr>
        <p:txBody>
          <a:bodyPr/>
          <a:lstStyle/>
          <a:p>
            <a:endParaRPr/>
          </a:p>
        </p:txBody>
      </p:sp>
      <p:sp>
        <p:nvSpPr>
          <p:cNvPr id="389" name="Shape 38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61865380"/>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Helvetica Neue"/>
        <a:ea typeface="Helvetica Neue"/>
        <a:cs typeface="Helvetica Neue"/>
        <a:sym typeface="Helvetica Neue"/>
      </a:defRPr>
    </a:lvl1pPr>
    <a:lvl2pPr indent="228600" defTabSz="457200" latinLnBrk="0">
      <a:lnSpc>
        <a:spcPct val="117999"/>
      </a:lnSpc>
      <a:defRPr sz="1400">
        <a:latin typeface="Helvetica Neue"/>
        <a:ea typeface="Helvetica Neue"/>
        <a:cs typeface="Helvetica Neue"/>
        <a:sym typeface="Helvetica Neue"/>
      </a:defRPr>
    </a:lvl2pPr>
    <a:lvl3pPr indent="457200" defTabSz="457200" latinLnBrk="0">
      <a:lnSpc>
        <a:spcPct val="117999"/>
      </a:lnSpc>
      <a:defRPr sz="1400">
        <a:latin typeface="Helvetica Neue"/>
        <a:ea typeface="Helvetica Neue"/>
        <a:cs typeface="Helvetica Neue"/>
        <a:sym typeface="Helvetica Neue"/>
      </a:defRPr>
    </a:lvl3pPr>
    <a:lvl4pPr indent="685800" defTabSz="457200" latinLnBrk="0">
      <a:lnSpc>
        <a:spcPct val="117999"/>
      </a:lnSpc>
      <a:defRPr sz="1400">
        <a:latin typeface="Helvetica Neue"/>
        <a:ea typeface="Helvetica Neue"/>
        <a:cs typeface="Helvetica Neue"/>
        <a:sym typeface="Helvetica Neue"/>
      </a:defRPr>
    </a:lvl4pPr>
    <a:lvl5pPr indent="914400" defTabSz="457200" latinLnBrk="0">
      <a:lnSpc>
        <a:spcPct val="117999"/>
      </a:lnSpc>
      <a:defRPr sz="1400">
        <a:latin typeface="Helvetica Neue"/>
        <a:ea typeface="Helvetica Neue"/>
        <a:cs typeface="Helvetica Neue"/>
        <a:sym typeface="Helvetica Neue"/>
      </a:defRPr>
    </a:lvl5pPr>
    <a:lvl6pPr indent="1143000" defTabSz="457200" latinLnBrk="0">
      <a:lnSpc>
        <a:spcPct val="117999"/>
      </a:lnSpc>
      <a:defRPr sz="1400">
        <a:latin typeface="Helvetica Neue"/>
        <a:ea typeface="Helvetica Neue"/>
        <a:cs typeface="Helvetica Neue"/>
        <a:sym typeface="Helvetica Neue"/>
      </a:defRPr>
    </a:lvl6pPr>
    <a:lvl7pPr indent="1371600" defTabSz="457200" latinLnBrk="0">
      <a:lnSpc>
        <a:spcPct val="117999"/>
      </a:lnSpc>
      <a:defRPr sz="1400">
        <a:latin typeface="Helvetica Neue"/>
        <a:ea typeface="Helvetica Neue"/>
        <a:cs typeface="Helvetica Neue"/>
        <a:sym typeface="Helvetica Neue"/>
      </a:defRPr>
    </a:lvl7pPr>
    <a:lvl8pPr indent="1600200" defTabSz="457200" latinLnBrk="0">
      <a:lnSpc>
        <a:spcPct val="117999"/>
      </a:lnSpc>
      <a:defRPr sz="1400">
        <a:latin typeface="Helvetica Neue"/>
        <a:ea typeface="Helvetica Neue"/>
        <a:cs typeface="Helvetica Neue"/>
        <a:sym typeface="Helvetica Neue"/>
      </a:defRPr>
    </a:lvl8pPr>
    <a:lvl9pPr indent="1828800" defTabSz="45720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North Pole temperatures reached 50degrees F (28 degrees Celsius) higher than normal on February 25, 2018</a:t>
            </a:r>
          </a:p>
          <a:p>
            <a:endParaRPr lang="en-US" dirty="0"/>
          </a:p>
        </p:txBody>
      </p:sp>
    </p:spTree>
    <p:extLst>
      <p:ext uri="{BB962C8B-B14F-4D97-AF65-F5344CB8AC3E}">
        <p14:creationId xmlns:p14="http://schemas.microsoft.com/office/powerpoint/2010/main" val="4005019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algn="l"/>
            <a:endParaRPr lang="en-US" sz="1300" dirty="0"/>
          </a:p>
          <a:p>
            <a:endParaRPr lang="en-US" sz="1300" b="1" dirty="0"/>
          </a:p>
          <a:p>
            <a:endParaRPr lang="en-US" dirty="0"/>
          </a:p>
        </p:txBody>
      </p:sp>
    </p:spTree>
    <p:extLst>
      <p:ext uri="{BB962C8B-B14F-4D97-AF65-F5344CB8AC3E}">
        <p14:creationId xmlns:p14="http://schemas.microsoft.com/office/powerpoint/2010/main" val="427924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algn="l"/>
            <a:r>
              <a:rPr lang="en-US" sz="1200" b="1" dirty="0"/>
              <a:t>*starred are mandatory “ACTIONS” (“Make your town Solar Friendly” is one more mandatory – not shown above)</a:t>
            </a:r>
          </a:p>
          <a:p>
            <a:pPr algn="l"/>
            <a:r>
              <a:rPr lang="en-US" sz="1200" b="1" dirty="0"/>
              <a:t>“Community Led Solar initiatives</a:t>
            </a:r>
            <a:r>
              <a:rPr lang="en-US" sz="1200" dirty="0"/>
              <a:t>”</a:t>
            </a:r>
          </a:p>
          <a:p>
            <a:pPr algn="l"/>
            <a:r>
              <a:rPr lang="en-US" sz="1200" dirty="0"/>
              <a:t>Community allows “Solar by Right and as Accessory”, AND a uniform permit process, fixed permit fee &amp; 3 day processing.</a:t>
            </a:r>
          </a:p>
          <a:p>
            <a:pPr algn="l"/>
            <a:r>
              <a:rPr lang="en-US" sz="1200" b="1" dirty="0"/>
              <a:t>ENERGY SAGE </a:t>
            </a:r>
            <a:r>
              <a:rPr lang="en-US" sz="1200" dirty="0"/>
              <a:t>is USDE </a:t>
            </a:r>
            <a:r>
              <a:rPr lang="en-US" sz="1200" dirty="0" err="1"/>
              <a:t>SunShot</a:t>
            </a:r>
            <a:r>
              <a:rPr lang="en-US" sz="1200" dirty="0"/>
              <a:t> initiative –“no annoying phone calls” automated sign up to evaluate your house, and generate bid at a discount. EXAMPLE: 288 customers signed for site inspection; 50 new contracts signed; </a:t>
            </a:r>
          </a:p>
          <a:p>
            <a:r>
              <a:rPr lang="en-US" sz="1200" b="1" dirty="0"/>
              <a:t>PUBLIC EV CHARGING INFRASTRUCTURE “Public Alternative Fuel Vehicle (AFV) Refueling Station”</a:t>
            </a:r>
          </a:p>
          <a:p>
            <a:r>
              <a:rPr lang="en-US" sz="1200" b="1" dirty="0"/>
              <a:t>MAKE YOUR TOWN EV FRIENDLY “AFV Infrastructure Permitting and Zoning”</a:t>
            </a:r>
          </a:p>
          <a:p>
            <a:r>
              <a:rPr lang="en-US" sz="1200" b="1" dirty="0"/>
              <a:t>Amend the zoning ordinances: add charging stations</a:t>
            </a:r>
            <a:r>
              <a:rPr lang="en-US" sz="1200" dirty="0"/>
              <a:t> as a permitted accessory use. to include regulations and design standards for charging and parking spaces,. </a:t>
            </a:r>
          </a:p>
          <a:p>
            <a:r>
              <a:rPr lang="en-US" sz="1200" b="1" dirty="0"/>
              <a:t>TRAINING FOR local first responders</a:t>
            </a:r>
          </a:p>
          <a:p>
            <a:endParaRPr lang="en-US" sz="1200" b="1" dirty="0"/>
          </a:p>
          <a:p>
            <a:r>
              <a:rPr lang="en-US" sz="1200" b="1" dirty="0"/>
              <a:t>CHARGING STATIONS FUNDED BY THRID PARTIES!  (20% charge premium over in-home charging is gold standard)</a:t>
            </a:r>
          </a:p>
          <a:p>
            <a:endParaRPr lang="en-US" dirty="0"/>
          </a:p>
        </p:txBody>
      </p:sp>
    </p:spTree>
    <p:extLst>
      <p:ext uri="{BB962C8B-B14F-4D97-AF65-F5344CB8AC3E}">
        <p14:creationId xmlns:p14="http://schemas.microsoft.com/office/powerpoint/2010/main" val="217437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After Mayor’s proclamation, and ruling body Resolution, ask Your Town to improve its Master Plan,   (all other documents flow down from the master plan).</a:t>
            </a:r>
          </a:p>
          <a:p>
            <a:r>
              <a:rPr lang="en-US" sz="1200" b="1" dirty="0"/>
              <a:t>This will guide sustainability in all future construction in your town.</a:t>
            </a:r>
          </a:p>
          <a:p>
            <a:endParaRPr lang="en-US" sz="1400" b="1" dirty="0"/>
          </a:p>
        </p:txBody>
      </p:sp>
    </p:spTree>
    <p:extLst>
      <p:ext uri="{BB962C8B-B14F-4D97-AF65-F5344CB8AC3E}">
        <p14:creationId xmlns:p14="http://schemas.microsoft.com/office/powerpoint/2010/main" val="235978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COMPARISONS</a:t>
            </a:r>
          </a:p>
          <a:p>
            <a:r>
              <a:rPr lang="en-US" sz="1200" dirty="0"/>
              <a:t>Rumson: Population 7.1K; 7sq miles; 	 med household  income $134K</a:t>
            </a:r>
          </a:p>
          <a:p>
            <a:r>
              <a:rPr lang="en-US" sz="1200" dirty="0"/>
              <a:t>Fair Haven Population 6K; 2 </a:t>
            </a:r>
            <a:r>
              <a:rPr lang="en-US" sz="1200" dirty="0" err="1"/>
              <a:t>sq</a:t>
            </a:r>
            <a:r>
              <a:rPr lang="en-US" sz="1200" dirty="0"/>
              <a:t> miles;	med household income $112K</a:t>
            </a:r>
          </a:p>
          <a:p>
            <a:r>
              <a:rPr lang="en-US" sz="1200" dirty="0"/>
              <a:t>Haddonfield </a:t>
            </a:r>
            <a:r>
              <a:rPr lang="en-US" sz="1200" dirty="0" err="1"/>
              <a:t>Boro</a:t>
            </a:r>
            <a:r>
              <a:rPr lang="en-US" sz="1200" dirty="0"/>
              <a:t> (Camden County);population 12K;  3 </a:t>
            </a:r>
            <a:r>
              <a:rPr lang="en-US" sz="1200" dirty="0" err="1"/>
              <a:t>Sq</a:t>
            </a:r>
            <a:r>
              <a:rPr lang="en-US" sz="1200" dirty="0"/>
              <a:t> miles; med household income $112K</a:t>
            </a:r>
          </a:p>
          <a:p>
            <a:endParaRPr lang="en-US" sz="1200" b="1" dirty="0"/>
          </a:p>
          <a:p>
            <a:r>
              <a:rPr lang="en-US" sz="1200" b="1" dirty="0"/>
              <a:t>We are VERY fortunate to be living in NJ at this point in time.  The state environment is supportive of our energy transformation.</a:t>
            </a:r>
          </a:p>
          <a:p>
            <a:r>
              <a:rPr lang="en-US" sz="1200" b="1" dirty="0"/>
              <a:t>TOWNS ACROSS THE COUNTRY ARE ESTABLISHING BOLD COMMITMENTS:  </a:t>
            </a:r>
            <a:br>
              <a:rPr lang="en-US" sz="1200" b="1" dirty="0"/>
            </a:br>
            <a:r>
              <a:rPr lang="en-US" sz="1200" b="1" dirty="0"/>
              <a:t>move away from dirty fuels and repower their communities with 100% clean, renewable energy to address the threat of climate change.</a:t>
            </a:r>
          </a:p>
          <a:p>
            <a:endParaRPr lang="en-US" sz="1200" b="1" dirty="0"/>
          </a:p>
          <a:p>
            <a:r>
              <a:rPr lang="en-US" sz="1200" b="1" dirty="0"/>
              <a:t>More than 200 mayors have pledged, typically 100% clean electrical energy by 2035, and 100% clean energy for transportation and heating by 2050.</a:t>
            </a:r>
          </a:p>
          <a:p>
            <a:pPr marL="0" marR="0" lvl="0" indent="0" defTabSz="457200" eaLnBrk="1" fontAlgn="auto" latinLnBrk="0" hangingPunct="1">
              <a:lnSpc>
                <a:spcPct val="100000"/>
              </a:lnSpc>
              <a:spcBef>
                <a:spcPts val="0"/>
              </a:spcBef>
              <a:spcAft>
                <a:spcPts val="0"/>
              </a:spcAft>
              <a:buClrTx/>
              <a:buSzTx/>
              <a:buFontTx/>
              <a:buNone/>
              <a:tabLst/>
              <a:defRPr/>
            </a:pPr>
            <a:endParaRPr lang="en-US" sz="1200" b="1" dirty="0"/>
          </a:p>
          <a:p>
            <a:pPr marL="0" marR="0" lvl="0" indent="0" defTabSz="457200" eaLnBrk="1" fontAlgn="auto" latinLnBrk="0" hangingPunct="1">
              <a:lnSpc>
                <a:spcPct val="100000"/>
              </a:lnSpc>
              <a:spcBef>
                <a:spcPts val="0"/>
              </a:spcBef>
              <a:spcAft>
                <a:spcPts val="0"/>
              </a:spcAft>
              <a:buClrTx/>
              <a:buSzTx/>
              <a:buFontTx/>
              <a:buNone/>
              <a:tabLst/>
              <a:defRPr/>
            </a:pPr>
            <a:r>
              <a:rPr lang="en-US" sz="1200" b="1" dirty="0"/>
              <a:t>Within NJ, ~60 NJ mayors have pledged to 100% renewable energy</a:t>
            </a:r>
          </a:p>
          <a:p>
            <a:endParaRPr lang="en-US" sz="1200" b="1" dirty="0"/>
          </a:p>
          <a:p>
            <a:r>
              <a:rPr lang="en-US" sz="1200" b="1" dirty="0"/>
              <a:t>We want YOU, to take personal energy efficiency improvements, and request the Green Team in your town to take your town to 100% clean, renewable energy!!</a:t>
            </a:r>
          </a:p>
        </p:txBody>
      </p:sp>
    </p:spTree>
    <p:extLst>
      <p:ext uri="{BB962C8B-B14F-4D97-AF65-F5344CB8AC3E}">
        <p14:creationId xmlns:p14="http://schemas.microsoft.com/office/powerpoint/2010/main" val="187595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7" name="Shape 8637"/>
          <p:cNvSpPr>
            <a:spLocks noGrp="1" noRot="1" noChangeAspect="1"/>
          </p:cNvSpPr>
          <p:nvPr>
            <p:ph type="sldImg"/>
          </p:nvPr>
        </p:nvSpPr>
        <p:spPr>
          <a:xfrm>
            <a:off x="381000" y="685800"/>
            <a:ext cx="6096000" cy="3429000"/>
          </a:xfrm>
          <a:prstGeom prst="rect">
            <a:avLst/>
          </a:prstGeom>
        </p:spPr>
        <p:txBody>
          <a:bodyPr/>
          <a:lstStyle/>
          <a:p>
            <a:endParaRPr/>
          </a:p>
        </p:txBody>
      </p:sp>
      <p:sp>
        <p:nvSpPr>
          <p:cNvPr id="8638" name="Shape 8638"/>
          <p:cNvSpPr>
            <a:spLocks noGrp="1"/>
          </p:cNvSpPr>
          <p:nvPr>
            <p:ph type="body" sz="quarter" idx="1"/>
          </p:nvPr>
        </p:nvSpPr>
        <p:spPr>
          <a:prstGeom prst="rect">
            <a:avLst/>
          </a:prstGeom>
        </p:spPr>
        <p:txBody>
          <a:bodyPr/>
          <a:lstStyle/>
          <a:p>
            <a:pPr>
              <a:defRPr b="1"/>
            </a:pPr>
            <a:r>
              <a:rPr lang="en-US" sz="1200" dirty="0"/>
              <a:t>ID #3782.B - Can be used in noncommercial online and TV broadcasts of your presentation, but not modified.</a:t>
            </a:r>
          </a:p>
          <a:p>
            <a:pPr>
              <a:defRPr sz="1400"/>
            </a:pPr>
            <a:endParaRPr lang="en-US" sz="1200" dirty="0"/>
          </a:p>
          <a:p>
            <a:pPr>
              <a:defRPr sz="1400"/>
            </a:pPr>
            <a:r>
              <a:rPr lang="en-US" sz="1200" dirty="0"/>
              <a:t>The final question is: will we change? Of course the Paris Agreement was a start, a breakthrough, every country in the world, 195 of them, have agreed. And yes, President Trump said he wanted to withdraw, but a lot of people don't realize that under the law, the first day the US could legally withdraw from the Paris Agreement happens to be the day after the 2020 Presidential election. That means that the decision is not up to Donald J. Trump. It's up to us! It's in our hands! If we do what is necessary.</a:t>
            </a:r>
          </a:p>
          <a:p>
            <a:pPr>
              <a:defRPr sz="1400"/>
            </a:pPr>
            <a:endParaRPr lang="en-US" sz="1000" dirty="0"/>
          </a:p>
          <a:p>
            <a:pPr>
              <a:defRPr sz="1400"/>
            </a:pPr>
            <a:r>
              <a:rPr lang="en-US" sz="1000" dirty="0"/>
              <a:t>Another provision that's not as widely known. If there is a new president, they just have to give 30 days' notice and we're right back in the Paris Agreement. And this is an agreement that is steadily being strengthened because next year is the so-called "review and ratchet" year, when every nation upgrades its commitment. </a:t>
            </a:r>
          </a:p>
          <a:p>
            <a:pPr>
              <a:defRPr sz="1400"/>
            </a:pPr>
            <a:endParaRPr lang="en-US" sz="1000" dirty="0"/>
          </a:p>
          <a:p>
            <a:pPr>
              <a:defRPr sz="1200"/>
            </a:pPr>
            <a:r>
              <a:rPr lang="en-US" sz="1000" b="1" dirty="0"/>
              <a:t>DESCRIPTION</a:t>
            </a:r>
            <a:r>
              <a:rPr lang="en-US" sz="1000" dirty="0"/>
              <a:t>: Video of canal boats in the Seine River in Paris and text about the Paris Agreement’s net zero greenhouse gas emissions goal</a:t>
            </a:r>
          </a:p>
          <a:p>
            <a:pPr>
              <a:defRPr sz="1200"/>
            </a:pPr>
            <a:endParaRPr lang="en-US" sz="1000" dirty="0"/>
          </a:p>
          <a:p>
            <a:pPr>
              <a:defRPr sz="1200"/>
            </a:pPr>
            <a:r>
              <a:rPr lang="en-US" sz="1000" b="1" dirty="0"/>
              <a:t>ADDITIONAL</a:t>
            </a:r>
            <a:r>
              <a:rPr lang="en-US" sz="1000" dirty="0"/>
              <a:t> </a:t>
            </a:r>
            <a:r>
              <a:rPr lang="en-US" sz="1000" b="1" dirty="0"/>
              <a:t>TALKING</a:t>
            </a:r>
            <a:r>
              <a:rPr lang="en-US" sz="1000" dirty="0"/>
              <a:t> </a:t>
            </a:r>
            <a:r>
              <a:rPr lang="en-US" sz="1000" b="1" dirty="0"/>
              <a:t>POINTS</a:t>
            </a:r>
            <a:r>
              <a:rPr lang="en-US" sz="1000" dirty="0"/>
              <a:t>: All 196 of the United Nations Framework Convention on Climate Change’s (UNFCCC) participating member states plus the European Union, totaling 197 parties, adopted the Paris Agreement at the conclusion of the United Nations 21st Conference of the Parties (COP 21) in December 2015.[1*]</a:t>
            </a:r>
          </a:p>
          <a:p>
            <a:pPr>
              <a:defRPr sz="1200"/>
            </a:pPr>
            <a:endParaRPr lang="en-US" sz="1000" dirty="0"/>
          </a:p>
          <a:p>
            <a:pPr>
              <a:defRPr sz="1200"/>
            </a:pPr>
            <a:r>
              <a:rPr lang="en-US" sz="1000" dirty="0"/>
              <a:t>The Paris Agreement sets a long-term goal to keep global average temperature rise to well below 2 degrees Celsius, while pursuing efforts to hold it under 1.5 degrees Celsius. It operationalizes this with a mitigation goal of peaking global emissions as soon as possible, then aiming for net-zero greenhouse gas emissions in the second half of this century. To achieve these goals, the agreement requires countries to submit an action plan (known as a “nationally-determined contribution,” or NDC) every five years, progressively strengthening the plan over time. Along with new frameworks for measuring, reporting, and verifying emissions reductions, and providing capacity building for less-developed countries, the Paris Agreement effectively establishes a framework for continued action.[2*]</a:t>
            </a:r>
          </a:p>
          <a:p>
            <a:pPr>
              <a:defRPr sz="1200"/>
            </a:pPr>
            <a:endParaRPr lang="en-US" sz="1000" dirty="0"/>
          </a:p>
          <a:p>
            <a:pPr>
              <a:defRPr sz="1200"/>
            </a:pPr>
            <a:r>
              <a:rPr lang="en-US" sz="1000" dirty="0"/>
              <a:t>Although President Trump announced, on June 1, 2017, his intent to withdraw the United States from the Paris Agreement, the earliest date at which any country can leave the agreement is November 4, 2020, the day after the 2020 US Presidential election.[3*]</a:t>
            </a:r>
          </a:p>
          <a:p>
            <a:pPr>
              <a:defRPr sz="1200"/>
            </a:pPr>
            <a:endParaRPr lang="en-US" sz="1000" dirty="0"/>
          </a:p>
          <a:p>
            <a:pPr>
              <a:defRPr sz="1200"/>
            </a:pPr>
            <a:r>
              <a:rPr lang="en-US" sz="1000" b="1" dirty="0"/>
              <a:t>REFERENCES</a:t>
            </a:r>
            <a:r>
              <a:rPr lang="en-US" sz="1000" dirty="0"/>
              <a:t>: </a:t>
            </a:r>
          </a:p>
          <a:p>
            <a:pPr>
              <a:defRPr sz="1200"/>
            </a:pPr>
            <a:r>
              <a:rPr lang="en-US" sz="1000" dirty="0"/>
              <a:t>[1*] United Nations Framework Convention on Climate Change, “COP 21,” United Nations, last accessed April, 2018. https://unfccc.int/resource/docs/2015/cop21/eng/10.pdf </a:t>
            </a:r>
          </a:p>
          <a:p>
            <a:pPr>
              <a:defRPr sz="1200"/>
            </a:pPr>
            <a:r>
              <a:rPr lang="en-US" sz="1000" dirty="0"/>
              <a:t>[2*] United Nations Framework Convention on Climate Change, Paris Agreement (December 2015). https://unfccc.int/files/meetings/paris_nov_2015/application/pdf/paris_agreement_english_.pdf</a:t>
            </a:r>
          </a:p>
          <a:p>
            <a:pPr>
              <a:defRPr sz="1200"/>
            </a:pPr>
            <a:r>
              <a:rPr lang="en-US" sz="1000" dirty="0"/>
              <a:t>[3*] Brad Plumer, “The U.S. Won’t Actually Leave the Paris Climate Deal Anytime Soon,” The New York Times, June 7, 2017. https://www.nytimes.com/2017/06/07/climate/trump-paris-climate-timeline.html</a:t>
            </a:r>
          </a:p>
          <a:p>
            <a:pPr>
              <a:defRPr b="1"/>
            </a:pPr>
            <a:endParaRPr dirty="0"/>
          </a:p>
        </p:txBody>
      </p:sp>
    </p:spTree>
    <p:extLst>
      <p:ext uri="{BB962C8B-B14F-4D97-AF65-F5344CB8AC3E}">
        <p14:creationId xmlns:p14="http://schemas.microsoft.com/office/powerpoint/2010/main" val="43251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425450" y="692150"/>
            <a:ext cx="6159500" cy="3463925"/>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endParaRPr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dirty="0"/>
          </a:p>
          <a:p>
            <a:pPr>
              <a:defRPr sz="1200"/>
            </a:pPr>
            <a:r>
              <a:rPr b="1" dirty="0"/>
              <a:t>DESCRIPTION</a:t>
            </a:r>
            <a:r>
              <a:rPr dirty="0"/>
              <a:t>: Text that exclaims the open letter declaring commitment to the Paris Agreement has amassed over two thousand signatories</a:t>
            </a:r>
          </a:p>
          <a:p>
            <a:pPr>
              <a:defRPr sz="1200"/>
            </a:pPr>
            <a:endParaRPr dirty="0"/>
          </a:p>
          <a:p>
            <a:pPr>
              <a:defRPr sz="1200"/>
            </a:pPr>
            <a:r>
              <a:rPr sz="1000" b="1" dirty="0"/>
              <a:t>ADDITIONAL</a:t>
            </a:r>
            <a:r>
              <a:rPr sz="1000" dirty="0"/>
              <a:t> </a:t>
            </a:r>
            <a:r>
              <a:rPr sz="1000" b="1" dirty="0"/>
              <a:t>TALKING</a:t>
            </a:r>
            <a:r>
              <a:rPr sz="1000" dirty="0"/>
              <a:t> </a:t>
            </a:r>
            <a:r>
              <a:rPr sz="1000" b="1" dirty="0"/>
              <a:t>POINTS</a:t>
            </a:r>
            <a:r>
              <a:rPr sz="10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000" dirty="0"/>
          </a:p>
          <a:p>
            <a:pPr>
              <a:defRPr sz="1200"/>
            </a:pPr>
            <a:r>
              <a:rPr sz="10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000" dirty="0"/>
          </a:p>
          <a:p>
            <a:pPr>
              <a:defRPr sz="1200"/>
            </a:pPr>
            <a:r>
              <a:rPr sz="1000" b="1" dirty="0"/>
              <a:t>REFERENCES</a:t>
            </a:r>
            <a:r>
              <a:rPr sz="1000" dirty="0"/>
              <a:t>: </a:t>
            </a:r>
          </a:p>
          <a:p>
            <a:pPr>
              <a:defRPr sz="1200"/>
            </a:pPr>
            <a:r>
              <a:rPr sz="1000" dirty="0"/>
              <a:t>* We Are Still In, “Leaders in U.S. Economy Say ‘We Are Still In’ on Paris Climate Agreement,” June 5, 2017. http://wearestillin.com/#press-release</a:t>
            </a:r>
          </a:p>
          <a:p>
            <a:pPr>
              <a:defRPr sz="1200"/>
            </a:pPr>
            <a:r>
              <a:rPr sz="10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386737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7" name="Shape 9027"/>
          <p:cNvSpPr>
            <a:spLocks noGrp="1" noRot="1" noChangeAspect="1"/>
          </p:cNvSpPr>
          <p:nvPr>
            <p:ph type="sldImg"/>
          </p:nvPr>
        </p:nvSpPr>
        <p:spPr>
          <a:xfrm>
            <a:off x="381000" y="685800"/>
            <a:ext cx="6096000" cy="3429000"/>
          </a:xfrm>
          <a:prstGeom prst="rect">
            <a:avLst/>
          </a:prstGeom>
        </p:spPr>
        <p:txBody>
          <a:bodyPr/>
          <a:lstStyle/>
          <a:p>
            <a:endParaRPr/>
          </a:p>
        </p:txBody>
      </p:sp>
      <p:sp>
        <p:nvSpPr>
          <p:cNvPr id="9028" name="Shape 9028"/>
          <p:cNvSpPr>
            <a:spLocks noGrp="1"/>
          </p:cNvSpPr>
          <p:nvPr>
            <p:ph type="body" sz="quarter" idx="1"/>
          </p:nvPr>
        </p:nvSpPr>
        <p:spPr>
          <a:prstGeom prst="rect">
            <a:avLst/>
          </a:prstGeom>
        </p:spPr>
        <p:txBody>
          <a:bodyPr/>
          <a:lstStyle/>
          <a:p>
            <a:pPr>
              <a:defRPr b="1"/>
            </a:pPr>
            <a:r>
              <a:rPr lang="en-US" dirty="0"/>
              <a:t>ID #4910.G - Can be used in noncommercial online and TV broadcasts of your presentation, but not modified.</a:t>
            </a:r>
          </a:p>
          <a:p>
            <a:pPr>
              <a:defRPr sz="1400"/>
            </a:pPr>
            <a:endParaRPr lang="en-US" dirty="0"/>
          </a:p>
          <a:p>
            <a:pPr>
              <a:defRPr sz="1400"/>
            </a:pPr>
            <a:r>
              <a:rPr lang="en-US" dirty="0"/>
              <a:t>Here are the cities that have pledged to go 100 percent renewable. Here are the ones that have already achieved 100 percent renewable.</a:t>
            </a:r>
          </a:p>
          <a:p>
            <a:pPr>
              <a:defRPr sz="1400"/>
            </a:pPr>
            <a:endParaRPr lang="en-US" dirty="0"/>
          </a:p>
          <a:p>
            <a:pPr>
              <a:defRPr sz="1200"/>
            </a:pPr>
            <a:r>
              <a:rPr lang="en-US" b="1" dirty="0"/>
              <a:t>DESCRIPTION:</a:t>
            </a:r>
            <a:r>
              <a:rPr lang="en-US" dirty="0"/>
              <a:t> Map of the US showing the cities that have committed to 100% renewable energy or are already there</a:t>
            </a:r>
          </a:p>
          <a:p>
            <a:pPr>
              <a:defRPr sz="1200"/>
            </a:pPr>
            <a:endParaRPr lang="en-US" dirty="0"/>
          </a:p>
          <a:p>
            <a:pPr>
              <a:defRPr sz="1200"/>
            </a:pPr>
            <a:r>
              <a:rPr lang="en-US" b="1" dirty="0"/>
              <a:t>ADDITIONAL TALKING POINTS:</a:t>
            </a:r>
            <a:r>
              <a:rPr lang="en-US" dirty="0"/>
              <a:t> Sierra Club’s ‘Ready For 100’ campaign has challenged cities in the US to commit to 100 percent clean energy. When this slide was updated in January 2019, over 100 cities had adopted policies committing them to a goal of 100 percent clean energy, while seven cities had already fulfilled their commitments: Aspen, CO; Burlington, VT; Greensburg, KS; Kodiak Island, AK; Georgetown, TX; Columbia, MD; and Rock Port, MO.[1*]</a:t>
            </a:r>
          </a:p>
          <a:p>
            <a:pPr>
              <a:defRPr sz="1200"/>
            </a:pPr>
            <a:endParaRPr lang="en-US" dirty="0"/>
          </a:p>
          <a:p>
            <a:pPr>
              <a:defRPr sz="1200" b="1"/>
            </a:pPr>
            <a:r>
              <a:rPr lang="en-US" dirty="0"/>
              <a:t>REFERENCES:</a:t>
            </a:r>
          </a:p>
          <a:p>
            <a:pPr>
              <a:defRPr sz="1200"/>
            </a:pPr>
            <a:r>
              <a:rPr lang="en-US" dirty="0"/>
              <a:t>[1*] Sierra Club, “100% Commitments in Cities, Counties, &amp; States,” last accessed June, 2018. https://www.sierraclub.org/ready-for-100/commitments</a:t>
            </a:r>
          </a:p>
          <a:p>
            <a:pPr>
              <a:defRPr b="1"/>
            </a:pPr>
            <a:endParaRPr dirty="0"/>
          </a:p>
        </p:txBody>
      </p:sp>
    </p:spTree>
    <p:extLst>
      <p:ext uri="{BB962C8B-B14F-4D97-AF65-F5344CB8AC3E}">
        <p14:creationId xmlns:p14="http://schemas.microsoft.com/office/powerpoint/2010/main" val="8854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Gov Murphy Executive Order #28: 100% Clean Energy by 2050 – </a:t>
            </a:r>
          </a:p>
          <a:p>
            <a:r>
              <a:rPr lang="en-US" sz="1200" dirty="0"/>
              <a:t>	rollout is being defined in the 2019 Energy Master Plan</a:t>
            </a:r>
          </a:p>
          <a:p>
            <a:endParaRPr lang="en-US" sz="1200" dirty="0"/>
          </a:p>
          <a:p>
            <a:r>
              <a:rPr lang="en-US" sz="1200" dirty="0"/>
              <a:t>5/23/2018 signed new LAW: 50% renewable electrical power is legislated by 2030; 3500 MW of Offshore Wind; reforms solar program; Community Solar, Energy Storage (VIP)…</a:t>
            </a:r>
          </a:p>
          <a:p>
            <a:endParaRPr lang="en-US" sz="1200" dirty="0"/>
          </a:p>
          <a:p>
            <a:r>
              <a:rPr lang="en-US" sz="1200" dirty="0"/>
              <a:t>RGGI provides carbon trading </a:t>
            </a:r>
            <a:r>
              <a:rPr lang="en-US" sz="1200" dirty="0" err="1"/>
              <a:t>trading</a:t>
            </a:r>
            <a:r>
              <a:rPr lang="en-US" sz="1200" dirty="0"/>
              <a:t> across east cost states.  Once in RGGI, NJ stands to benefit financially with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p:txBody>
      </p:sp>
    </p:spTree>
    <p:extLst>
      <p:ext uri="{BB962C8B-B14F-4D97-AF65-F5344CB8AC3E}">
        <p14:creationId xmlns:p14="http://schemas.microsoft.com/office/powerpoint/2010/main" val="920322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Our campaign for clean energy is using the best of Climate Reality Project, and Sierra Club RF100 campaign</a:t>
            </a:r>
          </a:p>
        </p:txBody>
      </p:sp>
    </p:spTree>
    <p:extLst>
      <p:ext uri="{BB962C8B-B14F-4D97-AF65-F5344CB8AC3E}">
        <p14:creationId xmlns:p14="http://schemas.microsoft.com/office/powerpoint/2010/main" val="268874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7894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WHAT DO YOU TACKLE FIRST?   TRANSPORTATION + ELECTRICAL ARE GREATEST EMISSION SOURCES.</a:t>
            </a:r>
          </a:p>
          <a:p>
            <a:r>
              <a:rPr lang="en-US" sz="1400" dirty="0"/>
              <a:t>If your town has NOT determined its own GHG footprint, then use this pie chart of current NJ emissions. </a:t>
            </a:r>
          </a:p>
        </p:txBody>
      </p:sp>
    </p:spTree>
    <p:extLst>
      <p:ext uri="{BB962C8B-B14F-4D97-AF65-F5344CB8AC3E}">
        <p14:creationId xmlns:p14="http://schemas.microsoft.com/office/powerpoint/2010/main" val="329219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500" b="1" dirty="0"/>
              <a:t>The bottom rung is to increase energy efficiency.  The energy not spent is the cheapest energy of all</a:t>
            </a:r>
          </a:p>
          <a:p>
            <a:r>
              <a:rPr lang="en-US" sz="1500" b="1" dirty="0"/>
              <a:t>Municipal and Business efficiency programs are similar:  free energy audit, then 70% off energy improvements!</a:t>
            </a:r>
          </a:p>
          <a:p>
            <a:r>
              <a:rPr lang="en-US" sz="1500" b="1" dirty="0"/>
              <a:t>Residents are different: low income households receive a free audit.  All households benefit from attractive Clean Energy   programs and Energy Star discounts</a:t>
            </a:r>
          </a:p>
        </p:txBody>
      </p:sp>
    </p:spTree>
    <p:extLst>
      <p:ext uri="{BB962C8B-B14F-4D97-AF65-F5344CB8AC3E}">
        <p14:creationId xmlns:p14="http://schemas.microsoft.com/office/powerpoint/2010/main" val="212382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7"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9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69" y="-63"/>
            <a:ext cx="13716001" cy="13716126"/>
          </a:xfrm>
          <a:prstGeom prst="rect">
            <a:avLst/>
          </a:prstGeom>
          <a:ln w="12700">
            <a:miter lim="400000"/>
          </a:ln>
        </p:spPr>
      </p:pic>
      <p:sp>
        <p:nvSpPr>
          <p:cNvPr id="19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0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3" y="1962546"/>
            <a:ext cx="9790985" cy="9790985"/>
          </a:xfrm>
          <a:prstGeom prst="rect">
            <a:avLst/>
          </a:prstGeom>
          <a:ln w="12700">
            <a:miter lim="400000"/>
          </a:ln>
        </p:spPr>
      </p:pic>
      <p:sp>
        <p:nvSpPr>
          <p:cNvPr id="20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1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2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2" y="2014856"/>
            <a:ext cx="7097997" cy="9686288"/>
          </a:xfrm>
          <a:prstGeom prst="rect">
            <a:avLst/>
          </a:prstGeom>
          <a:ln w="12700">
            <a:miter lim="400000"/>
          </a:ln>
        </p:spPr>
      </p:pic>
      <p:sp>
        <p:nvSpPr>
          <p:cNvPr id="22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3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1" y="2033503"/>
            <a:ext cx="8661301" cy="9648994"/>
          </a:xfrm>
          <a:prstGeom prst="rect">
            <a:avLst/>
          </a:prstGeom>
          <a:ln w="12700">
            <a:miter lim="400000"/>
          </a:ln>
        </p:spPr>
      </p:pic>
      <p:sp>
        <p:nvSpPr>
          <p:cNvPr id="23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4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0"/>
            <a:ext cx="10604500" cy="13792782"/>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5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5"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6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5" y="4747285"/>
            <a:ext cx="10646074" cy="4221430"/>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7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4" y="2632026"/>
            <a:ext cx="8494761" cy="96520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7"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899"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7"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8000" y="-702000"/>
            <a:ext cx="25200001"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29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292" name="Title Text"/>
          <p:cNvSpPr txBox="1">
            <a:spLocks noGrp="1"/>
          </p:cNvSpPr>
          <p:nvPr>
            <p:ph type="title"/>
          </p:nvPr>
        </p:nvSpPr>
        <p:spPr>
          <a:xfrm>
            <a:off x="8710866" y="6298281"/>
            <a:ext cx="6962267" cy="1119439"/>
          </a:xfrm>
          <a:prstGeom prst="rect">
            <a:avLst/>
          </a:prstGeom>
          <a:solidFill>
            <a:srgbClr val="FFFFFF"/>
          </a:solidFill>
        </p:spPr>
        <p:txBody>
          <a:bodyPr anchor="ctr"/>
          <a:lstStyle>
            <a:lvl1pPr algn="ctr">
              <a:defRPr sz="6000">
                <a:solidFill>
                  <a:srgbClr val="333333"/>
                </a:solidFill>
              </a:defRPr>
            </a:lvl1pPr>
          </a:lstStyle>
          <a:p>
            <a:r>
              <a:t>Title Text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0"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04"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5"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6"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7" name="Title Text"/>
          <p:cNvSpPr txBox="1">
            <a:spLocks noGrp="1"/>
          </p:cNvSpPr>
          <p:nvPr>
            <p:ph type="title"/>
          </p:nvPr>
        </p:nvSpPr>
        <p:spPr>
          <a:xfrm>
            <a:off x="1270000" y="1270000"/>
            <a:ext cx="5912821" cy="4448908"/>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4566"/>
            <a:ext cx="8128161"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19"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0"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1"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600"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9"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8000" y="-241300"/>
            <a:ext cx="25200001" cy="144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38" name="Title Text"/>
          <p:cNvSpPr txBox="1">
            <a:spLocks noGrp="1"/>
          </p:cNvSpPr>
          <p:nvPr>
            <p:ph type="title"/>
          </p:nvPr>
        </p:nvSpPr>
        <p:spPr>
          <a:xfrm>
            <a:off x="1270000"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899" cy="6862444"/>
          </a:xfrm>
          <a:prstGeom prst="rect">
            <a:avLst/>
          </a:prstGeom>
        </p:spPr>
        <p:txBody>
          <a:bodyPr lIns="91439" tIns="45719" rIns="91439" bIns="45719">
            <a:noAutofit/>
          </a:bodyPr>
          <a:lstStyle/>
          <a:p>
            <a:endParaRPr/>
          </a:p>
        </p:txBody>
      </p:sp>
      <p:grpSp>
        <p:nvGrpSpPr>
          <p:cNvPr id="355" name="Group"/>
          <p:cNvGrpSpPr/>
          <p:nvPr/>
        </p:nvGrpSpPr>
        <p:grpSpPr>
          <a:xfrm>
            <a:off x="-408000" y="-241300"/>
            <a:ext cx="25200001" cy="144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56"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5"/>
          </a:xfrm>
          <a:prstGeom prst="rect">
            <a:avLst/>
          </a:prstGeom>
        </p:spPr>
        <p:txBody>
          <a:bodyPr/>
          <a:lstStyle/>
          <a:p>
            <a:r>
              <a:t>Title Text</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5"/>
          </a:xfrm>
          <a:prstGeom prst="rect">
            <a:avLst/>
          </a:prstGeom>
        </p:spPr>
        <p:txBody>
          <a:bodyPr/>
          <a:lstStyle/>
          <a:p>
            <a:r>
              <a:t>Title Text</a:t>
            </a:r>
          </a:p>
        </p:txBody>
      </p:sp>
      <p:sp>
        <p:nvSpPr>
          <p:cNvPr id="375" name="Body Level One…"/>
          <p:cNvSpPr txBox="1">
            <a:spLocks noGrp="1"/>
          </p:cNvSpPr>
          <p:nvPr>
            <p:ph type="body" sz="half" idx="1"/>
          </p:nvPr>
        </p:nvSpPr>
        <p:spPr>
          <a:xfrm>
            <a:off x="12693805" y="2540000"/>
            <a:ext cx="10673275" cy="10228285"/>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extLst/>
          </a:blip>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985221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68580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71621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0719975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9513757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90788806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003103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7264173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34503585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224957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466555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3647020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0"/>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extLst/>
            </a:blip>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extLst/>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41439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206948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313723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364388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16951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54055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13527343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2759761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206448126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85329102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0"/>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7229743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89844769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52974988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30733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7989833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215188126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0466961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1269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extLst/>
          </a:blip>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273727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5424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0" y="-1"/>
            <a:ext cx="12637149" cy="14145347"/>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59999" y="12503053"/>
            <a:ext cx="906947" cy="906947"/>
          </a:xfrm>
          <a:prstGeom prst="rect">
            <a:avLst/>
          </a:prstGeom>
          <a:ln w="12700">
            <a:miter lim="400000"/>
          </a:ln>
        </p:spPr>
      </p:pic>
      <p:sp>
        <p:nvSpPr>
          <p:cNvPr id="119" name="Title Text"/>
          <p:cNvSpPr txBox="1">
            <a:spLocks noGrp="1"/>
          </p:cNvSpPr>
          <p:nvPr>
            <p:ph type="title"/>
          </p:nvPr>
        </p:nvSpPr>
        <p:spPr>
          <a:xfrm>
            <a:off x="13208000" y="635000"/>
            <a:ext cx="10260001" cy="1475993"/>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45750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575217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2374626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7234452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38653522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5880009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5325910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012853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92929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89163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0" y="-1"/>
            <a:ext cx="12637149" cy="14145347"/>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59999" y="12503053"/>
            <a:ext cx="906947" cy="906947"/>
          </a:xfrm>
          <a:prstGeom prst="rect">
            <a:avLst/>
          </a:prstGeom>
          <a:ln w="12700">
            <a:miter lim="400000"/>
          </a:ln>
        </p:spPr>
      </p:pic>
      <p:sp>
        <p:nvSpPr>
          <p:cNvPr id="131" name="Title Text"/>
          <p:cNvSpPr txBox="1">
            <a:spLocks noGrp="1"/>
          </p:cNvSpPr>
          <p:nvPr>
            <p:ph type="title"/>
          </p:nvPr>
        </p:nvSpPr>
        <p:spPr>
          <a:xfrm>
            <a:off x="13208000" y="635000"/>
            <a:ext cx="10260001" cy="1475993"/>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133"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extLst/>
            </a:blip>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extLst/>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157941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857883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022258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720494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568325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368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300967616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825774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200178526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5442291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1" y="0"/>
            <a:ext cx="11354143" cy="13715805"/>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42"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26794912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6002947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96074324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4418570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6592856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13104694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3400488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722369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11354143" cy="13715805"/>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59999" y="12503053"/>
            <a:ext cx="906947" cy="906947"/>
          </a:xfrm>
          <a:prstGeom prst="rect">
            <a:avLst/>
          </a:prstGeom>
          <a:ln w="12700">
            <a:miter lim="400000"/>
          </a:ln>
        </p:spPr>
      </p:pic>
      <p:sp>
        <p:nvSpPr>
          <p:cNvPr id="152" name="Title Text"/>
          <p:cNvSpPr txBox="1">
            <a:spLocks noGrp="1"/>
          </p:cNvSpPr>
          <p:nvPr>
            <p:ph type="title"/>
          </p:nvPr>
        </p:nvSpPr>
        <p:spPr>
          <a:xfrm>
            <a:off x="12319000" y="635000"/>
            <a:ext cx="11354197" cy="1587500"/>
          </a:xfrm>
          <a:prstGeom prst="rect">
            <a:avLst/>
          </a:prstGeom>
        </p:spPr>
        <p:txBody>
          <a:bodyPr/>
          <a:lstStyle/>
          <a:p>
            <a:r>
              <a:t>Title Text</a:t>
            </a:r>
          </a:p>
        </p:txBody>
      </p:sp>
      <p:sp>
        <p:nvSpPr>
          <p:cNvPr id="153" name="Body Level One…"/>
          <p:cNvSpPr txBox="1">
            <a:spLocks noGrp="1"/>
          </p:cNvSpPr>
          <p:nvPr>
            <p:ph type="body" sz="half" idx="1"/>
          </p:nvPr>
        </p:nvSpPr>
        <p:spPr>
          <a:xfrm>
            <a:off x="12319000" y="2413000"/>
            <a:ext cx="11354197"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image" Target="../media/image3.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image" Target="../media/image3.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image" Target="../media/image2.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image" Target="../media/image1.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extLst/>
          </a:blip>
          <a:stretch>
            <a:fillRect/>
          </a:stretch>
        </p:blipFill>
        <p:spPr>
          <a:xfrm>
            <a:off x="359999" y="12503053"/>
            <a:ext cx="906947" cy="906947"/>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4" y="12947733"/>
            <a:ext cx="481584" cy="495301"/>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54" r:id="rId3"/>
    <p:sldLayoutId id="2147483658" r:id="rId4"/>
    <p:sldLayoutId id="2147483659" r:id="rId5"/>
    <p:sldLayoutId id="2147483660" r:id="rId6"/>
    <p:sldLayoutId id="2147483661" r:id="rId7"/>
    <p:sldLayoutId id="2147483662" r:id="rId8"/>
    <p:sldLayoutId id="2147483663" r:id="rId9"/>
    <p:sldLayoutId id="2147483665"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0"/>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5pPr>
      <a:lvl6pPr marL="3785577" marR="0" indent="-610577"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6pPr>
      <a:lvl7pPr marL="4420577" marR="0" indent="-610577"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7pPr>
      <a:lvl8pPr marL="5055577" marR="0" indent="-610577"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8pPr>
      <a:lvl9pPr marL="5690577" marR="0" indent="-610577"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extLst/>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8467901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extLst/>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07850909"/>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vemiller@comcast.net" TargetMode="External"/><Relationship Id="rId2" Type="http://schemas.openxmlformats.org/officeDocument/2006/relationships/hyperlink" Target="mailto:patmiller@comcast.net" TargetMode="Externa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hyperlink" Target="http://electric.smiller.org/" TargetMode="External"/><Relationship Id="rId4" Type="http://schemas.openxmlformats.org/officeDocument/2006/relationships/hyperlink" Target="http://climate.smiller.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ustainablejersey.co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climatecommunication.yale.edu/visualizations-data/ycom-us-2018/?est=happening&amp;type=value&amp;geo=county"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orals" TargetMode="External"/><Relationship Id="rId2" Type="http://schemas.openxmlformats.org/officeDocument/2006/relationships/hyperlink" Target="https://en.wikipedia.org/wiki/Amphibian" TargetMode="External"/><Relationship Id="rId1" Type="http://schemas.openxmlformats.org/officeDocument/2006/relationships/slideLayout" Target="../slideLayouts/slideLayout3.xml"/><Relationship Id="rId5" Type="http://schemas.openxmlformats.org/officeDocument/2006/relationships/hyperlink" Target="https://en.wikipedia.org/wiki/Insects" TargetMode="External"/><Relationship Id="rId4" Type="http://schemas.openxmlformats.org/officeDocument/2006/relationships/hyperlink" Target="https://en.wikipedia.org/wiki/Marine_mamm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338" y="5018592"/>
            <a:ext cx="22584000" cy="7484070"/>
          </a:xfrm>
        </p:spPr>
        <p:txBody>
          <a:bodyPr>
            <a:noAutofit/>
          </a:bodyPr>
          <a:lstStyle/>
          <a:p>
            <a:pPr algn="ctr"/>
            <a:r>
              <a:rPr lang="en-US" sz="9600" dirty="0">
                <a:solidFill>
                  <a:schemeClr val="tx2">
                    <a:lumMod val="10000"/>
                  </a:schemeClr>
                </a:solidFill>
              </a:rPr>
              <a:t>RUMSON FOR CLEAN ENERGY</a:t>
            </a:r>
            <a:br>
              <a:rPr lang="en-US" sz="9600" dirty="0">
                <a:solidFill>
                  <a:schemeClr val="tx2">
                    <a:lumMod val="10000"/>
                  </a:schemeClr>
                </a:solidFill>
              </a:rPr>
            </a:br>
            <a:br>
              <a:rPr lang="en-US" sz="9600" dirty="0">
                <a:solidFill>
                  <a:schemeClr val="tx2">
                    <a:lumMod val="10000"/>
                  </a:schemeClr>
                </a:solidFill>
              </a:rPr>
            </a:br>
            <a:r>
              <a:rPr lang="en-US" sz="6600" dirty="0">
                <a:solidFill>
                  <a:schemeClr val="tx2">
                    <a:lumMod val="10000"/>
                  </a:schemeClr>
                </a:solidFill>
              </a:rPr>
              <a:t>Pat and Steve Miller</a:t>
            </a:r>
            <a:br>
              <a:rPr lang="en-US" sz="6600" dirty="0">
                <a:solidFill>
                  <a:schemeClr val="tx2">
                    <a:lumMod val="10000"/>
                  </a:schemeClr>
                </a:solidFill>
              </a:rPr>
            </a:br>
            <a:r>
              <a:rPr lang="en-US" sz="4400" dirty="0">
                <a:solidFill>
                  <a:schemeClr val="tx2">
                    <a:lumMod val="10000"/>
                  </a:schemeClr>
                </a:solidFill>
                <a:hlinkClick r:id="rId2"/>
              </a:rPr>
              <a:t>patmiller@comcast.net</a:t>
            </a:r>
            <a:r>
              <a:rPr lang="en-US" sz="4400" dirty="0">
                <a:solidFill>
                  <a:schemeClr val="tx2">
                    <a:lumMod val="10000"/>
                  </a:schemeClr>
                </a:solidFill>
              </a:rPr>
              <a:t>    </a:t>
            </a:r>
            <a:r>
              <a:rPr lang="en-US" sz="4400" dirty="0">
                <a:solidFill>
                  <a:schemeClr val="tx2">
                    <a:lumMod val="10000"/>
                  </a:schemeClr>
                </a:solidFill>
                <a:hlinkClick r:id="rId3"/>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4"/>
              </a:rPr>
              <a:t>http://climate.smiller.org</a:t>
            </a:r>
            <a:r>
              <a:rPr lang="en-US" sz="4400" dirty="0"/>
              <a:t> </a:t>
            </a:r>
            <a:br>
              <a:rPr lang="en-US" sz="4400" dirty="0"/>
            </a:br>
            <a:r>
              <a:rPr lang="en-US" sz="4400" dirty="0">
                <a:hlinkClick r:id="rId5"/>
              </a:rPr>
              <a:t>http://electric.smiller.org</a:t>
            </a:r>
            <a:r>
              <a:rPr lang="en-US" sz="4400" dirty="0"/>
              <a:t> </a:t>
            </a:r>
            <a:endParaRPr lang="en-US" sz="9600" dirty="0">
              <a:solidFill>
                <a:schemeClr val="tx2">
                  <a:lumMod val="10000"/>
                </a:schemeClr>
              </a:solidFill>
            </a:endParaRPr>
          </a:p>
        </p:txBody>
      </p:sp>
      <p:pic>
        <p:nvPicPr>
          <p:cNvPr id="3" name="Picture 2" descr="C:\Users\Pat\AppData\Local\Microsoft\Windows Live Mail\WLMDSS.tmp\WLMFE5C.tmp\logo-clean-energ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4980" y="1166693"/>
            <a:ext cx="4574715" cy="3422891"/>
          </a:xfrm>
          <a:prstGeom prst="rect">
            <a:avLst/>
          </a:prstGeom>
          <a:noFill/>
          <a:ln>
            <a:noFill/>
          </a:ln>
        </p:spPr>
      </p:pic>
    </p:spTree>
    <p:extLst>
      <p:ext uri="{BB962C8B-B14F-4D97-AF65-F5344CB8AC3E}">
        <p14:creationId xmlns:p14="http://schemas.microsoft.com/office/powerpoint/2010/main" val="184509322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9" name="Shape"/>
          <p:cNvSpPr/>
          <p:nvPr/>
        </p:nvSpPr>
        <p:spPr>
          <a:xfrm>
            <a:off x="633822" y="9880517"/>
            <a:ext cx="4523212" cy="3037666"/>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algn="l" defTabSz="971550" hangingPunct="1">
              <a:defRPr sz="1600" b="0">
                <a:solidFill>
                  <a:srgbClr val="000000"/>
                </a:solidFill>
              </a:defRPr>
            </a:pPr>
            <a:endParaRPr sz="2400" b="0" kern="1200" cap="none">
              <a:solidFill>
                <a:srgbClr val="000000"/>
              </a:solidFill>
            </a:endParaRPr>
          </a:p>
        </p:txBody>
      </p:sp>
      <p:sp>
        <p:nvSpPr>
          <p:cNvPr id="8790" name="Rectangle"/>
          <p:cNvSpPr/>
          <p:nvPr/>
        </p:nvSpPr>
        <p:spPr>
          <a:xfrm>
            <a:off x="18127590" y="8922054"/>
            <a:ext cx="5459084" cy="2549688"/>
          </a:xfrm>
          <a:prstGeom prst="rect">
            <a:avLst/>
          </a:prstGeom>
          <a:solidFill>
            <a:srgbClr val="686E70"/>
          </a:solidFill>
          <a:ln w="25400">
            <a:miter lim="400000"/>
          </a:ln>
        </p:spPr>
        <p:txBody>
          <a:bodyPr lIns="57150" tIns="57150" rIns="57150" bIns="57150"/>
          <a:lstStyle/>
          <a:p>
            <a:pPr algn="l" defTabSz="1828800" hangingPunct="1"/>
            <a:endParaRPr sz="2700" b="0" kern="1200" cap="none"/>
          </a:p>
        </p:txBody>
      </p:sp>
      <p:grpSp>
        <p:nvGrpSpPr>
          <p:cNvPr id="8793" name="Group"/>
          <p:cNvGrpSpPr/>
          <p:nvPr/>
        </p:nvGrpSpPr>
        <p:grpSpPr>
          <a:xfrm>
            <a:off x="1360255" y="1888220"/>
            <a:ext cx="17791978" cy="11436604"/>
            <a:chOff x="0" y="0"/>
            <a:chExt cx="11861317" cy="7624401"/>
          </a:xfrm>
        </p:grpSpPr>
        <p:pic>
          <p:nvPicPr>
            <p:cNvPr id="8791" name="US Map.png" descr="US Map.png"/>
            <p:cNvPicPr>
              <a:picLocks noChangeAspect="1"/>
            </p:cNvPicPr>
            <p:nvPr/>
          </p:nvPicPr>
          <p:blipFill>
            <a:blip r:embed="rId3">
              <a:extLst/>
            </a:blip>
            <a:stretch>
              <a:fillRect/>
            </a:stretch>
          </p:blipFill>
          <p:spPr>
            <a:xfrm>
              <a:off x="0" y="0"/>
              <a:ext cx="11861318" cy="7624402"/>
            </a:xfrm>
            <a:prstGeom prst="rect">
              <a:avLst/>
            </a:prstGeom>
            <a:ln w="12700" cap="flat">
              <a:noFill/>
              <a:miter lim="400000"/>
            </a:ln>
            <a:effectLst/>
          </p:spPr>
        </p:pic>
        <p:sp>
          <p:nvSpPr>
            <p:cNvPr id="879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pPr algn="l" defTabSz="1828800" hangingPunct="1"/>
              <a:endParaRPr sz="2700" b="0" kern="1200" cap="none"/>
            </a:p>
          </p:txBody>
        </p:sp>
      </p:grpSp>
      <p:sp>
        <p:nvSpPr>
          <p:cNvPr id="8794" name="U.S. Commitments to 100% Renewable Electricity"/>
          <p:cNvSpPr txBox="1">
            <a:spLocks noGrp="1"/>
          </p:cNvSpPr>
          <p:nvPr>
            <p:ph type="title"/>
          </p:nvPr>
        </p:nvSpPr>
        <p:spPr>
          <a:prstGeom prst="rect">
            <a:avLst/>
          </a:prstGeom>
        </p:spPr>
        <p:txBody>
          <a:bodyPr>
            <a:normAutofit fontScale="90000"/>
          </a:bodyPr>
          <a:lstStyle/>
          <a:p>
            <a:r>
              <a:rPr dirty="0"/>
              <a:t>U.S. Commitments to 100% Renewable Electricity</a:t>
            </a:r>
          </a:p>
        </p:txBody>
      </p:sp>
      <p:grpSp>
        <p:nvGrpSpPr>
          <p:cNvPr id="8797" name="Group"/>
          <p:cNvGrpSpPr/>
          <p:nvPr/>
        </p:nvGrpSpPr>
        <p:grpSpPr>
          <a:xfrm>
            <a:off x="18641648" y="10333743"/>
            <a:ext cx="4736540" cy="846386"/>
            <a:chOff x="0" y="-21659"/>
            <a:chExt cx="3157691" cy="564254"/>
          </a:xfrm>
        </p:grpSpPr>
        <p:sp>
          <p:nvSpPr>
            <p:cNvPr id="8795" name="Circle"/>
            <p:cNvSpPr/>
            <p:nvPr/>
          </p:nvSpPr>
          <p:spPr>
            <a:xfrm>
              <a:off x="0" y="101717"/>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6" name="Already There"/>
            <p:cNvSpPr txBox="1"/>
            <p:nvPr/>
          </p:nvSpPr>
          <p:spPr>
            <a:xfrm>
              <a:off x="454202" y="-21659"/>
              <a:ext cx="2703489"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defRPr sz="3000"/>
              </a:lvl1pPr>
            </a:lstStyle>
            <a:p>
              <a:pPr algn="l" defTabSz="1828800" hangingPunct="1"/>
              <a:r>
                <a:rPr sz="4500" b="0" kern="1200" cap="none" dirty="0"/>
                <a:t>Already There</a:t>
              </a:r>
            </a:p>
          </p:txBody>
        </p:sp>
      </p:grpSp>
      <p:grpSp>
        <p:nvGrpSpPr>
          <p:cNvPr id="8800" name="Group"/>
          <p:cNvGrpSpPr/>
          <p:nvPr/>
        </p:nvGrpSpPr>
        <p:grpSpPr>
          <a:xfrm>
            <a:off x="18641648" y="9213673"/>
            <a:ext cx="4134848" cy="846386"/>
            <a:chOff x="0" y="-21659"/>
            <a:chExt cx="2756564" cy="564254"/>
          </a:xfrm>
        </p:grpSpPr>
        <p:sp>
          <p:nvSpPr>
            <p:cNvPr id="8798" name="Circle"/>
            <p:cNvSpPr/>
            <p:nvPr/>
          </p:nvSpPr>
          <p:spPr>
            <a:xfrm>
              <a:off x="0" y="101717"/>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9" name="Committed"/>
            <p:cNvSpPr txBox="1"/>
            <p:nvPr/>
          </p:nvSpPr>
          <p:spPr>
            <a:xfrm>
              <a:off x="454202" y="-21659"/>
              <a:ext cx="2302362"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defRPr sz="3000"/>
              </a:lvl1pPr>
            </a:lstStyle>
            <a:p>
              <a:pPr algn="l" defTabSz="1828800" hangingPunct="1"/>
              <a:r>
                <a:rPr sz="4500" b="0" kern="1200" cap="none" dirty="0"/>
                <a:t>Committed</a:t>
              </a:r>
            </a:p>
          </p:txBody>
        </p:sp>
      </p:grpSp>
      <p:sp>
        <p:nvSpPr>
          <p:cNvPr id="8801" name="Data: The Sierra Club"/>
          <p:cNvSpPr txBox="1"/>
          <p:nvPr/>
        </p:nvSpPr>
        <p:spPr>
          <a:xfrm>
            <a:off x="1371602" y="13030201"/>
            <a:ext cx="2423740"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pPr algn="l" defTabSz="1828800" hangingPunct="1"/>
            <a:r>
              <a:rPr sz="1800" b="0" kern="1200" cap="none" dirty="0"/>
              <a:t>Data: The Sierra Club</a:t>
            </a:r>
          </a:p>
        </p:txBody>
      </p:sp>
      <p:grpSp>
        <p:nvGrpSpPr>
          <p:cNvPr id="9011" name="Group"/>
          <p:cNvGrpSpPr/>
          <p:nvPr/>
        </p:nvGrpSpPr>
        <p:grpSpPr>
          <a:xfrm>
            <a:off x="-183113" y="1840103"/>
            <a:ext cx="20375504" cy="10609654"/>
            <a:chOff x="0" y="-11078"/>
            <a:chExt cx="13583668" cy="7073101"/>
          </a:xfrm>
        </p:grpSpPr>
        <p:grpSp>
          <p:nvGrpSpPr>
            <p:cNvPr id="8905" name="Group"/>
            <p:cNvGrpSpPr/>
            <p:nvPr/>
          </p:nvGrpSpPr>
          <p:grpSpPr>
            <a:xfrm>
              <a:off x="1088045" y="81317"/>
              <a:ext cx="11298116" cy="6804409"/>
              <a:chOff x="0" y="0"/>
              <a:chExt cx="11298115" cy="6804408"/>
            </a:xfrm>
          </p:grpSpPr>
          <p:sp>
            <p:nvSpPr>
              <p:cNvPr id="8802" name="Circle"/>
              <p:cNvSpPr/>
              <p:nvPr/>
            </p:nvSpPr>
            <p:spPr>
              <a:xfrm>
                <a:off x="3872862" y="33038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3" name="Circle"/>
              <p:cNvSpPr/>
              <p:nvPr/>
            </p:nvSpPr>
            <p:spPr>
              <a:xfrm>
                <a:off x="7354672" y="5999881"/>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4" name="Circle"/>
              <p:cNvSpPr/>
              <p:nvPr/>
            </p:nvSpPr>
            <p:spPr>
              <a:xfrm>
                <a:off x="8679699" y="504218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5" name="Circle"/>
              <p:cNvSpPr/>
              <p:nvPr/>
            </p:nvSpPr>
            <p:spPr>
              <a:xfrm>
                <a:off x="11146087" y="18936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6" name="Circle"/>
              <p:cNvSpPr/>
              <p:nvPr/>
            </p:nvSpPr>
            <p:spPr>
              <a:xfrm>
                <a:off x="11030912" y="242011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7" name="Circle"/>
              <p:cNvSpPr/>
              <p:nvPr/>
            </p:nvSpPr>
            <p:spPr>
              <a:xfrm>
                <a:off x="10800564" y="154808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8" name="Circle"/>
              <p:cNvSpPr/>
              <p:nvPr/>
            </p:nvSpPr>
            <p:spPr>
              <a:xfrm>
                <a:off x="6464959" y="195343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9" name="Circle"/>
              <p:cNvSpPr/>
              <p:nvPr/>
            </p:nvSpPr>
            <p:spPr>
              <a:xfrm>
                <a:off x="2789367" y="34970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0" name="Circle"/>
              <p:cNvSpPr/>
              <p:nvPr/>
            </p:nvSpPr>
            <p:spPr>
              <a:xfrm>
                <a:off x="97848" y="31805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1" name="Circle"/>
              <p:cNvSpPr/>
              <p:nvPr/>
            </p:nvSpPr>
            <p:spPr>
              <a:xfrm>
                <a:off x="2440091" y="285156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2" name="Circle"/>
              <p:cNvSpPr/>
              <p:nvPr/>
            </p:nvSpPr>
            <p:spPr>
              <a:xfrm>
                <a:off x="696026" y="89360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3" name="Circle"/>
              <p:cNvSpPr/>
              <p:nvPr/>
            </p:nvSpPr>
            <p:spPr>
              <a:xfrm>
                <a:off x="3934492" y="368662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4" name="Circle"/>
              <p:cNvSpPr/>
              <p:nvPr/>
            </p:nvSpPr>
            <p:spPr>
              <a:xfrm>
                <a:off x="2390731" y="280220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5" name="Circle"/>
              <p:cNvSpPr/>
              <p:nvPr/>
            </p:nvSpPr>
            <p:spPr>
              <a:xfrm>
                <a:off x="43860" y="31265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6" name="Circle"/>
              <p:cNvSpPr/>
              <p:nvPr/>
            </p:nvSpPr>
            <p:spPr>
              <a:xfrm>
                <a:off x="113523" y="32906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7" name="Circle"/>
              <p:cNvSpPr/>
              <p:nvPr/>
            </p:nvSpPr>
            <p:spPr>
              <a:xfrm>
                <a:off x="633966" y="2898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8" name="Circle"/>
              <p:cNvSpPr/>
              <p:nvPr/>
            </p:nvSpPr>
            <p:spPr>
              <a:xfrm>
                <a:off x="10948645" y="24859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9" name="Circle"/>
              <p:cNvSpPr/>
              <p:nvPr/>
            </p:nvSpPr>
            <p:spPr>
              <a:xfrm>
                <a:off x="9222663" y="65888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0" name="Circle"/>
              <p:cNvSpPr/>
              <p:nvPr/>
            </p:nvSpPr>
            <p:spPr>
              <a:xfrm>
                <a:off x="366910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1" name="Circle"/>
              <p:cNvSpPr/>
              <p:nvPr/>
            </p:nvSpPr>
            <p:spPr>
              <a:xfrm>
                <a:off x="9272936" y="665237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2" name="Circle"/>
              <p:cNvSpPr/>
              <p:nvPr/>
            </p:nvSpPr>
            <p:spPr>
              <a:xfrm>
                <a:off x="9387050" y="484634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3" name="Circle"/>
              <p:cNvSpPr/>
              <p:nvPr/>
            </p:nvSpPr>
            <p:spPr>
              <a:xfrm>
                <a:off x="3638057" y="44652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4" name="Circle"/>
              <p:cNvSpPr/>
              <p:nvPr/>
            </p:nvSpPr>
            <p:spPr>
              <a:xfrm>
                <a:off x="3797106" y="326171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5" name="Circle"/>
              <p:cNvSpPr/>
              <p:nvPr/>
            </p:nvSpPr>
            <p:spPr>
              <a:xfrm>
                <a:off x="1035510" y="18415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6" name="Circle"/>
              <p:cNvSpPr/>
              <p:nvPr/>
            </p:nvSpPr>
            <p:spPr>
              <a:xfrm>
                <a:off x="10103373" y="411788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7" name="Circle"/>
              <p:cNvSpPr/>
              <p:nvPr/>
            </p:nvSpPr>
            <p:spPr>
              <a:xfrm>
                <a:off x="88599" y="34936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8" name="Circle"/>
              <p:cNvSpPr/>
              <p:nvPr/>
            </p:nvSpPr>
            <p:spPr>
              <a:xfrm>
                <a:off x="26787" y="32183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9" name="Circle"/>
              <p:cNvSpPr/>
              <p:nvPr/>
            </p:nvSpPr>
            <p:spPr>
              <a:xfrm>
                <a:off x="323850" y="289341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0" name="Circle"/>
              <p:cNvSpPr/>
              <p:nvPr/>
            </p:nvSpPr>
            <p:spPr>
              <a:xfrm>
                <a:off x="9553805" y="639302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1" name="Circle"/>
              <p:cNvSpPr/>
              <p:nvPr/>
            </p:nvSpPr>
            <p:spPr>
              <a:xfrm>
                <a:off x="347766" y="41573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2" name="Circle"/>
              <p:cNvSpPr/>
              <p:nvPr/>
            </p:nvSpPr>
            <p:spPr>
              <a:xfrm>
                <a:off x="7195132" y="37505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3" name="Circle"/>
              <p:cNvSpPr/>
              <p:nvPr/>
            </p:nvSpPr>
            <p:spPr>
              <a:xfrm>
                <a:off x="1054560" y="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4" name="Circle"/>
              <p:cNvSpPr/>
              <p:nvPr/>
            </p:nvSpPr>
            <p:spPr>
              <a:xfrm>
                <a:off x="778576" y="9380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5" name="Circle"/>
              <p:cNvSpPr/>
              <p:nvPr/>
            </p:nvSpPr>
            <p:spPr>
              <a:xfrm>
                <a:off x="0" y="208696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6" name="Circle"/>
              <p:cNvSpPr/>
              <p:nvPr/>
            </p:nvSpPr>
            <p:spPr>
              <a:xfrm>
                <a:off x="621266" y="2771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7" name="Circle"/>
              <p:cNvSpPr/>
              <p:nvPr/>
            </p:nvSpPr>
            <p:spPr>
              <a:xfrm>
                <a:off x="398566" y="4170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8" name="Circle"/>
              <p:cNvSpPr/>
              <p:nvPr/>
            </p:nvSpPr>
            <p:spPr>
              <a:xfrm>
                <a:off x="608116" y="4335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9" name="Circle"/>
              <p:cNvSpPr/>
              <p:nvPr/>
            </p:nvSpPr>
            <p:spPr>
              <a:xfrm>
                <a:off x="830463" y="45973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0" name="Circle"/>
              <p:cNvSpPr/>
              <p:nvPr/>
            </p:nvSpPr>
            <p:spPr>
              <a:xfrm>
                <a:off x="845760" y="47018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1" name="Circle"/>
              <p:cNvSpPr/>
              <p:nvPr/>
            </p:nvSpPr>
            <p:spPr>
              <a:xfrm>
                <a:off x="862213" y="48005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2" name="Circle"/>
              <p:cNvSpPr/>
              <p:nvPr/>
            </p:nvSpPr>
            <p:spPr>
              <a:xfrm>
                <a:off x="799109" y="4642371"/>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3" name="Circle"/>
              <p:cNvSpPr/>
              <p:nvPr/>
            </p:nvSpPr>
            <p:spPr>
              <a:xfrm>
                <a:off x="747913" y="471797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4" name="Circle"/>
              <p:cNvSpPr/>
              <p:nvPr/>
            </p:nvSpPr>
            <p:spPr>
              <a:xfrm>
                <a:off x="2536781" y="279585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5" name="Circle"/>
              <p:cNvSpPr/>
              <p:nvPr/>
            </p:nvSpPr>
            <p:spPr>
              <a:xfrm>
                <a:off x="3855978" y="31897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6" name="Circle"/>
              <p:cNvSpPr/>
              <p:nvPr/>
            </p:nvSpPr>
            <p:spPr>
              <a:xfrm>
                <a:off x="3716870" y="325295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7" name="Circle"/>
              <p:cNvSpPr/>
              <p:nvPr/>
            </p:nvSpPr>
            <p:spPr>
              <a:xfrm>
                <a:off x="3579287" y="326737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8" name="Circle"/>
              <p:cNvSpPr/>
              <p:nvPr/>
            </p:nvSpPr>
            <p:spPr>
              <a:xfrm>
                <a:off x="3789751" y="42621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9" name="Circle"/>
              <p:cNvSpPr/>
              <p:nvPr/>
            </p:nvSpPr>
            <p:spPr>
              <a:xfrm>
                <a:off x="3707201" y="43595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0" name="Circle"/>
              <p:cNvSpPr/>
              <p:nvPr/>
            </p:nvSpPr>
            <p:spPr>
              <a:xfrm>
                <a:off x="3779168" y="43955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1" name="Circle"/>
              <p:cNvSpPr/>
              <p:nvPr/>
            </p:nvSpPr>
            <p:spPr>
              <a:xfrm>
                <a:off x="3775640" y="44948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2" name="Circle"/>
              <p:cNvSpPr/>
              <p:nvPr/>
            </p:nvSpPr>
            <p:spPr>
              <a:xfrm>
                <a:off x="5583273" y="54135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3" name="Circle"/>
              <p:cNvSpPr/>
              <p:nvPr/>
            </p:nvSpPr>
            <p:spPr>
              <a:xfrm>
                <a:off x="5583273" y="47150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4" name="Circle"/>
              <p:cNvSpPr/>
              <p:nvPr/>
            </p:nvSpPr>
            <p:spPr>
              <a:xfrm>
                <a:off x="6424291" y="190871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5" name="Circle"/>
              <p:cNvSpPr/>
              <p:nvPr/>
            </p:nvSpPr>
            <p:spPr>
              <a:xfrm>
                <a:off x="6883259" y="19514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6" name="Circle"/>
              <p:cNvSpPr/>
              <p:nvPr/>
            </p:nvSpPr>
            <p:spPr>
              <a:xfrm>
                <a:off x="7363574" y="238902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7" name="Circle"/>
              <p:cNvSpPr/>
              <p:nvPr/>
            </p:nvSpPr>
            <p:spPr>
              <a:xfrm>
                <a:off x="6309217" y="4519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8" name="Circle"/>
              <p:cNvSpPr/>
              <p:nvPr/>
            </p:nvSpPr>
            <p:spPr>
              <a:xfrm>
                <a:off x="8637004" y="50848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9" name="Circle"/>
              <p:cNvSpPr/>
              <p:nvPr/>
            </p:nvSpPr>
            <p:spPr>
              <a:xfrm>
                <a:off x="9066839" y="44300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0" name="Circle"/>
              <p:cNvSpPr/>
              <p:nvPr/>
            </p:nvSpPr>
            <p:spPr>
              <a:xfrm>
                <a:off x="9601710" y="391508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1" name="Circle"/>
              <p:cNvSpPr/>
              <p:nvPr/>
            </p:nvSpPr>
            <p:spPr>
              <a:xfrm>
                <a:off x="9559015" y="385103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2" name="Circle"/>
              <p:cNvSpPr/>
              <p:nvPr/>
            </p:nvSpPr>
            <p:spPr>
              <a:xfrm>
                <a:off x="10317609" y="297802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3" name="Circle"/>
              <p:cNvSpPr/>
              <p:nvPr/>
            </p:nvSpPr>
            <p:spPr>
              <a:xfrm>
                <a:off x="10360304" y="292465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4" name="Circle"/>
              <p:cNvSpPr/>
              <p:nvPr/>
            </p:nvSpPr>
            <p:spPr>
              <a:xfrm>
                <a:off x="10296263" y="28606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5" name="Circle"/>
              <p:cNvSpPr/>
              <p:nvPr/>
            </p:nvSpPr>
            <p:spPr>
              <a:xfrm>
                <a:off x="10381652" y="28072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6" name="Circle"/>
              <p:cNvSpPr/>
              <p:nvPr/>
            </p:nvSpPr>
            <p:spPr>
              <a:xfrm>
                <a:off x="10879245" y="200034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7" name="Circle"/>
              <p:cNvSpPr/>
              <p:nvPr/>
            </p:nvSpPr>
            <p:spPr>
              <a:xfrm>
                <a:off x="10836550" y="205371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8" name="Circle"/>
              <p:cNvSpPr/>
              <p:nvPr/>
            </p:nvSpPr>
            <p:spPr>
              <a:xfrm>
                <a:off x="10821912" y="16014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9" name="Circle"/>
              <p:cNvSpPr/>
              <p:nvPr/>
            </p:nvSpPr>
            <p:spPr>
              <a:xfrm>
                <a:off x="10832586" y="1676170"/>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0" name="Circle"/>
              <p:cNvSpPr/>
              <p:nvPr/>
            </p:nvSpPr>
            <p:spPr>
              <a:xfrm>
                <a:off x="3872862" y="34054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1" name="Circle"/>
              <p:cNvSpPr/>
              <p:nvPr/>
            </p:nvSpPr>
            <p:spPr>
              <a:xfrm>
                <a:off x="3616890" y="45075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2" name="Circle"/>
              <p:cNvSpPr/>
              <p:nvPr/>
            </p:nvSpPr>
            <p:spPr>
              <a:xfrm>
                <a:off x="7393207" y="243136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3" name="Circle"/>
              <p:cNvSpPr/>
              <p:nvPr/>
            </p:nvSpPr>
            <p:spPr>
              <a:xfrm>
                <a:off x="10972286" y="17185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4" name="Circle"/>
              <p:cNvSpPr/>
              <p:nvPr/>
            </p:nvSpPr>
            <p:spPr>
              <a:xfrm>
                <a:off x="9203223" y="511059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5" name="Circle"/>
              <p:cNvSpPr/>
              <p:nvPr/>
            </p:nvSpPr>
            <p:spPr>
              <a:xfrm>
                <a:off x="8499758" y="34709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6" name="Circle"/>
              <p:cNvSpPr/>
              <p:nvPr/>
            </p:nvSpPr>
            <p:spPr>
              <a:xfrm>
                <a:off x="8842069" y="271714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7" name="Circle"/>
              <p:cNvSpPr/>
              <p:nvPr/>
            </p:nvSpPr>
            <p:spPr>
              <a:xfrm>
                <a:off x="9213741" y="64646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8" name="Circle"/>
              <p:cNvSpPr/>
              <p:nvPr/>
            </p:nvSpPr>
            <p:spPr>
              <a:xfrm>
                <a:off x="10330852" y="27437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9" name="Circle"/>
              <p:cNvSpPr/>
              <p:nvPr/>
            </p:nvSpPr>
            <p:spPr>
              <a:xfrm>
                <a:off x="7637650" y="265622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0" name="Circle"/>
              <p:cNvSpPr/>
              <p:nvPr/>
            </p:nvSpPr>
            <p:spPr>
              <a:xfrm>
                <a:off x="3736214" y="318421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1" name="Circle"/>
              <p:cNvSpPr/>
              <p:nvPr/>
            </p:nvSpPr>
            <p:spPr>
              <a:xfrm>
                <a:off x="9294931" y="61298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2" name="Circle"/>
              <p:cNvSpPr/>
              <p:nvPr/>
            </p:nvSpPr>
            <p:spPr>
              <a:xfrm>
                <a:off x="10237312" y="2762513"/>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3" name="Circle"/>
              <p:cNvSpPr/>
              <p:nvPr/>
            </p:nvSpPr>
            <p:spPr>
              <a:xfrm>
                <a:off x="9689017" y="413244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4" name="Circle"/>
              <p:cNvSpPr/>
              <p:nvPr/>
            </p:nvSpPr>
            <p:spPr>
              <a:xfrm>
                <a:off x="6240480" y="365708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5" name="Circle"/>
              <p:cNvSpPr/>
              <p:nvPr/>
            </p:nvSpPr>
            <p:spPr>
              <a:xfrm>
                <a:off x="9244131" y="65870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6" name="Circle"/>
              <p:cNvSpPr/>
              <p:nvPr/>
            </p:nvSpPr>
            <p:spPr>
              <a:xfrm>
                <a:off x="11019087" y="19317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7" name="Circle"/>
              <p:cNvSpPr/>
              <p:nvPr/>
            </p:nvSpPr>
            <p:spPr>
              <a:xfrm>
                <a:off x="676976" y="9634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8" name="Circle"/>
              <p:cNvSpPr/>
              <p:nvPr/>
            </p:nvSpPr>
            <p:spPr>
              <a:xfrm>
                <a:off x="10572698" y="25755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9" name="Circle"/>
              <p:cNvSpPr/>
              <p:nvPr/>
            </p:nvSpPr>
            <p:spPr>
              <a:xfrm>
                <a:off x="487466" y="42462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0" name="Circle"/>
              <p:cNvSpPr/>
              <p:nvPr/>
            </p:nvSpPr>
            <p:spPr>
              <a:xfrm>
                <a:off x="684851" y="43551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1" name="Circle"/>
              <p:cNvSpPr/>
              <p:nvPr/>
            </p:nvSpPr>
            <p:spPr>
              <a:xfrm>
                <a:off x="64887" y="32945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2" name="Circle"/>
              <p:cNvSpPr/>
              <p:nvPr/>
            </p:nvSpPr>
            <p:spPr>
              <a:xfrm>
                <a:off x="634051" y="42281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3" name="Circle"/>
              <p:cNvSpPr/>
              <p:nvPr/>
            </p:nvSpPr>
            <p:spPr>
              <a:xfrm>
                <a:off x="462066" y="4208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4" name="Circle"/>
              <p:cNvSpPr/>
              <p:nvPr/>
            </p:nvSpPr>
            <p:spPr>
              <a:xfrm>
                <a:off x="139399" y="37984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5" name="Circle"/>
              <p:cNvSpPr/>
              <p:nvPr/>
            </p:nvSpPr>
            <p:spPr>
              <a:xfrm>
                <a:off x="646751" y="43932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6" name="Circle"/>
              <p:cNvSpPr/>
              <p:nvPr/>
            </p:nvSpPr>
            <p:spPr>
              <a:xfrm>
                <a:off x="1798133" y="52757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7" name="Circle"/>
              <p:cNvSpPr/>
              <p:nvPr/>
            </p:nvSpPr>
            <p:spPr>
              <a:xfrm>
                <a:off x="6521930" y="195263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8" name="Circle"/>
              <p:cNvSpPr/>
              <p:nvPr/>
            </p:nvSpPr>
            <p:spPr>
              <a:xfrm>
                <a:off x="10728665" y="205348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9" name="Circle"/>
              <p:cNvSpPr/>
              <p:nvPr/>
            </p:nvSpPr>
            <p:spPr>
              <a:xfrm>
                <a:off x="9835591" y="428880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0" name="Circle"/>
              <p:cNvSpPr/>
              <p:nvPr/>
            </p:nvSpPr>
            <p:spPr>
              <a:xfrm>
                <a:off x="499548"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1" name="Circle"/>
              <p:cNvSpPr/>
              <p:nvPr/>
            </p:nvSpPr>
            <p:spPr>
              <a:xfrm>
                <a:off x="525195" y="41671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2" name="Circle"/>
              <p:cNvSpPr/>
              <p:nvPr/>
            </p:nvSpPr>
            <p:spPr>
              <a:xfrm>
                <a:off x="596137" y="418210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3" name="Circle"/>
              <p:cNvSpPr/>
              <p:nvPr/>
            </p:nvSpPr>
            <p:spPr>
              <a:xfrm>
                <a:off x="57618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4" name="Circle"/>
              <p:cNvSpPr/>
              <p:nvPr/>
            </p:nvSpPr>
            <p:spPr>
              <a:xfrm>
                <a:off x="10051998" y="32359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grpSp>
        <p:sp>
          <p:nvSpPr>
            <p:cNvPr id="8906" name="Whatcom County"/>
            <p:cNvSpPr txBox="1"/>
            <p:nvPr/>
          </p:nvSpPr>
          <p:spPr>
            <a:xfrm>
              <a:off x="2299060" y="-11078"/>
              <a:ext cx="15773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Whatcom County</a:t>
              </a:r>
            </a:p>
          </p:txBody>
        </p:sp>
        <p:sp>
          <p:nvSpPr>
            <p:cNvPr id="8907" name="Edmonds"/>
            <p:cNvSpPr txBox="1"/>
            <p:nvPr/>
          </p:nvSpPr>
          <p:spPr>
            <a:xfrm>
              <a:off x="2286409" y="178681"/>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Edmonds</a:t>
              </a:r>
            </a:p>
          </p:txBody>
        </p:sp>
        <p:sp>
          <p:nvSpPr>
            <p:cNvPr id="8908" name="Portland"/>
            <p:cNvSpPr txBox="1"/>
            <p:nvPr/>
          </p:nvSpPr>
          <p:spPr>
            <a:xfrm>
              <a:off x="1881590" y="735307"/>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Portland</a:t>
              </a:r>
            </a:p>
          </p:txBody>
        </p:sp>
        <p:sp>
          <p:nvSpPr>
            <p:cNvPr id="8909" name="Multnomah County"/>
            <p:cNvSpPr txBox="1"/>
            <p:nvPr/>
          </p:nvSpPr>
          <p:spPr>
            <a:xfrm>
              <a:off x="2020746" y="937715"/>
              <a:ext cx="17162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Multnomah County</a:t>
              </a:r>
            </a:p>
          </p:txBody>
        </p:sp>
        <p:sp>
          <p:nvSpPr>
            <p:cNvPr id="8910" name="Eureka"/>
            <p:cNvSpPr txBox="1"/>
            <p:nvPr/>
          </p:nvSpPr>
          <p:spPr>
            <a:xfrm>
              <a:off x="1274363" y="2076268"/>
              <a:ext cx="7117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Eureka</a:t>
              </a:r>
            </a:p>
          </p:txBody>
        </p:sp>
        <p:sp>
          <p:nvSpPr>
            <p:cNvPr id="8911" name="Truckee"/>
            <p:cNvSpPr txBox="1"/>
            <p:nvPr/>
          </p:nvSpPr>
          <p:spPr>
            <a:xfrm>
              <a:off x="1894241" y="2696147"/>
              <a:ext cx="79008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Truckee</a:t>
              </a:r>
            </a:p>
          </p:txBody>
        </p:sp>
        <p:sp>
          <p:nvSpPr>
            <p:cNvPr id="8912" name="S. Lake Tahoe"/>
            <p:cNvSpPr txBox="1"/>
            <p:nvPr/>
          </p:nvSpPr>
          <p:spPr>
            <a:xfrm>
              <a:off x="1881590" y="2911207"/>
              <a:ext cx="1328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 Lake Tahoe</a:t>
              </a:r>
            </a:p>
          </p:txBody>
        </p:sp>
        <p:sp>
          <p:nvSpPr>
            <p:cNvPr id="8913" name="Nevada City"/>
            <p:cNvSpPr txBox="1"/>
            <p:nvPr/>
          </p:nvSpPr>
          <p:spPr>
            <a:xfrm>
              <a:off x="430376" y="2670846"/>
              <a:ext cx="11498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Nevada City</a:t>
              </a:r>
            </a:p>
          </p:txBody>
        </p:sp>
        <p:sp>
          <p:nvSpPr>
            <p:cNvPr id="8914" name="Berkeley"/>
            <p:cNvSpPr txBox="1"/>
            <p:nvPr/>
          </p:nvSpPr>
          <p:spPr>
            <a:xfrm>
              <a:off x="1337613" y="311361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Berkeley</a:t>
              </a:r>
            </a:p>
          </p:txBody>
        </p:sp>
        <p:sp>
          <p:nvSpPr>
            <p:cNvPr id="8915" name="San Fran."/>
            <p:cNvSpPr txBox="1"/>
            <p:nvPr/>
          </p:nvSpPr>
          <p:spPr>
            <a:xfrm>
              <a:off x="0" y="2994801"/>
              <a:ext cx="1086891" cy="318036"/>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defRPr sz="1400"/>
              </a:lvl1pPr>
            </a:lstStyle>
            <a:p>
              <a:pPr defTabSz="1828800" hangingPunct="1"/>
              <a:r>
                <a:rPr sz="2100" b="0" kern="1200" cap="none"/>
                <a:t>San Fran.</a:t>
              </a:r>
            </a:p>
          </p:txBody>
        </p:sp>
        <p:sp>
          <p:nvSpPr>
            <p:cNvPr id="8916" name="Menlo Park"/>
            <p:cNvSpPr txBox="1"/>
            <p:nvPr/>
          </p:nvSpPr>
          <p:spPr>
            <a:xfrm>
              <a:off x="396459" y="3200365"/>
              <a:ext cx="673721" cy="44730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a:t>Menlo Park</a:t>
              </a:r>
            </a:p>
          </p:txBody>
        </p:sp>
        <p:sp>
          <p:nvSpPr>
            <p:cNvPr id="8917" name="Palo Alto"/>
            <p:cNvSpPr txBox="1"/>
            <p:nvPr/>
          </p:nvSpPr>
          <p:spPr>
            <a:xfrm>
              <a:off x="1362916" y="3278072"/>
              <a:ext cx="8614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Palo Alto</a:t>
              </a:r>
            </a:p>
          </p:txBody>
        </p:sp>
        <p:sp>
          <p:nvSpPr>
            <p:cNvPr id="8918" name="San Jose"/>
            <p:cNvSpPr txBox="1"/>
            <p:nvPr/>
          </p:nvSpPr>
          <p:spPr>
            <a:xfrm>
              <a:off x="1476769" y="3442531"/>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San Jose</a:t>
              </a:r>
            </a:p>
          </p:txBody>
        </p:sp>
        <p:sp>
          <p:nvSpPr>
            <p:cNvPr id="8919" name="Line"/>
            <p:cNvSpPr/>
            <p:nvPr/>
          </p:nvSpPr>
          <p:spPr>
            <a:xfrm flipH="1" flipV="1">
              <a:off x="1373115" y="3508543"/>
              <a:ext cx="103656" cy="103656"/>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20" name="Monterey"/>
            <p:cNvSpPr txBox="1"/>
            <p:nvPr/>
          </p:nvSpPr>
          <p:spPr>
            <a:xfrm>
              <a:off x="1300849" y="3594536"/>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Monterey</a:t>
              </a:r>
            </a:p>
          </p:txBody>
        </p:sp>
        <p:sp>
          <p:nvSpPr>
            <p:cNvPr id="8921" name="Goleta"/>
            <p:cNvSpPr txBox="1"/>
            <p:nvPr/>
          </p:nvSpPr>
          <p:spPr>
            <a:xfrm>
              <a:off x="763105" y="3994396"/>
              <a:ext cx="6689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Goleta</a:t>
              </a:r>
            </a:p>
          </p:txBody>
        </p:sp>
        <p:sp>
          <p:nvSpPr>
            <p:cNvPr id="8922" name="Santa Barbara"/>
            <p:cNvSpPr txBox="1"/>
            <p:nvPr/>
          </p:nvSpPr>
          <p:spPr>
            <a:xfrm>
              <a:off x="1424744" y="3936869"/>
              <a:ext cx="1342248"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Santa Barbara</a:t>
              </a:r>
            </a:p>
          </p:txBody>
        </p:sp>
        <p:sp>
          <p:nvSpPr>
            <p:cNvPr id="8923" name="Culver City"/>
            <p:cNvSpPr txBox="1"/>
            <p:nvPr/>
          </p:nvSpPr>
          <p:spPr>
            <a:xfrm>
              <a:off x="1874689" y="4283219"/>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Culver City</a:t>
              </a:r>
            </a:p>
          </p:txBody>
        </p:sp>
        <p:sp>
          <p:nvSpPr>
            <p:cNvPr id="8924" name="Encinitas"/>
            <p:cNvSpPr txBox="1"/>
            <p:nvPr/>
          </p:nvSpPr>
          <p:spPr>
            <a:xfrm>
              <a:off x="831620" y="4622623"/>
              <a:ext cx="10101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defRPr sz="1500"/>
              </a:lvl1pPr>
            </a:lstStyle>
            <a:p>
              <a:pPr defTabSz="1828800" hangingPunct="1"/>
              <a:r>
                <a:rPr sz="2250" b="0" kern="1200" cap="none"/>
                <a:t>Encinitas</a:t>
              </a:r>
            </a:p>
          </p:txBody>
        </p:sp>
        <p:sp>
          <p:nvSpPr>
            <p:cNvPr id="8925" name="Solana Beach"/>
            <p:cNvSpPr txBox="1"/>
            <p:nvPr/>
          </p:nvSpPr>
          <p:spPr>
            <a:xfrm>
              <a:off x="388623" y="4796965"/>
              <a:ext cx="145563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defRPr sz="1500"/>
              </a:lvl1pPr>
            </a:lstStyle>
            <a:p>
              <a:pPr defTabSz="1828800" hangingPunct="1"/>
              <a:r>
                <a:rPr sz="2250" b="0" kern="1200" cap="none"/>
                <a:t>Solana Beach</a:t>
              </a:r>
            </a:p>
          </p:txBody>
        </p:sp>
        <p:sp>
          <p:nvSpPr>
            <p:cNvPr id="8926" name="Del Mar"/>
            <p:cNvSpPr txBox="1"/>
            <p:nvPr/>
          </p:nvSpPr>
          <p:spPr>
            <a:xfrm>
              <a:off x="619905" y="4964336"/>
              <a:ext cx="132102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defRPr sz="1500"/>
              </a:lvl1pPr>
            </a:lstStyle>
            <a:p>
              <a:pPr defTabSz="1828800" hangingPunct="1"/>
              <a:r>
                <a:rPr sz="2250" b="0" kern="1200" cap="none"/>
                <a:t>Del Mar</a:t>
              </a:r>
            </a:p>
          </p:txBody>
        </p:sp>
        <p:sp>
          <p:nvSpPr>
            <p:cNvPr id="8927" name="La Mesa"/>
            <p:cNvSpPr txBox="1"/>
            <p:nvPr/>
          </p:nvSpPr>
          <p:spPr>
            <a:xfrm>
              <a:off x="2091417" y="4636962"/>
              <a:ext cx="83997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La Mesa</a:t>
              </a:r>
            </a:p>
          </p:txBody>
        </p:sp>
        <p:sp>
          <p:nvSpPr>
            <p:cNvPr id="8928" name="San Diego"/>
            <p:cNvSpPr txBox="1"/>
            <p:nvPr/>
          </p:nvSpPr>
          <p:spPr>
            <a:xfrm>
              <a:off x="2073511" y="4811208"/>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San Diego</a:t>
              </a:r>
            </a:p>
          </p:txBody>
        </p:sp>
        <p:sp>
          <p:nvSpPr>
            <p:cNvPr id="8929" name="Chula Vista"/>
            <p:cNvSpPr txBox="1"/>
            <p:nvPr/>
          </p:nvSpPr>
          <p:spPr>
            <a:xfrm>
              <a:off x="1923844" y="5007889"/>
              <a:ext cx="108230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Chula Vista</a:t>
              </a:r>
            </a:p>
          </p:txBody>
        </p:sp>
        <p:sp>
          <p:nvSpPr>
            <p:cNvPr id="8930" name="Summit County"/>
            <p:cNvSpPr txBox="1"/>
            <p:nvPr/>
          </p:nvSpPr>
          <p:spPr>
            <a:xfrm>
              <a:off x="3753877" y="2708797"/>
              <a:ext cx="14170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8931" name="Salt Lake City"/>
            <p:cNvSpPr txBox="1"/>
            <p:nvPr/>
          </p:nvSpPr>
          <p:spPr>
            <a:xfrm>
              <a:off x="2745520" y="2540156"/>
              <a:ext cx="12888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Salt Lake City</a:t>
              </a:r>
            </a:p>
          </p:txBody>
        </p:sp>
        <p:sp>
          <p:nvSpPr>
            <p:cNvPr id="8932" name="Park City"/>
            <p:cNvSpPr txBox="1"/>
            <p:nvPr/>
          </p:nvSpPr>
          <p:spPr>
            <a:xfrm>
              <a:off x="3171950" y="3012412"/>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Park City</a:t>
              </a:r>
            </a:p>
          </p:txBody>
        </p:sp>
        <p:sp>
          <p:nvSpPr>
            <p:cNvPr id="8933" name="Moab"/>
            <p:cNvSpPr txBox="1"/>
            <p:nvPr/>
          </p:nvSpPr>
          <p:spPr>
            <a:xfrm>
              <a:off x="3298456" y="3581688"/>
              <a:ext cx="5834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Moab</a:t>
              </a:r>
            </a:p>
          </p:txBody>
        </p:sp>
        <p:sp>
          <p:nvSpPr>
            <p:cNvPr id="8934" name="Breckenridge"/>
            <p:cNvSpPr txBox="1"/>
            <p:nvPr/>
          </p:nvSpPr>
          <p:spPr>
            <a:xfrm>
              <a:off x="4198377" y="2878131"/>
              <a:ext cx="123538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Breckenridge</a:t>
              </a:r>
            </a:p>
          </p:txBody>
        </p:sp>
        <p:sp>
          <p:nvSpPr>
            <p:cNvPr id="8935" name="Nederland"/>
            <p:cNvSpPr txBox="1"/>
            <p:nvPr/>
          </p:nvSpPr>
          <p:spPr>
            <a:xfrm>
              <a:off x="4304210" y="3030531"/>
              <a:ext cx="9895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Nederland</a:t>
              </a:r>
            </a:p>
          </p:txBody>
        </p:sp>
        <p:sp>
          <p:nvSpPr>
            <p:cNvPr id="8936" name="Longmont"/>
            <p:cNvSpPr txBox="1"/>
            <p:nvPr/>
          </p:nvSpPr>
          <p:spPr>
            <a:xfrm>
              <a:off x="5095844" y="31829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Longmont</a:t>
              </a:r>
            </a:p>
          </p:txBody>
        </p:sp>
        <p:sp>
          <p:nvSpPr>
            <p:cNvPr id="8937" name="Boulder"/>
            <p:cNvSpPr txBox="1"/>
            <p:nvPr/>
          </p:nvSpPr>
          <p:spPr>
            <a:xfrm>
              <a:off x="4101010" y="3521596"/>
              <a:ext cx="7651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Boulder</a:t>
              </a:r>
            </a:p>
          </p:txBody>
        </p:sp>
        <p:sp>
          <p:nvSpPr>
            <p:cNvPr id="8938" name="Lafayette"/>
            <p:cNvSpPr txBox="1"/>
            <p:nvPr/>
          </p:nvSpPr>
          <p:spPr>
            <a:xfrm>
              <a:off x="5112777" y="333956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Lafayette</a:t>
              </a:r>
            </a:p>
          </p:txBody>
        </p:sp>
        <p:sp>
          <p:nvSpPr>
            <p:cNvPr id="8939" name="Denver"/>
            <p:cNvSpPr txBox="1"/>
            <p:nvPr/>
          </p:nvSpPr>
          <p:spPr>
            <a:xfrm>
              <a:off x="5091610" y="3500431"/>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Denver</a:t>
              </a:r>
            </a:p>
          </p:txBody>
        </p:sp>
        <p:sp>
          <p:nvSpPr>
            <p:cNvPr id="8940" name="Pueblo"/>
            <p:cNvSpPr txBox="1"/>
            <p:nvPr/>
          </p:nvSpPr>
          <p:spPr>
            <a:xfrm>
              <a:off x="5159344" y="3695164"/>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Pueblo</a:t>
              </a:r>
            </a:p>
          </p:txBody>
        </p:sp>
        <p:sp>
          <p:nvSpPr>
            <p:cNvPr id="8941" name="Line"/>
            <p:cNvSpPr/>
            <p:nvPr/>
          </p:nvSpPr>
          <p:spPr>
            <a:xfrm flipH="1">
              <a:off x="4845768" y="3519040"/>
              <a:ext cx="77440" cy="110595"/>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42" name="Questa"/>
            <p:cNvSpPr txBox="1"/>
            <p:nvPr/>
          </p:nvSpPr>
          <p:spPr>
            <a:xfrm>
              <a:off x="4054442" y="4088864"/>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Questa</a:t>
              </a:r>
            </a:p>
          </p:txBody>
        </p:sp>
        <p:sp>
          <p:nvSpPr>
            <p:cNvPr id="8943" name="Red River"/>
            <p:cNvSpPr txBox="1"/>
            <p:nvPr/>
          </p:nvSpPr>
          <p:spPr>
            <a:xfrm>
              <a:off x="5015410" y="41608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Red River</a:t>
              </a:r>
            </a:p>
          </p:txBody>
        </p:sp>
        <p:sp>
          <p:nvSpPr>
            <p:cNvPr id="8944" name="Taos Ski Valley"/>
            <p:cNvSpPr txBox="1"/>
            <p:nvPr/>
          </p:nvSpPr>
          <p:spPr>
            <a:xfrm>
              <a:off x="3375865" y="4266664"/>
              <a:ext cx="13921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Taos Ski Valley</a:t>
              </a:r>
            </a:p>
          </p:txBody>
        </p:sp>
        <p:sp>
          <p:nvSpPr>
            <p:cNvPr id="8945" name="Eagle Nest"/>
            <p:cNvSpPr txBox="1"/>
            <p:nvPr/>
          </p:nvSpPr>
          <p:spPr>
            <a:xfrm>
              <a:off x="5015410" y="4351331"/>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Eagle Nest</a:t>
              </a:r>
            </a:p>
          </p:txBody>
        </p:sp>
        <p:sp>
          <p:nvSpPr>
            <p:cNvPr id="8946" name="Taos"/>
            <p:cNvSpPr txBox="1"/>
            <p:nvPr/>
          </p:nvSpPr>
          <p:spPr>
            <a:xfrm>
              <a:off x="4204239" y="4440231"/>
              <a:ext cx="50872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Taos</a:t>
              </a:r>
            </a:p>
          </p:txBody>
        </p:sp>
        <p:sp>
          <p:nvSpPr>
            <p:cNvPr id="8947" name="Taos County"/>
            <p:cNvSpPr txBox="1"/>
            <p:nvPr/>
          </p:nvSpPr>
          <p:spPr>
            <a:xfrm>
              <a:off x="3622097" y="4647664"/>
              <a:ext cx="117130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Taos County</a:t>
              </a:r>
            </a:p>
          </p:txBody>
        </p:sp>
        <p:sp>
          <p:nvSpPr>
            <p:cNvPr id="8948" name="Angel Fire"/>
            <p:cNvSpPr txBox="1"/>
            <p:nvPr/>
          </p:nvSpPr>
          <p:spPr>
            <a:xfrm>
              <a:off x="5015410" y="4558764"/>
              <a:ext cx="9789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Angel Fire</a:t>
              </a:r>
            </a:p>
          </p:txBody>
        </p:sp>
        <p:sp>
          <p:nvSpPr>
            <p:cNvPr id="8949" name="Denton"/>
            <p:cNvSpPr txBox="1"/>
            <p:nvPr/>
          </p:nvSpPr>
          <p:spPr>
            <a:xfrm>
              <a:off x="5908643" y="5401197"/>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Denton</a:t>
              </a:r>
            </a:p>
          </p:txBody>
        </p:sp>
        <p:sp>
          <p:nvSpPr>
            <p:cNvPr id="8950" name="Norman"/>
            <p:cNvSpPr txBox="1"/>
            <p:nvPr/>
          </p:nvSpPr>
          <p:spPr>
            <a:xfrm>
              <a:off x="6298110" y="4512196"/>
              <a:ext cx="78654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Norman</a:t>
              </a:r>
            </a:p>
          </p:txBody>
        </p:sp>
        <p:sp>
          <p:nvSpPr>
            <p:cNvPr id="8951" name="Fayetteville"/>
            <p:cNvSpPr txBox="1"/>
            <p:nvPr/>
          </p:nvSpPr>
          <p:spPr>
            <a:xfrm>
              <a:off x="7542710" y="4507964"/>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Fayetteville</a:t>
              </a:r>
            </a:p>
          </p:txBody>
        </p:sp>
        <p:sp>
          <p:nvSpPr>
            <p:cNvPr id="8952" name="St. Louis"/>
            <p:cNvSpPr txBox="1"/>
            <p:nvPr/>
          </p:nvSpPr>
          <p:spPr>
            <a:xfrm>
              <a:off x="8440176" y="372479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St. Louis</a:t>
              </a:r>
            </a:p>
          </p:txBody>
        </p:sp>
        <p:sp>
          <p:nvSpPr>
            <p:cNvPr id="8953" name="St. Louis Park"/>
            <p:cNvSpPr txBox="1"/>
            <p:nvPr/>
          </p:nvSpPr>
          <p:spPr>
            <a:xfrm>
              <a:off x="6135923" y="1811058"/>
              <a:ext cx="12995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St. Louis Park</a:t>
              </a:r>
            </a:p>
          </p:txBody>
        </p:sp>
        <p:sp>
          <p:nvSpPr>
            <p:cNvPr id="8954" name="Minneapolis"/>
            <p:cNvSpPr txBox="1"/>
            <p:nvPr/>
          </p:nvSpPr>
          <p:spPr>
            <a:xfrm>
              <a:off x="6408253" y="1996047"/>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Minneapolis</a:t>
              </a:r>
            </a:p>
          </p:txBody>
        </p:sp>
        <p:sp>
          <p:nvSpPr>
            <p:cNvPr id="8955" name="Eau Claire"/>
            <p:cNvSpPr txBox="1"/>
            <p:nvPr/>
          </p:nvSpPr>
          <p:spPr>
            <a:xfrm>
              <a:off x="8122592" y="1938331"/>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Eau Claire</a:t>
              </a:r>
            </a:p>
          </p:txBody>
        </p:sp>
        <p:sp>
          <p:nvSpPr>
            <p:cNvPr id="8956" name="Middleton"/>
            <p:cNvSpPr txBox="1"/>
            <p:nvPr/>
          </p:nvSpPr>
          <p:spPr>
            <a:xfrm>
              <a:off x="7508598" y="2374364"/>
              <a:ext cx="9361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Middleton</a:t>
              </a:r>
            </a:p>
          </p:txBody>
        </p:sp>
        <p:sp>
          <p:nvSpPr>
            <p:cNvPr id="8957" name="Madison"/>
            <p:cNvSpPr txBox="1"/>
            <p:nvPr/>
          </p:nvSpPr>
          <p:spPr>
            <a:xfrm>
              <a:off x="7695900" y="2560631"/>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Madison</a:t>
              </a:r>
            </a:p>
          </p:txBody>
        </p:sp>
        <p:sp>
          <p:nvSpPr>
            <p:cNvPr id="8958" name="Hanover"/>
            <p:cNvSpPr txBox="1"/>
            <p:nvPr/>
          </p:nvSpPr>
          <p:spPr>
            <a:xfrm>
              <a:off x="11835228" y="1349896"/>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Hanover</a:t>
              </a:r>
            </a:p>
          </p:txBody>
        </p:sp>
        <p:sp>
          <p:nvSpPr>
            <p:cNvPr id="8959" name="Plainfield"/>
            <p:cNvSpPr txBox="1"/>
            <p:nvPr/>
          </p:nvSpPr>
          <p:spPr>
            <a:xfrm>
              <a:off x="11020407" y="1658931"/>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Plainfield</a:t>
              </a:r>
            </a:p>
          </p:txBody>
        </p:sp>
        <p:sp>
          <p:nvSpPr>
            <p:cNvPr id="8960" name="Cornish"/>
            <p:cNvSpPr txBox="1"/>
            <p:nvPr/>
          </p:nvSpPr>
          <p:spPr>
            <a:xfrm>
              <a:off x="12042661" y="1514996"/>
              <a:ext cx="7651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Cornish</a:t>
              </a:r>
            </a:p>
          </p:txBody>
        </p:sp>
        <p:sp>
          <p:nvSpPr>
            <p:cNvPr id="8961" name="Concord"/>
            <p:cNvSpPr txBox="1"/>
            <p:nvPr/>
          </p:nvSpPr>
          <p:spPr>
            <a:xfrm>
              <a:off x="12195061" y="1667396"/>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Concord</a:t>
              </a:r>
            </a:p>
          </p:txBody>
        </p:sp>
        <p:sp>
          <p:nvSpPr>
            <p:cNvPr id="8962" name="Amherst"/>
            <p:cNvSpPr txBox="1"/>
            <p:nvPr/>
          </p:nvSpPr>
          <p:spPr>
            <a:xfrm>
              <a:off x="11186128" y="1862131"/>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Amherst</a:t>
              </a:r>
            </a:p>
          </p:txBody>
        </p:sp>
        <p:sp>
          <p:nvSpPr>
            <p:cNvPr id="8963" name="Northampton"/>
            <p:cNvSpPr txBox="1"/>
            <p:nvPr/>
          </p:nvSpPr>
          <p:spPr>
            <a:xfrm>
              <a:off x="10880897" y="2188054"/>
              <a:ext cx="12140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Northampton</a:t>
              </a:r>
            </a:p>
          </p:txBody>
        </p:sp>
        <p:sp>
          <p:nvSpPr>
            <p:cNvPr id="8964" name="Cambridge"/>
            <p:cNvSpPr txBox="1"/>
            <p:nvPr/>
          </p:nvSpPr>
          <p:spPr>
            <a:xfrm>
              <a:off x="12372861" y="1879063"/>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Cambridge</a:t>
              </a:r>
            </a:p>
          </p:txBody>
        </p:sp>
        <p:sp>
          <p:nvSpPr>
            <p:cNvPr id="8965" name="East Hampton"/>
            <p:cNvSpPr txBox="1"/>
            <p:nvPr/>
          </p:nvSpPr>
          <p:spPr>
            <a:xfrm>
              <a:off x="12262794" y="2403998"/>
              <a:ext cx="13208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East Hampton</a:t>
              </a:r>
            </a:p>
          </p:txBody>
        </p:sp>
        <p:sp>
          <p:nvSpPr>
            <p:cNvPr id="8966" name="Southampton"/>
            <p:cNvSpPr txBox="1"/>
            <p:nvPr/>
          </p:nvSpPr>
          <p:spPr>
            <a:xfrm>
              <a:off x="10826393" y="2348964"/>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Southampton</a:t>
              </a:r>
            </a:p>
          </p:txBody>
        </p:sp>
        <p:sp>
          <p:nvSpPr>
            <p:cNvPr id="8967" name="Phoenixville"/>
            <p:cNvSpPr txBox="1"/>
            <p:nvPr/>
          </p:nvSpPr>
          <p:spPr>
            <a:xfrm>
              <a:off x="11582820" y="2981552"/>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Phoenixville</a:t>
              </a:r>
            </a:p>
          </p:txBody>
        </p:sp>
        <p:sp>
          <p:nvSpPr>
            <p:cNvPr id="8968" name="Downingtown"/>
            <p:cNvSpPr txBox="1"/>
            <p:nvPr/>
          </p:nvSpPr>
          <p:spPr>
            <a:xfrm>
              <a:off x="10172242" y="2721497"/>
              <a:ext cx="12567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Downingtown</a:t>
              </a:r>
            </a:p>
          </p:txBody>
        </p:sp>
        <p:sp>
          <p:nvSpPr>
            <p:cNvPr id="8969" name="West Chester"/>
            <p:cNvSpPr txBox="1"/>
            <p:nvPr/>
          </p:nvSpPr>
          <p:spPr>
            <a:xfrm>
              <a:off x="11490507" y="3158032"/>
              <a:ext cx="126397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West Chester</a:t>
              </a:r>
            </a:p>
          </p:txBody>
        </p:sp>
        <p:sp>
          <p:nvSpPr>
            <p:cNvPr id="8970" name="Kennett Township"/>
            <p:cNvSpPr txBox="1"/>
            <p:nvPr/>
          </p:nvSpPr>
          <p:spPr>
            <a:xfrm>
              <a:off x="9795378" y="2933164"/>
              <a:ext cx="16166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Kennett Township</a:t>
              </a:r>
            </a:p>
          </p:txBody>
        </p:sp>
        <p:sp>
          <p:nvSpPr>
            <p:cNvPr id="8971" name="Blacksburg"/>
            <p:cNvSpPr txBox="1"/>
            <p:nvPr/>
          </p:nvSpPr>
          <p:spPr>
            <a:xfrm>
              <a:off x="9596352" y="3822164"/>
              <a:ext cx="10537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Blacksburg</a:t>
              </a:r>
            </a:p>
          </p:txBody>
        </p:sp>
        <p:sp>
          <p:nvSpPr>
            <p:cNvPr id="8972" name="Floyd County"/>
            <p:cNvSpPr txBox="1"/>
            <p:nvPr/>
          </p:nvSpPr>
          <p:spPr>
            <a:xfrm>
              <a:off x="10827693" y="3881429"/>
              <a:ext cx="12353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Floyd County</a:t>
              </a:r>
            </a:p>
          </p:txBody>
        </p:sp>
        <p:sp>
          <p:nvSpPr>
            <p:cNvPr id="8973" name="Orange County"/>
            <p:cNvSpPr txBox="1"/>
            <p:nvPr/>
          </p:nvSpPr>
          <p:spPr>
            <a:xfrm>
              <a:off x="11353775" y="4107432"/>
              <a:ext cx="1406368"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Orange County</a:t>
              </a:r>
            </a:p>
          </p:txBody>
        </p:sp>
        <p:sp>
          <p:nvSpPr>
            <p:cNvPr id="8974" name="Buncombe County"/>
            <p:cNvSpPr txBox="1"/>
            <p:nvPr/>
          </p:nvSpPr>
          <p:spPr>
            <a:xfrm>
              <a:off x="10298527" y="4444464"/>
              <a:ext cx="168422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Buncombe County</a:t>
              </a:r>
            </a:p>
          </p:txBody>
        </p:sp>
        <p:sp>
          <p:nvSpPr>
            <p:cNvPr id="8975" name="Columbia"/>
            <p:cNvSpPr txBox="1"/>
            <p:nvPr/>
          </p:nvSpPr>
          <p:spPr>
            <a:xfrm>
              <a:off x="10620261" y="4850864"/>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Columbia</a:t>
              </a:r>
            </a:p>
          </p:txBody>
        </p:sp>
        <p:sp>
          <p:nvSpPr>
            <p:cNvPr id="8976" name="Clarkston"/>
            <p:cNvSpPr txBox="1"/>
            <p:nvPr/>
          </p:nvSpPr>
          <p:spPr>
            <a:xfrm>
              <a:off x="9408609" y="4841392"/>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Clarkston</a:t>
              </a:r>
            </a:p>
          </p:txBody>
        </p:sp>
        <p:sp>
          <p:nvSpPr>
            <p:cNvPr id="8977" name="Atlanta"/>
            <p:cNvSpPr txBox="1"/>
            <p:nvPr/>
          </p:nvSpPr>
          <p:spPr>
            <a:xfrm>
              <a:off x="9030379" y="5058297"/>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Atlanta</a:t>
              </a:r>
            </a:p>
          </p:txBody>
        </p:sp>
        <p:sp>
          <p:nvSpPr>
            <p:cNvPr id="8978" name="Abita Springs"/>
            <p:cNvSpPr txBox="1"/>
            <p:nvPr/>
          </p:nvSpPr>
          <p:spPr>
            <a:xfrm>
              <a:off x="8588262" y="5989629"/>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Abita Springs</a:t>
              </a:r>
            </a:p>
          </p:txBody>
        </p:sp>
        <p:sp>
          <p:nvSpPr>
            <p:cNvPr id="8979" name="Orlando"/>
            <p:cNvSpPr txBox="1"/>
            <p:nvPr/>
          </p:nvSpPr>
          <p:spPr>
            <a:xfrm>
              <a:off x="10798061" y="6387563"/>
              <a:ext cx="78654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Orlando</a:t>
              </a:r>
            </a:p>
          </p:txBody>
        </p:sp>
        <p:sp>
          <p:nvSpPr>
            <p:cNvPr id="8980" name="St. Petersburg"/>
            <p:cNvSpPr txBox="1"/>
            <p:nvPr/>
          </p:nvSpPr>
          <p:spPr>
            <a:xfrm>
              <a:off x="8971366" y="6552663"/>
              <a:ext cx="133156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St. Petersburg</a:t>
              </a:r>
            </a:p>
          </p:txBody>
        </p:sp>
        <p:sp>
          <p:nvSpPr>
            <p:cNvPr id="8981" name="Sarasota"/>
            <p:cNvSpPr txBox="1"/>
            <p:nvPr/>
          </p:nvSpPr>
          <p:spPr>
            <a:xfrm>
              <a:off x="10505961" y="6650029"/>
              <a:ext cx="8720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Sarasota</a:t>
              </a:r>
            </a:p>
          </p:txBody>
        </p:sp>
        <p:sp>
          <p:nvSpPr>
            <p:cNvPr id="8982" name="Augusta"/>
            <p:cNvSpPr txBox="1"/>
            <p:nvPr/>
          </p:nvSpPr>
          <p:spPr>
            <a:xfrm>
              <a:off x="9779363" y="5252212"/>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Augusta</a:t>
              </a:r>
            </a:p>
          </p:txBody>
        </p:sp>
        <p:sp>
          <p:nvSpPr>
            <p:cNvPr id="8983" name="Cincinatti"/>
            <p:cNvSpPr txBox="1"/>
            <p:nvPr/>
          </p:nvSpPr>
          <p:spPr>
            <a:xfrm>
              <a:off x="8679766" y="349034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Cincinatti</a:t>
              </a:r>
            </a:p>
          </p:txBody>
        </p:sp>
        <p:sp>
          <p:nvSpPr>
            <p:cNvPr id="8984" name="Cleveland"/>
            <p:cNvSpPr txBox="1"/>
            <p:nvPr/>
          </p:nvSpPr>
          <p:spPr>
            <a:xfrm>
              <a:off x="8977532" y="2726740"/>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Cleveland</a:t>
              </a:r>
            </a:p>
          </p:txBody>
        </p:sp>
        <p:sp>
          <p:nvSpPr>
            <p:cNvPr id="8985" name="Dunedin"/>
            <p:cNvSpPr txBox="1"/>
            <p:nvPr/>
          </p:nvSpPr>
          <p:spPr>
            <a:xfrm>
              <a:off x="9484627" y="6367685"/>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Dunedin</a:t>
              </a:r>
            </a:p>
          </p:txBody>
        </p:sp>
        <p:sp>
          <p:nvSpPr>
            <p:cNvPr id="8986" name="E. Bradford"/>
            <p:cNvSpPr txBox="1"/>
            <p:nvPr/>
          </p:nvSpPr>
          <p:spPr>
            <a:xfrm>
              <a:off x="10439298" y="2554259"/>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E. Bradford</a:t>
              </a:r>
            </a:p>
          </p:txBody>
        </p:sp>
        <p:sp>
          <p:nvSpPr>
            <p:cNvPr id="8987" name="Evanston"/>
            <p:cNvSpPr txBox="1"/>
            <p:nvPr/>
          </p:nvSpPr>
          <p:spPr>
            <a:xfrm>
              <a:off x="7845962" y="2745304"/>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Evanston</a:t>
              </a:r>
            </a:p>
          </p:txBody>
        </p:sp>
        <p:sp>
          <p:nvSpPr>
            <p:cNvPr id="8988" name="Ft. Collins"/>
            <p:cNvSpPr txBox="1"/>
            <p:nvPr/>
          </p:nvSpPr>
          <p:spPr>
            <a:xfrm>
              <a:off x="5274703" y="3044277"/>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Ft. Collins</a:t>
              </a:r>
            </a:p>
          </p:txBody>
        </p:sp>
        <p:sp>
          <p:nvSpPr>
            <p:cNvPr id="8989" name="Gainesville"/>
            <p:cNvSpPr txBox="1"/>
            <p:nvPr/>
          </p:nvSpPr>
          <p:spPr>
            <a:xfrm>
              <a:off x="10543373" y="6113301"/>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Gainesville</a:t>
              </a:r>
            </a:p>
          </p:txBody>
        </p:sp>
        <p:sp>
          <p:nvSpPr>
            <p:cNvPr id="8990" name="Haverford"/>
            <p:cNvSpPr txBox="1"/>
            <p:nvPr/>
          </p:nvSpPr>
          <p:spPr>
            <a:xfrm>
              <a:off x="11631526" y="2805160"/>
              <a:ext cx="9468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Haverford</a:t>
              </a:r>
            </a:p>
          </p:txBody>
        </p:sp>
        <p:sp>
          <p:nvSpPr>
            <p:cNvPr id="8991" name="Hillsborough"/>
            <p:cNvSpPr txBox="1"/>
            <p:nvPr/>
          </p:nvSpPr>
          <p:spPr>
            <a:xfrm>
              <a:off x="9601736" y="4116704"/>
              <a:ext cx="117126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Hillsborough</a:t>
              </a:r>
            </a:p>
          </p:txBody>
        </p:sp>
        <p:sp>
          <p:nvSpPr>
            <p:cNvPr id="8992" name="Kansas City"/>
            <p:cNvSpPr txBox="1"/>
            <p:nvPr/>
          </p:nvSpPr>
          <p:spPr>
            <a:xfrm>
              <a:off x="7461260" y="3558191"/>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Kansas City</a:t>
              </a:r>
            </a:p>
          </p:txBody>
        </p:sp>
        <p:sp>
          <p:nvSpPr>
            <p:cNvPr id="8993" name="Largo"/>
            <p:cNvSpPr txBox="1"/>
            <p:nvPr/>
          </p:nvSpPr>
          <p:spPr>
            <a:xfrm>
              <a:off x="9698734" y="6728598"/>
              <a:ext cx="59418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Largo</a:t>
              </a:r>
            </a:p>
          </p:txBody>
        </p:sp>
        <p:sp>
          <p:nvSpPr>
            <p:cNvPr id="8994" name="Lowell"/>
            <p:cNvSpPr txBox="1"/>
            <p:nvPr/>
          </p:nvSpPr>
          <p:spPr>
            <a:xfrm>
              <a:off x="12196468" y="2064784"/>
              <a:ext cx="6476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Lowell</a:t>
              </a:r>
            </a:p>
          </p:txBody>
        </p:sp>
        <p:sp>
          <p:nvSpPr>
            <p:cNvPr id="8995" name="Milwaukie"/>
            <p:cNvSpPr txBox="1"/>
            <p:nvPr/>
          </p:nvSpPr>
          <p:spPr>
            <a:xfrm>
              <a:off x="1814993" y="1162584"/>
              <a:ext cx="9468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Milwaukie</a:t>
              </a:r>
            </a:p>
          </p:txBody>
        </p:sp>
        <p:sp>
          <p:nvSpPr>
            <p:cNvPr id="8996" name="New Brunswick"/>
            <p:cNvSpPr txBox="1"/>
            <p:nvPr/>
          </p:nvSpPr>
          <p:spPr>
            <a:xfrm>
              <a:off x="11809326" y="2638553"/>
              <a:ext cx="141705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New Brunswick</a:t>
              </a:r>
            </a:p>
          </p:txBody>
        </p:sp>
        <p:sp>
          <p:nvSpPr>
            <p:cNvPr id="8997" name="Ojai"/>
            <p:cNvSpPr txBox="1"/>
            <p:nvPr/>
          </p:nvSpPr>
          <p:spPr>
            <a:xfrm>
              <a:off x="1124991" y="4326920"/>
              <a:ext cx="444566"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Ojai</a:t>
              </a:r>
            </a:p>
          </p:txBody>
        </p:sp>
        <p:sp>
          <p:nvSpPr>
            <p:cNvPr id="8998" name="Oxnard"/>
            <p:cNvSpPr txBox="1"/>
            <p:nvPr/>
          </p:nvSpPr>
          <p:spPr>
            <a:xfrm>
              <a:off x="1835312" y="4132225"/>
              <a:ext cx="7331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Oxnard</a:t>
              </a:r>
            </a:p>
          </p:txBody>
        </p:sp>
        <p:sp>
          <p:nvSpPr>
            <p:cNvPr id="8999" name="Portola Valley"/>
            <p:cNvSpPr txBox="1"/>
            <p:nvPr/>
          </p:nvSpPr>
          <p:spPr>
            <a:xfrm>
              <a:off x="367062" y="3523103"/>
              <a:ext cx="722464" cy="44730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a:t>Portola Valley</a:t>
              </a:r>
            </a:p>
          </p:txBody>
        </p:sp>
        <p:sp>
          <p:nvSpPr>
            <p:cNvPr id="9000" name="Rolling Hills"/>
            <p:cNvSpPr txBox="1"/>
            <p:nvPr/>
          </p:nvSpPr>
          <p:spPr>
            <a:xfrm>
              <a:off x="1942968" y="4439580"/>
              <a:ext cx="1107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Rolling Hills</a:t>
              </a:r>
            </a:p>
          </p:txBody>
        </p:sp>
        <p:sp>
          <p:nvSpPr>
            <p:cNvPr id="9001" name="Ventura"/>
            <p:cNvSpPr txBox="1"/>
            <p:nvPr/>
          </p:nvSpPr>
          <p:spPr>
            <a:xfrm>
              <a:off x="629003" y="4150756"/>
              <a:ext cx="76525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Ventura</a:t>
              </a:r>
            </a:p>
          </p:txBody>
        </p:sp>
        <p:sp>
          <p:nvSpPr>
            <p:cNvPr id="9002" name="San Luis Obispo"/>
            <p:cNvSpPr txBox="1"/>
            <p:nvPr/>
          </p:nvSpPr>
          <p:spPr>
            <a:xfrm>
              <a:off x="1377049" y="3759636"/>
              <a:ext cx="151323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San Luis Obispo</a:t>
              </a:r>
            </a:p>
          </p:txBody>
        </p:sp>
        <p:sp>
          <p:nvSpPr>
            <p:cNvPr id="9003" name="Santa Monica"/>
            <p:cNvSpPr txBox="1"/>
            <p:nvPr/>
          </p:nvSpPr>
          <p:spPr>
            <a:xfrm>
              <a:off x="587400" y="4484100"/>
              <a:ext cx="1197978" cy="318036"/>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400"/>
              </a:lvl1pPr>
            </a:lstStyle>
            <a:p>
              <a:pPr algn="l" defTabSz="1828800" hangingPunct="1"/>
              <a:r>
                <a:rPr sz="2100" b="0" kern="1200" cap="none"/>
                <a:t>Santa Monica</a:t>
              </a:r>
            </a:p>
          </p:txBody>
        </p:sp>
        <p:sp>
          <p:nvSpPr>
            <p:cNvPr id="9004" name="Spokane"/>
            <p:cNvSpPr txBox="1"/>
            <p:nvPr/>
          </p:nvSpPr>
          <p:spPr>
            <a:xfrm>
              <a:off x="1982787" y="491631"/>
              <a:ext cx="8613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dirty="0"/>
                <a:t>Spokane</a:t>
              </a:r>
            </a:p>
          </p:txBody>
        </p:sp>
        <p:sp>
          <p:nvSpPr>
            <p:cNvPr id="9005" name="St. Paul"/>
            <p:cNvSpPr txBox="1"/>
            <p:nvPr/>
          </p:nvSpPr>
          <p:spPr>
            <a:xfrm>
              <a:off x="6985783" y="2162195"/>
              <a:ext cx="77585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St. Paul</a:t>
              </a:r>
            </a:p>
          </p:txBody>
        </p:sp>
        <p:sp>
          <p:nvSpPr>
            <p:cNvPr id="9006" name="Windsor"/>
            <p:cNvSpPr txBox="1"/>
            <p:nvPr/>
          </p:nvSpPr>
          <p:spPr>
            <a:xfrm>
              <a:off x="10991060" y="2028278"/>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Windsor</a:t>
              </a:r>
            </a:p>
          </p:txBody>
        </p:sp>
        <p:sp>
          <p:nvSpPr>
            <p:cNvPr id="9007" name="Pueblo County"/>
            <p:cNvSpPr txBox="1"/>
            <p:nvPr/>
          </p:nvSpPr>
          <p:spPr>
            <a:xfrm>
              <a:off x="4748065" y="3871098"/>
              <a:ext cx="13636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Pueblo County</a:t>
              </a:r>
            </a:p>
          </p:txBody>
        </p:sp>
        <p:sp>
          <p:nvSpPr>
            <p:cNvPr id="9008" name="Summit County"/>
            <p:cNvSpPr txBox="1"/>
            <p:nvPr/>
          </p:nvSpPr>
          <p:spPr>
            <a:xfrm>
              <a:off x="3504904" y="3724065"/>
              <a:ext cx="141705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9009" name="Wake County"/>
            <p:cNvSpPr txBox="1"/>
            <p:nvPr/>
          </p:nvSpPr>
          <p:spPr>
            <a:xfrm>
              <a:off x="11079512" y="4293156"/>
              <a:ext cx="1249616"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1500"/>
              </a:lvl1pPr>
            </a:lstStyle>
            <a:p>
              <a:pPr algn="l" defTabSz="1828800" hangingPunct="1"/>
              <a:r>
                <a:rPr sz="2250" b="0" kern="1200" cap="none"/>
                <a:t>Wake County</a:t>
              </a:r>
            </a:p>
          </p:txBody>
        </p:sp>
        <p:sp>
          <p:nvSpPr>
            <p:cNvPr id="9010" name="Washington, DC"/>
            <p:cNvSpPr txBox="1"/>
            <p:nvPr/>
          </p:nvSpPr>
          <p:spPr>
            <a:xfrm>
              <a:off x="9637248" y="3187164"/>
              <a:ext cx="149541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1500"/>
              </a:lvl1pPr>
            </a:lstStyle>
            <a:p>
              <a:pPr defTabSz="1828800" hangingPunct="1"/>
              <a:r>
                <a:rPr sz="2250" b="0" kern="1200" cap="none"/>
                <a:t>Washington, DC</a:t>
              </a:r>
            </a:p>
          </p:txBody>
        </p:sp>
      </p:grpSp>
      <p:grpSp>
        <p:nvGrpSpPr>
          <p:cNvPr id="9026" name="Group"/>
          <p:cNvGrpSpPr/>
          <p:nvPr/>
        </p:nvGrpSpPr>
        <p:grpSpPr>
          <a:xfrm>
            <a:off x="2175598" y="3440404"/>
            <a:ext cx="15707780" cy="9156603"/>
            <a:chOff x="544763" y="-138251"/>
            <a:chExt cx="10471851" cy="6104400"/>
          </a:xfrm>
        </p:grpSpPr>
        <p:sp>
          <p:nvSpPr>
            <p:cNvPr id="9012" name="Circle"/>
            <p:cNvSpPr/>
            <p:nvPr/>
          </p:nvSpPr>
          <p:spPr>
            <a:xfrm>
              <a:off x="5507584" y="487546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3" name="Georgetown, TX"/>
            <p:cNvSpPr txBox="1"/>
            <p:nvPr/>
          </p:nvSpPr>
          <p:spPr>
            <a:xfrm>
              <a:off x="2900524" y="4747319"/>
              <a:ext cx="2574451"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defRPr sz="2500"/>
              </a:lvl1pPr>
            </a:lstStyle>
            <a:p>
              <a:pPr algn="l" defTabSz="1828800" hangingPunct="1"/>
              <a:r>
                <a:rPr sz="3750" b="0" kern="1200" cap="none"/>
                <a:t>Georgetown, TX</a:t>
              </a:r>
            </a:p>
          </p:txBody>
        </p:sp>
        <p:sp>
          <p:nvSpPr>
            <p:cNvPr id="9014" name="Circle"/>
            <p:cNvSpPr/>
            <p:nvPr/>
          </p:nvSpPr>
          <p:spPr>
            <a:xfrm>
              <a:off x="6099907" y="2111284"/>
              <a:ext cx="215530"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5" name="Rock Port, MO"/>
            <p:cNvSpPr txBox="1"/>
            <p:nvPr/>
          </p:nvSpPr>
          <p:spPr>
            <a:xfrm>
              <a:off x="6345660" y="1977022"/>
              <a:ext cx="2203594"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1828800" hangingPunct="1"/>
              <a:r>
                <a:rPr sz="3750" b="0" kern="1200" cap="none"/>
                <a:t>Rock Port, MO</a:t>
              </a:r>
            </a:p>
          </p:txBody>
        </p:sp>
        <p:sp>
          <p:nvSpPr>
            <p:cNvPr id="9016" name="Circle"/>
            <p:cNvSpPr/>
            <p:nvPr/>
          </p:nvSpPr>
          <p:spPr>
            <a:xfrm>
              <a:off x="5194968" y="2818782"/>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7" name="Greensburg, KS"/>
            <p:cNvSpPr txBox="1"/>
            <p:nvPr/>
          </p:nvSpPr>
          <p:spPr>
            <a:xfrm>
              <a:off x="5440721" y="2697221"/>
              <a:ext cx="2401298"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1828800" hangingPunct="1"/>
              <a:r>
                <a:rPr sz="3750" b="0" kern="1200" cap="none"/>
                <a:t>Greensburg, KS</a:t>
              </a:r>
            </a:p>
          </p:txBody>
        </p:sp>
        <p:sp>
          <p:nvSpPr>
            <p:cNvPr id="9018" name="Circle"/>
            <p:cNvSpPr/>
            <p:nvPr/>
          </p:nvSpPr>
          <p:spPr>
            <a:xfrm>
              <a:off x="10570616" y="313231"/>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9" name="Burlington, VT"/>
            <p:cNvSpPr txBox="1"/>
            <p:nvPr/>
          </p:nvSpPr>
          <p:spPr>
            <a:xfrm>
              <a:off x="8612365" y="-138251"/>
              <a:ext cx="2134131"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b">
              <a:spAutoFit/>
            </a:bodyPr>
            <a:lstStyle>
              <a:lvl1pPr>
                <a:defRPr sz="2500"/>
              </a:lvl1pPr>
            </a:lstStyle>
            <a:p>
              <a:pPr algn="l" defTabSz="1828800" hangingPunct="1"/>
              <a:r>
                <a:rPr sz="3750" b="0" kern="1200" cap="none"/>
                <a:t>Burlington, VT</a:t>
              </a:r>
            </a:p>
          </p:txBody>
        </p:sp>
        <p:sp>
          <p:nvSpPr>
            <p:cNvPr id="9020" name="Circle"/>
            <p:cNvSpPr/>
            <p:nvPr/>
          </p:nvSpPr>
          <p:spPr>
            <a:xfrm>
              <a:off x="3368156" y="2166317"/>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1" name="Aspen, CO"/>
            <p:cNvSpPr txBox="1"/>
            <p:nvPr/>
          </p:nvSpPr>
          <p:spPr>
            <a:xfrm>
              <a:off x="1679087" y="1986131"/>
              <a:ext cx="1670329"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2500"/>
              </a:lvl1pPr>
            </a:lstStyle>
            <a:p>
              <a:pPr defTabSz="1828800" hangingPunct="1"/>
              <a:r>
                <a:rPr sz="3750" b="0" kern="1200" cap="none"/>
                <a:t>Aspen, CO</a:t>
              </a:r>
            </a:p>
          </p:txBody>
        </p:sp>
        <p:sp>
          <p:nvSpPr>
            <p:cNvPr id="9022" name="Circle"/>
            <p:cNvSpPr/>
            <p:nvPr/>
          </p:nvSpPr>
          <p:spPr>
            <a:xfrm>
              <a:off x="10126373" y="199148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3" name="Columbia, MD"/>
            <p:cNvSpPr txBox="1"/>
            <p:nvPr/>
          </p:nvSpPr>
          <p:spPr>
            <a:xfrm>
              <a:off x="8881414" y="2142726"/>
              <a:ext cx="2135200"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lgn="r">
                <a:defRPr sz="2500"/>
              </a:lvl1pPr>
            </a:lstStyle>
            <a:p>
              <a:pPr defTabSz="1828800" hangingPunct="1"/>
              <a:r>
                <a:rPr sz="3750" b="0" kern="1200" cap="none"/>
                <a:t>Columbia, MD</a:t>
              </a:r>
            </a:p>
          </p:txBody>
        </p:sp>
        <p:sp>
          <p:nvSpPr>
            <p:cNvPr id="9024" name="Circle"/>
            <p:cNvSpPr/>
            <p:nvPr/>
          </p:nvSpPr>
          <p:spPr>
            <a:xfrm>
              <a:off x="544763" y="5613099"/>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5" name="Kodiak Island, AK"/>
            <p:cNvSpPr txBox="1"/>
            <p:nvPr/>
          </p:nvSpPr>
          <p:spPr>
            <a:xfrm>
              <a:off x="777817" y="5478837"/>
              <a:ext cx="2615501"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1828800" hangingPunct="1"/>
              <a:r>
                <a:rPr sz="3750" b="0" kern="1200" cap="none"/>
                <a:t>Kodiak Island, AK</a:t>
              </a:r>
            </a:p>
          </p:txBody>
        </p:sp>
      </p:grpSp>
    </p:spTree>
    <p:extLst>
      <p:ext uri="{BB962C8B-B14F-4D97-AF65-F5344CB8AC3E}">
        <p14:creationId xmlns:p14="http://schemas.microsoft.com/office/powerpoint/2010/main" val="287535563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11"/>
                                        </p:tgtEl>
                                        <p:attrNameLst>
                                          <p:attrName>style.visibility</p:attrName>
                                        </p:attrNameLst>
                                      </p:cBhvr>
                                      <p:to>
                                        <p:strVal val="visible"/>
                                      </p:to>
                                    </p:set>
                                    <p:animEffect transition="in" filter="wipe(left)">
                                      <p:cBhvr>
                                        <p:cTn id="7" dur="1000"/>
                                        <p:tgtEl>
                                          <p:spTgt spid="90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fill="hold" grpId="1" nodeType="clickEffect">
                                  <p:stCondLst>
                                    <p:cond delay="0"/>
                                  </p:stCondLst>
                                  <p:childTnLst>
                                    <p:set>
                                      <p:cBhvr>
                                        <p:cTn id="11" dur="1000" fill="hold"/>
                                        <p:tgtEl>
                                          <p:spTgt spid="9011"/>
                                        </p:tgtEl>
                                        <p:attrNameLst>
                                          <p:attrName>style.opacity</p:attrName>
                                        </p:attrNameLst>
                                      </p:cBhvr>
                                      <p:to>
                                        <p:strVal val="0.30"/>
                                      </p:to>
                                    </p:set>
                                    <p:animEffect filter="image" prLst="opacity: 0.30; ">
                                      <p:cBhvr>
                                        <p:cTn id="12" dur="1000" fill="hold"/>
                                        <p:tgtEl>
                                          <p:spTgt spid="90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797"/>
                                        </p:tgtEl>
                                        <p:attrNameLst>
                                          <p:attrName>style.visibility</p:attrName>
                                        </p:attrNameLst>
                                      </p:cBhvr>
                                      <p:to>
                                        <p:strVal val="visible"/>
                                      </p:to>
                                    </p:set>
                                    <p:animEffect transition="in" filter="fade">
                                      <p:cBhvr>
                                        <p:cTn id="16" dur="700"/>
                                        <p:tgtEl>
                                          <p:spTgt spid="8797"/>
                                        </p:tgtEl>
                                      </p:cBhvr>
                                    </p:animEffect>
                                  </p:childTnLst>
                                </p:cTn>
                              </p:par>
                              <p:par>
                                <p:cTn id="17" presetID="22" presetClass="entr" presetSubtype="8" fill="hold" grpId="0" nodeType="withEffect">
                                  <p:stCondLst>
                                    <p:cond delay="300"/>
                                  </p:stCondLst>
                                  <p:iterate>
                                    <p:tmAbs val="0"/>
                                  </p:iterate>
                                  <p:childTnLst>
                                    <p:set>
                                      <p:cBhvr>
                                        <p:cTn id="18" fill="hold"/>
                                        <p:tgtEl>
                                          <p:spTgt spid="9026"/>
                                        </p:tgtEl>
                                        <p:attrNameLst>
                                          <p:attrName>style.visibility</p:attrName>
                                        </p:attrNameLst>
                                      </p:cBhvr>
                                      <p:to>
                                        <p:strVal val="visible"/>
                                      </p:to>
                                    </p:set>
                                    <p:animEffect transition="in" filter="wipe(left)">
                                      <p:cBhvr>
                                        <p:cTn id="19" dur="1000"/>
                                        <p:tgtEl>
                                          <p:spTgt spid="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7" grpId="0" animBg="1" advAuto="0"/>
      <p:bldP spid="9011" grpId="0" animBg="1" advAuto="0"/>
      <p:bldP spid="9011" grpId="1" animBg="1" advAuto="0"/>
      <p:bldP spid="902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295400"/>
            <a:ext cx="22364700" cy="1162050"/>
          </a:xfrm>
        </p:spPr>
        <p:txBody>
          <a:bodyPr>
            <a:normAutofit fontScale="90000"/>
          </a:bodyPr>
          <a:lstStyle/>
          <a:p>
            <a:pPr algn="ctr"/>
            <a:r>
              <a:rPr lang="en-US" sz="9750" dirty="0"/>
              <a:t>New Jersey’s Clean Energy Initiatives</a:t>
            </a:r>
          </a:p>
        </p:txBody>
      </p:sp>
      <p:sp>
        <p:nvSpPr>
          <p:cNvPr id="3" name="Text Placeholder 2"/>
          <p:cNvSpPr>
            <a:spLocks noGrp="1"/>
          </p:cNvSpPr>
          <p:nvPr>
            <p:ph type="body" sz="quarter" idx="1"/>
          </p:nvPr>
        </p:nvSpPr>
        <p:spPr>
          <a:xfrm>
            <a:off x="1600200" y="3562350"/>
            <a:ext cx="20631150" cy="8806988"/>
          </a:xfrm>
        </p:spPr>
        <p:txBody>
          <a:bodyPr>
            <a:normAutofit fontScale="92500" lnSpcReduction="10000"/>
          </a:bodyPr>
          <a:lstStyle/>
          <a:p>
            <a:pPr marL="857250" indent="-857250">
              <a:buClr>
                <a:schemeClr val="tx1"/>
              </a:buClr>
              <a:buFont typeface="Courier New" panose="02070309020205020404" pitchFamily="49" charset="0"/>
              <a:buChar char="o"/>
            </a:pPr>
            <a:r>
              <a:rPr lang="en-US" sz="6500" b="1" dirty="0">
                <a:solidFill>
                  <a:schemeClr val="tx2">
                    <a:lumMod val="10000"/>
                  </a:schemeClr>
                </a:solidFill>
              </a:rPr>
              <a:t>100% Clean Energy by 2050</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Rejoin Regional Greenhouse Gas Initiative (RGGI)</a:t>
            </a:r>
          </a:p>
          <a:p>
            <a:pPr marL="857250" indent="-857250">
              <a:buClr>
                <a:schemeClr val="tx1"/>
              </a:buClr>
              <a:buFont typeface="Courier New" panose="02070309020205020404" pitchFamily="49" charset="0"/>
              <a:buChar char="o"/>
            </a:pPr>
            <a:r>
              <a:rPr lang="en-US" sz="6500" b="1" dirty="0">
                <a:solidFill>
                  <a:schemeClr val="tx2">
                    <a:lumMod val="10000"/>
                  </a:schemeClr>
                </a:solidFill>
              </a:rPr>
              <a:t>Join US Climate Alliance</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Renewable Energy Law</a:t>
            </a:r>
          </a:p>
          <a:p>
            <a:pPr marL="1314450" lvl="1" indent="-857250">
              <a:buFont typeface="Arial" panose="020B0604020202020204" pitchFamily="34" charset="0"/>
              <a:buChar char="•"/>
            </a:pPr>
            <a:r>
              <a:rPr lang="en-US" sz="5200" b="1" dirty="0">
                <a:solidFill>
                  <a:schemeClr val="tx2">
                    <a:lumMod val="10000"/>
                  </a:schemeClr>
                </a:solidFill>
              </a:rPr>
              <a:t>Renewable Energy Standard (graduated to 50% by 2030)</a:t>
            </a:r>
          </a:p>
          <a:p>
            <a:pPr marL="1314450" lvl="1" indent="-857250">
              <a:buFont typeface="Arial" panose="020B0604020202020204" pitchFamily="34" charset="0"/>
              <a:buChar char="•"/>
            </a:pPr>
            <a:r>
              <a:rPr lang="en-US" sz="5200" b="1" dirty="0">
                <a:solidFill>
                  <a:schemeClr val="tx2">
                    <a:lumMod val="10000"/>
                  </a:schemeClr>
                </a:solidFill>
              </a:rPr>
              <a:t>Solar, Offshore Wind, Energy Efficiency, Energy Storage</a:t>
            </a:r>
          </a:p>
          <a:p>
            <a:pPr marL="1314450" lvl="1" indent="-857250">
              <a:buFont typeface="Arial" panose="020B0604020202020204" pitchFamily="34" charset="0"/>
              <a:buChar char="•"/>
            </a:pPr>
            <a:r>
              <a:rPr lang="en-US" sz="5200" b="1" dirty="0">
                <a:solidFill>
                  <a:schemeClr val="tx2">
                    <a:lumMod val="10000"/>
                  </a:schemeClr>
                </a:solidFill>
              </a:rPr>
              <a:t>Community Solar</a:t>
            </a:r>
          </a:p>
          <a:p>
            <a:pPr marL="857250" indent="-857250">
              <a:buClr>
                <a:schemeClr val="tx1"/>
              </a:buClr>
              <a:buFont typeface="Courier New" panose="02070309020205020404" pitchFamily="49" charset="0"/>
              <a:buChar char="o"/>
            </a:pPr>
            <a:r>
              <a:rPr lang="en-US" sz="6500" b="1" dirty="0">
                <a:solidFill>
                  <a:schemeClr val="tx2">
                    <a:lumMod val="10000"/>
                  </a:schemeClr>
                </a:solidFill>
              </a:rPr>
              <a:t>NJ Energy Master Plan forthcoming</a:t>
            </a:r>
          </a:p>
          <a:p>
            <a:pPr marL="857250" indent="-857250">
              <a:buFont typeface="Arial" panose="020B0604020202020204" pitchFamily="34" charset="0"/>
              <a:buChar char="•"/>
            </a:pPr>
            <a:endParaRPr lang="en-US" sz="6600" dirty="0"/>
          </a:p>
        </p:txBody>
      </p:sp>
    </p:spTree>
    <p:extLst>
      <p:ext uri="{BB962C8B-B14F-4D97-AF65-F5344CB8AC3E}">
        <p14:creationId xmlns:p14="http://schemas.microsoft.com/office/powerpoint/2010/main" val="34884793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29276"/>
          </a:xfrm>
        </p:spPr>
        <p:txBody>
          <a:bodyPr>
            <a:normAutofit fontScale="90000"/>
          </a:bodyPr>
          <a:lstStyle/>
          <a:p>
            <a:r>
              <a:rPr lang="en-US" dirty="0"/>
              <a:t> </a:t>
            </a:r>
          </a:p>
        </p:txBody>
      </p:sp>
      <p:sp>
        <p:nvSpPr>
          <p:cNvPr id="3" name="Text Placeholder 2"/>
          <p:cNvSpPr>
            <a:spLocks noGrp="1"/>
          </p:cNvSpPr>
          <p:nvPr>
            <p:ph type="body" idx="1"/>
          </p:nvPr>
        </p:nvSpPr>
        <p:spPr>
          <a:xfrm>
            <a:off x="1132000" y="799638"/>
            <a:ext cx="22352000" cy="10987809"/>
          </a:xfrm>
        </p:spPr>
        <p:txBody>
          <a:bodyPr/>
          <a:lstStyle/>
          <a:p>
            <a:pPr marL="25400" indent="0">
              <a:buNone/>
            </a:pPr>
            <a:r>
              <a:rPr lang="en-US" dirty="0"/>
              <a:t> </a:t>
            </a:r>
          </a:p>
        </p:txBody>
      </p:sp>
      <p:pic>
        <p:nvPicPr>
          <p:cNvPr id="4" name="TCRP_print_fullcolor_lrg.ai" descr="TCRP_print_fullcolor_lrg.ai"/>
          <p:cNvPicPr>
            <a:picLocks noChangeAspect="1"/>
          </p:cNvPicPr>
          <p:nvPr/>
        </p:nvPicPr>
        <p:blipFill>
          <a:blip r:embed="rId3">
            <a:extLst/>
          </a:blip>
          <a:stretch>
            <a:fillRect/>
          </a:stretch>
        </p:blipFill>
        <p:spPr>
          <a:xfrm>
            <a:off x="896266" y="5680261"/>
            <a:ext cx="10540801" cy="2389204"/>
          </a:xfrm>
          <a:prstGeom prst="rect">
            <a:avLst/>
          </a:prstGeom>
          <a:ln w="12700">
            <a:miter lim="400000"/>
          </a:ln>
        </p:spPr>
      </p:pic>
      <p:sp>
        <p:nvSpPr>
          <p:cNvPr id="5" name="TextBox 4"/>
          <p:cNvSpPr txBox="1"/>
          <p:nvPr/>
        </p:nvSpPr>
        <p:spPr>
          <a:xfrm>
            <a:off x="10823548" y="6081248"/>
            <a:ext cx="10598895"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EBCD1B"/>
                </a:solidFill>
                <a:effectLst/>
                <a:uFillTx/>
                <a:sym typeface="Helvetica"/>
              </a:rPr>
              <a:t>Sierra Club</a:t>
            </a:r>
          </a:p>
          <a:p>
            <a:pPr marL="0" marR="0" indent="0" algn="ctr" defTabSz="825500" rtl="0" fontAlgn="auto" latinLnBrk="0" hangingPunct="0">
              <a:lnSpc>
                <a:spcPct val="100000"/>
              </a:lnSpc>
              <a:spcBef>
                <a:spcPts val="0"/>
              </a:spcBef>
              <a:spcAft>
                <a:spcPts val="0"/>
              </a:spcAft>
              <a:buClrTx/>
              <a:buSzTx/>
              <a:buFontTx/>
              <a:buNone/>
              <a:tabLst/>
            </a:pPr>
            <a:endParaRPr kumimoji="0" lang="en-US" sz="8000" b="1" i="0" u="none" strike="noStrike" cap="none" spc="0" normalizeH="0" baseline="0" dirty="0">
              <a:ln>
                <a:noFill/>
              </a:ln>
              <a:solidFill>
                <a:srgbClr val="8DC63F"/>
              </a:solidFill>
              <a:effectLst/>
              <a:uFillTx/>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7417" y="4355602"/>
            <a:ext cx="4785363" cy="4785363"/>
          </a:xfrm>
          <a:prstGeom prst="rect">
            <a:avLst/>
          </a:prstGeom>
        </p:spPr>
      </p:pic>
      <p:sp>
        <p:nvSpPr>
          <p:cNvPr id="7" name="TextBox 6"/>
          <p:cNvSpPr txBox="1"/>
          <p:nvPr/>
        </p:nvSpPr>
        <p:spPr>
          <a:xfrm>
            <a:off x="2833564" y="7986877"/>
            <a:ext cx="79899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rgbClr val="8DC63F"/>
                </a:solidFill>
                <a:effectLst/>
                <a:uFillTx/>
                <a:latin typeface="+mn-lt"/>
                <a:ea typeface="+mn-ea"/>
                <a:cs typeface="+mn-cs"/>
                <a:sym typeface="Helvetica"/>
              </a:rPr>
              <a:t>100% </a:t>
            </a:r>
            <a:r>
              <a:rPr kumimoji="0" lang="en-US" sz="4800" b="1" i="0" u="none" strike="noStrike" cap="none" spc="0" normalizeH="0" baseline="0" dirty="0">
                <a:ln>
                  <a:noFill/>
                </a:ln>
                <a:solidFill>
                  <a:srgbClr val="8DC63F"/>
                </a:solidFill>
                <a:effectLst/>
                <a:uFillTx/>
                <a:latin typeface="+mn-lt"/>
                <a:ea typeface="+mn-ea"/>
                <a:cs typeface="+mn-cs"/>
                <a:sym typeface="Helvetica"/>
              </a:rPr>
              <a:t>Committed</a:t>
            </a:r>
          </a:p>
        </p:txBody>
      </p:sp>
    </p:spTree>
    <p:extLst>
      <p:ext uri="{BB962C8B-B14F-4D97-AF65-F5344CB8AC3E}">
        <p14:creationId xmlns:p14="http://schemas.microsoft.com/office/powerpoint/2010/main" val="17098013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4999"/>
            <a:ext cx="22584000" cy="11518208"/>
          </a:xfrm>
        </p:spPr>
        <p:txBody>
          <a:bodyPr/>
          <a:lstStyle/>
          <a:p>
            <a:pPr algn="ctr"/>
            <a:br>
              <a:rPr lang="en-US" dirty="0"/>
            </a:br>
            <a:endParaRPr lang="en-US" dirty="0"/>
          </a:p>
        </p:txBody>
      </p:sp>
      <p:grpSp>
        <p:nvGrpSpPr>
          <p:cNvPr id="4" name="Group 3"/>
          <p:cNvGrpSpPr/>
          <p:nvPr/>
        </p:nvGrpSpPr>
        <p:grpSpPr>
          <a:xfrm>
            <a:off x="7242829" y="199505"/>
            <a:ext cx="10731879" cy="6400801"/>
            <a:chOff x="0" y="0"/>
            <a:chExt cx="6777212" cy="2970080"/>
          </a:xfrm>
          <a:solidFill>
            <a:schemeClr val="bg2"/>
          </a:solidFill>
        </p:grpSpPr>
        <p:pic>
          <p:nvPicPr>
            <p:cNvPr id="5" name="Picture 4"/>
            <p:cNvPicPr preferRelativeResize="0">
              <a:picLocks/>
            </p:cNvPicPr>
            <p:nvPr/>
          </p:nvPicPr>
          <p:blipFill rotWithShape="1">
            <a:blip r:embed="rId2">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046429"/>
            </a:xfrm>
            <a:prstGeom prst="rect">
              <a:avLst/>
            </a:prstGeom>
            <a:noFill/>
          </p:spPr>
          <p:txBody>
            <a:bodyPr wrap="square" rtlCol="0">
              <a:spAutoFit/>
            </a:bodyPr>
            <a:lstStyle/>
            <a:p>
              <a:pPr marL="0" marR="0" algn="ctr">
                <a:spcBef>
                  <a:spcPts val="0"/>
                </a:spcBef>
                <a:spcAft>
                  <a:spcPts val="0"/>
                </a:spcAft>
              </a:pPr>
              <a:r>
                <a:rPr lang="en-US" sz="4000" b="1" kern="120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EVERY TOWN FOR </a:t>
              </a:r>
              <a:endParaRPr lang="en-US" sz="12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534705" y="6531057"/>
            <a:ext cx="21546589" cy="5134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4800" cap="none" dirty="0">
                <a:solidFill>
                  <a:schemeClr val="tx2">
                    <a:lumMod val="10000"/>
                  </a:schemeClr>
                </a:solidFill>
              </a:rPr>
              <a:t>As concerned citizens, we recognize the ongoing environmental threats posed to our community, our loved ones, and our own health and property. We aspire to the following </a:t>
            </a:r>
            <a:r>
              <a:rPr lang="en-US" sz="4800" cap="none" dirty="0">
                <a:solidFill>
                  <a:srgbClr val="92D050"/>
                </a:solidFill>
              </a:rPr>
              <a:t>VISION</a:t>
            </a:r>
            <a:r>
              <a:rPr lang="en-US" sz="4800" cap="none" dirty="0">
                <a:solidFill>
                  <a:schemeClr val="tx2">
                    <a:lumMod val="10000"/>
                  </a:schemeClr>
                </a:solidFill>
              </a:rPr>
              <a:t> for our town and are working toward achieving it:</a:t>
            </a:r>
            <a:endParaRPr lang="en-US" sz="5400" cap="none" dirty="0">
              <a:solidFill>
                <a:schemeClr val="tx2">
                  <a:lumMod val="10000"/>
                </a:schemeClr>
              </a:solidFill>
            </a:endParaRPr>
          </a:p>
          <a:p>
            <a:pPr marL="0" marR="0" indent="0" algn="l" defTabSz="825500" rtl="0" fontAlgn="auto" latinLnBrk="0" hangingPunct="0">
              <a:lnSpc>
                <a:spcPct val="100000"/>
              </a:lnSpc>
              <a:spcBef>
                <a:spcPts val="1800"/>
              </a:spcBef>
              <a:spcAft>
                <a:spcPts val="0"/>
              </a:spcAft>
              <a:buClrTx/>
              <a:buSzTx/>
              <a:buFontTx/>
              <a:buNone/>
              <a:tabLst/>
            </a:pPr>
            <a:r>
              <a:rPr lang="en-US" sz="6000" cap="none" dirty="0">
                <a:solidFill>
                  <a:srgbClr val="92D050"/>
                </a:solidFill>
              </a:rPr>
              <a:t>Our legacy of a town (and world) where our children and grandchildren can flourish: leave it better than we found it</a:t>
            </a:r>
            <a:r>
              <a:rPr lang="en-US" sz="5400" cap="none" dirty="0">
                <a:solidFill>
                  <a:srgbClr val="92D050"/>
                </a:solidFill>
              </a:rPr>
              <a:t> </a:t>
            </a:r>
            <a:endParaRPr kumimoji="0" lang="en-US" sz="6000" b="1" i="0" u="none" strike="noStrike" cap="all" spc="0" normalizeH="0" baseline="0" dirty="0">
              <a:ln>
                <a:noFill/>
              </a:ln>
              <a:solidFill>
                <a:srgbClr val="92D050"/>
              </a:solidFill>
              <a:effectLst/>
              <a:uFillTx/>
              <a:sym typeface="Helvetica"/>
            </a:endParaRPr>
          </a:p>
        </p:txBody>
      </p:sp>
    </p:spTree>
    <p:extLst>
      <p:ext uri="{BB962C8B-B14F-4D97-AF65-F5344CB8AC3E}">
        <p14:creationId xmlns:p14="http://schemas.microsoft.com/office/powerpoint/2010/main" val="15499994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007" y="659937"/>
            <a:ext cx="22584000" cy="2457335"/>
          </a:xfrm>
        </p:spPr>
        <p:txBody>
          <a:bodyPr/>
          <a:lstStyle/>
          <a:p>
            <a:r>
              <a:rPr lang="en-US" dirty="0"/>
              <a:t>                 Middletown for Clean Energy</a:t>
            </a:r>
            <a:br>
              <a:rPr lang="en-US" dirty="0"/>
            </a:br>
            <a:r>
              <a:rPr lang="en-US" dirty="0"/>
              <a:t>                 Letter Campaign: The Letter</a:t>
            </a:r>
          </a:p>
        </p:txBody>
      </p:sp>
      <p:sp>
        <p:nvSpPr>
          <p:cNvPr id="3" name="Text Placeholder 2"/>
          <p:cNvSpPr>
            <a:spLocks noGrp="1"/>
          </p:cNvSpPr>
          <p:nvPr>
            <p:ph type="body" idx="1"/>
          </p:nvPr>
        </p:nvSpPr>
        <p:spPr>
          <a:xfrm>
            <a:off x="1844670" y="3507968"/>
            <a:ext cx="22021337" cy="8994371"/>
          </a:xfrm>
        </p:spPr>
        <p:txBody>
          <a:bodyPr>
            <a:normAutofit fontScale="85000" lnSpcReduction="20000"/>
          </a:bodyPr>
          <a:lstStyle/>
          <a:p>
            <a:endParaRPr lang="en-US" b="1" dirty="0"/>
          </a:p>
          <a:p>
            <a:r>
              <a:rPr lang="en-US" sz="7200" b="1" dirty="0"/>
              <a:t>Vision/Mission: </a:t>
            </a:r>
            <a:r>
              <a:rPr lang="en-US" sz="6400" b="1" dirty="0">
                <a:solidFill>
                  <a:srgbClr val="92D050"/>
                </a:solidFill>
              </a:rPr>
              <a:t>100% Clean Energy by 2050</a:t>
            </a:r>
            <a:endParaRPr lang="en-US" sz="7200" b="1" dirty="0"/>
          </a:p>
          <a:p>
            <a:r>
              <a:rPr lang="en-US" sz="7200" b="1" dirty="0"/>
              <a:t>Near-Term Benefits</a:t>
            </a:r>
          </a:p>
          <a:p>
            <a:pPr lvl="1"/>
            <a:r>
              <a:rPr lang="en-US" sz="5400" b="1" dirty="0">
                <a:solidFill>
                  <a:srgbClr val="92D050"/>
                </a:solidFill>
              </a:rPr>
              <a:t>Clean Energy Businesses and Jobs</a:t>
            </a:r>
          </a:p>
          <a:p>
            <a:pPr lvl="1"/>
            <a:r>
              <a:rPr lang="en-US" sz="5400" b="1" dirty="0">
                <a:solidFill>
                  <a:srgbClr val="92D050"/>
                </a:solidFill>
              </a:rPr>
              <a:t>Prestige as Leader in NJ; Enhanced Quality of Life</a:t>
            </a:r>
          </a:p>
          <a:p>
            <a:pPr lvl="1"/>
            <a:r>
              <a:rPr lang="en-US" sz="5400" b="1" dirty="0">
                <a:solidFill>
                  <a:srgbClr val="92D050"/>
                </a:solidFill>
              </a:rPr>
              <a:t>Improved Air Quality and Health</a:t>
            </a:r>
          </a:p>
          <a:p>
            <a:pPr lvl="1"/>
            <a:r>
              <a:rPr lang="en-US" sz="5400" b="1" dirty="0">
                <a:solidFill>
                  <a:srgbClr val="92D050"/>
                </a:solidFill>
              </a:rPr>
              <a:t>Gold Star in Energy</a:t>
            </a:r>
            <a:r>
              <a:rPr lang="en-US" sz="6000" dirty="0"/>
              <a:t> </a:t>
            </a:r>
          </a:p>
          <a:p>
            <a:r>
              <a:rPr lang="en-US" sz="7200" b="1" dirty="0"/>
              <a:t>Strategy: </a:t>
            </a:r>
            <a:r>
              <a:rPr lang="en-US" sz="6400" b="1" dirty="0">
                <a:solidFill>
                  <a:srgbClr val="92D050"/>
                </a:solidFill>
              </a:rPr>
              <a:t>Sustainable Jersey Gold Star in Energy</a:t>
            </a:r>
            <a:endParaRPr lang="en-US" sz="7200" b="1" dirty="0"/>
          </a:p>
          <a:p>
            <a:r>
              <a:rPr lang="en-US" sz="7200" b="1" dirty="0"/>
              <a:t>Actions:</a:t>
            </a:r>
            <a:r>
              <a:rPr lang="en-US" sz="7200" b="1" dirty="0">
                <a:solidFill>
                  <a:srgbClr val="92D050"/>
                </a:solidFill>
              </a:rPr>
              <a:t> </a:t>
            </a:r>
            <a:r>
              <a:rPr lang="en-US" sz="6400" b="1" dirty="0">
                <a:solidFill>
                  <a:srgbClr val="92D050"/>
                </a:solidFill>
              </a:rPr>
              <a:t>Efficiency, EV, Solar, Green Building in Master Plan</a:t>
            </a:r>
            <a:endParaRPr lang="en-US" sz="7200" b="1" dirty="0">
              <a:solidFill>
                <a:srgbClr val="92D050"/>
              </a:solidFill>
            </a:endParaRPr>
          </a:p>
        </p:txBody>
      </p:sp>
      <p:pic>
        <p:nvPicPr>
          <p:cNvPr id="4" name="Picture 3"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511" y="867755"/>
            <a:ext cx="3885767" cy="2623589"/>
          </a:xfrm>
          <a:prstGeom prst="rect">
            <a:avLst/>
          </a:prstGeom>
          <a:noFill/>
          <a:ln>
            <a:noFill/>
          </a:ln>
        </p:spPr>
      </p:pic>
    </p:spTree>
    <p:extLst>
      <p:ext uri="{BB962C8B-B14F-4D97-AF65-F5344CB8AC3E}">
        <p14:creationId xmlns:p14="http://schemas.microsoft.com/office/powerpoint/2010/main" val="9929115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Letter Campaign: Getting Signers</a:t>
            </a:r>
          </a:p>
        </p:txBody>
      </p:sp>
      <p:sp>
        <p:nvSpPr>
          <p:cNvPr id="3" name="Text Placeholder 2"/>
          <p:cNvSpPr>
            <a:spLocks noGrp="1"/>
          </p:cNvSpPr>
          <p:nvPr>
            <p:ph type="body" idx="1"/>
          </p:nvPr>
        </p:nvSpPr>
        <p:spPr>
          <a:xfrm>
            <a:off x="1263534" y="3624348"/>
            <a:ext cx="22104465" cy="8314135"/>
          </a:xfrm>
        </p:spPr>
        <p:txBody>
          <a:bodyPr>
            <a:normAutofit lnSpcReduction="10000"/>
          </a:bodyPr>
          <a:lstStyle/>
          <a:p>
            <a:r>
              <a:rPr lang="en-US" b="1" dirty="0"/>
              <a:t>Goal of 200 signers (Middletown </a:t>
            </a:r>
            <a:r>
              <a:rPr lang="en-US" b="1" dirty="0" err="1"/>
              <a:t>popn</a:t>
            </a:r>
            <a:r>
              <a:rPr lang="en-US" b="1" dirty="0"/>
              <a:t>: 67,000)</a:t>
            </a:r>
          </a:p>
          <a:p>
            <a:r>
              <a:rPr lang="en-US" b="1" dirty="0"/>
              <a:t>MCE organization has email list of 150 members, monthly meetings</a:t>
            </a:r>
          </a:p>
          <a:p>
            <a:r>
              <a:rPr lang="en-US" b="1" dirty="0"/>
              <a:t>Asked all members to sign letter and solicit family and friends</a:t>
            </a:r>
          </a:p>
          <a:p>
            <a:r>
              <a:rPr lang="en-US" b="1" dirty="0"/>
              <a:t>Good response from tabling at Green Fairs or environmental orgs, speaking at orgs (homeowners, </a:t>
            </a:r>
            <a:r>
              <a:rPr lang="en-US" b="1" dirty="0" err="1"/>
              <a:t>etc</a:t>
            </a:r>
            <a:r>
              <a:rPr lang="en-US" b="1" dirty="0"/>
              <a:t>), door-to-door neighbors, personal friends, orgs we belong to</a:t>
            </a:r>
          </a:p>
          <a:p>
            <a:r>
              <a:rPr lang="en-US" b="1" dirty="0"/>
              <a:t>Less successful: letters, email, phone</a:t>
            </a:r>
          </a:p>
          <a:p>
            <a:r>
              <a:rPr lang="en-US" b="1" dirty="0"/>
              <a:t>Gathered 290 signed letters from Middletown; also many other Monmouth Co towns at tabling events</a:t>
            </a:r>
          </a:p>
        </p:txBody>
      </p:sp>
      <p:pic>
        <p:nvPicPr>
          <p:cNvPr id="5" name="Picture 4"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1490148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Presentation to Township Committee</a:t>
            </a:r>
          </a:p>
        </p:txBody>
      </p:sp>
      <p:sp>
        <p:nvSpPr>
          <p:cNvPr id="3" name="Text Placeholder 2"/>
          <p:cNvSpPr>
            <a:spLocks noGrp="1"/>
          </p:cNvSpPr>
          <p:nvPr>
            <p:ph type="body" idx="1"/>
          </p:nvPr>
        </p:nvSpPr>
        <p:spPr>
          <a:xfrm>
            <a:off x="1255767" y="3840479"/>
            <a:ext cx="22502008" cy="8314135"/>
          </a:xfrm>
        </p:spPr>
        <p:txBody>
          <a:bodyPr>
            <a:normAutofit fontScale="92500" lnSpcReduction="10000"/>
          </a:bodyPr>
          <a:lstStyle/>
          <a:p>
            <a:r>
              <a:rPr lang="en-US" b="1" dirty="0"/>
              <a:t>Private meetings with 4 of 5 Committee members and Township administrator; this feedback refined our letter before introduction.</a:t>
            </a:r>
          </a:p>
          <a:p>
            <a:r>
              <a:rPr lang="en-US" b="1" dirty="0"/>
              <a:t>At April 15 Committee meeting, presented binder and CD of all letters.</a:t>
            </a:r>
          </a:p>
          <a:p>
            <a:r>
              <a:rPr lang="en-US" b="1" dirty="0"/>
              <a:t>3 people spoke during general comments time (5 minutes </a:t>
            </a:r>
            <a:r>
              <a:rPr lang="en-US" b="1" dirty="0" err="1"/>
              <a:t>ea</a:t>
            </a:r>
            <a:r>
              <a:rPr lang="en-US" b="1" dirty="0"/>
              <a:t>); meeting was video recorded.</a:t>
            </a:r>
          </a:p>
          <a:p>
            <a:r>
              <a:rPr lang="en-US" b="1" dirty="0"/>
              <a:t>Cover letter asked for a resolution to charter a Green Energy Stakeholder Team to create a 10-year plan toward 100% clean.</a:t>
            </a:r>
          </a:p>
          <a:p>
            <a:r>
              <a:rPr lang="en-US" b="1" dirty="0"/>
              <a:t>We relayed that Sustainable Jersey was there to help with Gold Star in Energy.</a:t>
            </a:r>
          </a:p>
          <a:p>
            <a:r>
              <a:rPr lang="en-US" b="1" dirty="0"/>
              <a:t>April 15 – May 8, MCE members sent emails, texts to Committee members, submitted letters to editor endorsing clean energy.</a:t>
            </a:r>
          </a:p>
        </p:txBody>
      </p:sp>
      <p:pic>
        <p:nvPicPr>
          <p:cNvPr id="5" name="Picture 4"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22909333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Outcome</a:t>
            </a:r>
          </a:p>
        </p:txBody>
      </p:sp>
      <p:sp>
        <p:nvSpPr>
          <p:cNvPr id="3" name="Text Placeholder 2"/>
          <p:cNvSpPr>
            <a:spLocks noGrp="1"/>
          </p:cNvSpPr>
          <p:nvPr>
            <p:ph type="body" idx="1"/>
          </p:nvPr>
        </p:nvSpPr>
        <p:spPr>
          <a:xfrm>
            <a:off x="1263534" y="3624348"/>
            <a:ext cx="22104465" cy="8314135"/>
          </a:xfrm>
        </p:spPr>
        <p:txBody>
          <a:bodyPr>
            <a:normAutofit/>
          </a:bodyPr>
          <a:lstStyle/>
          <a:p>
            <a:r>
              <a:rPr lang="en-US" b="1" dirty="0"/>
              <a:t>On May 8, 6 MCE members met with Mayor.</a:t>
            </a:r>
          </a:p>
          <a:p>
            <a:pPr lvl="1"/>
            <a:r>
              <a:rPr lang="en-US" sz="4800" b="1" dirty="0"/>
              <a:t>The Mayor described his vision - a grand, long-term plan much broader than just energy</a:t>
            </a:r>
            <a:r>
              <a:rPr lang="en-US" b="1" dirty="0"/>
              <a:t>.</a:t>
            </a:r>
          </a:p>
          <a:p>
            <a:r>
              <a:rPr lang="en-US" b="1" dirty="0"/>
              <a:t>On May 16, 12 members of MCE wrote letter to Mayor describing comparable cities, and accepting his challenge to work on Energy portion of his Plan. </a:t>
            </a:r>
          </a:p>
          <a:p>
            <a:r>
              <a:rPr lang="en-US" b="1" dirty="0"/>
              <a:t>On May 18, we again met with Mayor and learned:</a:t>
            </a:r>
          </a:p>
          <a:p>
            <a:pPr lvl="1"/>
            <a:r>
              <a:rPr lang="en-US" sz="4800" b="1" dirty="0"/>
              <a:t>Middletown will revise Master Plan starting in fall, and will have our Stakeholder Team as a subcommittee to work on Energy Plan.</a:t>
            </a:r>
          </a:p>
          <a:p>
            <a:endParaRPr lang="en-US" b="1" dirty="0"/>
          </a:p>
        </p:txBody>
      </p:sp>
      <p:pic>
        <p:nvPicPr>
          <p:cNvPr id="5" name="Picture 4"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33090296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Further Status</a:t>
            </a:r>
          </a:p>
        </p:txBody>
      </p:sp>
      <p:sp>
        <p:nvSpPr>
          <p:cNvPr id="3" name="Text Placeholder 2"/>
          <p:cNvSpPr>
            <a:spLocks noGrp="1"/>
          </p:cNvSpPr>
          <p:nvPr>
            <p:ph type="body" idx="1"/>
          </p:nvPr>
        </p:nvSpPr>
        <p:spPr>
          <a:xfrm>
            <a:off x="1263534" y="3624348"/>
            <a:ext cx="22104465" cy="8314135"/>
          </a:xfrm>
        </p:spPr>
        <p:txBody>
          <a:bodyPr>
            <a:normAutofit/>
          </a:bodyPr>
          <a:lstStyle/>
          <a:p>
            <a:r>
              <a:rPr lang="en-US" b="1" dirty="0"/>
              <a:t>We will solicit people with skills we need for the Green Energy Stakeholder Team (</a:t>
            </a:r>
            <a:r>
              <a:rPr lang="en-US" dirty="0"/>
              <a:t>project management, risk management, energy, accounting, technical writing)</a:t>
            </a:r>
          </a:p>
          <a:p>
            <a:r>
              <a:rPr lang="en-US" b="1" dirty="0"/>
              <a:t>We will begin data collection by attending May 31 Sustainable Jersey Going for Energy Gold Workshop in Ewing</a:t>
            </a:r>
            <a:r>
              <a:rPr lang="en-US" dirty="0"/>
              <a:t>.</a:t>
            </a:r>
          </a:p>
          <a:p>
            <a:r>
              <a:rPr lang="en-US" b="1" dirty="0"/>
              <a:t>Now want to expand to towns throughout Monmouth County.</a:t>
            </a:r>
          </a:p>
          <a:p>
            <a:endParaRPr lang="en-US" b="1" dirty="0"/>
          </a:p>
        </p:txBody>
      </p:sp>
      <p:pic>
        <p:nvPicPr>
          <p:cNvPr id="5" name="Picture 4"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6738203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3964" y="597571"/>
            <a:ext cx="14064602" cy="3286473"/>
          </a:xfrm>
        </p:spPr>
        <p:txBody>
          <a:bodyPr>
            <a:normAutofit fontScale="90000"/>
          </a:bodyPr>
          <a:lstStyle/>
          <a:p>
            <a:r>
              <a:rPr lang="en-US" dirty="0"/>
              <a:t>Sustainable Jersey Actions:</a:t>
            </a:r>
            <a:br>
              <a:rPr lang="en-US" dirty="0"/>
            </a:br>
            <a:r>
              <a:rPr lang="en-US" dirty="0"/>
              <a:t>A Framework for Getting To</a:t>
            </a:r>
            <a:br>
              <a:rPr lang="en-US" dirty="0"/>
            </a:br>
            <a:r>
              <a:rPr lang="en-US" dirty="0"/>
              <a:t>100% Clean Energy 	</a:t>
            </a:r>
            <a:br>
              <a:rPr lang="en-US" dirty="0"/>
            </a:br>
            <a:endParaRPr lang="en-US" dirty="0"/>
          </a:p>
        </p:txBody>
      </p:sp>
      <p:sp>
        <p:nvSpPr>
          <p:cNvPr id="3" name="Text Placeholder 2"/>
          <p:cNvSpPr>
            <a:spLocks noGrp="1"/>
          </p:cNvSpPr>
          <p:nvPr>
            <p:ph type="body" idx="1"/>
          </p:nvPr>
        </p:nvSpPr>
        <p:spPr>
          <a:xfrm>
            <a:off x="988157" y="4608585"/>
            <a:ext cx="22352000" cy="7788569"/>
          </a:xfrm>
        </p:spPr>
        <p:txBody>
          <a:bodyPr>
            <a:normAutofit fontScale="85000" lnSpcReduction="10000"/>
          </a:bodyPr>
          <a:lstStyle/>
          <a:p>
            <a:r>
              <a:rPr lang="en-US" sz="4800" b="1" dirty="0"/>
              <a:t>Sustainable Jersey Certification: A Prestigious Designation For Municipal Governments In New Jersey </a:t>
            </a:r>
          </a:p>
          <a:p>
            <a:r>
              <a:rPr lang="en-US" sz="4800" b="1" dirty="0"/>
              <a:t>450 NJ Towns Participating</a:t>
            </a:r>
          </a:p>
          <a:p>
            <a:r>
              <a:rPr lang="en-US" sz="4800" b="1" dirty="0"/>
              <a:t>203 Towns Currently Certified</a:t>
            </a:r>
          </a:p>
          <a:p>
            <a:r>
              <a:rPr lang="en-US" sz="4800" b="1" dirty="0"/>
              <a:t>Actions To Score Points Toward Certification Are Documented And Reviewed.</a:t>
            </a:r>
          </a:p>
          <a:p>
            <a:r>
              <a:rPr lang="en-US" sz="4800" b="1" dirty="0"/>
              <a:t>Certification Is Free And Completely Voluntary.</a:t>
            </a:r>
            <a:endParaRPr lang="en-US" sz="5400" b="1" dirty="0"/>
          </a:p>
          <a:p>
            <a:r>
              <a:rPr lang="en-US" sz="5100" b="1" dirty="0">
                <a:hlinkClick r:id="rId2"/>
              </a:rPr>
              <a:t>http://sustainablejersey.com</a:t>
            </a:r>
            <a:r>
              <a:rPr lang="en-US" sz="5100" b="1" dirty="0"/>
              <a:t>  Has All Actions, Resources, Numerous Presentations, And Complete Documentation From All Certified Communities.</a:t>
            </a:r>
          </a:p>
          <a:p>
            <a:r>
              <a:rPr lang="en-US" sz="5100" b="1" dirty="0"/>
              <a:t>See Certification For Fair Haven And Haddonfield </a:t>
            </a:r>
            <a:r>
              <a:rPr lang="en-US" sz="5100" b="1" dirty="0" err="1"/>
              <a:t>Boro</a:t>
            </a:r>
            <a:r>
              <a:rPr lang="en-US" sz="5100" b="1" dirty="0"/>
              <a:t> (A Peer City?)</a:t>
            </a:r>
            <a:endParaRPr lang="en-US" sz="5700" b="1" dirty="0"/>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015" y="597571"/>
            <a:ext cx="4659923" cy="3286473"/>
          </a:xfrm>
          <a:prstGeom prst="rect">
            <a:avLst/>
          </a:prstGeom>
        </p:spPr>
      </p:pic>
    </p:spTree>
    <p:extLst>
      <p:ext uri="{BB962C8B-B14F-4D97-AF65-F5344CB8AC3E}">
        <p14:creationId xmlns:p14="http://schemas.microsoft.com/office/powerpoint/2010/main" val="35452338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CRISIS?</a:t>
            </a:r>
          </a:p>
        </p:txBody>
      </p:sp>
      <p:sp>
        <p:nvSpPr>
          <p:cNvPr id="3" name="Text Placeholder 2"/>
          <p:cNvSpPr>
            <a:spLocks noGrp="1"/>
          </p:cNvSpPr>
          <p:nvPr>
            <p:ph type="body" idx="1"/>
          </p:nvPr>
        </p:nvSpPr>
        <p:spPr/>
        <p:txBody>
          <a:bodyPr>
            <a:normAutofit/>
          </a:bodyPr>
          <a:lstStyle/>
          <a:p>
            <a:r>
              <a:rPr lang="en-US" sz="7200" b="1" dirty="0">
                <a:solidFill>
                  <a:schemeClr val="tx2">
                    <a:lumMod val="10000"/>
                  </a:schemeClr>
                </a:solidFill>
              </a:rPr>
              <a:t>IPCC (UN): “The Impacts of Global Warming of 1.5°C”, Oct 2018</a:t>
            </a:r>
          </a:p>
          <a:p>
            <a:r>
              <a:rPr lang="en-US" sz="7200" b="1" dirty="0">
                <a:solidFill>
                  <a:schemeClr val="tx2">
                    <a:lumMod val="10000"/>
                  </a:schemeClr>
                </a:solidFill>
              </a:rPr>
              <a:t>National Climate Assessment, Nov 2018</a:t>
            </a:r>
          </a:p>
          <a:p>
            <a:r>
              <a:rPr lang="en-US" sz="7200" b="1" dirty="0">
                <a:solidFill>
                  <a:schemeClr val="tx2">
                    <a:lumMod val="10000"/>
                  </a:schemeClr>
                </a:solidFill>
              </a:rPr>
              <a:t>Yale Climate Opinion Maps, Aug 2018</a:t>
            </a:r>
          </a:p>
          <a:p>
            <a:r>
              <a:rPr lang="en-US" sz="7200" b="1" dirty="0">
                <a:solidFill>
                  <a:schemeClr val="tx2">
                    <a:lumMod val="10000"/>
                  </a:schemeClr>
                </a:solidFill>
              </a:rPr>
              <a:t>2018 Arctic Report Card, NOAA, Dec 2018</a:t>
            </a:r>
          </a:p>
          <a:p>
            <a:r>
              <a:rPr lang="en-US" sz="7200" b="1" dirty="0">
                <a:solidFill>
                  <a:schemeClr val="tx2">
                    <a:lumMod val="10000"/>
                  </a:schemeClr>
                </a:solidFill>
              </a:rPr>
              <a:t>Global Assessment Report on Biodiversity and Ecosystem Services, May 2019</a:t>
            </a:r>
          </a:p>
        </p:txBody>
      </p:sp>
    </p:spTree>
    <p:extLst>
      <p:ext uri="{BB962C8B-B14F-4D97-AF65-F5344CB8AC3E}">
        <p14:creationId xmlns:p14="http://schemas.microsoft.com/office/powerpoint/2010/main" val="8381685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677" y="684263"/>
            <a:ext cx="16022889" cy="1424660"/>
          </a:xfrm>
        </p:spPr>
        <p:txBody>
          <a:bodyPr>
            <a:normAutofit fontScale="90000"/>
          </a:bodyPr>
          <a:lstStyle/>
          <a:p>
            <a:r>
              <a:rPr lang="en-US" dirty="0"/>
              <a:t>Sustainable Jersey Certifications</a:t>
            </a:r>
            <a:br>
              <a:rPr lang="en-US" dirty="0"/>
            </a:br>
            <a:endParaRPr lang="en-US" dirty="0"/>
          </a:p>
        </p:txBody>
      </p:sp>
      <p:sp>
        <p:nvSpPr>
          <p:cNvPr id="3" name="Text Placeholder 2"/>
          <p:cNvSpPr>
            <a:spLocks noGrp="1"/>
          </p:cNvSpPr>
          <p:nvPr>
            <p:ph type="body" idx="1"/>
          </p:nvPr>
        </p:nvSpPr>
        <p:spPr>
          <a:xfrm>
            <a:off x="917819" y="2867707"/>
            <a:ext cx="22352000" cy="9265678"/>
          </a:xfrm>
        </p:spPr>
        <p:txBody>
          <a:bodyPr>
            <a:normAutofit fontScale="92500"/>
          </a:bodyPr>
          <a:lstStyle/>
          <a:p>
            <a:r>
              <a:rPr lang="en-US" b="1" dirty="0">
                <a:solidFill>
                  <a:srgbClr val="EBCD1B"/>
                </a:solidFill>
              </a:rPr>
              <a:t>Bronze</a:t>
            </a:r>
            <a:r>
              <a:rPr lang="en-US" b="1" dirty="0"/>
              <a:t> certification: commitment to sustainability, implemented first significant steps, 150 points</a:t>
            </a:r>
          </a:p>
          <a:p>
            <a:pPr lvl="1"/>
            <a:r>
              <a:rPr lang="en-US" b="1" dirty="0"/>
              <a:t>2 of 12 priority actions</a:t>
            </a:r>
          </a:p>
          <a:p>
            <a:pPr lvl="1"/>
            <a:r>
              <a:rPr lang="en-US" b="1" dirty="0"/>
              <a:t>Completed actions in 6 of 18 categories</a:t>
            </a:r>
          </a:p>
          <a:p>
            <a:r>
              <a:rPr lang="en-US" b="1" dirty="0">
                <a:solidFill>
                  <a:schemeClr val="tx2">
                    <a:lumMod val="75000"/>
                  </a:schemeClr>
                </a:solidFill>
              </a:rPr>
              <a:t>Silver</a:t>
            </a:r>
            <a:r>
              <a:rPr lang="en-US" b="1" dirty="0"/>
              <a:t> certification: significant progress toward sustainability, 350 points, state-wide and national leader</a:t>
            </a:r>
          </a:p>
          <a:p>
            <a:pPr lvl="1"/>
            <a:r>
              <a:rPr lang="en-US" b="1" dirty="0"/>
              <a:t>3 of 12 priority actions</a:t>
            </a:r>
          </a:p>
          <a:p>
            <a:pPr lvl="1"/>
            <a:r>
              <a:rPr lang="en-US" b="1" dirty="0"/>
              <a:t>Completed actions in 8 of 18 categories</a:t>
            </a:r>
          </a:p>
          <a:p>
            <a:r>
              <a:rPr lang="en-US" sz="4800" b="1" dirty="0">
                <a:solidFill>
                  <a:srgbClr val="F2E70E"/>
                </a:solidFill>
              </a:rPr>
              <a:t>Gold Star</a:t>
            </a:r>
            <a:r>
              <a:rPr lang="en-US" sz="4800" b="1" dirty="0"/>
              <a:t> Standard is a NEW level of recognition for silver certified communities. </a:t>
            </a:r>
          </a:p>
          <a:p>
            <a:r>
              <a:rPr lang="en-US" sz="5200" b="1" dirty="0"/>
              <a:t>1 Town has Achieved Gold Energy Star: Woodbridge</a:t>
            </a:r>
            <a:endParaRPr lang="en-US" dirty="0"/>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846" y="230567"/>
            <a:ext cx="3306641" cy="2332053"/>
          </a:xfrm>
          <a:prstGeom prst="rect">
            <a:avLst/>
          </a:prstGeom>
        </p:spPr>
      </p:pic>
    </p:spTree>
    <p:extLst>
      <p:ext uri="{BB962C8B-B14F-4D97-AF65-F5344CB8AC3E}">
        <p14:creationId xmlns:p14="http://schemas.microsoft.com/office/powerpoint/2010/main" val="34611505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022600"/>
          </a:xfrm>
        </p:spPr>
        <p:txBody>
          <a:bodyPr>
            <a:normAutofit fontScale="90000"/>
          </a:bodyPr>
          <a:lstStyle/>
          <a:p>
            <a:r>
              <a:rPr lang="en-US" dirty="0"/>
              <a:t>                          Your Town For Clean Energy</a:t>
            </a:r>
            <a:br>
              <a:rPr lang="en-US" dirty="0"/>
            </a:br>
            <a:r>
              <a:rPr lang="en-US" dirty="0"/>
              <a:t>                          Sustainable Jersey Actions</a:t>
            </a:r>
            <a:br>
              <a:rPr lang="en-US" dirty="0"/>
            </a:br>
            <a:endParaRPr lang="en-US" dirty="0"/>
          </a:p>
        </p:txBody>
      </p:sp>
      <p:sp>
        <p:nvSpPr>
          <p:cNvPr id="3" name="Text Placeholder 2"/>
          <p:cNvSpPr>
            <a:spLocks noGrp="1"/>
          </p:cNvSpPr>
          <p:nvPr>
            <p:ph type="body" idx="1"/>
          </p:nvPr>
        </p:nvSpPr>
        <p:spPr>
          <a:xfrm>
            <a:off x="1016000" y="3669723"/>
            <a:ext cx="22352000" cy="8312574"/>
          </a:xfrm>
        </p:spPr>
        <p:txBody>
          <a:bodyPr>
            <a:normAutofit/>
          </a:bodyPr>
          <a:lstStyle/>
          <a:p>
            <a:pPr algn="ctr"/>
            <a:r>
              <a:rPr lang="en-US" sz="6600" b="1" dirty="0"/>
              <a:t>PRIORITY ACTIONS</a:t>
            </a:r>
          </a:p>
          <a:p>
            <a:endParaRPr lang="en-US" dirty="0"/>
          </a:p>
        </p:txBody>
      </p:sp>
      <p:grpSp>
        <p:nvGrpSpPr>
          <p:cNvPr id="4" name="Group 3"/>
          <p:cNvGrpSpPr/>
          <p:nvPr/>
        </p:nvGrpSpPr>
        <p:grpSpPr>
          <a:xfrm>
            <a:off x="1423920" y="149629"/>
            <a:ext cx="6390044" cy="3520094"/>
            <a:chOff x="0" y="0"/>
            <a:chExt cx="6777212" cy="3082611"/>
          </a:xfrm>
          <a:solidFill>
            <a:schemeClr val="bg2"/>
          </a:solidFill>
        </p:grpSpPr>
        <p:pic>
          <p:nvPicPr>
            <p:cNvPr id="5" name="Picture 4"/>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8" name="Table 7">
            <a:extLst>
              <a:ext uri="{FF2B5EF4-FFF2-40B4-BE49-F238E27FC236}">
                <a16:creationId xmlns:a16="http://schemas.microsoft.com/office/drawing/2014/main" id="{9960789E-3C08-4280-A7C8-149B9AB8A976}"/>
              </a:ext>
            </a:extLst>
          </p:cNvPr>
          <p:cNvGraphicFramePr>
            <a:graphicFrameLocks noGrp="1"/>
          </p:cNvGraphicFramePr>
          <p:nvPr>
            <p:extLst>
              <p:ext uri="{D42A27DB-BD31-4B8C-83A1-F6EECF244321}">
                <p14:modId xmlns:p14="http://schemas.microsoft.com/office/powerpoint/2010/main" val="1151114828"/>
              </p:ext>
            </p:extLst>
          </p:nvPr>
        </p:nvGraphicFramePr>
        <p:xfrm>
          <a:off x="4597257" y="4780926"/>
          <a:ext cx="16256000" cy="725424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919565915"/>
                    </a:ext>
                  </a:extLst>
                </a:gridCol>
                <a:gridCol w="8128000">
                  <a:extLst>
                    <a:ext uri="{9D8B030D-6E8A-4147-A177-3AD203B41FA5}">
                      <a16:colId xmlns:a16="http://schemas.microsoft.com/office/drawing/2014/main" val="485765312"/>
                    </a:ext>
                  </a:extLst>
                </a:gridCol>
              </a:tblGrid>
              <a:tr h="370840">
                <a:tc>
                  <a:txBody>
                    <a:bodyPr/>
                    <a:lstStyle/>
                    <a:p>
                      <a:r>
                        <a:rPr lang="en-US" sz="4000" dirty="0">
                          <a:solidFill>
                            <a:schemeClr val="bg2">
                              <a:lumMod val="50000"/>
                            </a:schemeClr>
                          </a:solidFill>
                        </a:rPr>
                        <a:t>Climate Adaptation: Flooding Risk</a:t>
                      </a:r>
                    </a:p>
                  </a:txBody>
                  <a:tcPr/>
                </a:tc>
                <a:tc>
                  <a:txBody>
                    <a:bodyPr/>
                    <a:lstStyle/>
                    <a:p>
                      <a:r>
                        <a:rPr lang="en-US" sz="4000" dirty="0">
                          <a:solidFill>
                            <a:srgbClr val="FF0000"/>
                          </a:solidFill>
                        </a:rPr>
                        <a:t>*Municipal Carbon Footprint</a:t>
                      </a:r>
                    </a:p>
                  </a:txBody>
                  <a:tcPr/>
                </a:tc>
                <a:extLst>
                  <a:ext uri="{0D108BD9-81ED-4DB2-BD59-A6C34878D82A}">
                    <a16:rowId xmlns:a16="http://schemas.microsoft.com/office/drawing/2014/main" val="3555042388"/>
                  </a:ext>
                </a:extLst>
              </a:tr>
              <a:tr h="370840">
                <a:tc>
                  <a:txBody>
                    <a:bodyPr/>
                    <a:lstStyle/>
                    <a:p>
                      <a:r>
                        <a:rPr lang="en-US" sz="4000" dirty="0">
                          <a:solidFill>
                            <a:schemeClr val="bg2">
                              <a:lumMod val="50000"/>
                            </a:schemeClr>
                          </a:solidFill>
                        </a:rPr>
                        <a:t>Diversity on Boards &amp; Commissions</a:t>
                      </a:r>
                    </a:p>
                  </a:txBody>
                  <a:tcPr/>
                </a:tc>
                <a:tc>
                  <a:txBody>
                    <a:bodyPr/>
                    <a:lstStyle/>
                    <a:p>
                      <a:r>
                        <a:rPr lang="en-US" sz="4000" dirty="0">
                          <a:solidFill>
                            <a:schemeClr val="bg2">
                              <a:lumMod val="50000"/>
                            </a:schemeClr>
                          </a:solidFill>
                        </a:rPr>
                        <a:t>Natural Resource Inventory</a:t>
                      </a:r>
                    </a:p>
                  </a:txBody>
                  <a:tcPr/>
                </a:tc>
                <a:extLst>
                  <a:ext uri="{0D108BD9-81ED-4DB2-BD59-A6C34878D82A}">
                    <a16:rowId xmlns:a16="http://schemas.microsoft.com/office/drawing/2014/main" val="4021281720"/>
                  </a:ext>
                </a:extLst>
              </a:tr>
              <a:tr h="370840">
                <a:tc>
                  <a:txBody>
                    <a:bodyPr/>
                    <a:lstStyle/>
                    <a:p>
                      <a:r>
                        <a:rPr lang="en-US" sz="4000" dirty="0">
                          <a:solidFill>
                            <a:srgbClr val="FF0000"/>
                          </a:solidFill>
                        </a:rPr>
                        <a:t>*Energy Tracking &amp; Management</a:t>
                      </a:r>
                    </a:p>
                  </a:txBody>
                  <a:tcPr/>
                </a:tc>
                <a:tc>
                  <a:txBody>
                    <a:bodyPr/>
                    <a:lstStyle/>
                    <a:p>
                      <a:r>
                        <a:rPr lang="en-US" sz="4000" dirty="0">
                          <a:solidFill>
                            <a:schemeClr val="bg2">
                              <a:lumMod val="50000"/>
                            </a:schemeClr>
                          </a:solidFill>
                        </a:rPr>
                        <a:t>Prescription Drug Safety and Disposal</a:t>
                      </a:r>
                    </a:p>
                  </a:txBody>
                  <a:tcPr/>
                </a:tc>
                <a:extLst>
                  <a:ext uri="{0D108BD9-81ED-4DB2-BD59-A6C34878D82A}">
                    <a16:rowId xmlns:a16="http://schemas.microsoft.com/office/drawing/2014/main" val="4145647417"/>
                  </a:ext>
                </a:extLst>
              </a:tr>
              <a:tr h="370840">
                <a:tc>
                  <a:txBody>
                    <a:bodyPr/>
                    <a:lstStyle/>
                    <a:p>
                      <a:r>
                        <a:rPr lang="en-US" sz="4000" dirty="0">
                          <a:solidFill>
                            <a:srgbClr val="FF0000"/>
                          </a:solidFill>
                        </a:rPr>
                        <a:t>*Energy Efficiency for Municipal Facilities</a:t>
                      </a:r>
                    </a:p>
                  </a:txBody>
                  <a:tcPr/>
                </a:tc>
                <a:tc>
                  <a:txBody>
                    <a:bodyPr/>
                    <a:lstStyle/>
                    <a:p>
                      <a:r>
                        <a:rPr lang="en-US" sz="4000" dirty="0">
                          <a:solidFill>
                            <a:schemeClr val="bg2">
                              <a:lumMod val="50000"/>
                            </a:schemeClr>
                          </a:solidFill>
                        </a:rPr>
                        <a:t>Recycling and Waste Reduction Education and Compliance</a:t>
                      </a:r>
                    </a:p>
                  </a:txBody>
                  <a:tcPr/>
                </a:tc>
                <a:extLst>
                  <a:ext uri="{0D108BD9-81ED-4DB2-BD59-A6C34878D82A}">
                    <a16:rowId xmlns:a16="http://schemas.microsoft.com/office/drawing/2014/main" val="2536219177"/>
                  </a:ext>
                </a:extLst>
              </a:tr>
              <a:tr h="370840">
                <a:tc>
                  <a:txBody>
                    <a:bodyPr/>
                    <a:lstStyle/>
                    <a:p>
                      <a:r>
                        <a:rPr lang="en-US" sz="4000" dirty="0">
                          <a:solidFill>
                            <a:srgbClr val="FF0000"/>
                          </a:solidFill>
                        </a:rPr>
                        <a:t>*Fleet Inventory</a:t>
                      </a:r>
                    </a:p>
                  </a:txBody>
                  <a:tcPr/>
                </a:tc>
                <a:tc>
                  <a:txBody>
                    <a:bodyPr/>
                    <a:lstStyle/>
                    <a:p>
                      <a:r>
                        <a:rPr lang="en-US" sz="4000" dirty="0">
                          <a:solidFill>
                            <a:schemeClr val="bg2">
                              <a:lumMod val="50000"/>
                            </a:schemeClr>
                          </a:solidFill>
                        </a:rPr>
                        <a:t>Sustainable Land Use Pledge</a:t>
                      </a:r>
                    </a:p>
                  </a:txBody>
                  <a:tcPr/>
                </a:tc>
                <a:extLst>
                  <a:ext uri="{0D108BD9-81ED-4DB2-BD59-A6C34878D82A}">
                    <a16:rowId xmlns:a16="http://schemas.microsoft.com/office/drawing/2014/main" val="3825168575"/>
                  </a:ext>
                </a:extLst>
              </a:tr>
              <a:tr h="370840">
                <a:tc>
                  <a:txBody>
                    <a:bodyPr/>
                    <a:lstStyle/>
                    <a:p>
                      <a:r>
                        <a:rPr lang="en-US" sz="4000" dirty="0">
                          <a:solidFill>
                            <a:srgbClr val="FF0000"/>
                          </a:solidFill>
                        </a:rPr>
                        <a:t>*Green Business Recognition Program</a:t>
                      </a:r>
                    </a:p>
                  </a:txBody>
                  <a:tcPr/>
                </a:tc>
                <a:tc>
                  <a:txBody>
                    <a:bodyPr/>
                    <a:lstStyle/>
                    <a:p>
                      <a:r>
                        <a:rPr lang="en-US" sz="4000" dirty="0">
                          <a:solidFill>
                            <a:schemeClr val="bg2">
                              <a:lumMod val="50000"/>
                            </a:schemeClr>
                          </a:solidFill>
                        </a:rPr>
                        <a:t>Water Conservation Ordinance</a:t>
                      </a:r>
                    </a:p>
                  </a:txBody>
                  <a:tcPr/>
                </a:tc>
                <a:extLst>
                  <a:ext uri="{0D108BD9-81ED-4DB2-BD59-A6C34878D82A}">
                    <a16:rowId xmlns:a16="http://schemas.microsoft.com/office/drawing/2014/main" val="4126783463"/>
                  </a:ext>
                </a:extLst>
              </a:tr>
            </a:tbl>
          </a:graphicData>
        </a:graphic>
      </p:graphicFrame>
      <p:sp>
        <p:nvSpPr>
          <p:cNvPr id="9" name="TextBox 8">
            <a:extLst>
              <a:ext uri="{FF2B5EF4-FFF2-40B4-BE49-F238E27FC236}">
                <a16:creationId xmlns:a16="http://schemas.microsoft.com/office/drawing/2014/main" id="{56874DB9-8B15-4F79-8D3D-89800D76BC53}"/>
              </a:ext>
            </a:extLst>
          </p:cNvPr>
          <p:cNvSpPr txBox="1"/>
          <p:nvPr/>
        </p:nvSpPr>
        <p:spPr>
          <a:xfrm>
            <a:off x="3303633" y="12207599"/>
            <a:ext cx="258724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dirty="0">
                <a:solidFill>
                  <a:srgbClr val="FF0000"/>
                </a:solidFill>
              </a:rPr>
              <a:t>*</a:t>
            </a:r>
            <a:r>
              <a:rPr kumimoji="0" lang="en-US" sz="2000" b="1" i="0" u="none" strike="noStrike" cap="all" spc="0" normalizeH="0" baseline="0" dirty="0">
                <a:ln>
                  <a:noFill/>
                </a:ln>
                <a:solidFill>
                  <a:srgbClr val="FF0000"/>
                </a:solidFill>
                <a:effectLst/>
                <a:uFillTx/>
                <a:latin typeface="+mn-lt"/>
                <a:ea typeface="+mn-ea"/>
                <a:cs typeface="+mn-cs"/>
                <a:sym typeface="Helvetica"/>
              </a:rPr>
              <a:t>ENERGY-RELATED</a:t>
            </a:r>
          </a:p>
        </p:txBody>
      </p:sp>
    </p:spTree>
    <p:extLst>
      <p:ext uri="{BB962C8B-B14F-4D97-AF65-F5344CB8AC3E}">
        <p14:creationId xmlns:p14="http://schemas.microsoft.com/office/powerpoint/2010/main" val="17883315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4771506" y="349301"/>
            <a:ext cx="15012786" cy="1162050"/>
          </a:xfrm>
        </p:spPr>
        <p:txBody>
          <a:bodyPr>
            <a:normAutofit fontScale="90000"/>
          </a:bodyPr>
          <a:lstStyle/>
          <a:p>
            <a:r>
              <a:rPr lang="en-US" dirty="0"/>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5" y="1549451"/>
            <a:ext cx="19415066" cy="12166550"/>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2530535" y="1349386"/>
            <a:ext cx="18899676" cy="1143000"/>
          </a:xfrm>
        </p:spPr>
        <p:txBody>
          <a:bodyPr/>
          <a:lstStyle/>
          <a:p>
            <a:pPr marL="25400" indent="0" algn="ctr">
              <a:buNone/>
            </a:pPr>
            <a:r>
              <a:rPr lang="en-US" dirty="0">
                <a:solidFill>
                  <a:srgbClr val="92D050"/>
                </a:solidFill>
                <a:latin typeface="Arial" panose="020B0604020202020204" pitchFamily="34" charset="0"/>
                <a:cs typeface="Arial" panose="020B0604020202020204" pitchFamily="34" charset="0"/>
              </a:rPr>
              <a:t>“</a:t>
            </a:r>
            <a:r>
              <a:rPr lang="en-US" sz="3600" dirty="0">
                <a:solidFill>
                  <a:srgbClr val="92D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8122933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B75-0A3D-4663-8BEB-FFA1F33D802D}"/>
              </a:ext>
            </a:extLst>
          </p:cNvPr>
          <p:cNvSpPr>
            <a:spLocks noGrp="1"/>
          </p:cNvSpPr>
          <p:nvPr>
            <p:ph type="title"/>
          </p:nvPr>
        </p:nvSpPr>
        <p:spPr>
          <a:xfrm>
            <a:off x="492369" y="635000"/>
            <a:ext cx="23721646" cy="1035050"/>
          </a:xfrm>
        </p:spPr>
        <p:txBody>
          <a:bodyPr>
            <a:noAutofit/>
          </a:bodyPr>
          <a:lstStyle/>
          <a:p>
            <a:pPr algn="ctr"/>
            <a:r>
              <a:rPr lang="en-US" sz="5400" dirty="0"/>
              <a:t>START ENERGY ACTIONS WITH ENERGY EFFICIENCY IMPROVEMENT</a:t>
            </a:r>
            <a:br>
              <a:rPr lang="en-US" sz="5400" dirty="0"/>
            </a:br>
            <a:r>
              <a:rPr lang="en-US" sz="5400" dirty="0"/>
              <a:t>to get started, apply for a grant for EDF Fellow</a:t>
            </a:r>
            <a:br>
              <a:rPr lang="en-US" sz="5400" dirty="0"/>
            </a:br>
            <a:endParaRPr lang="en-US" sz="5400" dirty="0"/>
          </a:p>
        </p:txBody>
      </p:sp>
      <p:sp>
        <p:nvSpPr>
          <p:cNvPr id="3" name="Text Placeholder 2">
            <a:extLst>
              <a:ext uri="{FF2B5EF4-FFF2-40B4-BE49-F238E27FC236}">
                <a16:creationId xmlns:a16="http://schemas.microsoft.com/office/drawing/2014/main" id="{AA85DBA2-C318-43BA-B199-3143B382DBDE}"/>
              </a:ext>
            </a:extLst>
          </p:cNvPr>
          <p:cNvSpPr>
            <a:spLocks noGrp="1"/>
          </p:cNvSpPr>
          <p:nvPr>
            <p:ph type="body" sz="quarter" idx="1"/>
          </p:nvPr>
        </p:nvSpPr>
        <p:spPr>
          <a:xfrm>
            <a:off x="1016000" y="2705100"/>
            <a:ext cx="22352000" cy="1035050"/>
          </a:xfrm>
        </p:spPr>
        <p:txBody>
          <a:bodyPr>
            <a:normAutofit/>
          </a:bodyPr>
          <a:lstStyle/>
          <a:p>
            <a:pPr marL="25400" indent="0" algn="ctr">
              <a:buNone/>
            </a:pPr>
            <a:r>
              <a:rPr lang="en-US" sz="4400" b="1" dirty="0"/>
              <a:t>Municipality, Businesses, Residences (most funded by BPU societal benefit fund)</a:t>
            </a:r>
          </a:p>
        </p:txBody>
      </p:sp>
      <p:sp>
        <p:nvSpPr>
          <p:cNvPr id="4" name="TextBox 3">
            <a:extLst>
              <a:ext uri="{FF2B5EF4-FFF2-40B4-BE49-F238E27FC236}">
                <a16:creationId xmlns:a16="http://schemas.microsoft.com/office/drawing/2014/main" id="{AEE2EC93-01D1-4F77-9BA5-5424E271704D}"/>
              </a:ext>
            </a:extLst>
          </p:cNvPr>
          <p:cNvSpPr txBox="1"/>
          <p:nvPr/>
        </p:nvSpPr>
        <p:spPr>
          <a:xfrm>
            <a:off x="853440" y="4011694"/>
            <a:ext cx="23530560" cy="8710077"/>
          </a:xfrm>
          <a:prstGeom prst="rect">
            <a:avLst/>
          </a:prstGeom>
          <a:noFill/>
        </p:spPr>
        <p:txBody>
          <a:bodyPr wrap="square" rtlCol="0">
            <a:spAutoFit/>
          </a:bodyPr>
          <a:lstStyle/>
          <a:p>
            <a:pPr algn="l"/>
            <a:r>
              <a:rPr lang="en-US" sz="6000" dirty="0">
                <a:solidFill>
                  <a:schemeClr val="bg2">
                    <a:lumMod val="50000"/>
                  </a:schemeClr>
                </a:solidFill>
              </a:rPr>
              <a:t>MUNICIPAL</a:t>
            </a:r>
            <a:r>
              <a:rPr lang="en-US" sz="4200" dirty="0">
                <a:solidFill>
                  <a:schemeClr val="bg2">
                    <a:lumMod val="50000"/>
                  </a:schemeClr>
                </a:solidFill>
              </a:rPr>
              <a:t>:</a:t>
            </a:r>
          </a:p>
          <a:p>
            <a:pPr marL="685800" indent="-685800" algn="l">
              <a:buFont typeface="Arial" panose="020B0604020202020204" pitchFamily="34" charset="0"/>
              <a:buChar char="•"/>
            </a:pPr>
            <a:r>
              <a:rPr lang="en-US" sz="4000" cap="none" dirty="0">
                <a:solidFill>
                  <a:schemeClr val="bg2">
                    <a:lumMod val="50000"/>
                  </a:schemeClr>
                </a:solidFill>
              </a:rPr>
              <a:t>Free energy audit</a:t>
            </a:r>
          </a:p>
          <a:p>
            <a:pPr marL="685800" indent="-685800" algn="l">
              <a:buFont typeface="Arial" panose="020B0604020202020204" pitchFamily="34" charset="0"/>
              <a:buChar char="•"/>
            </a:pPr>
            <a:r>
              <a:rPr lang="en-US" sz="4000" cap="none" dirty="0">
                <a:solidFill>
                  <a:schemeClr val="bg2">
                    <a:lumMod val="50000"/>
                  </a:schemeClr>
                </a:solidFill>
              </a:rPr>
              <a:t>Recommended energy efficiency improvements funded by:</a:t>
            </a:r>
            <a:br>
              <a:rPr lang="en-US" sz="4000" cap="none" dirty="0">
                <a:solidFill>
                  <a:schemeClr val="bg2">
                    <a:lumMod val="50000"/>
                  </a:schemeClr>
                </a:solidFill>
              </a:rPr>
            </a:br>
            <a:r>
              <a:rPr lang="en-US" sz="4000" cap="none" dirty="0">
                <a:solidFill>
                  <a:schemeClr val="bg2">
                    <a:lumMod val="50000"/>
                  </a:schemeClr>
                </a:solidFill>
              </a:rPr>
              <a:t>    70% paid by direct install (arrange through NJ Nat Gas) </a:t>
            </a:r>
          </a:p>
          <a:p>
            <a:pPr lvl="1" algn="l"/>
            <a:r>
              <a:rPr lang="en-US" sz="4000" cap="none" dirty="0">
                <a:solidFill>
                  <a:schemeClr val="bg2">
                    <a:lumMod val="50000"/>
                  </a:schemeClr>
                </a:solidFill>
              </a:rPr>
              <a:t>       30% paid via loans  (payments guaranteed to be less than energy savings)</a:t>
            </a:r>
          </a:p>
          <a:p>
            <a:pPr lvl="1" algn="l"/>
            <a:r>
              <a:rPr lang="en-US" sz="2800" dirty="0"/>
              <a:t> </a:t>
            </a:r>
            <a:br>
              <a:rPr lang="en-US" sz="6000" dirty="0"/>
            </a:br>
            <a:r>
              <a:rPr lang="en-US" sz="6000" dirty="0">
                <a:solidFill>
                  <a:schemeClr val="bg2">
                    <a:lumMod val="50000"/>
                  </a:schemeClr>
                </a:solidFill>
              </a:rPr>
              <a:t>BUSINESS</a:t>
            </a:r>
            <a:r>
              <a:rPr lang="en-US" sz="4200" dirty="0">
                <a:solidFill>
                  <a:schemeClr val="bg2">
                    <a:lumMod val="50000"/>
                  </a:schemeClr>
                </a:solidFill>
              </a:rPr>
              <a:t>:</a:t>
            </a:r>
          </a:p>
          <a:p>
            <a:pPr marL="685800" indent="-685800" algn="l">
              <a:buFont typeface="Arial" panose="020B0604020202020204" pitchFamily="34" charset="0"/>
              <a:buChar char="•"/>
            </a:pPr>
            <a:r>
              <a:rPr lang="en-US" sz="4200" cap="none" dirty="0">
                <a:solidFill>
                  <a:schemeClr val="bg2">
                    <a:lumMod val="50000"/>
                  </a:schemeClr>
                </a:solidFill>
              </a:rPr>
              <a:t>free energy audit</a:t>
            </a:r>
          </a:p>
          <a:p>
            <a:pPr marL="685800" indent="-685800" algn="l">
              <a:buFont typeface="Arial" panose="020B0604020202020204" pitchFamily="34" charset="0"/>
              <a:buChar char="•"/>
            </a:pPr>
            <a:r>
              <a:rPr lang="en-US" sz="4200" cap="none" dirty="0">
                <a:solidFill>
                  <a:schemeClr val="bg2">
                    <a:lumMod val="50000"/>
                  </a:schemeClr>
                </a:solidFill>
              </a:rPr>
              <a:t>recommended energy efficiency improvements funded by:</a:t>
            </a:r>
            <a:br>
              <a:rPr lang="en-US" sz="4200" cap="none" dirty="0">
                <a:solidFill>
                  <a:schemeClr val="bg2">
                    <a:lumMod val="50000"/>
                  </a:schemeClr>
                </a:solidFill>
              </a:rPr>
            </a:br>
            <a:r>
              <a:rPr lang="en-US" sz="4200" cap="none" dirty="0">
                <a:solidFill>
                  <a:schemeClr val="bg2">
                    <a:lumMod val="50000"/>
                  </a:schemeClr>
                </a:solidFill>
              </a:rPr>
              <a:t>     70% paid by direct install (arrange through </a:t>
            </a:r>
            <a:r>
              <a:rPr lang="en-US" sz="4400" cap="none" dirty="0">
                <a:solidFill>
                  <a:schemeClr val="bg2">
                    <a:lumMod val="50000"/>
                  </a:schemeClr>
                </a:solidFill>
              </a:rPr>
              <a:t>NJ Nat Gas</a:t>
            </a:r>
            <a:r>
              <a:rPr lang="en-US" sz="4200" cap="none" dirty="0">
                <a:solidFill>
                  <a:schemeClr val="bg2">
                    <a:lumMod val="50000"/>
                  </a:schemeClr>
                </a:solidFill>
              </a:rPr>
              <a:t>) </a:t>
            </a:r>
          </a:p>
          <a:p>
            <a:pPr lvl="1" algn="l"/>
            <a:r>
              <a:rPr lang="en-US" sz="4200" cap="none" dirty="0">
                <a:solidFill>
                  <a:schemeClr val="bg2">
                    <a:lumMod val="50000"/>
                  </a:schemeClr>
                </a:solidFill>
              </a:rPr>
              <a:t>        30% paid through gas bill</a:t>
            </a:r>
          </a:p>
          <a:p>
            <a:pPr lvl="1" algn="l"/>
            <a:endParaRPr lang="en-US" sz="2400" dirty="0">
              <a:solidFill>
                <a:schemeClr val="bg2">
                  <a:lumMod val="50000"/>
                </a:schemeClr>
              </a:solidFill>
            </a:endParaRPr>
          </a:p>
          <a:p>
            <a:pPr lvl="1" algn="l"/>
            <a:r>
              <a:rPr lang="en-US" sz="6000" dirty="0">
                <a:solidFill>
                  <a:schemeClr val="bg2">
                    <a:lumMod val="50000"/>
                  </a:schemeClr>
                </a:solidFill>
              </a:rPr>
              <a:t>RESIDENTS</a:t>
            </a:r>
            <a:r>
              <a:rPr lang="en-US" sz="4200" cap="none" dirty="0">
                <a:solidFill>
                  <a:schemeClr val="bg2">
                    <a:lumMod val="50000"/>
                  </a:schemeClr>
                </a:solidFill>
              </a:rPr>
              <a:t>: free audit for income-qualified residents; small fee for higher incomes</a:t>
            </a:r>
          </a:p>
        </p:txBody>
      </p:sp>
    </p:spTree>
    <p:extLst>
      <p:ext uri="{BB962C8B-B14F-4D97-AF65-F5344CB8AC3E}">
        <p14:creationId xmlns:p14="http://schemas.microsoft.com/office/powerpoint/2010/main" val="36508290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8C-1A0F-4D34-954E-6E578119D32B}"/>
              </a:ext>
            </a:extLst>
          </p:cNvPr>
          <p:cNvSpPr>
            <a:spLocks noGrp="1"/>
          </p:cNvSpPr>
          <p:nvPr>
            <p:ph type="title"/>
          </p:nvPr>
        </p:nvSpPr>
        <p:spPr>
          <a:xfrm>
            <a:off x="5949815" y="401690"/>
            <a:ext cx="14744700" cy="2945606"/>
          </a:xfrm>
        </p:spPr>
        <p:txBody>
          <a:bodyPr/>
          <a:lstStyle/>
          <a:p>
            <a:r>
              <a:rPr lang="en-US" sz="6188" dirty="0"/>
              <a:t>GOLD STAR STANDARD IN ENERGY</a:t>
            </a:r>
          </a:p>
        </p:txBody>
      </p:sp>
      <p:pic>
        <p:nvPicPr>
          <p:cNvPr id="13" name="Picture 12">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424"/>
            <a:ext cx="3306641" cy="2332053"/>
          </a:xfrm>
          <a:prstGeom prst="rect">
            <a:avLst/>
          </a:prstGeom>
        </p:spPr>
      </p:pic>
      <p:pic>
        <p:nvPicPr>
          <p:cNvPr id="4" name="Picture 3">
            <a:extLst>
              <a:ext uri="{FF2B5EF4-FFF2-40B4-BE49-F238E27FC236}">
                <a16:creationId xmlns:a16="http://schemas.microsoft.com/office/drawing/2014/main" id="{18C1575F-6DE4-4304-A4A6-E72BAA61A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39" y="1205121"/>
            <a:ext cx="17853968" cy="965079"/>
          </a:xfrm>
          <a:prstGeom prst="rect">
            <a:avLst/>
          </a:prstGeom>
        </p:spPr>
      </p:pic>
      <p:pic>
        <p:nvPicPr>
          <p:cNvPr id="7" name="Picture 6">
            <a:extLst>
              <a:ext uri="{FF2B5EF4-FFF2-40B4-BE49-F238E27FC236}">
                <a16:creationId xmlns:a16="http://schemas.microsoft.com/office/drawing/2014/main" id="{0C7A6D52-BCA9-4727-B3AC-CC9945054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158" y="2354838"/>
            <a:ext cx="12439651" cy="10064909"/>
          </a:xfrm>
          <a:prstGeom prst="rect">
            <a:avLst/>
          </a:prstGeom>
        </p:spPr>
      </p:pic>
      <p:pic>
        <p:nvPicPr>
          <p:cNvPr id="6" name="Picture 5">
            <a:extLst>
              <a:ext uri="{FF2B5EF4-FFF2-40B4-BE49-F238E27FC236}">
                <a16:creationId xmlns:a16="http://schemas.microsoft.com/office/drawing/2014/main" id="{BA7108E4-943A-4374-AD9B-9A6A39879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9761" y="2354837"/>
            <a:ext cx="4538642" cy="10064909"/>
          </a:xfrm>
          <a:prstGeom prst="rect">
            <a:avLst/>
          </a:prstGeom>
        </p:spPr>
      </p:pic>
      <p:pic>
        <p:nvPicPr>
          <p:cNvPr id="9" name="Picture 8">
            <a:extLst>
              <a:ext uri="{FF2B5EF4-FFF2-40B4-BE49-F238E27FC236}">
                <a16:creationId xmlns:a16="http://schemas.microsoft.com/office/drawing/2014/main" id="{AB2B1CB9-486A-4BCC-9123-4743FEE55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208" y="12419746"/>
            <a:ext cx="16925923" cy="1111614"/>
          </a:xfrm>
          <a:prstGeom prst="rect">
            <a:avLst/>
          </a:prstGeom>
        </p:spPr>
      </p:pic>
    </p:spTree>
    <p:extLst>
      <p:ext uri="{BB962C8B-B14F-4D97-AF65-F5344CB8AC3E}">
        <p14:creationId xmlns:p14="http://schemas.microsoft.com/office/powerpoint/2010/main" val="147412632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8C-1A0F-4D34-954E-6E578119D32B}"/>
              </a:ext>
            </a:extLst>
          </p:cNvPr>
          <p:cNvSpPr>
            <a:spLocks noGrp="1"/>
          </p:cNvSpPr>
          <p:nvPr>
            <p:ph type="title"/>
          </p:nvPr>
        </p:nvSpPr>
        <p:spPr>
          <a:xfrm>
            <a:off x="6381751" y="542367"/>
            <a:ext cx="14744700" cy="2945606"/>
          </a:xfrm>
        </p:spPr>
        <p:txBody>
          <a:bodyPr/>
          <a:lstStyle/>
          <a:p>
            <a:r>
              <a:rPr lang="en-US" sz="6188" dirty="0"/>
              <a:t>GOLD STAR STANDARD IN ENERGY</a:t>
            </a:r>
          </a:p>
        </p:txBody>
      </p:sp>
      <p:pic>
        <p:nvPicPr>
          <p:cNvPr id="13" name="Picture 12">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01" y="283624"/>
            <a:ext cx="3306641" cy="2332053"/>
          </a:xfrm>
          <a:prstGeom prst="rect">
            <a:avLst/>
          </a:prstGeom>
        </p:spPr>
      </p:pic>
      <p:pic>
        <p:nvPicPr>
          <p:cNvPr id="4" name="Picture 3">
            <a:extLst>
              <a:ext uri="{FF2B5EF4-FFF2-40B4-BE49-F238E27FC236}">
                <a16:creationId xmlns:a16="http://schemas.microsoft.com/office/drawing/2014/main" id="{A101C56B-EA7A-4828-838B-FC7AE5AF1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50" y="1370036"/>
            <a:ext cx="24384000" cy="1245641"/>
          </a:xfrm>
          <a:prstGeom prst="rect">
            <a:avLst/>
          </a:prstGeom>
        </p:spPr>
      </p:pic>
      <p:pic>
        <p:nvPicPr>
          <p:cNvPr id="6" name="Picture 5">
            <a:extLst>
              <a:ext uri="{FF2B5EF4-FFF2-40B4-BE49-F238E27FC236}">
                <a16:creationId xmlns:a16="http://schemas.microsoft.com/office/drawing/2014/main" id="{38D83585-5DB1-40CB-BF44-3C8C0420A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550" y="2497346"/>
            <a:ext cx="14263517" cy="10058199"/>
          </a:xfrm>
          <a:prstGeom prst="rect">
            <a:avLst/>
          </a:prstGeom>
        </p:spPr>
      </p:pic>
      <p:pic>
        <p:nvPicPr>
          <p:cNvPr id="7" name="Picture 6">
            <a:extLst>
              <a:ext uri="{FF2B5EF4-FFF2-40B4-BE49-F238E27FC236}">
                <a16:creationId xmlns:a16="http://schemas.microsoft.com/office/drawing/2014/main" id="{3420C5FE-9491-4843-9372-B35580134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6547" y="2438180"/>
            <a:ext cx="5278858" cy="10176530"/>
          </a:xfrm>
          <a:prstGeom prst="rect">
            <a:avLst/>
          </a:prstGeom>
        </p:spPr>
      </p:pic>
      <p:pic>
        <p:nvPicPr>
          <p:cNvPr id="8" name="Picture 7">
            <a:extLst>
              <a:ext uri="{FF2B5EF4-FFF2-40B4-BE49-F238E27FC236}">
                <a16:creationId xmlns:a16="http://schemas.microsoft.com/office/drawing/2014/main" id="{F48B759C-50EA-4A4C-A94F-71CAA0E21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7849" y="12550484"/>
            <a:ext cx="19517556" cy="1191536"/>
          </a:xfrm>
          <a:prstGeom prst="rect">
            <a:avLst/>
          </a:prstGeom>
        </p:spPr>
      </p:pic>
      <p:sp>
        <p:nvSpPr>
          <p:cNvPr id="3" name="Star: 5 Points 2">
            <a:extLst>
              <a:ext uri="{FF2B5EF4-FFF2-40B4-BE49-F238E27FC236}">
                <a16:creationId xmlns:a16="http://schemas.microsoft.com/office/drawing/2014/main" id="{829C3C22-F695-4D68-BD5E-BA8EF59D7092}"/>
              </a:ext>
            </a:extLst>
          </p:cNvPr>
          <p:cNvSpPr/>
          <p:nvPr/>
        </p:nvSpPr>
        <p:spPr>
          <a:xfrm>
            <a:off x="3409950" y="7957226"/>
            <a:ext cx="914400" cy="914400"/>
          </a:xfrm>
          <a:prstGeom prst="star5">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5" name="Star: 5 Points 4">
            <a:extLst>
              <a:ext uri="{FF2B5EF4-FFF2-40B4-BE49-F238E27FC236}">
                <a16:creationId xmlns:a16="http://schemas.microsoft.com/office/drawing/2014/main" id="{81A7E106-A2D3-493B-8A42-8E89529A80F1}"/>
              </a:ext>
            </a:extLst>
          </p:cNvPr>
          <p:cNvSpPr/>
          <p:nvPr/>
        </p:nvSpPr>
        <p:spPr>
          <a:xfrm>
            <a:off x="2779097" y="10621122"/>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0" name="Star: 5 Points 9">
            <a:extLst>
              <a:ext uri="{FF2B5EF4-FFF2-40B4-BE49-F238E27FC236}">
                <a16:creationId xmlns:a16="http://schemas.microsoft.com/office/drawing/2014/main" id="{54ECD935-D1C0-48E3-93CA-2C3C046514B0}"/>
              </a:ext>
            </a:extLst>
          </p:cNvPr>
          <p:cNvSpPr/>
          <p:nvPr/>
        </p:nvSpPr>
        <p:spPr>
          <a:xfrm>
            <a:off x="2895550" y="5564221"/>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1" name="Star: 5 Points 10">
            <a:extLst>
              <a:ext uri="{FF2B5EF4-FFF2-40B4-BE49-F238E27FC236}">
                <a16:creationId xmlns:a16="http://schemas.microsoft.com/office/drawing/2014/main" id="{9C6B781A-51FB-46C1-B4F9-7D0641E0960F}"/>
              </a:ext>
            </a:extLst>
          </p:cNvPr>
          <p:cNvSpPr/>
          <p:nvPr/>
        </p:nvSpPr>
        <p:spPr>
          <a:xfrm>
            <a:off x="2871459" y="7750163"/>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2" name="Star: 5 Points 11">
            <a:extLst>
              <a:ext uri="{FF2B5EF4-FFF2-40B4-BE49-F238E27FC236}">
                <a16:creationId xmlns:a16="http://schemas.microsoft.com/office/drawing/2014/main" id="{7EE8825C-AF67-44AA-87D3-42E9D5C7DBFD}"/>
              </a:ext>
            </a:extLst>
          </p:cNvPr>
          <p:cNvSpPr/>
          <p:nvPr/>
        </p:nvSpPr>
        <p:spPr>
          <a:xfrm>
            <a:off x="2828622" y="11376019"/>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4" name="Star: 5 Points 13">
            <a:extLst>
              <a:ext uri="{FF2B5EF4-FFF2-40B4-BE49-F238E27FC236}">
                <a16:creationId xmlns:a16="http://schemas.microsoft.com/office/drawing/2014/main" id="{DFF05787-7AA0-4CF4-BABB-028573253C52}"/>
              </a:ext>
            </a:extLst>
          </p:cNvPr>
          <p:cNvSpPr/>
          <p:nvPr/>
        </p:nvSpPr>
        <p:spPr>
          <a:xfrm>
            <a:off x="2909381" y="7752545"/>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5" name="Star: 5 Points 14">
            <a:extLst>
              <a:ext uri="{FF2B5EF4-FFF2-40B4-BE49-F238E27FC236}">
                <a16:creationId xmlns:a16="http://schemas.microsoft.com/office/drawing/2014/main" id="{C9F770B2-D251-4449-89D3-469EDB630F8C}"/>
              </a:ext>
            </a:extLst>
          </p:cNvPr>
          <p:cNvSpPr/>
          <p:nvPr/>
        </p:nvSpPr>
        <p:spPr>
          <a:xfrm>
            <a:off x="2909381" y="7068376"/>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Tree>
    <p:extLst>
      <p:ext uri="{BB962C8B-B14F-4D97-AF65-F5344CB8AC3E}">
        <p14:creationId xmlns:p14="http://schemas.microsoft.com/office/powerpoint/2010/main" val="148836961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9BAE-AE6C-430B-BAEA-01651EE66004}"/>
              </a:ext>
            </a:extLst>
          </p:cNvPr>
          <p:cNvSpPr>
            <a:spLocks noGrp="1"/>
          </p:cNvSpPr>
          <p:nvPr>
            <p:ph type="title"/>
          </p:nvPr>
        </p:nvSpPr>
        <p:spPr/>
        <p:txBody>
          <a:bodyPr/>
          <a:lstStyle/>
          <a:p>
            <a:pPr algn="ctr"/>
            <a:r>
              <a:rPr lang="en-US" sz="8100" dirty="0"/>
              <a:t>Improve Your Town’s Master Plan</a:t>
            </a:r>
          </a:p>
        </p:txBody>
      </p:sp>
      <p:sp>
        <p:nvSpPr>
          <p:cNvPr id="3" name="Text Placeholder 2">
            <a:extLst>
              <a:ext uri="{FF2B5EF4-FFF2-40B4-BE49-F238E27FC236}">
                <a16:creationId xmlns:a16="http://schemas.microsoft.com/office/drawing/2014/main" id="{6EF29A71-8FEF-4C8F-8790-55BBCE04DDD7}"/>
              </a:ext>
            </a:extLst>
          </p:cNvPr>
          <p:cNvSpPr>
            <a:spLocks noGrp="1"/>
          </p:cNvSpPr>
          <p:nvPr>
            <p:ph type="body" sz="quarter" idx="1"/>
          </p:nvPr>
        </p:nvSpPr>
        <p:spPr>
          <a:xfrm>
            <a:off x="593669" y="2108487"/>
            <a:ext cx="23766087" cy="1143000"/>
          </a:xfrm>
        </p:spPr>
        <p:txBody>
          <a:bodyPr>
            <a:normAutofit fontScale="70000" lnSpcReduction="20000"/>
          </a:bodyPr>
          <a:lstStyle/>
          <a:p>
            <a:pPr algn="ctr"/>
            <a:r>
              <a:rPr lang="en-US" sz="6000" dirty="0"/>
              <a:t>Add a “Green Building and Environmental Sustainability” Element to the Master Plan.  </a:t>
            </a:r>
            <a:br>
              <a:rPr lang="en-US" sz="6000" dirty="0"/>
            </a:br>
            <a:r>
              <a:rPr lang="en-US" sz="6000" dirty="0"/>
              <a:t>This Green Team “Action” provides:</a:t>
            </a:r>
          </a:p>
          <a:p>
            <a:endParaRPr lang="en-US" sz="5400" dirty="0"/>
          </a:p>
        </p:txBody>
      </p:sp>
      <p:sp>
        <p:nvSpPr>
          <p:cNvPr id="4" name="TextBox 3">
            <a:extLst>
              <a:ext uri="{FF2B5EF4-FFF2-40B4-BE49-F238E27FC236}">
                <a16:creationId xmlns:a16="http://schemas.microsoft.com/office/drawing/2014/main" id="{2FA4610B-F5ED-4720-B050-88A4CB44EBBF}"/>
              </a:ext>
            </a:extLst>
          </p:cNvPr>
          <p:cNvSpPr txBox="1"/>
          <p:nvPr/>
        </p:nvSpPr>
        <p:spPr>
          <a:xfrm>
            <a:off x="967047" y="4019950"/>
            <a:ext cx="23416953" cy="10202793"/>
          </a:xfrm>
          <a:prstGeom prst="rect">
            <a:avLst/>
          </a:prstGeom>
          <a:noFill/>
        </p:spPr>
        <p:txBody>
          <a:bodyPr wrap="square" rtlCol="0">
            <a:spAutoFit/>
          </a:bodyPr>
          <a:lstStyle/>
          <a:p>
            <a:pPr algn="l"/>
            <a:r>
              <a:rPr lang="en-US" sz="4200" dirty="0"/>
              <a:t> </a:t>
            </a:r>
            <a:endParaRPr lang="en-US" sz="4800" dirty="0"/>
          </a:p>
          <a:p>
            <a:pPr marL="857250" indent="-857250" algn="l">
              <a:buFont typeface="Arial" panose="020B0604020202020204" pitchFamily="34" charset="0"/>
              <a:buChar char="•"/>
            </a:pPr>
            <a:r>
              <a:rPr lang="en-US" sz="6000" b="0" cap="none" dirty="0">
                <a:solidFill>
                  <a:schemeClr val="bg2">
                    <a:lumMod val="50000"/>
                  </a:schemeClr>
                </a:solidFill>
              </a:rPr>
              <a:t>Efficient use of natural resources</a:t>
            </a:r>
          </a:p>
          <a:p>
            <a:pPr marL="857250" indent="-857250" algn="l">
              <a:buFont typeface="Arial" panose="020B0604020202020204" pitchFamily="34" charset="0"/>
              <a:buChar char="•"/>
            </a:pPr>
            <a:r>
              <a:rPr lang="en-US" sz="6000" b="0" cap="none" dirty="0">
                <a:solidFill>
                  <a:schemeClr val="bg2">
                    <a:lumMod val="50000"/>
                  </a:schemeClr>
                </a:solidFill>
              </a:rPr>
              <a:t>Renewable Energy Systems in new and retrofitted buildings</a:t>
            </a:r>
          </a:p>
          <a:p>
            <a:pPr marL="857250" indent="-857250" algn="l">
              <a:buFont typeface="Arial" panose="020B0604020202020204" pitchFamily="34" charset="0"/>
              <a:buChar char="•"/>
            </a:pPr>
            <a:r>
              <a:rPr lang="en-US" sz="6000" b="0" cap="none" dirty="0">
                <a:solidFill>
                  <a:schemeClr val="bg2">
                    <a:lumMod val="50000"/>
                  </a:schemeClr>
                </a:solidFill>
              </a:rPr>
              <a:t>Impact of buildings on environment</a:t>
            </a:r>
          </a:p>
          <a:p>
            <a:pPr marL="857250" indent="-857250" algn="l">
              <a:buFont typeface="Arial" panose="020B0604020202020204" pitchFamily="34" charset="0"/>
              <a:buChar char="•"/>
            </a:pPr>
            <a:r>
              <a:rPr lang="en-US" sz="6000" b="0" cap="none" dirty="0">
                <a:solidFill>
                  <a:schemeClr val="bg2">
                    <a:lumMod val="50000"/>
                  </a:schemeClr>
                </a:solidFill>
              </a:rPr>
              <a:t>Allow Ecosystems to function naturally</a:t>
            </a:r>
          </a:p>
          <a:p>
            <a:pPr marL="857250" indent="-857250" algn="l">
              <a:buFont typeface="Arial" panose="020B0604020202020204" pitchFamily="34" charset="0"/>
              <a:buChar char="•"/>
            </a:pPr>
            <a:r>
              <a:rPr lang="en-US" sz="6000" b="0" cap="none" dirty="0">
                <a:solidFill>
                  <a:schemeClr val="bg2">
                    <a:lumMod val="50000"/>
                  </a:schemeClr>
                </a:solidFill>
              </a:rPr>
              <a:t>Conserve and reuse water</a:t>
            </a:r>
          </a:p>
          <a:p>
            <a:pPr marL="857250" indent="-857250" algn="l">
              <a:buFont typeface="Arial" panose="020B0604020202020204" pitchFamily="34" charset="0"/>
              <a:buChar char="•"/>
            </a:pPr>
            <a:r>
              <a:rPr lang="en-US" sz="6000" b="0" cap="none" dirty="0">
                <a:solidFill>
                  <a:schemeClr val="bg2">
                    <a:lumMod val="50000"/>
                  </a:schemeClr>
                </a:solidFill>
              </a:rPr>
              <a:t>Treat storm water on-site</a:t>
            </a:r>
          </a:p>
          <a:p>
            <a:pPr marL="857250" indent="-857250" algn="l">
              <a:buFont typeface="Arial" panose="020B0604020202020204" pitchFamily="34" charset="0"/>
              <a:buChar char="•"/>
            </a:pPr>
            <a:r>
              <a:rPr lang="en-US" sz="6000" b="0" cap="none" dirty="0">
                <a:solidFill>
                  <a:schemeClr val="bg2">
                    <a:lumMod val="50000"/>
                  </a:schemeClr>
                </a:solidFill>
              </a:rPr>
              <a:t>Optimize site orientation and design for the Climate</a:t>
            </a:r>
          </a:p>
          <a:p>
            <a:endParaRPr lang="en-US" sz="19500" dirty="0"/>
          </a:p>
        </p:txBody>
      </p:sp>
      <p:sp>
        <p:nvSpPr>
          <p:cNvPr id="5" name="TextBox 4">
            <a:extLst>
              <a:ext uri="{FF2B5EF4-FFF2-40B4-BE49-F238E27FC236}">
                <a16:creationId xmlns:a16="http://schemas.microsoft.com/office/drawing/2014/main" id="{8EB7079D-D6A3-40AC-B765-428F42C41877}"/>
              </a:ext>
            </a:extLst>
          </p:cNvPr>
          <p:cNvSpPr txBox="1"/>
          <p:nvPr/>
        </p:nvSpPr>
        <p:spPr>
          <a:xfrm>
            <a:off x="1778232" y="12105800"/>
            <a:ext cx="21396960" cy="584775"/>
          </a:xfrm>
          <a:prstGeom prst="rect">
            <a:avLst/>
          </a:prstGeom>
          <a:noFill/>
        </p:spPr>
        <p:txBody>
          <a:bodyPr wrap="square" rtlCol="0">
            <a:spAutoFit/>
          </a:bodyPr>
          <a:lstStyle/>
          <a:p>
            <a:r>
              <a:rPr lang="en-US" sz="3200" dirty="0">
                <a:solidFill>
                  <a:schemeClr val="bg2"/>
                </a:solidFill>
              </a:rPr>
              <a:t>http://www.sustainablejersey.com/actions-certification/actions/#open/action/484</a:t>
            </a:r>
          </a:p>
        </p:txBody>
      </p:sp>
    </p:spTree>
    <p:extLst>
      <p:ext uri="{BB962C8B-B14F-4D97-AF65-F5344CB8AC3E}">
        <p14:creationId xmlns:p14="http://schemas.microsoft.com/office/powerpoint/2010/main" val="33279949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4CFCD-53B9-4879-A207-12C4B2A82BBE}"/>
              </a:ext>
            </a:extLst>
          </p:cNvPr>
          <p:cNvSpPr txBox="1"/>
          <p:nvPr/>
        </p:nvSpPr>
        <p:spPr>
          <a:xfrm>
            <a:off x="2343975" y="1120805"/>
            <a:ext cx="19696049" cy="3046988"/>
          </a:xfrm>
          <a:prstGeom prst="rect">
            <a:avLst/>
          </a:prstGeom>
          <a:noFill/>
        </p:spPr>
        <p:txBody>
          <a:bodyPr wrap="square" rtlCol="0">
            <a:spAutoFit/>
          </a:bodyPr>
          <a:lstStyle/>
          <a:p>
            <a:pPr defTabSz="1285875" fontAlgn="base" hangingPunct="1">
              <a:spcBef>
                <a:spcPct val="0"/>
              </a:spcBef>
              <a:spcAft>
                <a:spcPct val="0"/>
              </a:spcAft>
            </a:pPr>
            <a:r>
              <a:rPr lang="en-US" sz="9600" kern="1200" cap="none" dirty="0">
                <a:sym typeface="Arial Bold" charset="0"/>
              </a:rPr>
              <a:t>Path To 100% Clean Energy In</a:t>
            </a:r>
          </a:p>
          <a:p>
            <a:pPr defTabSz="1285875" fontAlgn="base" hangingPunct="1">
              <a:spcBef>
                <a:spcPct val="0"/>
              </a:spcBef>
              <a:spcAft>
                <a:spcPct val="0"/>
              </a:spcAft>
            </a:pPr>
            <a:r>
              <a:rPr lang="en-US" sz="9600" kern="1200" cap="none" dirty="0">
                <a:sym typeface="Arial Bold" charset="0"/>
              </a:rPr>
              <a:t>Your (Every) Town In New Jersey</a:t>
            </a:r>
            <a:endParaRPr lang="en-US" sz="9600" b="0" kern="1200" cap="none" dirty="0">
              <a:sym typeface="Arial Bold" charset="0"/>
            </a:endParaRPr>
          </a:p>
        </p:txBody>
      </p:sp>
      <p:sp>
        <p:nvSpPr>
          <p:cNvPr id="6" name="Rectangle 5">
            <a:extLst>
              <a:ext uri="{FF2B5EF4-FFF2-40B4-BE49-F238E27FC236}">
                <a16:creationId xmlns:a16="http://schemas.microsoft.com/office/drawing/2014/main" id="{8E173DDD-0AE9-4241-8117-43B220D7C203}"/>
              </a:ext>
            </a:extLst>
          </p:cNvPr>
          <p:cNvSpPr/>
          <p:nvPr/>
        </p:nvSpPr>
        <p:spPr>
          <a:xfrm>
            <a:off x="5945330" y="11387172"/>
            <a:ext cx="12493337" cy="1208023"/>
          </a:xfrm>
          <a:prstGeom prst="rect">
            <a:avLst/>
          </a:prstGeom>
        </p:spPr>
        <p:txBody>
          <a:bodyPr wrap="square">
            <a:spAutoFit/>
          </a:bodyPr>
          <a:lstStyle/>
          <a:p>
            <a:br>
              <a:rPr lang="en-US" sz="1650" dirty="0"/>
            </a:br>
            <a:r>
              <a:rPr lang="en-US" sz="2800" cap="none" dirty="0"/>
              <a:t>http://climate.smiller.org</a:t>
            </a:r>
          </a:p>
          <a:p>
            <a:r>
              <a:rPr lang="en-US" sz="2800" cap="none" dirty="0"/>
              <a:t>http://electric.smiller.org</a:t>
            </a:r>
          </a:p>
        </p:txBody>
      </p:sp>
      <p:sp>
        <p:nvSpPr>
          <p:cNvPr id="2" name="TextBox 1">
            <a:extLst>
              <a:ext uri="{FF2B5EF4-FFF2-40B4-BE49-F238E27FC236}">
                <a16:creationId xmlns:a16="http://schemas.microsoft.com/office/drawing/2014/main" id="{F67F5F65-EAB7-4FFA-977A-706294FD9916}"/>
              </a:ext>
            </a:extLst>
          </p:cNvPr>
          <p:cNvSpPr txBox="1"/>
          <p:nvPr/>
        </p:nvSpPr>
        <p:spPr>
          <a:xfrm>
            <a:off x="932276" y="4406022"/>
            <a:ext cx="22519443"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all" spc="0" normalizeH="0" baseline="0" dirty="0">
                <a:ln>
                  <a:noFill/>
                </a:ln>
                <a:solidFill>
                  <a:srgbClr val="8DC63F"/>
                </a:solidFill>
                <a:effectLst/>
                <a:uFillTx/>
                <a:latin typeface="+mn-lt"/>
                <a:ea typeface="+mn-ea"/>
                <a:cs typeface="+mn-cs"/>
                <a:sym typeface="Helvetica"/>
              </a:rPr>
              <a:t>Certification Highlights of towns</a:t>
            </a:r>
            <a:r>
              <a:rPr kumimoji="0" lang="en-US" sz="4400" b="1" i="0" u="none" strike="noStrike" cap="all" spc="0" normalizeH="0" baseline="0" dirty="0">
                <a:ln>
                  <a:noFill/>
                </a:ln>
                <a:solidFill>
                  <a:srgbClr val="8DC63F"/>
                </a:solidFill>
                <a:effectLst/>
                <a:uFillTx/>
                <a:latin typeface="+mn-lt"/>
                <a:ea typeface="+mn-ea"/>
                <a:cs typeface="+mn-cs"/>
                <a:sym typeface="Helvetica"/>
              </a:rPr>
              <a:t> </a:t>
            </a:r>
            <a:br>
              <a:rPr kumimoji="0" lang="en-US" sz="4400" b="1" i="0" u="none" strike="noStrike" cap="all" spc="0" normalizeH="0" baseline="0" dirty="0">
                <a:ln>
                  <a:noFill/>
                </a:ln>
                <a:solidFill>
                  <a:srgbClr val="8DC63F"/>
                </a:solidFill>
                <a:effectLst/>
                <a:uFillTx/>
                <a:latin typeface="+mn-lt"/>
                <a:ea typeface="+mn-ea"/>
                <a:cs typeface="+mn-cs"/>
                <a:sym typeface="Helvetica"/>
              </a:rPr>
            </a:br>
            <a:r>
              <a:rPr kumimoji="0" lang="en-US" sz="4400" b="1" i="0" u="none" strike="noStrike" cap="all" spc="0" normalizeH="0" baseline="0" dirty="0">
                <a:ln>
                  <a:noFill/>
                </a:ln>
                <a:solidFill>
                  <a:srgbClr val="8DC63F"/>
                </a:solidFill>
                <a:effectLst/>
                <a:uFillTx/>
                <a:latin typeface="+mn-lt"/>
                <a:ea typeface="+mn-ea"/>
                <a:cs typeface="+mn-cs"/>
                <a:sym typeface="Helvetica"/>
              </a:rPr>
              <a:t>details of how “solutions” were implemented</a:t>
            </a:r>
          </a:p>
          <a:p>
            <a:pPr marL="0" marR="0" indent="0" algn="ctr" defTabSz="825500" rtl="0" fontAlgn="auto" latinLnBrk="0" hangingPunct="0">
              <a:lnSpc>
                <a:spcPct val="100000"/>
              </a:lnSpc>
              <a:spcBef>
                <a:spcPts val="0"/>
              </a:spcBef>
              <a:spcAft>
                <a:spcPts val="0"/>
              </a:spcAft>
              <a:buClrTx/>
              <a:buSzTx/>
              <a:buFontTx/>
              <a:buNone/>
              <a:tabLst/>
            </a:pPr>
            <a:r>
              <a:rPr kumimoji="0" lang="en-US" sz="4400" b="1" i="0" u="none" strike="noStrike" cap="all" spc="0" normalizeH="0" baseline="0" dirty="0">
                <a:ln>
                  <a:noFill/>
                </a:ln>
                <a:solidFill>
                  <a:srgbClr val="8DC63F"/>
                </a:solidFill>
                <a:effectLst/>
                <a:uFillTx/>
                <a:latin typeface="+mn-lt"/>
                <a:ea typeface="+mn-ea"/>
                <a:cs typeface="+mn-cs"/>
                <a:sym typeface="Helvetica"/>
              </a:rPr>
              <a:t> </a:t>
            </a:r>
          </a:p>
          <a:p>
            <a:pPr marL="571500" lvl="5" indent="-571500">
              <a:buFont typeface="Arial" panose="020B0604020202020204" pitchFamily="34" charset="0"/>
              <a:buChar char="•"/>
            </a:pPr>
            <a:r>
              <a:rPr lang="en-US" sz="4400" dirty="0"/>
              <a:t>Woodbridge township (a role model for </a:t>
            </a:r>
            <a:r>
              <a:rPr lang="en-US" sz="4400" dirty="0" err="1"/>
              <a:t>nj</a:t>
            </a:r>
            <a:r>
              <a:rPr lang="en-US" sz="4400" dirty="0"/>
              <a:t>)</a:t>
            </a:r>
          </a:p>
          <a:p>
            <a:pPr marL="571500" lvl="5" indent="-571500">
              <a:buFont typeface="Arial" panose="020B0604020202020204" pitchFamily="34" charset="0"/>
              <a:buChar char="•"/>
            </a:pPr>
            <a:r>
              <a:rPr kumimoji="0" lang="en-US" sz="4400" b="1" i="0" u="none" strike="noStrike" cap="all" spc="0" normalizeH="0" baseline="0" dirty="0">
                <a:ln>
                  <a:noFill/>
                </a:ln>
                <a:solidFill>
                  <a:srgbClr val="8DC63F"/>
                </a:solidFill>
                <a:effectLst/>
                <a:uFillTx/>
                <a:latin typeface="+mn-lt"/>
                <a:ea typeface="+mn-ea"/>
                <a:cs typeface="+mn-cs"/>
                <a:sym typeface="Helvetica"/>
              </a:rPr>
              <a:t>Haddonfield </a:t>
            </a:r>
            <a:r>
              <a:rPr kumimoji="0" lang="en-US" sz="4400" b="1" i="0" u="none" strike="noStrike" cap="all" spc="0" normalizeH="0" baseline="0" dirty="0" err="1">
                <a:ln>
                  <a:noFill/>
                </a:ln>
                <a:solidFill>
                  <a:srgbClr val="8DC63F"/>
                </a:solidFill>
                <a:effectLst/>
                <a:uFillTx/>
                <a:latin typeface="+mn-lt"/>
                <a:ea typeface="+mn-ea"/>
                <a:cs typeface="+mn-cs"/>
                <a:sym typeface="Helvetica"/>
              </a:rPr>
              <a:t>boro</a:t>
            </a:r>
            <a:r>
              <a:rPr kumimoji="0" lang="en-US" sz="4400" b="1" i="0" u="none" strike="noStrike" cap="all" spc="0" normalizeH="0" baseline="0" dirty="0">
                <a:ln>
                  <a:noFill/>
                </a:ln>
                <a:solidFill>
                  <a:srgbClr val="8DC63F"/>
                </a:solidFill>
                <a:effectLst/>
                <a:uFillTx/>
                <a:latin typeface="+mn-lt"/>
                <a:ea typeface="+mn-ea"/>
                <a:cs typeface="+mn-cs"/>
                <a:sym typeface="Helvetica"/>
              </a:rPr>
              <a:t> (many characteristics of </a:t>
            </a:r>
            <a:r>
              <a:rPr kumimoji="0" lang="en-US" sz="4400" b="1" i="0" u="none" strike="noStrike" cap="all" spc="0" normalizeH="0" baseline="0" dirty="0" err="1">
                <a:ln>
                  <a:noFill/>
                </a:ln>
                <a:solidFill>
                  <a:srgbClr val="8DC63F"/>
                </a:solidFill>
                <a:effectLst/>
                <a:uFillTx/>
                <a:latin typeface="+mn-lt"/>
                <a:ea typeface="+mn-ea"/>
                <a:cs typeface="+mn-cs"/>
                <a:sym typeface="Helvetica"/>
              </a:rPr>
              <a:t>rumson</a:t>
            </a:r>
            <a:r>
              <a:rPr kumimoji="0" lang="en-US" sz="4400" b="1" i="0" u="none" strike="noStrike" cap="all" spc="0" normalizeH="0" baseline="0" dirty="0">
                <a:ln>
                  <a:noFill/>
                </a:ln>
                <a:solidFill>
                  <a:srgbClr val="8DC63F"/>
                </a:solidFill>
                <a:effectLst/>
                <a:uFillTx/>
                <a:latin typeface="+mn-lt"/>
                <a:ea typeface="+mn-ea"/>
                <a:cs typeface="+mn-cs"/>
                <a:sym typeface="Helvetica"/>
              </a:rPr>
              <a:t>)</a:t>
            </a:r>
          </a:p>
          <a:p>
            <a:pPr marL="571500" lvl="5" indent="-571500">
              <a:buFont typeface="Arial" panose="020B0604020202020204" pitchFamily="34" charset="0"/>
              <a:buChar char="•"/>
            </a:pPr>
            <a:r>
              <a:rPr lang="en-US" sz="4400" dirty="0"/>
              <a:t>Fair haven </a:t>
            </a:r>
            <a:r>
              <a:rPr lang="en-US" sz="4400" dirty="0" err="1"/>
              <a:t>boro</a:t>
            </a:r>
            <a:r>
              <a:rPr lang="en-US" sz="4400" dirty="0"/>
              <a:t> (next door neighbor!)</a:t>
            </a:r>
          </a:p>
          <a:p>
            <a:pPr lvl="2" indent="0"/>
            <a:endParaRPr kumimoji="0" lang="en-US" sz="4400" b="1" i="0" u="none" strike="noStrike" cap="all" spc="0" normalizeH="0" baseline="0" dirty="0">
              <a:ln>
                <a:noFill/>
              </a:ln>
              <a:solidFill>
                <a:srgbClr val="8DC63F"/>
              </a:solidFill>
              <a:effectLst/>
              <a:uFillTx/>
              <a:latin typeface="+mn-lt"/>
              <a:ea typeface="+mn-ea"/>
              <a:cs typeface="+mn-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6000" dirty="0"/>
              <a:t>Review solutions of </a:t>
            </a:r>
            <a:r>
              <a:rPr lang="en-US" sz="6000" dirty="0" err="1"/>
              <a:t>rumson</a:t>
            </a:r>
            <a:r>
              <a:rPr lang="en-US" sz="6000" dirty="0"/>
              <a:t> schools</a:t>
            </a:r>
            <a:endParaRPr kumimoji="0" lang="en-US" sz="6000" b="1" i="0" u="none" strike="noStrike" cap="all" spc="0" normalizeH="0" baseline="0" dirty="0">
              <a:ln>
                <a:noFill/>
              </a:ln>
              <a:solidFill>
                <a:srgbClr val="8DC63F"/>
              </a:solidFill>
              <a:effectLst/>
              <a:uFillTx/>
              <a:latin typeface="+mn-lt"/>
              <a:ea typeface="+mn-ea"/>
              <a:cs typeface="+mn-cs"/>
              <a:sym typeface="Helvetica"/>
            </a:endParaRPr>
          </a:p>
        </p:txBody>
      </p:sp>
    </p:spTree>
    <p:extLst>
      <p:ext uri="{BB962C8B-B14F-4D97-AF65-F5344CB8AC3E}">
        <p14:creationId xmlns:p14="http://schemas.microsoft.com/office/powerpoint/2010/main" val="814182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IPCC REPORT</a:t>
            </a:r>
          </a:p>
        </p:txBody>
      </p:sp>
      <p:sp>
        <p:nvSpPr>
          <p:cNvPr id="3" name="Text Placeholder 2"/>
          <p:cNvSpPr>
            <a:spLocks noGrp="1"/>
          </p:cNvSpPr>
          <p:nvPr>
            <p:ph type="body" idx="1"/>
          </p:nvPr>
        </p:nvSpPr>
        <p:spPr/>
        <p:txBody>
          <a:bodyPr>
            <a:normAutofit lnSpcReduction="10000"/>
          </a:bodyPr>
          <a:lstStyle/>
          <a:p>
            <a:r>
              <a:rPr lang="en-US" b="1" dirty="0">
                <a:solidFill>
                  <a:schemeClr val="tx2">
                    <a:lumMod val="10000"/>
                  </a:schemeClr>
                </a:solidFill>
              </a:rPr>
              <a:t>Issued by UN Intergovernmental Panel on Climate Change, October 2018; 2-year study by 100 scientist authors</a:t>
            </a:r>
          </a:p>
          <a:p>
            <a:r>
              <a:rPr lang="en-US" b="1" dirty="0">
                <a:solidFill>
                  <a:schemeClr val="tx2">
                    <a:lumMod val="10000"/>
                  </a:schemeClr>
                </a:solidFill>
              </a:rPr>
              <a:t>Conclusion: Paris Agreement limit of </a:t>
            </a:r>
            <a:r>
              <a:rPr lang="en-US" sz="5400" b="1" dirty="0">
                <a:solidFill>
                  <a:schemeClr val="tx2">
                    <a:lumMod val="10000"/>
                  </a:schemeClr>
                </a:solidFill>
              </a:rPr>
              <a:t>2°C global warming NOT sufficient to avert human catastrophe</a:t>
            </a:r>
          </a:p>
          <a:p>
            <a:r>
              <a:rPr lang="en-US" sz="5400" b="1" dirty="0">
                <a:solidFill>
                  <a:schemeClr val="tx2">
                    <a:lumMod val="10000"/>
                  </a:schemeClr>
                </a:solidFill>
              </a:rPr>
              <a:t>Warming above 1.5°C would produce consequences:</a:t>
            </a:r>
          </a:p>
          <a:p>
            <a:pPr lvl="1"/>
            <a:r>
              <a:rPr lang="en-US" b="1" dirty="0">
                <a:solidFill>
                  <a:schemeClr val="tx2">
                    <a:lumMod val="10000"/>
                  </a:schemeClr>
                </a:solidFill>
              </a:rPr>
              <a:t>Extreme storms and flooding; sea level rise</a:t>
            </a:r>
          </a:p>
          <a:p>
            <a:pPr lvl="1"/>
            <a:r>
              <a:rPr lang="en-US" b="1" dirty="0">
                <a:solidFill>
                  <a:schemeClr val="tx2">
                    <a:lumMod val="10000"/>
                  </a:schemeClr>
                </a:solidFill>
              </a:rPr>
              <a:t>Heat waves [kill people]</a:t>
            </a:r>
          </a:p>
          <a:p>
            <a:pPr lvl="1"/>
            <a:r>
              <a:rPr lang="en-US" b="1" dirty="0">
                <a:solidFill>
                  <a:schemeClr val="tx2">
                    <a:lumMod val="10000"/>
                  </a:schemeClr>
                </a:solidFill>
              </a:rPr>
              <a:t>Drought [crop failure, food shortages]</a:t>
            </a:r>
          </a:p>
          <a:p>
            <a:pPr lvl="1"/>
            <a:r>
              <a:rPr lang="en-US" b="1" dirty="0">
                <a:solidFill>
                  <a:schemeClr val="tx2">
                    <a:lumMod val="10000"/>
                  </a:schemeClr>
                </a:solidFill>
              </a:rPr>
              <a:t>Fires</a:t>
            </a:r>
          </a:p>
          <a:p>
            <a:pPr lvl="1"/>
            <a:r>
              <a:rPr lang="en-US" b="1" dirty="0">
                <a:solidFill>
                  <a:schemeClr val="tx2">
                    <a:lumMod val="10000"/>
                  </a:schemeClr>
                </a:solidFill>
              </a:rPr>
              <a:t>Marine system collapse; species loss [food shortages, disease]</a:t>
            </a:r>
          </a:p>
        </p:txBody>
      </p:sp>
    </p:spTree>
    <p:extLst>
      <p:ext uri="{BB962C8B-B14F-4D97-AF65-F5344CB8AC3E}">
        <p14:creationId xmlns:p14="http://schemas.microsoft.com/office/powerpoint/2010/main" val="6158550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NATIONAL CLIMATE ASSESSMENT 2018</a:t>
            </a:r>
          </a:p>
        </p:txBody>
      </p:sp>
      <p:sp>
        <p:nvSpPr>
          <p:cNvPr id="3" name="Text Placeholder 2"/>
          <p:cNvSpPr>
            <a:spLocks noGrp="1"/>
          </p:cNvSpPr>
          <p:nvPr>
            <p:ph type="body" idx="1"/>
          </p:nvPr>
        </p:nvSpPr>
        <p:spPr/>
        <p:txBody>
          <a:bodyPr>
            <a:noAutofit/>
          </a:bodyPr>
          <a:lstStyle/>
          <a:p>
            <a:r>
              <a:rPr lang="en-US" sz="6000" b="1" dirty="0">
                <a:solidFill>
                  <a:schemeClr val="tx2">
                    <a:lumMod val="10000"/>
                  </a:schemeClr>
                </a:solidFill>
              </a:rPr>
              <a:t>Produced by 13 US government agencies led by NOAA, 300 experts</a:t>
            </a:r>
          </a:p>
          <a:p>
            <a:r>
              <a:rPr lang="en-US" sz="6000" b="1" dirty="0">
                <a:solidFill>
                  <a:schemeClr val="tx2">
                    <a:lumMod val="10000"/>
                  </a:schemeClr>
                </a:solidFill>
              </a:rPr>
              <a:t>Conclusions consistent with IPCC Report; broken down by US region, </a:t>
            </a:r>
            <a:r>
              <a:rPr lang="en-US" sz="6000" b="1" dirty="0" err="1">
                <a:solidFill>
                  <a:schemeClr val="tx2">
                    <a:lumMod val="10000"/>
                  </a:schemeClr>
                </a:solidFill>
              </a:rPr>
              <a:t>eg</a:t>
            </a:r>
            <a:endParaRPr lang="en-US" sz="6000" b="1" dirty="0">
              <a:solidFill>
                <a:schemeClr val="tx2">
                  <a:lumMod val="10000"/>
                </a:schemeClr>
              </a:solidFill>
            </a:endParaRPr>
          </a:p>
          <a:p>
            <a:pPr lvl="1"/>
            <a:r>
              <a:rPr lang="en-US" sz="4400" b="1" dirty="0">
                <a:solidFill>
                  <a:schemeClr val="tx2">
                    <a:lumMod val="10000"/>
                  </a:schemeClr>
                </a:solidFill>
              </a:rPr>
              <a:t>More rain and flooding in Northeast</a:t>
            </a:r>
          </a:p>
          <a:p>
            <a:pPr lvl="1"/>
            <a:r>
              <a:rPr lang="en-US" sz="4400" b="1" dirty="0">
                <a:solidFill>
                  <a:schemeClr val="tx2">
                    <a:lumMod val="10000"/>
                  </a:schemeClr>
                </a:solidFill>
              </a:rPr>
              <a:t>More drought and fires in the West</a:t>
            </a:r>
          </a:p>
          <a:p>
            <a:r>
              <a:rPr lang="en-US" sz="6000" b="1" dirty="0">
                <a:solidFill>
                  <a:schemeClr val="tx2">
                    <a:lumMod val="10000"/>
                  </a:schemeClr>
                </a:solidFill>
              </a:rPr>
              <a:t>Quantified the economics of non-action:</a:t>
            </a:r>
          </a:p>
          <a:p>
            <a:pPr lvl="1"/>
            <a:r>
              <a:rPr lang="en-US" sz="4400" b="1" dirty="0">
                <a:solidFill>
                  <a:schemeClr val="tx2">
                    <a:lumMod val="10000"/>
                  </a:schemeClr>
                </a:solidFill>
              </a:rPr>
              <a:t>Annual losses in US $200 billion by 2050</a:t>
            </a:r>
          </a:p>
          <a:p>
            <a:pPr lvl="1"/>
            <a:r>
              <a:rPr lang="en-US" sz="4400" b="1" dirty="0">
                <a:solidFill>
                  <a:schemeClr val="tx2">
                    <a:lumMod val="10000"/>
                  </a:schemeClr>
                </a:solidFill>
              </a:rPr>
              <a:t>Contracting of US GDP by 10% by 2100</a:t>
            </a:r>
          </a:p>
        </p:txBody>
      </p:sp>
    </p:spTree>
    <p:extLst>
      <p:ext uri="{BB962C8B-B14F-4D97-AF65-F5344CB8AC3E}">
        <p14:creationId xmlns:p14="http://schemas.microsoft.com/office/powerpoint/2010/main" val="34819081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YALE CLIMATE OPINION MAPS 2018</a:t>
            </a:r>
          </a:p>
        </p:txBody>
      </p:sp>
      <p:sp>
        <p:nvSpPr>
          <p:cNvPr id="3" name="Text Placeholder 2"/>
          <p:cNvSpPr>
            <a:spLocks noGrp="1"/>
          </p:cNvSpPr>
          <p:nvPr>
            <p:ph type="body" idx="1"/>
          </p:nvPr>
        </p:nvSpPr>
        <p:spPr>
          <a:xfrm>
            <a:off x="1016000" y="2412999"/>
            <a:ext cx="22352000" cy="10006216"/>
          </a:xfrm>
        </p:spPr>
        <p:txBody>
          <a:bodyPr>
            <a:normAutofit fontScale="92500"/>
          </a:bodyPr>
          <a:lstStyle/>
          <a:p>
            <a:r>
              <a:rPr lang="en-US" sz="6000" b="1" dirty="0">
                <a:solidFill>
                  <a:schemeClr val="tx2">
                    <a:lumMod val="10000"/>
                  </a:schemeClr>
                </a:solidFill>
              </a:rPr>
              <a:t>Show how Americans’ climate change beliefs, risk perceptions, and policy support vary at the state, congressional district, metro area, and county levels</a:t>
            </a:r>
          </a:p>
          <a:p>
            <a:r>
              <a:rPr lang="en-US" sz="6000" b="1" dirty="0">
                <a:hlinkClick r:id="rId2"/>
              </a:rPr>
              <a:t>https://climatecommunication.yale.edu/visualizations-data/ycom-us-2018/?est=happening&amp;type=value&amp;geo=county</a:t>
            </a:r>
            <a:r>
              <a:rPr lang="en-US" sz="6000" b="1" dirty="0"/>
              <a:t> </a:t>
            </a:r>
          </a:p>
          <a:p>
            <a:r>
              <a:rPr lang="en-US" sz="6000" b="1" dirty="0">
                <a:solidFill>
                  <a:schemeClr val="tx2">
                    <a:lumMod val="10000"/>
                  </a:schemeClr>
                </a:solidFill>
              </a:rPr>
              <a:t>70% of people favor enacting policies to address climate change</a:t>
            </a:r>
          </a:p>
          <a:p>
            <a:pPr lvl="1"/>
            <a:r>
              <a:rPr lang="en-US" sz="4400" b="1" dirty="0">
                <a:solidFill>
                  <a:schemeClr val="tx2">
                    <a:lumMod val="10000"/>
                  </a:schemeClr>
                </a:solidFill>
              </a:rPr>
              <a:t>In US</a:t>
            </a:r>
          </a:p>
          <a:p>
            <a:pPr lvl="1"/>
            <a:r>
              <a:rPr lang="en-US" sz="4400" b="1" dirty="0">
                <a:solidFill>
                  <a:schemeClr val="tx2">
                    <a:lumMod val="10000"/>
                  </a:schemeClr>
                </a:solidFill>
              </a:rPr>
              <a:t>In NJ</a:t>
            </a:r>
          </a:p>
          <a:p>
            <a:pPr lvl="1"/>
            <a:r>
              <a:rPr lang="en-US" sz="4400" b="1" dirty="0">
                <a:solidFill>
                  <a:schemeClr val="tx2">
                    <a:lumMod val="10000"/>
                  </a:schemeClr>
                </a:solidFill>
              </a:rPr>
              <a:t>In Monmouth County</a:t>
            </a:r>
          </a:p>
          <a:p>
            <a:endParaRPr lang="en-US" b="1" dirty="0"/>
          </a:p>
        </p:txBody>
      </p:sp>
    </p:spTree>
    <p:extLst>
      <p:ext uri="{BB962C8B-B14F-4D97-AF65-F5344CB8AC3E}">
        <p14:creationId xmlns:p14="http://schemas.microsoft.com/office/powerpoint/2010/main" val="5001934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2018 ARCTIC REPORT CARD</a:t>
            </a:r>
          </a:p>
        </p:txBody>
      </p:sp>
      <p:sp>
        <p:nvSpPr>
          <p:cNvPr id="3" name="Text Placeholder 2"/>
          <p:cNvSpPr>
            <a:spLocks noGrp="1"/>
          </p:cNvSpPr>
          <p:nvPr>
            <p:ph type="body" idx="1"/>
          </p:nvPr>
        </p:nvSpPr>
        <p:spPr/>
        <p:txBody>
          <a:bodyPr>
            <a:noAutofit/>
          </a:bodyPr>
          <a:lstStyle/>
          <a:p>
            <a:r>
              <a:rPr lang="en-US" sz="4800" b="1" dirty="0">
                <a:solidFill>
                  <a:schemeClr val="tx2">
                    <a:lumMod val="10000"/>
                  </a:schemeClr>
                </a:solidFill>
              </a:rPr>
              <a:t>Issued annually; peer reviewed; written by more than 80 scientists from 12 countries</a:t>
            </a:r>
          </a:p>
          <a:p>
            <a:r>
              <a:rPr lang="en-US" sz="4800" b="1" dirty="0">
                <a:solidFill>
                  <a:schemeClr val="tx2">
                    <a:lumMod val="10000"/>
                  </a:schemeClr>
                </a:solidFill>
              </a:rPr>
              <a:t>Sea Ice Coverage during 2015 thru 2018 are lowest in satellite record</a:t>
            </a:r>
          </a:p>
          <a:p>
            <a:r>
              <a:rPr lang="en-US" sz="4800" b="1" dirty="0">
                <a:solidFill>
                  <a:schemeClr val="tx2">
                    <a:lumMod val="10000"/>
                  </a:schemeClr>
                </a:solidFill>
              </a:rPr>
              <a:t>Surface Temperatures are breaking records; increasing  more than 2X faster than rest of globe</a:t>
            </a:r>
          </a:p>
          <a:p>
            <a:r>
              <a:rPr lang="en-US" sz="4800" b="1" dirty="0">
                <a:solidFill>
                  <a:schemeClr val="tx2">
                    <a:lumMod val="10000"/>
                  </a:schemeClr>
                </a:solidFill>
              </a:rPr>
              <a:t>Atmospheric Warming is more rapidly melting Greenland ice sheet</a:t>
            </a:r>
          </a:p>
          <a:p>
            <a:r>
              <a:rPr lang="en-US" sz="4800" b="1" dirty="0">
                <a:solidFill>
                  <a:schemeClr val="tx2">
                    <a:lumMod val="10000"/>
                  </a:schemeClr>
                </a:solidFill>
              </a:rPr>
              <a:t>Increased Air Temperatures result in sluggish/wavy jet-stream.  Deep jet stream waves coincided with:</a:t>
            </a:r>
          </a:p>
          <a:p>
            <a:pPr lvl="1">
              <a:spcBef>
                <a:spcPts val="1800"/>
              </a:spcBef>
            </a:pPr>
            <a:r>
              <a:rPr lang="en-US" sz="4400" b="1" dirty="0">
                <a:solidFill>
                  <a:schemeClr val="tx2">
                    <a:lumMod val="10000"/>
                  </a:schemeClr>
                </a:solidFill>
              </a:rPr>
              <a:t>North Pole heat wave, late 2017 (50 degrees above normal, Feb 25, 2018)</a:t>
            </a:r>
          </a:p>
          <a:p>
            <a:pPr lvl="1">
              <a:spcBef>
                <a:spcPts val="1800"/>
              </a:spcBef>
            </a:pPr>
            <a:r>
              <a:rPr lang="en-US" sz="4400" b="1" dirty="0">
                <a:solidFill>
                  <a:schemeClr val="tx2">
                    <a:lumMod val="10000"/>
                  </a:schemeClr>
                </a:solidFill>
              </a:rPr>
              <a:t>Severe winter storms in Eastern US in 2018</a:t>
            </a:r>
          </a:p>
          <a:p>
            <a:pPr lvl="1">
              <a:spcBef>
                <a:spcPts val="1800"/>
              </a:spcBef>
            </a:pPr>
            <a:r>
              <a:rPr lang="en-US" sz="4400" b="1" dirty="0">
                <a:solidFill>
                  <a:schemeClr val="tx2">
                    <a:lumMod val="10000"/>
                  </a:schemeClr>
                </a:solidFill>
              </a:rPr>
              <a:t>Extreme cold in Europe in March, 2018</a:t>
            </a:r>
          </a:p>
        </p:txBody>
      </p:sp>
    </p:spTree>
    <p:extLst>
      <p:ext uri="{BB962C8B-B14F-4D97-AF65-F5344CB8AC3E}">
        <p14:creationId xmlns:p14="http://schemas.microsoft.com/office/powerpoint/2010/main" val="4844494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SIXTH MASS EXTINCTION</a:t>
            </a:r>
          </a:p>
        </p:txBody>
      </p:sp>
      <p:sp>
        <p:nvSpPr>
          <p:cNvPr id="3" name="Text Placeholder 2"/>
          <p:cNvSpPr>
            <a:spLocks noGrp="1"/>
          </p:cNvSpPr>
          <p:nvPr>
            <p:ph type="body" idx="1"/>
          </p:nvPr>
        </p:nvSpPr>
        <p:spPr>
          <a:xfrm>
            <a:off x="1016000" y="2412999"/>
            <a:ext cx="22352000" cy="10039466"/>
          </a:xfrm>
        </p:spPr>
        <p:txBody>
          <a:bodyPr>
            <a:normAutofit fontScale="92500"/>
          </a:bodyPr>
          <a:lstStyle/>
          <a:p>
            <a:r>
              <a:rPr lang="en-US" b="1" dirty="0">
                <a:solidFill>
                  <a:schemeClr val="tx2">
                    <a:lumMod val="10000"/>
                  </a:schemeClr>
                </a:solidFill>
              </a:rPr>
              <a:t>Global Assessment Report on Biodiversity and Ecosystem Services, 6 May 2019, on the global state of biodiversity</a:t>
            </a:r>
          </a:p>
          <a:p>
            <a:r>
              <a:rPr lang="en-US" b="1" dirty="0">
                <a:solidFill>
                  <a:schemeClr val="tx2">
                    <a:lumMod val="10000"/>
                  </a:schemeClr>
                </a:solidFill>
              </a:rPr>
              <a:t>Produced by UN Intergovernmental Science-Policy Platform on Biodiversity and Ecosystem Services </a:t>
            </a:r>
          </a:p>
          <a:p>
            <a:r>
              <a:rPr lang="en-US" b="1" dirty="0">
                <a:solidFill>
                  <a:schemeClr val="tx2">
                    <a:lumMod val="10000"/>
                  </a:schemeClr>
                </a:solidFill>
              </a:rPr>
              <a:t>Due to human impact on the environment, Earth's biodiversity has suffered a catastrophic decline unprecedented in human history. Faced with extinction:</a:t>
            </a:r>
          </a:p>
          <a:p>
            <a:pPr lvl="1"/>
            <a:r>
              <a:rPr lang="en-US" b="1" dirty="0">
                <a:solidFill>
                  <a:schemeClr val="tx2">
                    <a:lumMod val="10000"/>
                  </a:schemeClr>
                </a:solidFill>
              </a:rPr>
              <a:t>40 percent of </a:t>
            </a:r>
            <a:r>
              <a:rPr lang="en-US" b="1" dirty="0">
                <a:solidFill>
                  <a:schemeClr val="tx2">
                    <a:lumMod val="10000"/>
                  </a:schemeClr>
                </a:solidFill>
                <a:hlinkClick r:id="rId2" tooltip="Amphibian"/>
              </a:rPr>
              <a:t>amphibians</a:t>
            </a:r>
            <a:r>
              <a:rPr lang="en-US" b="1" dirty="0">
                <a:solidFill>
                  <a:schemeClr val="tx2">
                    <a:lumMod val="10000"/>
                  </a:schemeClr>
                </a:solidFill>
              </a:rPr>
              <a:t> </a:t>
            </a:r>
          </a:p>
          <a:p>
            <a:pPr lvl="1"/>
            <a:r>
              <a:rPr lang="en-US" b="1" dirty="0">
                <a:solidFill>
                  <a:schemeClr val="tx2">
                    <a:lumMod val="10000"/>
                  </a:schemeClr>
                </a:solidFill>
              </a:rPr>
              <a:t>Almost a third of reef-building </a:t>
            </a:r>
            <a:r>
              <a:rPr lang="en-US" b="1" dirty="0">
                <a:solidFill>
                  <a:schemeClr val="tx2">
                    <a:lumMod val="10000"/>
                  </a:schemeClr>
                </a:solidFill>
                <a:hlinkClick r:id="rId3" tooltip="Corals"/>
              </a:rPr>
              <a:t>corals</a:t>
            </a:r>
            <a:r>
              <a:rPr lang="en-US" b="1" dirty="0">
                <a:solidFill>
                  <a:schemeClr val="tx2">
                    <a:lumMod val="10000"/>
                  </a:schemeClr>
                </a:solidFill>
              </a:rPr>
              <a:t> </a:t>
            </a:r>
          </a:p>
          <a:p>
            <a:pPr lvl="1"/>
            <a:r>
              <a:rPr lang="en-US" b="1" dirty="0">
                <a:solidFill>
                  <a:schemeClr val="tx2">
                    <a:lumMod val="10000"/>
                  </a:schemeClr>
                </a:solidFill>
              </a:rPr>
              <a:t>More than a third of </a:t>
            </a:r>
            <a:r>
              <a:rPr lang="en-US" b="1" dirty="0">
                <a:solidFill>
                  <a:schemeClr val="tx2">
                    <a:lumMod val="10000"/>
                  </a:schemeClr>
                </a:solidFill>
                <a:hlinkClick r:id="rId4" tooltip="Marine mammal"/>
              </a:rPr>
              <a:t>marine mammals</a:t>
            </a:r>
            <a:r>
              <a:rPr lang="en-US" b="1" dirty="0">
                <a:solidFill>
                  <a:schemeClr val="tx2">
                    <a:lumMod val="10000"/>
                  </a:schemeClr>
                </a:solidFill>
              </a:rPr>
              <a:t> </a:t>
            </a:r>
          </a:p>
          <a:p>
            <a:pPr lvl="1"/>
            <a:r>
              <a:rPr lang="en-US" b="1" dirty="0">
                <a:solidFill>
                  <a:schemeClr val="tx2">
                    <a:lumMod val="10000"/>
                  </a:schemeClr>
                </a:solidFill>
              </a:rPr>
              <a:t>10 percent of all </a:t>
            </a:r>
            <a:r>
              <a:rPr lang="en-US" b="1" dirty="0">
                <a:solidFill>
                  <a:schemeClr val="tx2">
                    <a:lumMod val="10000"/>
                  </a:schemeClr>
                </a:solidFill>
                <a:hlinkClick r:id="rId5" tooltip="Insects"/>
              </a:rPr>
              <a:t>insects</a:t>
            </a:r>
            <a:r>
              <a:rPr lang="en-US" b="1" dirty="0">
                <a:solidFill>
                  <a:schemeClr val="tx2">
                    <a:lumMod val="10000"/>
                  </a:schemeClr>
                </a:solidFill>
              </a:rPr>
              <a:t> </a:t>
            </a:r>
          </a:p>
          <a:p>
            <a:r>
              <a:rPr lang="en-US" b="1" dirty="0">
                <a:solidFill>
                  <a:schemeClr val="tx2">
                    <a:lumMod val="10000"/>
                  </a:schemeClr>
                </a:solidFill>
              </a:rPr>
              <a:t>Catastrophic consequences on human food supply</a:t>
            </a:r>
          </a:p>
        </p:txBody>
      </p:sp>
    </p:spTree>
    <p:extLst>
      <p:ext uri="{BB962C8B-B14F-4D97-AF65-F5344CB8AC3E}">
        <p14:creationId xmlns:p14="http://schemas.microsoft.com/office/powerpoint/2010/main" val="5373928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82-Paris">
            <a:hlinkClick r:id="" action="ppaction://media"/>
            <a:extLst>
              <a:ext uri="{FF2B5EF4-FFF2-40B4-BE49-F238E27FC236}">
                <a16:creationId xmlns:a16="http://schemas.microsoft.com/office/drawing/2014/main" id="{673FB6EA-08D6-4DA7-AA68-9568F5E1D7F9}"/>
              </a:ext>
            </a:extLst>
          </p:cNvPr>
          <p:cNvPicPr>
            <a:picLocks noChangeAspect="1"/>
          </p:cNvPicPr>
          <p:nvPr>
            <a:videoFile r:link="rId1"/>
            <p:extLst>
              <p:ext uri="{DAA4B4D4-6D71-4841-9C94-3DE7FCFB9230}">
                <p14:media xmlns:p14="http://schemas.microsoft.com/office/powerpoint/2010/main" r:embed="rId2">
                  <p14:trim st="3056"/>
                </p14:media>
              </p:ext>
            </p:extLst>
          </p:nvPr>
        </p:nvPicPr>
        <p:blipFill>
          <a:blip r:embed="rId5"/>
          <a:stretch>
            <a:fillRect/>
          </a:stretch>
        </p:blipFill>
        <p:spPr>
          <a:xfrm>
            <a:off x="0" y="0"/>
            <a:ext cx="24384000" cy="13716000"/>
          </a:xfrm>
          <a:prstGeom prst="rect">
            <a:avLst/>
          </a:prstGeom>
        </p:spPr>
      </p:pic>
      <p:sp>
        <p:nvSpPr>
          <p:cNvPr id="8634" name="In the 2015 Paris Agreement,…"/>
          <p:cNvSpPr txBox="1"/>
          <p:nvPr/>
        </p:nvSpPr>
        <p:spPr>
          <a:xfrm>
            <a:off x="5651458" y="587118"/>
            <a:ext cx="18196392" cy="4308872"/>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p>
            <a:pPr defTabSz="1828800" hangingPunct="1">
              <a:defRPr sz="4500"/>
            </a:pPr>
            <a:r>
              <a:rPr sz="6750" b="0" kern="1200" cap="none">
                <a:effectLst>
                  <a:outerShdw blurRad="50800" dist="50800" dir="2700000" algn="tl" rotWithShape="0">
                    <a:prstClr val="black">
                      <a:alpha val="80000"/>
                    </a:prstClr>
                  </a:outerShdw>
                </a:effectLst>
              </a:rPr>
              <a:t>In the 2015 Paris Agreement,</a:t>
            </a:r>
          </a:p>
          <a:p>
            <a:pPr defTabSz="1828800" hangingPunct="1">
              <a:defRPr sz="4500"/>
            </a:pPr>
            <a:r>
              <a:rPr sz="6750" b="0" kern="1200" cap="none">
                <a:solidFill>
                  <a:srgbClr val="FF1314"/>
                </a:solidFill>
                <a:effectLst>
                  <a:outerShdw blurRad="50800" dist="50800" dir="2700000" algn="tl" rotWithShape="0">
                    <a:prstClr val="black">
                      <a:alpha val="80000"/>
                    </a:prstClr>
                  </a:outerShdw>
                </a:effectLst>
              </a:rPr>
              <a:t>every nation in the world agreed</a:t>
            </a:r>
            <a:r>
              <a:rPr sz="6750" b="0" kern="1200" cap="none">
                <a:effectLst>
                  <a:outerShdw blurRad="50800" dist="50800" dir="2700000" algn="tl" rotWithShape="0">
                    <a:prstClr val="black">
                      <a:alpha val="80000"/>
                    </a:prstClr>
                  </a:outerShdw>
                </a:effectLst>
              </a:rPr>
              <a:t> </a:t>
            </a:r>
            <a:br>
              <a:rPr sz="6750" b="0" kern="1200" cap="none">
                <a:effectLst>
                  <a:outerShdw blurRad="50800" dist="50800" dir="2700000" algn="tl" rotWithShape="0">
                    <a:prstClr val="black">
                      <a:alpha val="80000"/>
                    </a:prstClr>
                  </a:outerShdw>
                </a:effectLst>
              </a:rPr>
            </a:br>
            <a:r>
              <a:rPr sz="6750" b="0" kern="1200" cap="none">
                <a:effectLst>
                  <a:outerShdw blurRad="50800" dist="50800" dir="2700000" algn="tl" rotWithShape="0">
                    <a:prstClr val="black">
                      <a:alpha val="80000"/>
                    </a:prstClr>
                  </a:outerShdw>
                </a:effectLst>
              </a:rPr>
              <a:t>to work together to achieve net zero greenhouse gas emissions by mid-century.</a:t>
            </a:r>
          </a:p>
        </p:txBody>
      </p:sp>
      <p:sp>
        <p:nvSpPr>
          <p:cNvPr id="8635" name="© SevArt/Pond5"/>
          <p:cNvSpPr txBox="1"/>
          <p:nvPr/>
        </p:nvSpPr>
        <p:spPr>
          <a:xfrm>
            <a:off x="1371601" y="13030202"/>
            <a:ext cx="8587898" cy="353943"/>
          </a:xfrm>
          <a:prstGeom prst="rect">
            <a:avLst/>
          </a:prstGeom>
          <a:ln w="12700">
            <a:miter lim="400000"/>
          </a:ln>
          <a:effectLst>
            <a:outerShdw blurRad="508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lvl1pPr>
          </a:lstStyle>
          <a:p>
            <a:pPr algn="l" defTabSz="1828800" hangingPunct="1"/>
            <a:r>
              <a:rPr sz="1800" b="0" kern="1200" cap="none" dirty="0">
                <a:solidFill>
                  <a:srgbClr val="FFFFFF">
                    <a:alpha val="90000"/>
                  </a:srgbClr>
                </a:solidFill>
              </a:rPr>
              <a:t>© </a:t>
            </a:r>
            <a:r>
              <a:rPr sz="1800" b="0" kern="1200" cap="none" dirty="0" err="1">
                <a:solidFill>
                  <a:srgbClr val="FFFFFF">
                    <a:alpha val="90000"/>
                  </a:srgbClr>
                </a:solidFill>
              </a:rPr>
              <a:t>SevArt</a:t>
            </a:r>
            <a:r>
              <a:rPr sz="1800" b="0" kern="1200" cap="none" dirty="0">
                <a:solidFill>
                  <a:srgbClr val="FFFFFF">
                    <a:alpha val="90000"/>
                  </a:srgbClr>
                </a:solidFill>
              </a:rPr>
              <a:t>/Pond5</a:t>
            </a:r>
          </a:p>
        </p:txBody>
      </p:sp>
      <p:sp>
        <p:nvSpPr>
          <p:cNvPr id="8636" name="The U.S. cannot legally withdraw until the day after the 2020 Presidential election."/>
          <p:cNvSpPr txBox="1"/>
          <p:nvPr/>
        </p:nvSpPr>
        <p:spPr>
          <a:xfrm>
            <a:off x="7969027" y="5222939"/>
            <a:ext cx="12640226" cy="327012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lvl1pPr algn="ctr">
              <a:defRPr sz="4500"/>
            </a:lvl1pPr>
          </a:lstStyle>
          <a:p>
            <a:pPr defTabSz="1828800" hangingPunct="1"/>
            <a:r>
              <a:rPr sz="6750" b="0" kern="1200" cap="none" dirty="0">
                <a:effectLst>
                  <a:outerShdw blurRad="50800" dist="50800" dir="2700000" algn="tl" rotWithShape="0">
                    <a:prstClr val="black">
                      <a:alpha val="80000"/>
                    </a:prstClr>
                  </a:outerShdw>
                </a:effectLst>
              </a:rPr>
              <a:t>The U.S. cannot legally withdraw until the day after the 2020 Presidential election.</a:t>
            </a:r>
          </a:p>
        </p:txBody>
      </p:sp>
    </p:spTree>
    <p:extLst>
      <p:ext uri="{BB962C8B-B14F-4D97-AF65-F5344CB8AC3E}">
        <p14:creationId xmlns:p14="http://schemas.microsoft.com/office/powerpoint/2010/main" val="32182051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par>
                                <p:cTn id="7" presetID="1" presetClass="entr" presetSubtype="0" fill="hold" grpId="0" nodeType="withEffect">
                                  <p:stCondLst>
                                    <p:cond delay="300"/>
                                  </p:stCondLst>
                                  <p:iterate type="lt">
                                    <p:tmAbs val="30"/>
                                  </p:iterate>
                                  <p:childTnLst>
                                    <p:set>
                                      <p:cBhvr>
                                        <p:cTn id="8" fill="hold"/>
                                        <p:tgtEl>
                                          <p:spTgt spid="8634">
                                            <p:txEl>
                                              <p:charRg st="4294967295" end="429496729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30"/>
                                  </p:iterate>
                                  <p:childTnLst>
                                    <p:set>
                                      <p:cBhvr>
                                        <p:cTn id="12" fill="hold"/>
                                        <p:tgtEl>
                                          <p:spTgt spid="863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8634" grpId="0" autoUpdateAnimBg="0" advAuto="0"/>
      <p:bldP spid="8636" grpId="0"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3">
            <a:extLst/>
          </a:blip>
          <a:stretch>
            <a:fillRect/>
          </a:stretch>
        </p:blipFill>
        <p:spPr>
          <a:xfrm>
            <a:off x="5568440" y="1590991"/>
            <a:ext cx="13944602" cy="1371602"/>
          </a:xfrm>
          <a:prstGeom prst="rect">
            <a:avLst/>
          </a:prstGeom>
          <a:ln w="12700">
            <a:miter lim="400000"/>
          </a:ln>
        </p:spPr>
      </p:pic>
      <p:sp>
        <p:nvSpPr>
          <p:cNvPr id="7032" name="200+ Cities          9 States…"/>
          <p:cNvSpPr txBox="1"/>
          <p:nvPr/>
        </p:nvSpPr>
        <p:spPr>
          <a:xfrm>
            <a:off x="2143986" y="3768131"/>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chemeClr val="tx2">
                    <a:lumMod val="10000"/>
                  </a:schemeClr>
                </a:solidFill>
              </a:rPr>
              <a:t>1,700 Businesses And Investors</a:t>
            </a:r>
          </a:p>
        </p:txBody>
      </p:sp>
      <p:sp>
        <p:nvSpPr>
          <p:cNvPr id="7033" name="All committed to the Paris Climate Agreement"/>
          <p:cNvSpPr txBox="1"/>
          <p:nvPr/>
        </p:nvSpPr>
        <p:spPr>
          <a:xfrm>
            <a:off x="-1" y="9908559"/>
            <a:ext cx="24352854" cy="269304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sz="8250" dirty="0"/>
              <a:t>All committed to the Paris Climate Agreement</a:t>
            </a:r>
          </a:p>
        </p:txBody>
      </p:sp>
    </p:spTree>
    <p:extLst>
      <p:ext uri="{BB962C8B-B14F-4D97-AF65-F5344CB8AC3E}">
        <p14:creationId xmlns:p14="http://schemas.microsoft.com/office/powerpoint/2010/main" val="195098771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theme/theme1.xml><?xml version="1.0" encoding="utf-8"?>
<a:theme xmlns:a="http://schemas.openxmlformats.org/drawingml/2006/main" name="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8252</TotalTime>
  <Words>2724</Words>
  <Application>Microsoft Office PowerPoint</Application>
  <PresentationFormat>Custom</PresentationFormat>
  <Paragraphs>377</Paragraphs>
  <Slides>27</Slides>
  <Notes>13</Notes>
  <HiddenSlides>1</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Aharoni</vt:lpstr>
      <vt:lpstr>Arial</vt:lpstr>
      <vt:lpstr>Courier New</vt:lpstr>
      <vt:lpstr>Gill Sans</vt:lpstr>
      <vt:lpstr>Helvetica</vt:lpstr>
      <vt:lpstr>Helvetica Light</vt:lpstr>
      <vt:lpstr>Helvetica Neue</vt:lpstr>
      <vt:lpstr>Times New Roman</vt:lpstr>
      <vt:lpstr>White</vt:lpstr>
      <vt:lpstr>1_White</vt:lpstr>
      <vt:lpstr>2_White</vt:lpstr>
      <vt:lpstr>RUMSON FOR CLEAN ENERGY  Pat and Steve Miller patmiller@comcast.net    stevemiller@comcast.net  http://climate.smiller.org  http://electric.smiller.org </vt:lpstr>
      <vt:lpstr>WHAT CRISIS?</vt:lpstr>
      <vt:lpstr>IPCC REPORT</vt:lpstr>
      <vt:lpstr>NATIONAL CLIMATE ASSESSMENT 2018</vt:lpstr>
      <vt:lpstr>YALE CLIMATE OPINION MAPS 2018</vt:lpstr>
      <vt:lpstr>2018 ARCTIC REPORT CARD</vt:lpstr>
      <vt:lpstr>SIXTH MASS EXTINCTION</vt:lpstr>
      <vt:lpstr>PowerPoint Presentation</vt:lpstr>
      <vt:lpstr>PowerPoint Presentation</vt:lpstr>
      <vt:lpstr>U.S. Commitments to 100% Renewable Electricity</vt:lpstr>
      <vt:lpstr>New Jersey’s Clean Energy Initiatives</vt:lpstr>
      <vt:lpstr> </vt:lpstr>
      <vt:lpstr> </vt:lpstr>
      <vt:lpstr>                 Middletown for Clean Energy                  Letter Campaign: The Letter</vt:lpstr>
      <vt:lpstr>                   Middletown for Clean Energy                    Letter Campaign: Getting Signers</vt:lpstr>
      <vt:lpstr>                   Middletown for Clean Energy                    Presentation to Township Committee</vt:lpstr>
      <vt:lpstr>                   Middletown for Clean Energy                    Outcome</vt:lpstr>
      <vt:lpstr>                   Middletown for Clean Energy                    Further Status</vt:lpstr>
      <vt:lpstr>Sustainable Jersey Actions: A Framework for Getting To 100% Clean Energy   </vt:lpstr>
      <vt:lpstr>Sustainable Jersey Certifications </vt:lpstr>
      <vt:lpstr>                          Your Town For Clean Energy                           Sustainable Jersey Actions </vt:lpstr>
      <vt:lpstr>Your (Typical NJ) GHG Emissions EEEmissions</vt:lpstr>
      <vt:lpstr>START ENERGY ACTIONS WITH ENERGY EFFICIENCY IMPROVEMENT to get started, apply for a grant for EDF Fellow </vt:lpstr>
      <vt:lpstr>GOLD STAR STANDARD IN ENERGY</vt:lpstr>
      <vt:lpstr>GOLD STAR STANDARD IN ENERGY</vt:lpstr>
      <vt:lpstr>Improve Your Town’s Master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Climate Coalition</dc:title>
  <dc:creator>patlaptop miller</dc:creator>
  <cp:lastModifiedBy>Steve Miller</cp:lastModifiedBy>
  <cp:revision>117</cp:revision>
  <dcterms:modified xsi:type="dcterms:W3CDTF">2019-05-24T04:07:06Z</dcterms:modified>
</cp:coreProperties>
</file>