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0.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1838" r:id="rId2"/>
    <p:sldId id="1827" r:id="rId3"/>
    <p:sldId id="1543" r:id="rId4"/>
    <p:sldId id="1844" r:id="rId5"/>
    <p:sldId id="1828" r:id="rId6"/>
    <p:sldId id="1510" r:id="rId7"/>
    <p:sldId id="1831" r:id="rId8"/>
    <p:sldId id="1839" r:id="rId9"/>
    <p:sldId id="1826" r:id="rId10"/>
    <p:sldId id="1532" r:id="rId11"/>
    <p:sldId id="18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6" d="100"/>
          <a:sy n="56" d="100"/>
        </p:scale>
        <p:origin x="102" y="1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1EB1D-3FC4-422C-8D06-FDA47907D1C4}" type="datetimeFigureOut">
              <a:rPr lang="en-US" smtClean="0"/>
              <a:t>6/24/2021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6FDC9-D70F-4734-AA99-1D871200A8DF}" type="slidenum">
              <a:rPr lang="en-US" smtClean="0"/>
              <a:t>‹#›</a:t>
            </a:fld>
            <a:endParaRPr lang="en-US"/>
          </a:p>
        </p:txBody>
      </p:sp>
    </p:spTree>
    <p:extLst>
      <p:ext uri="{BB962C8B-B14F-4D97-AF65-F5344CB8AC3E}">
        <p14:creationId xmlns:p14="http://schemas.microsoft.com/office/powerpoint/2010/main" val="2792247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53140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708025"/>
            <a:ext cx="6299200" cy="3543300"/>
          </a:xfrm>
        </p:spPr>
      </p:sp>
      <p:sp>
        <p:nvSpPr>
          <p:cNvPr id="3" name="Notes Placeholder 2"/>
          <p:cNvSpPr>
            <a:spLocks noGrp="1"/>
          </p:cNvSpPr>
          <p:nvPr>
            <p:ph type="body" idx="1"/>
          </p:nvPr>
        </p:nvSpPr>
        <p:spPr>
          <a:xfrm>
            <a:off x="492371" y="4489388"/>
            <a:ext cx="5756031" cy="4253103"/>
          </a:xfrm>
        </p:spPr>
        <p:txBody>
          <a:bodyPr/>
          <a:lstStyle/>
          <a:p>
            <a:r>
              <a:rPr lang="en-US" sz="1200" b="1" dirty="0"/>
              <a:t>This is the NJ “Footprint” of sources of world-heating Greenhouse gases, to show what to tackle first.</a:t>
            </a:r>
          </a:p>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20% of the GHG is from electricity generation; nearly 50%  is from transportation.</a:t>
            </a:r>
          </a:p>
          <a:p>
            <a:r>
              <a:rPr lang="en-US" sz="1200" b="1" dirty="0"/>
              <a:t>Switching electricity to 100% wind/solar, then switching all vehicles to batteries charged by renewable electricity will ELIMINATE almost 70% of our GHG.</a:t>
            </a:r>
          </a:p>
          <a:p>
            <a:r>
              <a:rPr lang="en-US" sz="1200" b="1" dirty="0"/>
              <a:t>VERY IMPORTANT: -8% carbon sequestration by marshes, mudflats, trees, landscaping</a:t>
            </a:r>
          </a:p>
        </p:txBody>
      </p:sp>
    </p:spTree>
    <p:extLst>
      <p:ext uri="{BB962C8B-B14F-4D97-AF65-F5344CB8AC3E}">
        <p14:creationId xmlns:p14="http://schemas.microsoft.com/office/powerpoint/2010/main" val="248288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158055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2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3033356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And the Youth of the world demanded Climate Action during this Strike, Sept, 2019, by 250K people in NYC  (8 million people, in thousands of events during the week before and during the 2019 UN Climate summit in  this was the current UN Climate summit in NYC.</a:t>
            </a:r>
          </a:p>
          <a:p>
            <a:r>
              <a:rPr lang="en-US" dirty="0"/>
              <a:t>  Pat and I were down there carrying Climate Crisis signs as we marched and chanted to Battery Park to hear Greta Thunberg, the climate hero of the world’s youth.</a:t>
            </a:r>
          </a:p>
        </p:txBody>
      </p:sp>
    </p:spTree>
    <p:extLst>
      <p:ext uri="{BB962C8B-B14F-4D97-AF65-F5344CB8AC3E}">
        <p14:creationId xmlns:p14="http://schemas.microsoft.com/office/powerpoint/2010/main" val="349636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016001" y="2266950"/>
            <a:ext cx="10160000" cy="2324100"/>
          </a:xfrm>
          <a:prstGeom prst="rect">
            <a:avLst/>
          </a:prstGeom>
        </p:spPr>
        <p:txBody>
          <a:bodyPr anchor="ctr"/>
          <a:lstStyle>
            <a:lvl1pPr algn="ctr">
              <a:lnSpc>
                <a:spcPct val="80000"/>
              </a:lnSpc>
              <a:defRPr sz="6500" cap="all">
                <a:solidFill>
                  <a:srgbClr val="FFFFFF"/>
                </a:solidFill>
              </a:defRPr>
            </a:lvl1pPr>
          </a:lstStyle>
          <a:p>
            <a:r>
              <a:t>Title Text</a:t>
            </a:r>
          </a:p>
        </p:txBody>
      </p:sp>
      <p:sp>
        <p:nvSpPr>
          <p:cNvPr id="32" name="Slide Number"/>
          <p:cNvSpPr txBox="1">
            <a:spLocks noGrp="1"/>
          </p:cNvSpPr>
          <p:nvPr>
            <p:ph type="sldNum" sz="quarter" idx="2"/>
          </p:nvPr>
        </p:nvSpPr>
        <p:spPr>
          <a:xfrm>
            <a:off x="11880000" y="90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546491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0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6838393" y="981274"/>
            <a:ext cx="4895492" cy="4895492"/>
          </a:xfrm>
          <a:prstGeom prst="rect">
            <a:avLst/>
          </a:prstGeom>
          <a:ln w="12700">
            <a:miter lim="400000"/>
          </a:ln>
        </p:spPr>
      </p:pic>
      <p:sp>
        <p:nvSpPr>
          <p:cNvPr id="20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194738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1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6756050" y="1015052"/>
            <a:ext cx="4872474" cy="4827898"/>
          </a:xfrm>
          <a:prstGeom prst="rect">
            <a:avLst/>
          </a:prstGeom>
          <a:ln w="12700">
            <a:miter lim="400000"/>
          </a:ln>
        </p:spPr>
      </p:pic>
      <p:sp>
        <p:nvSpPr>
          <p:cNvPr id="21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6396220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2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7584601" y="1007429"/>
            <a:ext cx="3548999" cy="4843144"/>
          </a:xfrm>
          <a:prstGeom prst="rect">
            <a:avLst/>
          </a:prstGeom>
          <a:ln w="12700">
            <a:miter lim="400000"/>
          </a:ln>
        </p:spPr>
      </p:pic>
      <p:sp>
        <p:nvSpPr>
          <p:cNvPr id="22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29598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3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7193776" y="1016752"/>
            <a:ext cx="4330651" cy="4824497"/>
          </a:xfrm>
          <a:prstGeom prst="rect">
            <a:avLst/>
          </a:prstGeom>
          <a:ln w="12700">
            <a:miter lim="400000"/>
          </a:ln>
        </p:spPr>
      </p:pic>
      <p:sp>
        <p:nvSpPr>
          <p:cNvPr id="23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219570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4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6711951" y="146050"/>
            <a:ext cx="5302250" cy="6896391"/>
          </a:xfrm>
          <a:prstGeom prst="rect">
            <a:avLst/>
          </a:prstGeom>
          <a:ln w="12700">
            <a:miter lim="400000"/>
          </a:ln>
        </p:spPr>
      </p:pic>
    </p:spTree>
    <p:extLst>
      <p:ext uri="{BB962C8B-B14F-4D97-AF65-F5344CB8AC3E}">
        <p14:creationId xmlns:p14="http://schemas.microsoft.com/office/powerpoint/2010/main" val="7354814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5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5907343" y="761733"/>
            <a:ext cx="6903516" cy="5334536"/>
          </a:xfrm>
          <a:prstGeom prst="rect">
            <a:avLst/>
          </a:prstGeom>
          <a:ln w="12700">
            <a:miter lim="400000"/>
          </a:ln>
        </p:spPr>
      </p:pic>
      <p:sp>
        <p:nvSpPr>
          <p:cNvPr id="25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0647671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6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6423628" y="2373643"/>
            <a:ext cx="5323037" cy="2110715"/>
          </a:xfrm>
          <a:prstGeom prst="rect">
            <a:avLst/>
          </a:prstGeom>
          <a:ln w="12700">
            <a:miter lim="400000"/>
          </a:ln>
        </p:spPr>
      </p:pic>
    </p:spTree>
    <p:extLst>
      <p:ext uri="{BB962C8B-B14F-4D97-AF65-F5344CB8AC3E}">
        <p14:creationId xmlns:p14="http://schemas.microsoft.com/office/powerpoint/2010/main" val="354846262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7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7106842" y="1316014"/>
            <a:ext cx="4247381" cy="4826000"/>
          </a:xfrm>
          <a:prstGeom prst="rect">
            <a:avLst/>
          </a:prstGeom>
          <a:ln w="12700">
            <a:miter lim="400000"/>
          </a:ln>
        </p:spPr>
      </p:pic>
    </p:spTree>
    <p:extLst>
      <p:ext uri="{BB962C8B-B14F-4D97-AF65-F5344CB8AC3E}">
        <p14:creationId xmlns:p14="http://schemas.microsoft.com/office/powerpoint/2010/main" val="423253920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6099969" y="1"/>
            <a:ext cx="6099950" cy="3431222"/>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6099950" cy="3431222"/>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6099969" y="3429001"/>
            <a:ext cx="6099950" cy="3431222"/>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3429001"/>
            <a:ext cx="6099950" cy="3431222"/>
          </a:xfrm>
          <a:prstGeom prst="rect">
            <a:avLst/>
          </a:prstGeom>
        </p:spPr>
        <p:txBody>
          <a:bodyPr lIns="91439" tIns="45719" rIns="91439" bIns="45719">
            <a:noAutofit/>
          </a:bodyPr>
          <a:lstStyle/>
          <a:p>
            <a:endParaRPr/>
          </a:p>
        </p:txBody>
      </p:sp>
      <p:grpSp>
        <p:nvGrpSpPr>
          <p:cNvPr id="290" name="Group"/>
          <p:cNvGrpSpPr/>
          <p:nvPr/>
        </p:nvGrpSpPr>
        <p:grpSpPr>
          <a:xfrm>
            <a:off x="-204000" y="-351000"/>
            <a:ext cx="12600001" cy="756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4355434" y="3149141"/>
            <a:ext cx="3481133" cy="559720"/>
          </a:xfrm>
          <a:prstGeom prst="rect">
            <a:avLst/>
          </a:prstGeom>
          <a:solidFill>
            <a:srgbClr val="FFFFFF"/>
          </a:solidFill>
        </p:spPr>
        <p:txBody>
          <a:bodyPr anchor="ctr"/>
          <a:lstStyle>
            <a:lvl1pPr algn="ctr">
              <a:defRPr sz="3000">
                <a:solidFill>
                  <a:srgbClr val="333333"/>
                </a:solidFill>
              </a:defRPr>
            </a:lvl1pPr>
          </a:lstStyle>
          <a:p>
            <a:r>
              <a:t>Title Text</a:t>
            </a:r>
          </a:p>
        </p:txBody>
      </p:sp>
    </p:spTree>
    <p:extLst>
      <p:ext uri="{BB962C8B-B14F-4D97-AF65-F5344CB8AC3E}">
        <p14:creationId xmlns:p14="http://schemas.microsoft.com/office/powerpoint/2010/main" val="33695552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14300" y="-87801"/>
            <a:ext cx="4499546" cy="3546575"/>
          </a:xfrm>
          <a:prstGeom prst="rect">
            <a:avLst/>
          </a:prstGeom>
          <a:solidFill>
            <a:srgbClr val="8DC63F"/>
          </a:solidFill>
          <a:ln w="12700">
            <a:miter lim="400000"/>
          </a:ln>
          <a:effectLst>
            <a:outerShdw blurRad="38100" dist="25400" dir="5400000" rotWithShape="0">
              <a:srgbClr val="000000">
                <a:alpha val="50000"/>
              </a:srgbClr>
            </a:outerShdw>
          </a:effectLst>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3426718"/>
            <a:ext cx="8137537" cy="3431222"/>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4064001" y="-2283"/>
            <a:ext cx="8133986" cy="3431222"/>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4064000" y="-86692"/>
            <a:ext cx="180000"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5" name="Rectangle"/>
          <p:cNvSpPr/>
          <p:nvPr/>
        </p:nvSpPr>
        <p:spPr>
          <a:xfrm rot="16200000">
            <a:off x="6006000" y="-2871000"/>
            <a:ext cx="180001" cy="12600000"/>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6" name="Rectangle"/>
          <p:cNvSpPr/>
          <p:nvPr/>
        </p:nvSpPr>
        <p:spPr>
          <a:xfrm>
            <a:off x="8038001" y="3513309"/>
            <a:ext cx="180001"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635001" y="635001"/>
            <a:ext cx="2956411" cy="2224454"/>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26495482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016001" y="2266950"/>
            <a:ext cx="10160000" cy="2324100"/>
          </a:xfrm>
          <a:prstGeom prst="rect">
            <a:avLst/>
          </a:prstGeom>
        </p:spPr>
        <p:txBody>
          <a:bodyPr anchor="ctr"/>
          <a:lstStyle>
            <a:lvl1pPr algn="ctr">
              <a:lnSpc>
                <a:spcPct val="80000"/>
              </a:lnSpc>
              <a:defRPr sz="6500" cap="all">
                <a:solidFill>
                  <a:srgbClr val="FFFFFF"/>
                </a:solidFill>
              </a:defRPr>
            </a:lvl1pPr>
          </a:lstStyle>
          <a:p>
            <a:r>
              <a:t>Title Text</a:t>
            </a:r>
          </a:p>
        </p:txBody>
      </p:sp>
      <p:sp>
        <p:nvSpPr>
          <p:cNvPr id="40" name="Slide Number"/>
          <p:cNvSpPr txBox="1">
            <a:spLocks noGrp="1"/>
          </p:cNvSpPr>
          <p:nvPr>
            <p:ph type="sldNum" sz="quarter" idx="2"/>
          </p:nvPr>
        </p:nvSpPr>
        <p:spPr>
          <a:xfrm>
            <a:off x="11880000" y="90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981761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3426718"/>
            <a:ext cx="8137537" cy="3431222"/>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4064001" y="-2283"/>
            <a:ext cx="8133986" cy="3431222"/>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2283"/>
            <a:ext cx="4064081" cy="3431222"/>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4064000" y="-86692"/>
            <a:ext cx="180000"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0" name="Rectangle"/>
          <p:cNvSpPr/>
          <p:nvPr/>
        </p:nvSpPr>
        <p:spPr>
          <a:xfrm rot="16200000">
            <a:off x="6006000" y="-2871000"/>
            <a:ext cx="180001" cy="12600000"/>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1" name="Rectangle"/>
          <p:cNvSpPr/>
          <p:nvPr/>
        </p:nvSpPr>
        <p:spPr>
          <a:xfrm>
            <a:off x="8038001" y="3513309"/>
            <a:ext cx="180001"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Tree>
    <p:extLst>
      <p:ext uri="{BB962C8B-B14F-4D97-AF65-F5344CB8AC3E}">
        <p14:creationId xmlns:p14="http://schemas.microsoft.com/office/powerpoint/2010/main" val="379635332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14300" y="-87801"/>
            <a:ext cx="6327329" cy="3546575"/>
          </a:xfrm>
          <a:prstGeom prst="rect">
            <a:avLst/>
          </a:prstGeom>
          <a:solidFill>
            <a:srgbClr val="8DC63F"/>
          </a:solidFill>
          <a:ln w="12700">
            <a:miter lim="400000"/>
          </a:ln>
          <a:effectLst>
            <a:outerShdw blurRad="38100" dist="25400" dir="5400000" rotWithShape="0">
              <a:srgbClr val="000000">
                <a:alpha val="50000"/>
              </a:srgbClr>
            </a:outerShdw>
          </a:effectLst>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4064000" y="3426718"/>
            <a:ext cx="4064081" cy="3431222"/>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3426718"/>
            <a:ext cx="4064081" cy="3431222"/>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6097410" y="1"/>
            <a:ext cx="6099950" cy="3431222"/>
          </a:xfrm>
          <a:prstGeom prst="rect">
            <a:avLst/>
          </a:prstGeom>
        </p:spPr>
        <p:txBody>
          <a:bodyPr lIns="91439" tIns="45719" rIns="91439" bIns="45719">
            <a:noAutofit/>
          </a:bodyPr>
          <a:lstStyle/>
          <a:p>
            <a:endParaRPr/>
          </a:p>
        </p:txBody>
      </p:sp>
      <p:grpSp>
        <p:nvGrpSpPr>
          <p:cNvPr id="337" name="Group"/>
          <p:cNvGrpSpPr/>
          <p:nvPr/>
        </p:nvGrpSpPr>
        <p:grpSpPr>
          <a:xfrm>
            <a:off x="-204000" y="-120650"/>
            <a:ext cx="12600001" cy="72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635001" y="635000"/>
            <a:ext cx="4828729" cy="2316996"/>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8818167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4064000" y="3426718"/>
            <a:ext cx="4064081" cy="3431222"/>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3426718"/>
            <a:ext cx="4064081" cy="3431222"/>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6097410" y="1"/>
            <a:ext cx="6099950" cy="3431222"/>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6099950" cy="3431222"/>
          </a:xfrm>
          <a:prstGeom prst="rect">
            <a:avLst/>
          </a:prstGeom>
        </p:spPr>
        <p:txBody>
          <a:bodyPr lIns="91439" tIns="45719" rIns="91439" bIns="45719">
            <a:noAutofit/>
          </a:bodyPr>
          <a:lstStyle/>
          <a:p>
            <a:endParaRPr/>
          </a:p>
        </p:txBody>
      </p:sp>
      <p:grpSp>
        <p:nvGrpSpPr>
          <p:cNvPr id="355" name="Group"/>
          <p:cNvGrpSpPr/>
          <p:nvPr/>
        </p:nvGrpSpPr>
        <p:grpSpPr>
          <a:xfrm>
            <a:off x="-204000" y="-120650"/>
            <a:ext cx="12600001" cy="72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3984798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508001" y="1270000"/>
            <a:ext cx="11176000" cy="468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508001" y="317501"/>
            <a:ext cx="11176000" cy="878447"/>
          </a:xfrm>
          <a:prstGeom prst="rect">
            <a:avLst/>
          </a:prstGeom>
        </p:spPr>
        <p:txBody>
          <a:bodyPr/>
          <a:lstStyle/>
          <a:p>
            <a:r>
              <a:t>Title Text</a:t>
            </a:r>
          </a:p>
        </p:txBody>
      </p:sp>
    </p:spTree>
    <p:extLst>
      <p:ext uri="{BB962C8B-B14F-4D97-AF65-F5344CB8AC3E}">
        <p14:creationId xmlns:p14="http://schemas.microsoft.com/office/powerpoint/2010/main" val="416335150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749106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0478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F6DF5D2-6F09-4539-A6D4-16F389B6E61D}" type="datetime1">
              <a:rPr lang="en-US" smtClean="0">
                <a:solidFill>
                  <a:prstClr val="black">
                    <a:tint val="75000"/>
                  </a:prstClr>
                </a:solidFill>
              </a:rPr>
              <a:pPr/>
              <a:t>6/24/2021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1213137" y="6356350"/>
            <a:ext cx="307777" cy="302647"/>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19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428180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508000" y="1206501"/>
            <a:ext cx="10922000" cy="4849027"/>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508000" y="317500"/>
            <a:ext cx="10922000" cy="693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79307543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508000" y="317500"/>
            <a:ext cx="10922000" cy="692367"/>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508000" y="1206501"/>
            <a:ext cx="10922000" cy="484839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21519935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29" name="Rectangle"/>
          <p:cNvSpPr/>
          <p:nvPr/>
        </p:nvSpPr>
        <p:spPr>
          <a:xfrm>
            <a:off x="6096000" y="1"/>
            <a:ext cx="6318575" cy="7072673"/>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180001" y="6251527"/>
            <a:ext cx="453473" cy="453473"/>
          </a:xfrm>
          <a:prstGeom prst="rect">
            <a:avLst/>
          </a:prstGeom>
          <a:ln w="12700">
            <a:miter lim="400000"/>
          </a:ln>
        </p:spPr>
      </p:pic>
      <p:sp>
        <p:nvSpPr>
          <p:cNvPr id="131" name="Title Text"/>
          <p:cNvSpPr txBox="1">
            <a:spLocks noGrp="1"/>
          </p:cNvSpPr>
          <p:nvPr>
            <p:ph type="title"/>
          </p:nvPr>
        </p:nvSpPr>
        <p:spPr>
          <a:xfrm>
            <a:off x="6604001" y="317501"/>
            <a:ext cx="5130001" cy="737996"/>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6604001" y="1206501"/>
            <a:ext cx="5130001" cy="5045027"/>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92549066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5677072" cy="6857903"/>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180001" y="6251527"/>
            <a:ext cx="453473" cy="453473"/>
          </a:xfrm>
          <a:prstGeom prst="rect">
            <a:avLst/>
          </a:prstGeom>
          <a:ln w="12700">
            <a:miter lim="400000"/>
          </a:ln>
        </p:spPr>
      </p:pic>
      <p:sp>
        <p:nvSpPr>
          <p:cNvPr id="152" name="Title Text"/>
          <p:cNvSpPr txBox="1">
            <a:spLocks noGrp="1"/>
          </p:cNvSpPr>
          <p:nvPr>
            <p:ph type="title"/>
          </p:nvPr>
        </p:nvSpPr>
        <p:spPr>
          <a:xfrm>
            <a:off x="6159501" y="317501"/>
            <a:ext cx="5677099" cy="793750"/>
          </a:xfrm>
          <a:prstGeom prst="rect">
            <a:avLst/>
          </a:prstGeom>
        </p:spPr>
        <p:txBody>
          <a:bodyPr/>
          <a:lstStyle/>
          <a:p>
            <a:r>
              <a:t>Title Text</a:t>
            </a:r>
          </a:p>
        </p:txBody>
      </p:sp>
      <p:sp>
        <p:nvSpPr>
          <p:cNvPr id="153" name="Body Level One…"/>
          <p:cNvSpPr txBox="1">
            <a:spLocks noGrp="1"/>
          </p:cNvSpPr>
          <p:nvPr>
            <p:ph type="body" sz="half" idx="1"/>
          </p:nvPr>
        </p:nvSpPr>
        <p:spPr>
          <a:xfrm>
            <a:off x="6159501" y="1206501"/>
            <a:ext cx="5677099" cy="5045027"/>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7366337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6308" y="4313621"/>
            <a:ext cx="12204616" cy="2544282"/>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508000" y="317500"/>
            <a:ext cx="10922000" cy="693000"/>
          </a:xfrm>
          <a:prstGeom prst="rect">
            <a:avLst/>
          </a:prstGeom>
        </p:spPr>
        <p:txBody>
          <a:bodyPr/>
          <a:lstStyle/>
          <a:p>
            <a:r>
              <a:t>Title Text</a:t>
            </a:r>
          </a:p>
        </p:txBody>
      </p:sp>
      <p:sp>
        <p:nvSpPr>
          <p:cNvPr id="173" name="Body Level One…"/>
          <p:cNvSpPr txBox="1">
            <a:spLocks noGrp="1"/>
          </p:cNvSpPr>
          <p:nvPr>
            <p:ph type="body" sz="half" idx="1"/>
          </p:nvPr>
        </p:nvSpPr>
        <p:spPr>
          <a:xfrm>
            <a:off x="508000" y="1206501"/>
            <a:ext cx="10922000" cy="2911121"/>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71054269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19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5918085" y="-32"/>
            <a:ext cx="6858001" cy="6858063"/>
          </a:xfrm>
          <a:prstGeom prst="rect">
            <a:avLst/>
          </a:prstGeom>
          <a:ln w="12700">
            <a:miter lim="400000"/>
          </a:ln>
        </p:spPr>
      </p:pic>
      <p:sp>
        <p:nvSpPr>
          <p:cNvPr id="19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562080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8">
            <a:alphaModFix amt="60000"/>
          </a:blip>
          <a:stretch>
            <a:fillRect/>
          </a:stretch>
        </p:blipFill>
        <p:spPr>
          <a:xfrm>
            <a:off x="180001" y="6251527"/>
            <a:ext cx="453473" cy="453473"/>
          </a:xfrm>
          <a:prstGeom prst="rect">
            <a:avLst/>
          </a:prstGeom>
          <a:ln w="12700">
            <a:miter lim="400000"/>
          </a:ln>
        </p:spPr>
      </p:pic>
      <p:sp>
        <p:nvSpPr>
          <p:cNvPr id="3" name="Title Text"/>
          <p:cNvSpPr txBox="1">
            <a:spLocks noGrp="1"/>
          </p:cNvSpPr>
          <p:nvPr>
            <p:ph type="title"/>
          </p:nvPr>
        </p:nvSpPr>
        <p:spPr>
          <a:xfrm>
            <a:off x="508000" y="317500"/>
            <a:ext cx="11292000" cy="693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508001" y="1206501"/>
            <a:ext cx="11176000" cy="47627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buBlip>
                <a:blip r:embed="rId29"/>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844018" y="6473867"/>
            <a:ext cx="307777" cy="302647"/>
          </a:xfrm>
          <a:prstGeom prst="rect">
            <a:avLst/>
          </a:prstGeom>
          <a:ln w="12700">
            <a:miter lim="400000"/>
          </a:ln>
        </p:spPr>
        <p:txBody>
          <a:bodyPr wrap="none" lIns="50800" tIns="50800" rIns="50800" bIns="50800">
            <a:spAutoFit/>
          </a:bodyPr>
          <a:lstStyle>
            <a:lvl1pPr algn="l">
              <a:defRPr sz="1300" cap="none">
                <a:solidFill>
                  <a:srgbClr val="000000"/>
                </a:solidFill>
              </a:defRPr>
            </a:lvl1pPr>
          </a:lstStyle>
          <a:p>
            <a:pPr defTabSz="412771"/>
            <a:fld id="{86CB4B4D-7CA3-9044-876B-883B54F8677D}" type="slidenum">
              <a:rPr lang="en-US" smtClean="0">
                <a:sym typeface="Helvetica"/>
              </a:rPr>
              <a:pPr defTabSz="412771"/>
              <a:t>‹#›</a:t>
            </a:fld>
            <a:endParaRPr lang="en-US">
              <a:sym typeface="Helvetica"/>
            </a:endParaRPr>
          </a:p>
        </p:txBody>
      </p:sp>
    </p:spTree>
    <p:extLst>
      <p:ext uri="{BB962C8B-B14F-4D97-AF65-F5344CB8AC3E}">
        <p14:creationId xmlns:p14="http://schemas.microsoft.com/office/powerpoint/2010/main" val="4636009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7" r:id="rId24"/>
    <p:sldLayoutId id="2147483688" r:id="rId25"/>
    <p:sldLayoutId id="2147483689" r:id="rId26"/>
  </p:sldLayoutIdLst>
  <p:transition spd="med"/>
  <p:txStyles>
    <p:titleStyle>
      <a:lvl1pPr marL="0" marR="0" indent="0"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1pPr>
      <a:lvl2pPr marL="0" marR="0" indent="114306"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2pPr>
      <a:lvl3pPr marL="0" marR="0" indent="228611"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3pPr>
      <a:lvl4pPr marL="0" marR="0" indent="342917"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4pPr>
      <a:lvl5pPr marL="0" marR="0" indent="457223"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5pPr>
      <a:lvl6pPr marL="0" marR="0" indent="571529"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6pPr>
      <a:lvl7pPr marL="0" marR="0" indent="685835"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7pPr>
      <a:lvl8pPr marL="0" marR="0" indent="800140"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8pPr>
      <a:lvl9pPr marL="0" marR="0" indent="914446"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9pPr>
    </p:titleStyle>
    <p:bodyStyle>
      <a:lvl1pPr marL="304815" marR="0" indent="-292115" algn="l" defTabSz="412771" rtl="0" latinLnBrk="0">
        <a:lnSpc>
          <a:spcPct val="100000"/>
        </a:lnSpc>
        <a:spcBef>
          <a:spcPts val="1500"/>
        </a:spcBef>
        <a:spcAft>
          <a:spcPts val="0"/>
        </a:spcAft>
        <a:buClrTx/>
        <a:buSzPct val="50000"/>
        <a:buFontTx/>
        <a:buBlip>
          <a:blip r:embed="rId29"/>
        </a:buBlip>
        <a:tabLst/>
        <a:defRPr sz="2501" b="0" i="0" u="none" strike="noStrike" cap="none" spc="0" baseline="0">
          <a:ln>
            <a:noFill/>
          </a:ln>
          <a:solidFill>
            <a:srgbClr val="333333"/>
          </a:solidFill>
          <a:uFillTx/>
          <a:latin typeface="+mn-lt"/>
          <a:ea typeface="+mn-ea"/>
          <a:cs typeface="+mn-cs"/>
          <a:sym typeface="Helvetica"/>
        </a:defRPr>
      </a:lvl1pPr>
      <a:lvl2pPr marL="622820" marR="0" indent="-305303"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2pPr>
      <a:lvl3pPr marL="940335" marR="0" indent="-305303"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3pPr>
      <a:lvl4pPr marL="1257851" marR="0" indent="-305303"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4pPr>
      <a:lvl5pPr marL="1575367" marR="0" indent="-305303"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5pPr>
      <a:lvl6pPr marL="1892883" marR="0" indent="-305304"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6pPr>
      <a:lvl7pPr marL="2210399" marR="0" indent="-305304"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7pPr>
      <a:lvl8pPr marL="2527915" marR="0" indent="-305304"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8pPr>
      <a:lvl9pPr marL="2845431" marR="0" indent="-305304" algn="l" defTabSz="412771" rtl="0" latinLnBrk="0">
        <a:lnSpc>
          <a:spcPct val="100000"/>
        </a:lnSpc>
        <a:spcBef>
          <a:spcPts val="1500"/>
        </a:spcBef>
        <a:spcAft>
          <a:spcPts val="0"/>
        </a:spcAft>
        <a:buClrTx/>
        <a:buSzPct val="50000"/>
        <a:buFontTx/>
        <a:buBlip>
          <a:blip r:embed="rId30"/>
        </a:buBlip>
        <a:tabLst/>
        <a:defRPr sz="2501" b="0" i="0" u="none" strike="noStrike" cap="none" spc="0" baseline="0">
          <a:ln>
            <a:noFill/>
          </a:ln>
          <a:solidFill>
            <a:srgbClr val="333333"/>
          </a:solidFill>
          <a:uFillTx/>
          <a:latin typeface="+mn-lt"/>
          <a:ea typeface="+mn-ea"/>
          <a:cs typeface="+mn-cs"/>
          <a:sym typeface="Helvetica"/>
        </a:defRPr>
      </a:lvl9pPr>
    </p:bodyStyle>
    <p:otherStyle>
      <a:lvl1pPr marL="0" marR="0" indent="0"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1pPr>
      <a:lvl2pPr marL="0" marR="0" indent="114306"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2pPr>
      <a:lvl3pPr marL="0" marR="0" indent="228611"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3pPr>
      <a:lvl4pPr marL="0" marR="0" indent="342917"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4pPr>
      <a:lvl5pPr marL="0" marR="0" indent="457223"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5pPr>
      <a:lvl6pPr marL="0" marR="0" indent="571529"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6pPr>
      <a:lvl7pPr marL="0" marR="0" indent="685835"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7pPr>
      <a:lvl8pPr marL="0" marR="0" indent="800140"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8pPr>
      <a:lvl9pPr marL="0" marR="0" indent="914446"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1DA468-7CB8-4E7F-BEDC-AFF11E5467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36948" y="3429000"/>
            <a:ext cx="5518104" cy="2759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E90C10-A88F-4BA5-ABC5-07E504655F32}"/>
              </a:ext>
            </a:extLst>
          </p:cNvPr>
          <p:cNvSpPr txBox="1"/>
          <p:nvPr/>
        </p:nvSpPr>
        <p:spPr>
          <a:xfrm>
            <a:off x="922683" y="669947"/>
            <a:ext cx="10346634" cy="2379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685800" rtl="0" eaLnBrk="1" fontAlgn="auto" latinLnBrk="0" hangingPunct="1">
              <a:lnSpc>
                <a:spcPct val="90000"/>
              </a:lnSpc>
              <a:spcBef>
                <a:spcPct val="0"/>
              </a:spcBef>
              <a:spcAft>
                <a:spcPts val="1200"/>
              </a:spcAft>
              <a:buClrTx/>
              <a:buSzTx/>
              <a:buFontTx/>
              <a:buNone/>
              <a:tabLst/>
              <a:defRPr/>
            </a:pPr>
            <a:r>
              <a:rPr kumimoji="0" lang="en-US" sz="4500" b="1" i="0" u="none" strike="noStrike" kern="1200" cap="none" spc="0" normalizeH="0" baseline="0" noProof="0" dirty="0">
                <a:ln>
                  <a:noFill/>
                </a:ln>
                <a:solidFill>
                  <a:schemeClr val="accent2"/>
                </a:solidFill>
                <a:effectLst/>
                <a:uLnTx/>
                <a:uFillTx/>
                <a:latin typeface="Arial"/>
                <a:cs typeface="Arial"/>
                <a:sym typeface="Arial"/>
              </a:rPr>
              <a:t>SAVING THE WORLD FROM CLIMATE CHANGE</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92D050"/>
              </a:solidFill>
              <a:effectLst/>
              <a:uLnTx/>
              <a:uFillTx/>
              <a:latin typeface="Arial"/>
              <a:cs typeface="Arial"/>
              <a:sym typeface="Arial"/>
            </a:endParaRP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2"/>
                </a:solidFill>
                <a:effectLst/>
                <a:uLnTx/>
                <a:uFillTx/>
                <a:latin typeface="Arial"/>
                <a:cs typeface="Arial"/>
                <a:sym typeface="Arial"/>
              </a:rPr>
              <a:t>Pat and Steve Miller</a:t>
            </a:r>
          </a:p>
        </p:txBody>
      </p:sp>
    </p:spTree>
    <p:extLst>
      <p:ext uri="{BB962C8B-B14F-4D97-AF65-F5344CB8AC3E}">
        <p14:creationId xmlns:p14="http://schemas.microsoft.com/office/powerpoint/2010/main" val="12808713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2019-9-27-NYC">
            <a:hlinkClick r:id="" action="ppaction://media"/>
            <a:extLst>
              <a:ext uri="{FF2B5EF4-FFF2-40B4-BE49-F238E27FC236}">
                <a16:creationId xmlns:a16="http://schemas.microsoft.com/office/drawing/2014/main" id="{05A16223-756D-4F30-9DDA-6D429986A2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86366" y="24740"/>
            <a:ext cx="3826625" cy="6833260"/>
          </a:xfrm>
          <a:prstGeom prst="rect">
            <a:avLst/>
          </a:prstGeom>
        </p:spPr>
      </p:pic>
      <p:sp>
        <p:nvSpPr>
          <p:cNvPr id="2" name="TextBox 1"/>
          <p:cNvSpPr txBox="1"/>
          <p:nvPr/>
        </p:nvSpPr>
        <p:spPr>
          <a:xfrm>
            <a:off x="1607601" y="1045511"/>
            <a:ext cx="3097924" cy="4970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4950" b="1" i="0" u="none" strike="noStrike" kern="0" cap="none" spc="0" normalizeH="0" baseline="0" noProof="0" dirty="0">
                <a:ln>
                  <a:noFill/>
                </a:ln>
                <a:solidFill>
                  <a:schemeClr val="accent2"/>
                </a:solidFill>
                <a:effectLst/>
                <a:uLnTx/>
                <a:uFillTx/>
                <a:latin typeface="Arial"/>
                <a:cs typeface="Arial"/>
                <a:sym typeface="Arial"/>
              </a:rPr>
              <a:t>GLOBAL</a:t>
            </a:r>
          </a:p>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4950" b="1" i="0" u="none" strike="noStrike" kern="0" cap="none" spc="0" normalizeH="0" baseline="0" noProof="0" dirty="0">
                <a:ln>
                  <a:noFill/>
                </a:ln>
                <a:solidFill>
                  <a:schemeClr val="accent2"/>
                </a:solidFill>
                <a:effectLst/>
                <a:uLnTx/>
                <a:uFillTx/>
                <a:latin typeface="Arial"/>
                <a:cs typeface="Arial"/>
                <a:sym typeface="Arial"/>
              </a:rPr>
              <a:t>YOUTH</a:t>
            </a:r>
          </a:p>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4950" b="1" i="0" u="none" strike="noStrike" kern="0" cap="none" spc="0" normalizeH="0" baseline="0" noProof="0" dirty="0">
                <a:ln>
                  <a:noFill/>
                </a:ln>
                <a:solidFill>
                  <a:schemeClr val="accent2"/>
                </a:solidFill>
                <a:effectLst/>
                <a:uLnTx/>
                <a:uFillTx/>
                <a:latin typeface="Arial"/>
                <a:cs typeface="Arial"/>
                <a:sym typeface="Arial"/>
              </a:rPr>
              <a:t>CLIMATE</a:t>
            </a:r>
          </a:p>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4950" b="1" i="0" u="none" strike="noStrike" kern="0" cap="none" spc="0" normalizeH="0" baseline="0" noProof="0" dirty="0">
                <a:ln>
                  <a:noFill/>
                </a:ln>
                <a:solidFill>
                  <a:schemeClr val="accent2"/>
                </a:solidFill>
                <a:effectLst/>
                <a:uLnTx/>
                <a:uFillTx/>
                <a:latin typeface="Arial"/>
                <a:cs typeface="Arial"/>
                <a:sym typeface="Arial"/>
              </a:rPr>
              <a:t>STRIKE</a:t>
            </a: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chemeClr val="accent2"/>
              </a:solidFill>
              <a:effectLst/>
              <a:uLnTx/>
              <a:uFillTx/>
              <a:latin typeface="Arial"/>
              <a:cs typeface="Arial"/>
              <a:sym typeface="Arial"/>
            </a:endParaRPr>
          </a:p>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chemeClr val="accent2"/>
                </a:solidFill>
                <a:effectLst/>
                <a:uLnTx/>
                <a:uFillTx/>
                <a:latin typeface="Arial"/>
                <a:cs typeface="Arial"/>
                <a:sym typeface="Arial"/>
              </a:rPr>
              <a:t>NYC</a:t>
            </a:r>
          </a:p>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chemeClr val="accent2"/>
                </a:solidFill>
                <a:effectLst/>
                <a:uLnTx/>
                <a:uFillTx/>
                <a:latin typeface="Arial"/>
                <a:cs typeface="Arial"/>
                <a:sym typeface="Arial"/>
              </a:rPr>
              <a:t>September 20, 2019</a:t>
            </a:r>
          </a:p>
        </p:txBody>
      </p:sp>
    </p:spTree>
    <p:extLst>
      <p:ext uri="{BB962C8B-B14F-4D97-AF65-F5344CB8AC3E}">
        <p14:creationId xmlns:p14="http://schemas.microsoft.com/office/powerpoint/2010/main" val="28292732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36DA13-6ED9-4FFE-A1A8-DE835F2A2BF3}"/>
              </a:ext>
            </a:extLst>
          </p:cNvPr>
          <p:cNvPicPr>
            <a:picLocks noGrp="1" noChangeAspect="1"/>
          </p:cNvPicPr>
          <p:nvPr>
            <p:ph type="pic" idx="13"/>
          </p:nvPr>
        </p:nvPicPr>
        <p:blipFill rotWithShape="1">
          <a:blip r:embed="rId2"/>
          <a:srcRect t="5462"/>
          <a:stretch/>
        </p:blipFill>
        <p:spPr>
          <a:xfrm>
            <a:off x="159046" y="10"/>
            <a:ext cx="12191980" cy="6857990"/>
          </a:xfrm>
          <a:prstGeom prst="rect">
            <a:avLst/>
          </a:prstGeom>
          <a:noFill/>
        </p:spPr>
      </p:pic>
      <p:sp>
        <p:nvSpPr>
          <p:cNvPr id="10" name="Text Placeholder 2">
            <a:extLst>
              <a:ext uri="{FF2B5EF4-FFF2-40B4-BE49-F238E27FC236}">
                <a16:creationId xmlns:a16="http://schemas.microsoft.com/office/drawing/2014/main" id="{DDAA23D2-F5E2-4E5C-A4D7-57F9738388AD}"/>
              </a:ext>
            </a:extLst>
          </p:cNvPr>
          <p:cNvSpPr>
            <a:spLocks noGrp="1"/>
          </p:cNvSpPr>
          <p:nvPr>
            <p:ph type="body" idx="1"/>
          </p:nvPr>
        </p:nvSpPr>
        <p:spPr>
          <a:xfrm>
            <a:off x="508000" y="1206501"/>
            <a:ext cx="10922000" cy="4849027"/>
          </a:xfrm>
        </p:spPr>
        <p:txBody>
          <a:bodyPr/>
          <a:lstStyle/>
          <a:p>
            <a:pPr marL="12700" indent="0">
              <a:buNone/>
            </a:pPr>
            <a:r>
              <a:rPr lang="en-US" dirty="0"/>
              <a:t> </a:t>
            </a:r>
          </a:p>
        </p:txBody>
      </p:sp>
      <p:sp>
        <p:nvSpPr>
          <p:cNvPr id="12" name="Title 3">
            <a:extLst>
              <a:ext uri="{FF2B5EF4-FFF2-40B4-BE49-F238E27FC236}">
                <a16:creationId xmlns:a16="http://schemas.microsoft.com/office/drawing/2014/main" id="{B30D7825-3271-403C-90C6-4802C16CB15A}"/>
              </a:ext>
            </a:extLst>
          </p:cNvPr>
          <p:cNvSpPr>
            <a:spLocks noGrp="1"/>
          </p:cNvSpPr>
          <p:nvPr>
            <p:ph type="title"/>
          </p:nvPr>
        </p:nvSpPr>
        <p:spPr>
          <a:xfrm>
            <a:off x="1789723" y="340946"/>
            <a:ext cx="10922000" cy="693000"/>
          </a:xfrm>
        </p:spPr>
        <p:txBody>
          <a:bodyPr/>
          <a:lstStyle/>
          <a:p>
            <a:r>
              <a:rPr lang="en-US" dirty="0">
                <a:solidFill>
                  <a:schemeClr val="accent2">
                    <a:lumMod val="60000"/>
                    <a:lumOff val="40000"/>
                  </a:schemeClr>
                </a:solidFill>
              </a:rPr>
              <a:t>Sierra Club Get Out The Vote 2020</a:t>
            </a:r>
          </a:p>
        </p:txBody>
      </p:sp>
    </p:spTree>
    <p:extLst>
      <p:ext uri="{BB962C8B-B14F-4D97-AF65-F5344CB8AC3E}">
        <p14:creationId xmlns:p14="http://schemas.microsoft.com/office/powerpoint/2010/main" val="27080690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8484476" y="1189381"/>
            <a:ext cx="3369168" cy="4716469"/>
          </a:xfrm>
        </p:spPr>
        <p:txBody>
          <a:bodyPr>
            <a:noAutofit/>
          </a:bodyPr>
          <a:lstStyle/>
          <a:p>
            <a:pPr algn="ctr"/>
            <a:r>
              <a:rPr lang="en-US" sz="4400" dirty="0">
                <a:solidFill>
                  <a:srgbClr val="00B050"/>
                </a:solidFill>
              </a:rPr>
              <a:t>Our Journey Begins:</a:t>
            </a:r>
            <a:br>
              <a:rPr lang="en-US" sz="4400" dirty="0">
                <a:solidFill>
                  <a:srgbClr val="00B050"/>
                </a:solidFill>
              </a:rPr>
            </a:br>
            <a:br>
              <a:rPr lang="en-US" sz="4400" dirty="0">
                <a:solidFill>
                  <a:srgbClr val="00B050"/>
                </a:solidFill>
              </a:rPr>
            </a:br>
            <a:r>
              <a:rPr lang="en-US" sz="4400" dirty="0">
                <a:solidFill>
                  <a:srgbClr val="00B050"/>
                </a:solidFill>
              </a:rPr>
              <a:t>New Climate Reality Leaders</a:t>
            </a:r>
          </a:p>
        </p:txBody>
      </p:sp>
      <p:pic>
        <p:nvPicPr>
          <p:cNvPr id="5" name="Picture 4">
            <a:extLst>
              <a:ext uri="{FF2B5EF4-FFF2-40B4-BE49-F238E27FC236}">
                <a16:creationId xmlns:a16="http://schemas.microsoft.com/office/drawing/2014/main" id="{ADDA0143-DCC1-42F4-90BB-2FCBB325D5EE}"/>
              </a:ext>
            </a:extLst>
          </p:cNvPr>
          <p:cNvPicPr>
            <a:picLocks noChangeAspect="1"/>
          </p:cNvPicPr>
          <p:nvPr/>
        </p:nvPicPr>
        <p:blipFill>
          <a:blip r:embed="rId3"/>
          <a:stretch>
            <a:fillRect/>
          </a:stretch>
        </p:blipFill>
        <p:spPr>
          <a:xfrm>
            <a:off x="38429" y="0"/>
            <a:ext cx="8081921" cy="6858000"/>
          </a:xfrm>
          <a:prstGeom prst="rect">
            <a:avLst/>
          </a:prstGeom>
        </p:spPr>
      </p:pic>
    </p:spTree>
    <p:extLst>
      <p:ext uri="{BB962C8B-B14F-4D97-AF65-F5344CB8AC3E}">
        <p14:creationId xmlns:p14="http://schemas.microsoft.com/office/powerpoint/2010/main" val="154201843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2385753" y="174650"/>
            <a:ext cx="7506393" cy="581025"/>
          </a:xfrm>
        </p:spPr>
        <p:txBody>
          <a:bodyPr>
            <a:normAutofit fontScale="90000"/>
          </a:bodyPr>
          <a:lstStyle/>
          <a:p>
            <a:r>
              <a:rPr lang="en-US" dirty="0">
                <a:solidFill>
                  <a:srgbClr val="00B050"/>
                </a:solidFill>
              </a:rPr>
              <a:t>Your (Typical NJ) GHG Emissions </a:t>
            </a:r>
            <a:r>
              <a:rPr lang="en-US" dirty="0" err="1">
                <a:solidFill>
                  <a:srgbClr val="00B050"/>
                </a:solidFill>
              </a:rPr>
              <a:t>EEEmissions</a:t>
            </a:r>
            <a:endParaRPr lang="en-US" dirty="0">
              <a:solidFill>
                <a:srgbClr val="00B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268" y="774726"/>
            <a:ext cx="9707533" cy="6083275"/>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265267" y="674693"/>
            <a:ext cx="9449838" cy="571500"/>
          </a:xfrm>
        </p:spPr>
        <p:txBody>
          <a:bodyPr/>
          <a:lstStyle/>
          <a:p>
            <a:pPr marL="12701" indent="0" algn="ctr">
              <a:buNone/>
            </a:pPr>
            <a:r>
              <a:rPr lang="en-US" b="1" dirty="0">
                <a:solidFill>
                  <a:srgbClr val="00B050"/>
                </a:solidFill>
                <a:latin typeface="Arial" panose="020B0604020202020204" pitchFamily="34" charset="0"/>
                <a:cs typeface="Arial" panose="020B0604020202020204" pitchFamily="34" charset="0"/>
              </a:rPr>
              <a:t>“</a:t>
            </a:r>
            <a:r>
              <a:rPr lang="en-US" sz="1800" b="1" dirty="0">
                <a:solidFill>
                  <a:srgbClr val="00B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29366583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97FE-253D-4757-A09B-D21AECAF7058}"/>
              </a:ext>
            </a:extLst>
          </p:cNvPr>
          <p:cNvSpPr>
            <a:spLocks noGrp="1"/>
          </p:cNvSpPr>
          <p:nvPr>
            <p:ph type="title"/>
          </p:nvPr>
        </p:nvSpPr>
        <p:spPr>
          <a:xfrm>
            <a:off x="508000" y="317500"/>
            <a:ext cx="11292000" cy="1045474"/>
          </a:xfrm>
        </p:spPr>
        <p:txBody>
          <a:bodyPr>
            <a:normAutofit/>
          </a:bodyPr>
          <a:lstStyle/>
          <a:p>
            <a:pPr algn="ctr"/>
            <a:r>
              <a:rPr lang="en-US" sz="5400" dirty="0">
                <a:solidFill>
                  <a:schemeClr val="accent2"/>
                </a:solidFill>
              </a:rPr>
              <a:t>3 STEPS TO CLEAN ENERGY</a:t>
            </a:r>
          </a:p>
        </p:txBody>
      </p:sp>
      <p:sp>
        <p:nvSpPr>
          <p:cNvPr id="3" name="Text Placeholder 2">
            <a:extLst>
              <a:ext uri="{FF2B5EF4-FFF2-40B4-BE49-F238E27FC236}">
                <a16:creationId xmlns:a16="http://schemas.microsoft.com/office/drawing/2014/main" id="{0FFF3588-E383-429F-9051-BC772F9D6615}"/>
              </a:ext>
            </a:extLst>
          </p:cNvPr>
          <p:cNvSpPr>
            <a:spLocks noGrp="1"/>
          </p:cNvSpPr>
          <p:nvPr>
            <p:ph type="body" idx="1"/>
          </p:nvPr>
        </p:nvSpPr>
        <p:spPr>
          <a:xfrm>
            <a:off x="566000" y="1603316"/>
            <a:ext cx="11176000" cy="4762742"/>
          </a:xfrm>
        </p:spPr>
        <p:txBody>
          <a:bodyPr>
            <a:normAutofit/>
          </a:bodyPr>
          <a:lstStyle/>
          <a:p>
            <a:pPr>
              <a:spcBef>
                <a:spcPts val="2400"/>
              </a:spcBef>
              <a:buFont typeface="Wingdings" panose="05000000000000000000" pitchFamily="2" charset="2"/>
              <a:buChar char="§"/>
            </a:pPr>
            <a:r>
              <a:rPr lang="en-US" sz="4000" b="1" dirty="0">
                <a:solidFill>
                  <a:schemeClr val="accent2"/>
                </a:solidFill>
              </a:rPr>
              <a:t>Electrify Vehicles</a:t>
            </a:r>
          </a:p>
          <a:p>
            <a:pPr>
              <a:spcBef>
                <a:spcPts val="2400"/>
              </a:spcBef>
              <a:buFont typeface="Wingdings" panose="05000000000000000000" pitchFamily="2" charset="2"/>
              <a:buChar char="§"/>
            </a:pPr>
            <a:r>
              <a:rPr lang="en-US" sz="4000" b="1" dirty="0">
                <a:solidFill>
                  <a:schemeClr val="accent2"/>
                </a:solidFill>
              </a:rPr>
              <a:t>100% Clean Electricity (wind, solar …)</a:t>
            </a:r>
          </a:p>
          <a:p>
            <a:pPr>
              <a:spcBef>
                <a:spcPts val="2400"/>
              </a:spcBef>
              <a:buFont typeface="Wingdings" panose="05000000000000000000" pitchFamily="2" charset="2"/>
              <a:buChar char="§"/>
            </a:pPr>
            <a:r>
              <a:rPr lang="en-US" sz="4000" b="1" dirty="0">
                <a:solidFill>
                  <a:schemeClr val="accent2"/>
                </a:solidFill>
              </a:rPr>
              <a:t>Electrify Space Heating and Appliances and Increase Efficiency</a:t>
            </a:r>
          </a:p>
        </p:txBody>
      </p:sp>
    </p:spTree>
    <p:extLst>
      <p:ext uri="{BB962C8B-B14F-4D97-AF65-F5344CB8AC3E}">
        <p14:creationId xmlns:p14="http://schemas.microsoft.com/office/powerpoint/2010/main" val="26381182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F8A90-B184-4D61-9DDB-1617D97B3E6D}"/>
              </a:ext>
            </a:extLst>
          </p:cNvPr>
          <p:cNvPicPr>
            <a:picLocks noChangeAspect="1"/>
          </p:cNvPicPr>
          <p:nvPr/>
        </p:nvPicPr>
        <p:blipFill rotWithShape="1">
          <a:blip r:embed="rId3"/>
          <a:srcRect t="4428" b="20572"/>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6340789" y="505828"/>
            <a:ext cx="5656423" cy="912426"/>
          </a:xfrm>
        </p:spPr>
        <p:txBody>
          <a:bodyPr>
            <a:noAutofit/>
          </a:bodyPr>
          <a:lstStyle/>
          <a:p>
            <a:pPr>
              <a:lnSpc>
                <a:spcPct val="90000"/>
              </a:lnSpc>
            </a:pPr>
            <a:r>
              <a:rPr lang="en-US" sz="3600" dirty="0">
                <a:solidFill>
                  <a:schemeClr val="accent2">
                    <a:lumMod val="40000"/>
                    <a:lumOff val="60000"/>
                  </a:schemeClr>
                </a:solidFill>
              </a:rPr>
              <a:t>Our First Sierra Club Talk</a:t>
            </a:r>
          </a:p>
        </p:txBody>
      </p:sp>
      <p:sp>
        <p:nvSpPr>
          <p:cNvPr id="10" name="Text Placeholder 3">
            <a:extLst>
              <a:ext uri="{FF2B5EF4-FFF2-40B4-BE49-F238E27FC236}">
                <a16:creationId xmlns:a16="http://schemas.microsoft.com/office/drawing/2014/main" id="{C87CE459-9F95-4172-815A-770C235DE4D5}"/>
              </a:ext>
            </a:extLst>
          </p:cNvPr>
          <p:cNvSpPr>
            <a:spLocks noGrp="1"/>
          </p:cNvSpPr>
          <p:nvPr>
            <p:ph type="body" sz="half" idx="1"/>
          </p:nvPr>
        </p:nvSpPr>
        <p:spPr>
          <a:xfrm>
            <a:off x="6604001" y="1206501"/>
            <a:ext cx="5130001" cy="5045027"/>
          </a:xfrm>
        </p:spPr>
        <p:txBody>
          <a:bodyPr>
            <a:normAutofit/>
          </a:bodyPr>
          <a:lstStyle/>
          <a:p>
            <a:pPr marL="12700" indent="0">
              <a:buNone/>
            </a:pPr>
            <a:r>
              <a:rPr lang="en-US" dirty="0"/>
              <a:t> </a:t>
            </a:r>
          </a:p>
        </p:txBody>
      </p:sp>
    </p:spTree>
    <p:extLst>
      <p:ext uri="{BB962C8B-B14F-4D97-AF65-F5344CB8AC3E}">
        <p14:creationId xmlns:p14="http://schemas.microsoft.com/office/powerpoint/2010/main" val="21305209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17501"/>
            <a:ext cx="11292000" cy="164638"/>
          </a:xfrm>
        </p:spPr>
        <p:txBody>
          <a:bodyPr>
            <a:normAutofit fontScale="90000"/>
          </a:bodyPr>
          <a:lstStyle/>
          <a:p>
            <a:r>
              <a:rPr lang="en-US" dirty="0"/>
              <a:t> </a:t>
            </a:r>
          </a:p>
        </p:txBody>
      </p:sp>
      <p:sp>
        <p:nvSpPr>
          <p:cNvPr id="3" name="Text Placeholder 2"/>
          <p:cNvSpPr>
            <a:spLocks noGrp="1"/>
          </p:cNvSpPr>
          <p:nvPr>
            <p:ph type="body" idx="1"/>
          </p:nvPr>
        </p:nvSpPr>
        <p:spPr>
          <a:xfrm>
            <a:off x="566001" y="399819"/>
            <a:ext cx="11176000" cy="5493905"/>
          </a:xfrm>
        </p:spPr>
        <p:txBody>
          <a:bodyPr/>
          <a:lstStyle/>
          <a:p>
            <a:pPr marL="12701" indent="0">
              <a:buNone/>
            </a:pPr>
            <a:r>
              <a:rPr lang="en-US" dirty="0"/>
              <a:t> </a:t>
            </a:r>
          </a:p>
        </p:txBody>
      </p:sp>
      <p:pic>
        <p:nvPicPr>
          <p:cNvPr id="4" name="TCRP_print_fullcolor_lrg.ai" descr="TCRP_print_fullcolor_lrg.ai"/>
          <p:cNvPicPr>
            <a:picLocks noChangeAspect="1"/>
          </p:cNvPicPr>
          <p:nvPr/>
        </p:nvPicPr>
        <p:blipFill>
          <a:blip r:embed="rId3"/>
          <a:stretch>
            <a:fillRect/>
          </a:stretch>
        </p:blipFill>
        <p:spPr>
          <a:xfrm>
            <a:off x="1480779" y="2946347"/>
            <a:ext cx="4189361" cy="949571"/>
          </a:xfrm>
          <a:prstGeom prst="rect">
            <a:avLst/>
          </a:prstGeom>
          <a:ln w="12700">
            <a:miter lim="400000"/>
          </a:ln>
        </p:spPr>
      </p:pic>
      <p:sp>
        <p:nvSpPr>
          <p:cNvPr id="5" name="TextBox 4"/>
          <p:cNvSpPr txBox="1"/>
          <p:nvPr/>
        </p:nvSpPr>
        <p:spPr>
          <a:xfrm>
            <a:off x="6647905" y="3231897"/>
            <a:ext cx="3059837"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71"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EBCD1B"/>
                </a:solidFill>
                <a:effectLst/>
                <a:uLnTx/>
                <a:uFillTx/>
                <a:latin typeface="Helvetica"/>
                <a:cs typeface="Helvetica"/>
                <a:sym typeface="Helvetica"/>
              </a:rPr>
              <a:t>Sierra Club</a:t>
            </a: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697" y="2414891"/>
            <a:ext cx="2028218" cy="2028218"/>
          </a:xfrm>
          <a:prstGeom prst="rect">
            <a:avLst/>
          </a:prstGeom>
        </p:spPr>
      </p:pic>
      <p:sp>
        <p:nvSpPr>
          <p:cNvPr id="7" name="TextBox 6"/>
          <p:cNvSpPr txBox="1"/>
          <p:nvPr/>
        </p:nvSpPr>
        <p:spPr>
          <a:xfrm>
            <a:off x="1480778" y="3893343"/>
            <a:ext cx="399499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71" rtl="0" eaLnBrk="1" fontAlgn="auto" latinLnBrk="0" hangingPunct="0">
              <a:lnSpc>
                <a:spcPct val="100000"/>
              </a:lnSpc>
              <a:spcBef>
                <a:spcPts val="0"/>
              </a:spcBef>
              <a:spcAft>
                <a:spcPts val="0"/>
              </a:spcAft>
              <a:buClrTx/>
              <a:buSzTx/>
              <a:buFontTx/>
              <a:buNone/>
              <a:tabLst/>
              <a:defRPr/>
            </a:pPr>
            <a:r>
              <a:rPr kumimoji="0" lang="en-US" sz="2400" b="1" i="0" u="none" strike="noStrike" kern="0" cap="all" spc="0" normalizeH="0" baseline="0" noProof="0" dirty="0">
                <a:ln>
                  <a:noFill/>
                </a:ln>
                <a:solidFill>
                  <a:srgbClr val="8DC63F"/>
                </a:solidFill>
                <a:effectLst/>
                <a:uLnTx/>
                <a:uFillTx/>
                <a:latin typeface="Helvetica"/>
                <a:cs typeface="Helvetica"/>
                <a:sym typeface="Helvetica"/>
              </a:rPr>
              <a:t>100% </a:t>
            </a:r>
            <a:r>
              <a:rPr kumimoji="0" lang="en-US" sz="2100" b="1" i="0" u="none" strike="noStrike" kern="0" cap="none" spc="0" normalizeH="0" baseline="0" noProof="0" dirty="0">
                <a:ln>
                  <a:noFill/>
                </a:ln>
                <a:solidFill>
                  <a:srgbClr val="8DC63F"/>
                </a:solidFill>
                <a:effectLst/>
                <a:uLnTx/>
                <a:uFillTx/>
                <a:latin typeface="Helvetica"/>
                <a:cs typeface="Helvetica"/>
                <a:sym typeface="Helvetica"/>
              </a:rPr>
              <a:t>Committed</a:t>
            </a:r>
          </a:p>
        </p:txBody>
      </p:sp>
      <p:pic>
        <p:nvPicPr>
          <p:cNvPr id="8" name="Picture 7" descr="C:\Users\Pat\AppData\Local\Microsoft\Windows Live Mail\WLMDSS.tmp\WLMFE5C.tmp\logo-clean-energ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798" y="621337"/>
            <a:ext cx="2446151" cy="2028218"/>
          </a:xfrm>
          <a:prstGeom prst="rect">
            <a:avLst/>
          </a:prstGeom>
          <a:noFill/>
          <a:ln>
            <a:noFill/>
          </a:ln>
        </p:spPr>
      </p:pic>
      <p:sp>
        <p:nvSpPr>
          <p:cNvPr id="9" name="TextBox 8"/>
          <p:cNvSpPr txBox="1"/>
          <p:nvPr/>
        </p:nvSpPr>
        <p:spPr>
          <a:xfrm>
            <a:off x="1045371" y="4932492"/>
            <a:ext cx="10217258"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619125"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DCDEE0">
                    <a:lumMod val="10000"/>
                  </a:srgbClr>
                </a:solidFill>
                <a:effectLst/>
                <a:uLnTx/>
                <a:uFillTx/>
                <a:latin typeface="Helvetica"/>
                <a:cs typeface="Helvetica"/>
                <a:sym typeface="Helvetica"/>
              </a:rPr>
              <a:t>Our mission is to leave a legacy of a livable world for our children and grandchildren.</a:t>
            </a:r>
          </a:p>
        </p:txBody>
      </p:sp>
    </p:spTree>
    <p:extLst>
      <p:ext uri="{BB962C8B-B14F-4D97-AF65-F5344CB8AC3E}">
        <p14:creationId xmlns:p14="http://schemas.microsoft.com/office/powerpoint/2010/main" val="33046197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2" name="Title 1"/>
          <p:cNvSpPr>
            <a:spLocks noGrp="1"/>
          </p:cNvSpPr>
          <p:nvPr>
            <p:ph type="title"/>
          </p:nvPr>
        </p:nvSpPr>
        <p:spPr>
          <a:xfrm>
            <a:off x="854015" y="5764080"/>
            <a:ext cx="10349722" cy="692367"/>
          </a:xfrm>
        </p:spPr>
        <p:txBody>
          <a:bodyPr>
            <a:noAutofit/>
          </a:bodyPr>
          <a:lstStyle/>
          <a:p>
            <a:r>
              <a:rPr lang="en-US" sz="4400" dirty="0">
                <a:solidFill>
                  <a:schemeClr val="accent2">
                    <a:lumMod val="75000"/>
                  </a:schemeClr>
                </a:solidFill>
              </a:rPr>
              <a:t>WHY WE WANT TO SAVE THE WORLD</a:t>
            </a:r>
          </a:p>
        </p:txBody>
      </p:sp>
      <p:sp>
        <p:nvSpPr>
          <p:cNvPr id="3" name="Text Placeholder 2"/>
          <p:cNvSpPr>
            <a:spLocks noGrp="1"/>
          </p:cNvSpPr>
          <p:nvPr>
            <p:ph type="body" idx="1"/>
          </p:nvPr>
        </p:nvSpPr>
        <p:spPr>
          <a:xfrm>
            <a:off x="508000" y="1206501"/>
            <a:ext cx="10922000" cy="4848394"/>
          </a:xfrm>
        </p:spPr>
        <p:txBody>
          <a:bodyPr>
            <a:normAutofit/>
          </a:bodyPr>
          <a:lstStyle/>
          <a:p>
            <a:pPr marL="12701" indent="0">
              <a:buNone/>
            </a:pPr>
            <a:endParaRPr lang="en-US" dirty="0"/>
          </a:p>
          <a:p>
            <a:pPr marL="12701" indent="0">
              <a:buNone/>
            </a:pPr>
            <a:endParaRPr lang="en-US" dirty="0"/>
          </a:p>
        </p:txBody>
      </p:sp>
    </p:spTree>
    <p:extLst>
      <p:ext uri="{BB962C8B-B14F-4D97-AF65-F5344CB8AC3E}">
        <p14:creationId xmlns:p14="http://schemas.microsoft.com/office/powerpoint/2010/main" val="391984030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DF163CF-B1D8-4084-BDCB-D7F2BD2717DB}"/>
              </a:ext>
            </a:extLst>
          </p:cNvPr>
          <p:cNvPicPr>
            <a:picLocks noGrp="1" noChangeAspect="1"/>
          </p:cNvPicPr>
          <p:nvPr>
            <p:ph type="pic" idx="13"/>
          </p:nvPr>
        </p:nvPicPr>
        <p:blipFill rotWithShape="1">
          <a:blip r:embed="rId2"/>
          <a:srcRect t="9965" r="-1" b="45598"/>
          <a:stretch/>
        </p:blipFill>
        <p:spPr>
          <a:xfrm>
            <a:off x="20" y="10"/>
            <a:ext cx="12191980" cy="6857990"/>
          </a:xfrm>
          <a:prstGeom prst="rect">
            <a:avLst/>
          </a:prstGeom>
          <a:noFill/>
        </p:spPr>
      </p:pic>
      <p:sp>
        <p:nvSpPr>
          <p:cNvPr id="10" name="Text Placeholder 2">
            <a:extLst>
              <a:ext uri="{FF2B5EF4-FFF2-40B4-BE49-F238E27FC236}">
                <a16:creationId xmlns:a16="http://schemas.microsoft.com/office/drawing/2014/main" id="{9A467C80-2515-43B0-8424-45EBF01B0608}"/>
              </a:ext>
            </a:extLst>
          </p:cNvPr>
          <p:cNvSpPr>
            <a:spLocks noGrp="1"/>
          </p:cNvSpPr>
          <p:nvPr>
            <p:ph type="body" idx="1"/>
          </p:nvPr>
        </p:nvSpPr>
        <p:spPr>
          <a:xfrm>
            <a:off x="508000" y="1206501"/>
            <a:ext cx="10922000" cy="4849027"/>
          </a:xfrm>
        </p:spPr>
        <p:txBody>
          <a:bodyPr/>
          <a:lstStyle/>
          <a:p>
            <a:pPr marL="12700" indent="0">
              <a:buNone/>
            </a:pPr>
            <a:r>
              <a:rPr lang="en-US" dirty="0"/>
              <a:t> </a:t>
            </a:r>
          </a:p>
        </p:txBody>
      </p:sp>
      <p:sp>
        <p:nvSpPr>
          <p:cNvPr id="3" name="Title 2">
            <a:extLst>
              <a:ext uri="{FF2B5EF4-FFF2-40B4-BE49-F238E27FC236}">
                <a16:creationId xmlns:a16="http://schemas.microsoft.com/office/drawing/2014/main" id="{5F3A99C1-41D7-435F-90BC-7E9187D1E5AE}"/>
              </a:ext>
            </a:extLst>
          </p:cNvPr>
          <p:cNvSpPr>
            <a:spLocks noGrp="1"/>
          </p:cNvSpPr>
          <p:nvPr>
            <p:ph type="title"/>
          </p:nvPr>
        </p:nvSpPr>
        <p:spPr>
          <a:xfrm>
            <a:off x="508000" y="317500"/>
            <a:ext cx="10922000" cy="693000"/>
          </a:xfrm>
        </p:spPr>
        <p:txBody>
          <a:bodyPr>
            <a:normAutofit/>
          </a:bodyPr>
          <a:lstStyle/>
          <a:p>
            <a:r>
              <a:rPr lang="en-US" dirty="0">
                <a:solidFill>
                  <a:srgbClr val="FFFF00"/>
                </a:solidFill>
              </a:rPr>
              <a:t>People’s Climate March 2018</a:t>
            </a:r>
          </a:p>
        </p:txBody>
      </p:sp>
    </p:spTree>
    <p:extLst>
      <p:ext uri="{BB962C8B-B14F-4D97-AF65-F5344CB8AC3E}">
        <p14:creationId xmlns:p14="http://schemas.microsoft.com/office/powerpoint/2010/main" val="256799343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with medium confidence">
            <a:extLst>
              <a:ext uri="{FF2B5EF4-FFF2-40B4-BE49-F238E27FC236}">
                <a16:creationId xmlns:a16="http://schemas.microsoft.com/office/drawing/2014/main" id="{C886BE90-C904-4FE0-AA2C-18B7611C45FC}"/>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prstGeom prst="rect">
            <a:avLst/>
          </a:prstGeom>
          <a:noFill/>
        </p:spPr>
      </p:pic>
      <p:sp>
        <p:nvSpPr>
          <p:cNvPr id="9" name="Text Placeholder 2">
            <a:extLst>
              <a:ext uri="{FF2B5EF4-FFF2-40B4-BE49-F238E27FC236}">
                <a16:creationId xmlns:a16="http://schemas.microsoft.com/office/drawing/2014/main" id="{6AEC1431-1BD1-4FD1-A1C8-18C4BB127031}"/>
              </a:ext>
            </a:extLst>
          </p:cNvPr>
          <p:cNvSpPr>
            <a:spLocks noGrp="1"/>
          </p:cNvSpPr>
          <p:nvPr>
            <p:ph type="body" idx="1"/>
          </p:nvPr>
        </p:nvSpPr>
        <p:spPr>
          <a:xfrm>
            <a:off x="508000" y="1206501"/>
            <a:ext cx="10922000" cy="4849027"/>
          </a:xfrm>
        </p:spPr>
        <p:txBody>
          <a:bodyPr/>
          <a:lstStyle/>
          <a:p>
            <a:pPr marL="12700" indent="0">
              <a:buNone/>
            </a:pPr>
            <a:r>
              <a:rPr lang="en-US" dirty="0"/>
              <a:t> </a:t>
            </a:r>
          </a:p>
        </p:txBody>
      </p:sp>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1568061" y="256756"/>
            <a:ext cx="9055878" cy="693000"/>
          </a:xfrm>
        </p:spPr>
        <p:txBody>
          <a:bodyPr>
            <a:normAutofit/>
          </a:bodyPr>
          <a:lstStyle/>
          <a:p>
            <a:r>
              <a:rPr lang="en-US" dirty="0"/>
              <a:t>Citizen Action: Lobbying Middletown</a:t>
            </a:r>
          </a:p>
        </p:txBody>
      </p:sp>
    </p:spTree>
    <p:extLst>
      <p:ext uri="{BB962C8B-B14F-4D97-AF65-F5344CB8AC3E}">
        <p14:creationId xmlns:p14="http://schemas.microsoft.com/office/powerpoint/2010/main" val="394264064"/>
      </p:ext>
    </p:extLst>
  </p:cSld>
  <p:clrMapOvr>
    <a:masterClrMapping/>
  </p:clrMapOvr>
  <p:transition spd="med"/>
</p:sld>
</file>

<file path=ppt/theme/theme1.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2011</TotalTime>
  <Words>459</Words>
  <Application>Microsoft Office PowerPoint</Application>
  <PresentationFormat>Widescreen</PresentationFormat>
  <Paragraphs>42</Paragraphs>
  <Slides>11</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Gill Sans</vt:lpstr>
      <vt:lpstr>Helvetica</vt:lpstr>
      <vt:lpstr>Helvetica Light</vt:lpstr>
      <vt:lpstr>Wingdings</vt:lpstr>
      <vt:lpstr>4_White</vt:lpstr>
      <vt:lpstr>PowerPoint Presentation</vt:lpstr>
      <vt:lpstr>Our Journey Begins:  New Climate Reality Leaders</vt:lpstr>
      <vt:lpstr>Your (Typical NJ) GHG Emissions EEEmissions</vt:lpstr>
      <vt:lpstr>3 STEPS TO CLEAN ENERGY</vt:lpstr>
      <vt:lpstr>Our First Sierra Club Talk</vt:lpstr>
      <vt:lpstr> </vt:lpstr>
      <vt:lpstr>WHY WE WANT TO SAVE THE WORLD</vt:lpstr>
      <vt:lpstr>People’s Climate March 2018</vt:lpstr>
      <vt:lpstr>Citizen Action: Lobbying Middletown</vt:lpstr>
      <vt:lpstr>PowerPoint Presentation</vt:lpstr>
      <vt:lpstr>Sierra Club Get Out The Vote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patlaptop2020 miller</dc:creator>
  <cp:lastModifiedBy>patlaptop2020 miller</cp:lastModifiedBy>
  <cp:revision>14</cp:revision>
  <dcterms:created xsi:type="dcterms:W3CDTF">2021-06-22T18:40:12Z</dcterms:created>
  <dcterms:modified xsi:type="dcterms:W3CDTF">2021-06-24T19:05:55Z</dcterms:modified>
</cp:coreProperties>
</file>