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60"/>
  </p:notesMasterIdLst>
  <p:sldIdLst>
    <p:sldId id="943" r:id="rId2"/>
    <p:sldId id="944" r:id="rId3"/>
    <p:sldId id="945" r:id="rId4"/>
    <p:sldId id="946" r:id="rId5"/>
    <p:sldId id="947" r:id="rId6"/>
    <p:sldId id="948" r:id="rId7"/>
    <p:sldId id="949" r:id="rId8"/>
    <p:sldId id="950" r:id="rId9"/>
    <p:sldId id="951" r:id="rId10"/>
    <p:sldId id="952" r:id="rId11"/>
    <p:sldId id="953" r:id="rId12"/>
    <p:sldId id="954" r:id="rId13"/>
    <p:sldId id="955" r:id="rId14"/>
    <p:sldId id="956" r:id="rId15"/>
    <p:sldId id="957" r:id="rId16"/>
    <p:sldId id="958" r:id="rId17"/>
    <p:sldId id="959" r:id="rId18"/>
    <p:sldId id="960" r:id="rId19"/>
    <p:sldId id="961" r:id="rId20"/>
    <p:sldId id="1001" r:id="rId21"/>
    <p:sldId id="962" r:id="rId22"/>
    <p:sldId id="963" r:id="rId23"/>
    <p:sldId id="964" r:id="rId24"/>
    <p:sldId id="965" r:id="rId25"/>
    <p:sldId id="966" r:id="rId26"/>
    <p:sldId id="967" r:id="rId27"/>
    <p:sldId id="968" r:id="rId28"/>
    <p:sldId id="969" r:id="rId29"/>
    <p:sldId id="970" r:id="rId30"/>
    <p:sldId id="971" r:id="rId31"/>
    <p:sldId id="972" r:id="rId32"/>
    <p:sldId id="973" r:id="rId33"/>
    <p:sldId id="974" r:id="rId34"/>
    <p:sldId id="975" r:id="rId35"/>
    <p:sldId id="976" r:id="rId36"/>
    <p:sldId id="977" r:id="rId37"/>
    <p:sldId id="978" r:id="rId38"/>
    <p:sldId id="979" r:id="rId39"/>
    <p:sldId id="980" r:id="rId40"/>
    <p:sldId id="981" r:id="rId41"/>
    <p:sldId id="982" r:id="rId42"/>
    <p:sldId id="983" r:id="rId43"/>
    <p:sldId id="984" r:id="rId44"/>
    <p:sldId id="985" r:id="rId45"/>
    <p:sldId id="986" r:id="rId46"/>
    <p:sldId id="987" r:id="rId47"/>
    <p:sldId id="988" r:id="rId48"/>
    <p:sldId id="989" r:id="rId49"/>
    <p:sldId id="990" r:id="rId50"/>
    <p:sldId id="991" r:id="rId51"/>
    <p:sldId id="992" r:id="rId52"/>
    <p:sldId id="993" r:id="rId53"/>
    <p:sldId id="994" r:id="rId54"/>
    <p:sldId id="995" r:id="rId55"/>
    <p:sldId id="996" r:id="rId56"/>
    <p:sldId id="997" r:id="rId57"/>
    <p:sldId id="998" r:id="rId58"/>
    <p:sldId id="999" r:id="rId59"/>
  </p:sldIdLst>
  <p:sldSz cx="16256000" cy="9144000"/>
  <p:notesSz cx="7315200" cy="96012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1pPr>
    <a:lvl2pPr marL="0" marR="0" indent="2794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2pPr>
    <a:lvl3pPr marL="0" marR="0" indent="5715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3pPr>
    <a:lvl4pPr marL="0" marR="0" indent="8509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4pPr>
    <a:lvl5pPr marL="0" marR="0" indent="11430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5pPr>
    <a:lvl6pPr marL="0" marR="0" indent="14224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6pPr>
    <a:lvl7pPr marL="0" marR="0" indent="17145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7pPr>
    <a:lvl8pPr marL="0" marR="0" indent="19939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8pPr>
    <a:lvl9pPr marL="0" marR="0" indent="22860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9pPr>
  </p:defaultTextStyle>
  <p:extLst>
    <p:ext uri="{EFAFB233-063F-42B5-8137-9DF3F51BA10A}">
      <p15:sldGuideLst xmlns:p15="http://schemas.microsoft.com/office/powerpoint/2012/main">
        <p15:guide id="1" orient="horz" pos="2856" userDrawn="1">
          <p15:clr>
            <a:srgbClr val="A4A3A4"/>
          </p15:clr>
        </p15:guide>
        <p15:guide id="2" pos="51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 initials="s" lastIdx="1" clrIdx="0">
    <p:extLst>
      <p:ext uri="{19B8F6BF-5375-455C-9EA6-DF929625EA0E}">
        <p15:presenceInfo xmlns:p15="http://schemas.microsoft.com/office/powerpoint/2012/main" userId="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ADAD"/>
    <a:srgbClr val="37373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EFF1F3"/>
          </a:solidFill>
        </a:fill>
      </a:tcStyle>
    </a:band2H>
    <a:firstCol>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firstCol>
    <a:lastRow>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050" autoAdjust="0"/>
    <p:restoredTop sz="69965" autoAdjust="0"/>
  </p:normalViewPr>
  <p:slideViewPr>
    <p:cSldViewPr snapToGrid="0" showGuides="1">
      <p:cViewPr varScale="1">
        <p:scale>
          <a:sx n="58" d="100"/>
          <a:sy n="58" d="100"/>
        </p:scale>
        <p:origin x="1146" y="72"/>
      </p:cViewPr>
      <p:guideLst>
        <p:guide orient="horz" pos="2856"/>
        <p:guide pos="512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69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366319594767118E-2"/>
          <c:y val="0.11130639715628059"/>
          <c:w val="0.90286351706036749"/>
          <c:h val="0.61498432487605714"/>
        </c:manualLayout>
      </c:layout>
      <c:lineChart>
        <c:grouping val="standard"/>
        <c:varyColors val="0"/>
        <c:ser>
          <c:idx val="0"/>
          <c:order val="0"/>
          <c:tx>
            <c:strRef>
              <c:f>Sheet1!$B$5</c:f>
              <c:strCache>
                <c:ptCount val="1"/>
                <c:pt idx="0">
                  <c:v>SOLAR</c:v>
                </c:pt>
              </c:strCache>
            </c:strRef>
          </c:tx>
          <c:spPr>
            <a:ln w="28575" cap="rnd">
              <a:solidFill>
                <a:schemeClr val="accent1"/>
              </a:solidFill>
              <a:round/>
            </a:ln>
            <a:effectLst/>
          </c:spPr>
          <c:marker>
            <c:symbol val="none"/>
          </c:marker>
          <c:dLbls>
            <c:dLbl>
              <c:idx val="11"/>
              <c:layout>
                <c:manualLayout>
                  <c:x val="-7.9931111110302849E-2"/>
                  <c:y val="-6.0185163160510868E-2"/>
                </c:manualLayout>
              </c:layout>
              <c:tx>
                <c:rich>
                  <a:bodyPr/>
                  <a:lstStyle/>
                  <a:p>
                    <a:r>
                      <a:rPr lang="en-US" dirty="0"/>
                      <a:t>SOLAR (SRECs)</a:t>
                    </a:r>
                  </a:p>
                </c:rich>
              </c:tx>
              <c:showLegendKey val="0"/>
              <c:showVal val="1"/>
              <c:showCatName val="0"/>
              <c:showSerName val="0"/>
              <c:showPercent val="0"/>
              <c:showBubbleSize val="0"/>
              <c:extLst>
                <c:ext xmlns:c15="http://schemas.microsoft.com/office/drawing/2012/chart" uri="{CE6537A1-D6FC-4f65-9D91-7224C49458BB}">
                  <c15:layout>
                    <c:manualLayout>
                      <c:w val="0.25944311461229036"/>
                      <c:h val="0.11567152261452816"/>
                    </c:manualLayout>
                  </c15:layout>
                </c:ext>
                <c:ext xmlns:c16="http://schemas.microsoft.com/office/drawing/2014/chart" uri="{C3380CC4-5D6E-409C-BE32-E72D297353CC}">
                  <c16:uniqueId val="{00000000-02D2-4ED2-99A2-84458722BD23}"/>
                </c:ext>
              </c:extLst>
            </c:dLbl>
            <c:spPr>
              <a:noFill/>
              <a:ln>
                <a:noFill/>
              </a:ln>
              <a:effectLst/>
            </c:spPr>
            <c:txPr>
              <a:bodyPr rot="0" spcFirstLastPara="1" vertOverflow="ellipsis" vert="horz" wrap="square" anchor="ctr" anchorCtr="1"/>
              <a:lstStyle/>
              <a:p>
                <a:pPr>
                  <a:defRPr sz="30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Sheet1!$A$6:$A$20</c:f>
              <c:numCache>
                <c:formatCode>General</c:formatCode>
                <c:ptCount val="15"/>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pt idx="14">
                  <c:v>2027</c:v>
                </c:pt>
              </c:numCache>
            </c:numRef>
          </c:cat>
          <c:val>
            <c:numRef>
              <c:f>Sheet1!$B$6:$B$20</c:f>
              <c:numCache>
                <c:formatCode>General</c:formatCode>
                <c:ptCount val="15"/>
                <c:pt idx="0">
                  <c:v>1.95</c:v>
                </c:pt>
                <c:pt idx="1">
                  <c:v>2.4500000000000002</c:v>
                </c:pt>
                <c:pt idx="2">
                  <c:v>2.75</c:v>
                </c:pt>
                <c:pt idx="3">
                  <c:v>3</c:v>
                </c:pt>
                <c:pt idx="4">
                  <c:v>3.2</c:v>
                </c:pt>
                <c:pt idx="5">
                  <c:v>3.29</c:v>
                </c:pt>
                <c:pt idx="6">
                  <c:v>3.38</c:v>
                </c:pt>
                <c:pt idx="7">
                  <c:v>3.47</c:v>
                </c:pt>
                <c:pt idx="8">
                  <c:v>3.56</c:v>
                </c:pt>
                <c:pt idx="9">
                  <c:v>3.65</c:v>
                </c:pt>
                <c:pt idx="10">
                  <c:v>3.74</c:v>
                </c:pt>
                <c:pt idx="11">
                  <c:v>3.83</c:v>
                </c:pt>
                <c:pt idx="12">
                  <c:v>3.92</c:v>
                </c:pt>
                <c:pt idx="13">
                  <c:v>4.01</c:v>
                </c:pt>
                <c:pt idx="14">
                  <c:v>4.0999999999999996</c:v>
                </c:pt>
              </c:numCache>
            </c:numRef>
          </c:val>
          <c:smooth val="0"/>
          <c:extLst>
            <c:ext xmlns:c16="http://schemas.microsoft.com/office/drawing/2014/chart" uri="{C3380CC4-5D6E-409C-BE32-E72D297353CC}">
              <c16:uniqueId val="{00000001-02D2-4ED2-99A2-84458722BD23}"/>
            </c:ext>
          </c:extLst>
        </c:ser>
        <c:ser>
          <c:idx val="1"/>
          <c:order val="1"/>
          <c:tx>
            <c:strRef>
              <c:f>Sheet1!$C$5</c:f>
              <c:strCache>
                <c:ptCount val="1"/>
                <c:pt idx="0">
                  <c:v>CLASS 1</c:v>
                </c:pt>
              </c:strCache>
            </c:strRef>
          </c:tx>
          <c:spPr>
            <a:ln w="28575" cap="rnd">
              <a:solidFill>
                <a:srgbClr val="C00000"/>
              </a:solidFill>
              <a:round/>
            </a:ln>
            <a:effectLst/>
          </c:spPr>
          <c:marker>
            <c:symbol val="none"/>
          </c:marker>
          <c:dLbls>
            <c:dLbl>
              <c:idx val="9"/>
              <c:layout>
                <c:manualLayout>
                  <c:x val="-3.8879714758401365E-2"/>
                  <c:y val="-4.1666560824019525E-2"/>
                </c:manualLayout>
              </c:layout>
              <c:tx>
                <c:rich>
                  <a:bodyPr/>
                  <a:lstStyle/>
                  <a:p>
                    <a:r>
                      <a:rPr lang="en-US"/>
                      <a:t>CLASS 1</a:t>
                    </a:r>
                  </a:p>
                </c:rich>
              </c:tx>
              <c:showLegendKey val="0"/>
              <c:showVal val="1"/>
              <c:showCatName val="0"/>
              <c:showSerName val="0"/>
              <c:showPercent val="0"/>
              <c:showBubbleSize val="0"/>
              <c:extLst>
                <c:ext xmlns:c15="http://schemas.microsoft.com/office/drawing/2012/chart" uri="{CE6537A1-D6FC-4f65-9D91-7224C49458BB}">
                  <c15:layout>
                    <c:manualLayout>
                      <c:w val="0.27363888888888882"/>
                      <c:h val="0.12030110819480898"/>
                    </c:manualLayout>
                  </c15:layout>
                </c:ext>
                <c:ext xmlns:c16="http://schemas.microsoft.com/office/drawing/2014/chart" uri="{C3380CC4-5D6E-409C-BE32-E72D297353CC}">
                  <c16:uniqueId val="{00000002-02D2-4ED2-99A2-84458722BD23}"/>
                </c:ext>
              </c:extLst>
            </c:dLbl>
            <c:spPr>
              <a:noFill/>
              <a:ln>
                <a:noFill/>
              </a:ln>
              <a:effectLst/>
            </c:spPr>
            <c:txPr>
              <a:bodyPr rot="0" spcFirstLastPara="1" vertOverflow="ellipsis" vert="horz" wrap="square" anchor="ctr" anchorCtr="1"/>
              <a:lstStyle/>
              <a:p>
                <a:pPr>
                  <a:defRPr sz="30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Sheet1!$A$6:$A$20</c:f>
              <c:numCache>
                <c:formatCode>General</c:formatCode>
                <c:ptCount val="15"/>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pt idx="14">
                  <c:v>2027</c:v>
                </c:pt>
              </c:numCache>
            </c:numRef>
          </c:cat>
          <c:val>
            <c:numRef>
              <c:f>Sheet1!$C$6:$C$20</c:f>
              <c:numCache>
                <c:formatCode>General</c:formatCode>
                <c:ptCount val="15"/>
                <c:pt idx="0">
                  <c:v>7.9770000000000003</c:v>
                </c:pt>
                <c:pt idx="1">
                  <c:v>8.8070000000000004</c:v>
                </c:pt>
                <c:pt idx="2">
                  <c:v>9.6489999999999991</c:v>
                </c:pt>
                <c:pt idx="3">
                  <c:v>10.484999999999999</c:v>
                </c:pt>
                <c:pt idx="4">
                  <c:v>12.324999999999999</c:v>
                </c:pt>
                <c:pt idx="5">
                  <c:v>14.175000000000001</c:v>
                </c:pt>
                <c:pt idx="6">
                  <c:v>16.029</c:v>
                </c:pt>
                <c:pt idx="7">
                  <c:v>17.88</c:v>
                </c:pt>
                <c:pt idx="8">
                  <c:v>17.88</c:v>
                </c:pt>
                <c:pt idx="9">
                  <c:v>17.88</c:v>
                </c:pt>
                <c:pt idx="10">
                  <c:v>17.88</c:v>
                </c:pt>
                <c:pt idx="11">
                  <c:v>17.88</c:v>
                </c:pt>
                <c:pt idx="12">
                  <c:v>17.88</c:v>
                </c:pt>
                <c:pt idx="13">
                  <c:v>17.88</c:v>
                </c:pt>
                <c:pt idx="14">
                  <c:v>17.88</c:v>
                </c:pt>
              </c:numCache>
            </c:numRef>
          </c:val>
          <c:smooth val="0"/>
          <c:extLst>
            <c:ext xmlns:c16="http://schemas.microsoft.com/office/drawing/2014/chart" uri="{C3380CC4-5D6E-409C-BE32-E72D297353CC}">
              <c16:uniqueId val="{00000003-02D2-4ED2-99A2-84458722BD23}"/>
            </c:ext>
          </c:extLst>
        </c:ser>
        <c:ser>
          <c:idx val="2"/>
          <c:order val="2"/>
          <c:tx>
            <c:strRef>
              <c:f>Sheet1!$D$5</c:f>
              <c:strCache>
                <c:ptCount val="1"/>
                <c:pt idx="0">
                  <c:v>CLASS II</c:v>
                </c:pt>
              </c:strCache>
            </c:strRef>
          </c:tx>
          <c:spPr>
            <a:ln w="28575" cap="rnd">
              <a:solidFill>
                <a:schemeClr val="accent3"/>
              </a:solidFill>
              <a:round/>
            </a:ln>
            <a:effectLst/>
          </c:spPr>
          <c:marker>
            <c:symbol val="none"/>
          </c:marker>
          <c:dLbls>
            <c:dLbl>
              <c:idx val="11"/>
              <c:layout>
                <c:manualLayout>
                  <c:x val="-8.0901794485006395E-2"/>
                  <c:y val="2.246258831707101E-2"/>
                </c:manualLayout>
              </c:layout>
              <c:tx>
                <c:rich>
                  <a:bodyPr/>
                  <a:lstStyle/>
                  <a:p>
                    <a:r>
                      <a:rPr lang="en-US"/>
                      <a:t>CLASS II</a:t>
                    </a:r>
                  </a:p>
                </c:rich>
              </c:tx>
              <c:showLegendKey val="0"/>
              <c:showVal val="1"/>
              <c:showCatName val="0"/>
              <c:showSerName val="0"/>
              <c:showPercent val="0"/>
              <c:showBubbleSize val="0"/>
              <c:extLst>
                <c:ext xmlns:c15="http://schemas.microsoft.com/office/drawing/2012/chart" uri="{CE6537A1-D6FC-4f65-9D91-7224C49458BB}">
                  <c15:layout>
                    <c:manualLayout>
                      <c:w val="0.17051783350381761"/>
                      <c:h val="9.7153026331594242E-2"/>
                    </c:manualLayout>
                  </c15:layout>
                </c:ext>
                <c:ext xmlns:c16="http://schemas.microsoft.com/office/drawing/2014/chart" uri="{C3380CC4-5D6E-409C-BE32-E72D297353CC}">
                  <c16:uniqueId val="{00000004-02D2-4ED2-99A2-84458722BD23}"/>
                </c:ext>
              </c:extLst>
            </c:dLbl>
            <c:spPr>
              <a:noFill/>
              <a:ln>
                <a:noFill/>
              </a:ln>
              <a:effectLst/>
            </c:spPr>
            <c:txPr>
              <a:bodyPr rot="0" spcFirstLastPara="1" vertOverflow="ellipsis" vert="horz" wrap="square" anchor="ctr" anchorCtr="1"/>
              <a:lstStyle/>
              <a:p>
                <a:pPr>
                  <a:defRPr sz="30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Sheet1!$A$6:$A$20</c:f>
              <c:numCache>
                <c:formatCode>General</c:formatCode>
                <c:ptCount val="15"/>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pt idx="14">
                  <c:v>2027</c:v>
                </c:pt>
              </c:numCache>
            </c:numRef>
          </c:cat>
          <c:val>
            <c:numRef>
              <c:f>Sheet1!$D$6:$D$20</c:f>
              <c:numCache>
                <c:formatCode>General</c:formatCode>
                <c:ptCount val="15"/>
                <c:pt idx="0">
                  <c:v>2.5</c:v>
                </c:pt>
                <c:pt idx="1">
                  <c:v>2.5</c:v>
                </c:pt>
                <c:pt idx="2">
                  <c:v>2.5</c:v>
                </c:pt>
                <c:pt idx="3">
                  <c:v>2.5</c:v>
                </c:pt>
                <c:pt idx="4">
                  <c:v>2.5</c:v>
                </c:pt>
                <c:pt idx="5">
                  <c:v>2.5</c:v>
                </c:pt>
                <c:pt idx="6">
                  <c:v>2.5</c:v>
                </c:pt>
                <c:pt idx="7">
                  <c:v>2.5</c:v>
                </c:pt>
                <c:pt idx="8">
                  <c:v>2.5</c:v>
                </c:pt>
                <c:pt idx="9">
                  <c:v>2.5</c:v>
                </c:pt>
                <c:pt idx="10">
                  <c:v>2.5</c:v>
                </c:pt>
                <c:pt idx="11">
                  <c:v>2.5</c:v>
                </c:pt>
                <c:pt idx="12">
                  <c:v>2.5</c:v>
                </c:pt>
                <c:pt idx="13">
                  <c:v>2.5</c:v>
                </c:pt>
                <c:pt idx="14">
                  <c:v>2.5</c:v>
                </c:pt>
              </c:numCache>
            </c:numRef>
          </c:val>
          <c:smooth val="0"/>
          <c:extLst>
            <c:ext xmlns:c16="http://schemas.microsoft.com/office/drawing/2014/chart" uri="{C3380CC4-5D6E-409C-BE32-E72D297353CC}">
              <c16:uniqueId val="{00000005-02D2-4ED2-99A2-84458722BD23}"/>
            </c:ext>
          </c:extLst>
        </c:ser>
        <c:ser>
          <c:idx val="3"/>
          <c:order val="3"/>
          <c:tx>
            <c:strRef>
              <c:f>Sheet1!$E$5</c:f>
              <c:strCache>
                <c:ptCount val="1"/>
                <c:pt idx="0">
                  <c:v>TOTAL</c:v>
                </c:pt>
              </c:strCache>
            </c:strRef>
          </c:tx>
          <c:spPr>
            <a:ln w="28575" cap="rnd">
              <a:solidFill>
                <a:schemeClr val="accent4"/>
              </a:solidFill>
              <a:round/>
            </a:ln>
            <a:effectLst/>
          </c:spPr>
          <c:marker>
            <c:symbol val="none"/>
          </c:marker>
          <c:dLbls>
            <c:dLbl>
              <c:idx val="10"/>
              <c:layout>
                <c:manualLayout>
                  <c:x val="-9.0277777777777776E-2"/>
                  <c:y val="-4.3981299212598447E-2"/>
                </c:manualLayout>
              </c:layout>
              <c:tx>
                <c:rich>
                  <a:bodyPr/>
                  <a:lstStyle/>
                  <a:p>
                    <a:r>
                      <a:rPr lang="en-US"/>
                      <a:t>TOTAL</a:t>
                    </a:r>
                  </a:p>
                </c:rich>
              </c:tx>
              <c:showLegendKey val="0"/>
              <c:showVal val="1"/>
              <c:showCatName val="0"/>
              <c:showSerName val="0"/>
              <c:showPercent val="0"/>
              <c:showBubbleSize val="0"/>
              <c:extLst>
                <c:ext xmlns:c15="http://schemas.microsoft.com/office/drawing/2012/chart" uri="{CE6537A1-D6FC-4f65-9D91-7224C49458BB}">
                  <c15:layout>
                    <c:manualLayout>
                      <c:w val="0.16634711286089238"/>
                      <c:h val="0.13418999708369786"/>
                    </c:manualLayout>
                  </c15:layout>
                </c:ext>
                <c:ext xmlns:c16="http://schemas.microsoft.com/office/drawing/2014/chart" uri="{C3380CC4-5D6E-409C-BE32-E72D297353CC}">
                  <c16:uniqueId val="{00000006-02D2-4ED2-99A2-84458722BD23}"/>
                </c:ext>
              </c:extLst>
            </c:dLbl>
            <c:spPr>
              <a:noFill/>
              <a:ln>
                <a:noFill/>
              </a:ln>
              <a:effectLst/>
            </c:spPr>
            <c:txPr>
              <a:bodyPr rot="0" spcFirstLastPara="1" vertOverflow="ellipsis" vert="horz" wrap="square" anchor="ctr" anchorCtr="1"/>
              <a:lstStyle/>
              <a:p>
                <a:pPr>
                  <a:defRPr sz="30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Sheet1!$A$6:$A$20</c:f>
              <c:numCache>
                <c:formatCode>General</c:formatCode>
                <c:ptCount val="15"/>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pt idx="14">
                  <c:v>2027</c:v>
                </c:pt>
              </c:numCache>
            </c:numRef>
          </c:cat>
          <c:val>
            <c:numRef>
              <c:f>Sheet1!$E$6:$E$20</c:f>
              <c:numCache>
                <c:formatCode>General</c:formatCode>
                <c:ptCount val="15"/>
                <c:pt idx="0">
                  <c:v>12.526999999999999</c:v>
                </c:pt>
                <c:pt idx="1">
                  <c:v>13.757000000000001</c:v>
                </c:pt>
                <c:pt idx="2">
                  <c:v>14.898999999999999</c:v>
                </c:pt>
                <c:pt idx="3">
                  <c:v>15.984999999999999</c:v>
                </c:pt>
                <c:pt idx="4">
                  <c:v>18.024999999999999</c:v>
                </c:pt>
                <c:pt idx="5">
                  <c:v>19.965</c:v>
                </c:pt>
                <c:pt idx="6">
                  <c:v>21.908999999999999</c:v>
                </c:pt>
                <c:pt idx="7">
                  <c:v>23.849999999999998</c:v>
                </c:pt>
                <c:pt idx="8">
                  <c:v>23.939999999999998</c:v>
                </c:pt>
                <c:pt idx="9">
                  <c:v>24.029999999999998</c:v>
                </c:pt>
                <c:pt idx="10">
                  <c:v>24.119999999999997</c:v>
                </c:pt>
                <c:pt idx="11">
                  <c:v>24.21</c:v>
                </c:pt>
                <c:pt idx="12">
                  <c:v>24.299999999999997</c:v>
                </c:pt>
                <c:pt idx="13">
                  <c:v>24.39</c:v>
                </c:pt>
                <c:pt idx="14">
                  <c:v>24.479999999999997</c:v>
                </c:pt>
              </c:numCache>
            </c:numRef>
          </c:val>
          <c:smooth val="0"/>
          <c:extLst>
            <c:ext xmlns:c16="http://schemas.microsoft.com/office/drawing/2014/chart" uri="{C3380CC4-5D6E-409C-BE32-E72D297353CC}">
              <c16:uniqueId val="{00000007-02D2-4ED2-99A2-84458722BD23}"/>
            </c:ext>
          </c:extLst>
        </c:ser>
        <c:dLbls>
          <c:showLegendKey val="0"/>
          <c:showVal val="0"/>
          <c:showCatName val="0"/>
          <c:showSerName val="0"/>
          <c:showPercent val="0"/>
          <c:showBubbleSize val="0"/>
        </c:dLbls>
        <c:smooth val="0"/>
        <c:axId val="408081416"/>
        <c:axId val="408086904"/>
      </c:lineChart>
      <c:catAx>
        <c:axId val="408081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408086904"/>
        <c:crosses val="autoZero"/>
        <c:auto val="1"/>
        <c:lblAlgn val="ctr"/>
        <c:lblOffset val="100"/>
        <c:noMultiLvlLbl val="0"/>
      </c:catAx>
      <c:valAx>
        <c:axId val="408086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000" b="1" i="0" u="none" strike="noStrike" kern="1200" baseline="0">
                <a:solidFill>
                  <a:schemeClr val="tx1">
                    <a:lumMod val="65000"/>
                    <a:lumOff val="35000"/>
                  </a:schemeClr>
                </a:solidFill>
                <a:latin typeface="+mn-lt"/>
                <a:ea typeface="+mn-ea"/>
                <a:cs typeface="+mn-cs"/>
              </a:defRPr>
            </a:pPr>
            <a:endParaRPr lang="en-US"/>
          </a:p>
        </c:txPr>
        <c:crossAx val="408081416"/>
        <c:crosses val="autoZero"/>
        <c:crossBetween val="between"/>
      </c:valAx>
      <c:spPr>
        <a:noFill/>
        <a:ln>
          <a:noFill/>
        </a:ln>
        <a:effectLst/>
      </c:spPr>
    </c:plotArea>
    <c:plotVisOnly val="1"/>
    <c:dispBlanksAs val="gap"/>
    <c:showDLblsOverMax val="0"/>
  </c:chart>
  <c:spPr>
    <a:noFill/>
    <a:ln>
      <a:noFill/>
    </a:ln>
    <a:effectLst/>
  </c:spPr>
  <c:txPr>
    <a:bodyPr/>
    <a:lstStyle/>
    <a:p>
      <a:pPr>
        <a:defRPr sz="3000" b="1" i="0" baseline="0"/>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0.84974</cdr:x>
      <cdr:y>0.689</cdr:y>
    </cdr:from>
    <cdr:to>
      <cdr:x>0.91055</cdr:x>
      <cdr:y>0.70734</cdr:y>
    </cdr:to>
    <cdr:cxnSp macro="">
      <cdr:nvCxnSpPr>
        <cdr:cNvPr id="3" name="Straight Arrow Connector 2">
          <a:extLst xmlns:a="http://schemas.openxmlformats.org/drawingml/2006/main">
            <a:ext uri="{FF2B5EF4-FFF2-40B4-BE49-F238E27FC236}">
              <a16:creationId xmlns:a16="http://schemas.microsoft.com/office/drawing/2014/main" id="{10AAE396-838C-4C9E-B0C6-DBC9FD53F170}"/>
            </a:ext>
          </a:extLst>
        </cdr:cNvPr>
        <cdr:cNvCxnSpPr/>
      </cdr:nvCxnSpPr>
      <cdr:spPr bwMode="auto">
        <a:xfrm xmlns:a="http://schemas.openxmlformats.org/drawingml/2006/main" flipV="1">
          <a:off x="12286958" y="5285155"/>
          <a:ext cx="879231" cy="140675"/>
        </a:xfrm>
        <a:prstGeom xmlns:a="http://schemas.openxmlformats.org/drawingml/2006/main" prst="straightConnector1">
          <a:avLst/>
        </a:prstGeom>
        <a:ln xmlns:a="http://schemas.openxmlformats.org/drawingml/2006/main" w="9525" cap="flat" cmpd="sng" algn="ctr">
          <a:solidFill>
            <a:schemeClr val="accent4"/>
          </a:solidFill>
          <a:prstDash val="solid"/>
          <a:round/>
          <a:headEnd type="none" w="med" len="med"/>
          <a:tailEnd type="arrow"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 name="Shape 143"/>
          <p:cNvSpPr>
            <a:spLocks noGrp="1" noRot="1" noChangeAspect="1"/>
          </p:cNvSpPr>
          <p:nvPr>
            <p:ph type="sldImg"/>
          </p:nvPr>
        </p:nvSpPr>
        <p:spPr>
          <a:xfrm>
            <a:off x="457200" y="719138"/>
            <a:ext cx="6400800" cy="3600450"/>
          </a:xfrm>
          <a:prstGeom prst="rect">
            <a:avLst/>
          </a:prstGeom>
        </p:spPr>
        <p:txBody>
          <a:bodyPr lIns="95747" tIns="47873" rIns="95747" bIns="47873"/>
          <a:lstStyle/>
          <a:p>
            <a:endParaRPr/>
          </a:p>
        </p:txBody>
      </p:sp>
      <p:sp>
        <p:nvSpPr>
          <p:cNvPr id="144" name="Shape 144"/>
          <p:cNvSpPr>
            <a:spLocks noGrp="1"/>
          </p:cNvSpPr>
          <p:nvPr>
            <p:ph type="body" sz="quarter" idx="1"/>
          </p:nvPr>
        </p:nvSpPr>
        <p:spPr>
          <a:xfrm>
            <a:off x="975360" y="4560570"/>
            <a:ext cx="5364480" cy="4320540"/>
          </a:xfrm>
          <a:prstGeom prst="rect">
            <a:avLst/>
          </a:prstGeom>
        </p:spPr>
        <p:txBody>
          <a:bodyPr lIns="95747" tIns="47873" rIns="95747" bIns="47873"/>
          <a:lstStyle/>
          <a:p>
            <a:endParaRPr/>
          </a:p>
        </p:txBody>
      </p:sp>
    </p:spTree>
    <p:extLst>
      <p:ext uri="{BB962C8B-B14F-4D97-AF65-F5344CB8AC3E}">
        <p14:creationId xmlns:p14="http://schemas.microsoft.com/office/powerpoint/2010/main" val="3709654849"/>
      </p:ext>
    </p:extLst>
  </p:cSld>
  <p:clrMap bg1="lt1" tx1="dk1" bg2="lt2" tx2="dk2" accent1="accent1" accent2="accent2" accent3="accent3" accent4="accent4" accent5="accent5" accent6="accent6" hlink="hlink" folHlink="folHlink"/>
  <p:notesStyle>
    <a:lvl1pPr defTabSz="457200" latinLnBrk="0">
      <a:defRPr>
        <a:latin typeface="+mn-lt"/>
        <a:ea typeface="+mn-ea"/>
        <a:cs typeface="+mn-cs"/>
        <a:sym typeface="Arial"/>
      </a:defRPr>
    </a:lvl1pPr>
    <a:lvl2pPr indent="228600" defTabSz="457200" latinLnBrk="0">
      <a:defRPr>
        <a:latin typeface="+mn-lt"/>
        <a:ea typeface="+mn-ea"/>
        <a:cs typeface="+mn-cs"/>
        <a:sym typeface="Arial"/>
      </a:defRPr>
    </a:lvl2pPr>
    <a:lvl3pPr indent="457200" defTabSz="457200" latinLnBrk="0">
      <a:defRPr>
        <a:latin typeface="+mn-lt"/>
        <a:ea typeface="+mn-ea"/>
        <a:cs typeface="+mn-cs"/>
        <a:sym typeface="Arial"/>
      </a:defRPr>
    </a:lvl3pPr>
    <a:lvl4pPr indent="685800" defTabSz="457200" latinLnBrk="0">
      <a:defRPr>
        <a:latin typeface="+mn-lt"/>
        <a:ea typeface="+mn-ea"/>
        <a:cs typeface="+mn-cs"/>
        <a:sym typeface="Arial"/>
      </a:defRPr>
    </a:lvl4pPr>
    <a:lvl5pPr indent="914400" defTabSz="457200" latinLnBrk="0">
      <a:defRPr>
        <a:latin typeface="+mn-lt"/>
        <a:ea typeface="+mn-ea"/>
        <a:cs typeface="+mn-cs"/>
        <a:sym typeface="Arial"/>
      </a:defRPr>
    </a:lvl5pPr>
    <a:lvl6pPr indent="1143000" defTabSz="457200" latinLnBrk="0">
      <a:defRPr>
        <a:latin typeface="+mn-lt"/>
        <a:ea typeface="+mn-ea"/>
        <a:cs typeface="+mn-cs"/>
        <a:sym typeface="Arial"/>
      </a:defRPr>
    </a:lvl6pPr>
    <a:lvl7pPr indent="1371600" defTabSz="457200" latinLnBrk="0">
      <a:defRPr>
        <a:latin typeface="+mn-lt"/>
        <a:ea typeface="+mn-ea"/>
        <a:cs typeface="+mn-cs"/>
        <a:sym typeface="Arial"/>
      </a:defRPr>
    </a:lvl7pPr>
    <a:lvl8pPr indent="1600200" defTabSz="457200" latinLnBrk="0">
      <a:defRPr>
        <a:latin typeface="+mn-lt"/>
        <a:ea typeface="+mn-ea"/>
        <a:cs typeface="+mn-cs"/>
        <a:sym typeface="Arial"/>
      </a:defRPr>
    </a:lvl8pPr>
    <a:lvl9pPr indent="1828800" defTabSz="457200" latinLnBrk="0">
      <a:defRPr>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b="1" dirty="0"/>
              <a:t>TOWNS ACROSS THE COUNTRY ARE ESTABLISHING BOLD COMMITMENTS:  </a:t>
            </a:r>
            <a:br>
              <a:rPr lang="en-US" sz="1500" b="1" dirty="0"/>
            </a:br>
            <a:r>
              <a:rPr lang="en-US" sz="1500" b="1" dirty="0"/>
              <a:t>move away from dirty fuels and repower their communities with 100% clean, renewable energy </a:t>
            </a:r>
            <a:br>
              <a:rPr lang="en-US" sz="1500" b="1" dirty="0"/>
            </a:br>
            <a:r>
              <a:rPr lang="en-US" sz="1500" b="1" dirty="0"/>
              <a:t>to address the threat of climate change.</a:t>
            </a:r>
          </a:p>
          <a:p>
            <a:r>
              <a:rPr lang="en-US" sz="1500" b="1" dirty="0"/>
              <a:t>More that 50 towns have committed, and are taking steps to 100% renewable energy</a:t>
            </a:r>
          </a:p>
          <a:p>
            <a:r>
              <a:rPr lang="en-US" sz="1500" b="1" dirty="0"/>
              <a:t>More than 200 mayors have pledged, typically 100% clean electrical energy by 2035, and</a:t>
            </a:r>
          </a:p>
          <a:p>
            <a:r>
              <a:rPr lang="en-US" sz="1500" b="1" dirty="0"/>
              <a:t>100% clean energy for transportation and heating by 2050.</a:t>
            </a:r>
          </a:p>
          <a:p>
            <a:r>
              <a:rPr lang="en-US" sz="1500" b="1" dirty="0"/>
              <a:t>We want YOU, in this room, to  JOIN a team in your town to MAKE YOUR TOWN using 100% clean, renewable energy!!</a:t>
            </a:r>
          </a:p>
        </p:txBody>
      </p:sp>
    </p:spTree>
    <p:extLst>
      <p:ext uri="{BB962C8B-B14F-4D97-AF65-F5344CB8AC3E}">
        <p14:creationId xmlns:p14="http://schemas.microsoft.com/office/powerpoint/2010/main" val="2332630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54898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09637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65190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42403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94512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2112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3 minute video has NJ mayors describing their towns’ efforts.</a:t>
            </a:r>
          </a:p>
        </p:txBody>
      </p:sp>
    </p:spTree>
    <p:extLst>
      <p:ext uri="{BB962C8B-B14F-4D97-AF65-F5344CB8AC3E}">
        <p14:creationId xmlns:p14="http://schemas.microsoft.com/office/powerpoint/2010/main" val="1054519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 name="Shape 949"/>
          <p:cNvSpPr>
            <a:spLocks noGrp="1" noRot="1" noChangeAspect="1"/>
          </p:cNvSpPr>
          <p:nvPr>
            <p:ph type="sldImg"/>
          </p:nvPr>
        </p:nvSpPr>
        <p:spPr>
          <a:xfrm>
            <a:off x="331788" y="698500"/>
            <a:ext cx="6194425" cy="3484563"/>
          </a:xfrm>
          <a:prstGeom prst="rect">
            <a:avLst/>
          </a:prstGeom>
        </p:spPr>
        <p:txBody>
          <a:bodyPr/>
          <a:lstStyle/>
          <a:p>
            <a:endParaRPr/>
          </a:p>
        </p:txBody>
      </p:sp>
      <p:sp>
        <p:nvSpPr>
          <p:cNvPr id="950" name="Shape 950"/>
          <p:cNvSpPr>
            <a:spLocks noGrp="1"/>
          </p:cNvSpPr>
          <p:nvPr>
            <p:ph type="body" sz="quarter" idx="1"/>
          </p:nvPr>
        </p:nvSpPr>
        <p:spPr>
          <a:prstGeom prst="rect">
            <a:avLst/>
          </a:prstGeom>
        </p:spPr>
        <p:txBody>
          <a:bodyPr/>
          <a:lstStyle/>
          <a:p>
            <a:pPr>
              <a:defRPr sz="1200"/>
            </a:pPr>
            <a:r>
              <a:rPr lang="en-US" dirty="0"/>
              <a:t>NOAA National</a:t>
            </a:r>
            <a:r>
              <a:rPr lang="en-US" baseline="0" dirty="0"/>
              <a:t> Oceanic and Atmospheric Administration.  </a:t>
            </a:r>
            <a:r>
              <a:rPr lang="en-US" dirty="0"/>
              <a:t>Observed and projected changes (compared to the 1901–1960 average) in near-surface air temperature for New Jersey, averaged over 5-year periods. Observed data are for 1900–2014. Projected changes for 2006–2100 are from global climate models for two possible futures: one in which greenhouse gas emissions continue to increase (higher emissions) and another in which greenhouse gas emissions increase at a slower rate (lower emissions). Temperatures in New Jersey (orange line) increased from 1900 to the 1950s, then declined into the 1960s and 1970s, and have risen since then by about 2°F to the warmest levels on record. Shading indicates the range of annual temperatures from the set of models. Observed temperatures are generally within the envelope of model simulations of the historical period (gray shading). Historically unprecedented warming is projected during the 21st century. Less warming is expected under a lower emissions future (the coldest years being about as warm as the warmest years in the historical record; green shading) and more warming under a higher emissions future (the hottest years being about 10°F warmer than the hottest year in the historical record; red shading). </a:t>
            </a:r>
          </a:p>
          <a:p>
            <a:pPr>
              <a:defRPr sz="1200"/>
            </a:pPr>
            <a:r>
              <a:rPr lang="en-US" dirty="0"/>
              <a:t>Source: CICS-NC and NOAA NCEI. </a:t>
            </a:r>
          </a:p>
        </p:txBody>
      </p:sp>
    </p:spTree>
    <p:extLst>
      <p:ext uri="{BB962C8B-B14F-4D97-AF65-F5344CB8AC3E}">
        <p14:creationId xmlns:p14="http://schemas.microsoft.com/office/powerpoint/2010/main" val="3794285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 name="Shape 949"/>
          <p:cNvSpPr>
            <a:spLocks noGrp="1" noRot="1" noChangeAspect="1"/>
          </p:cNvSpPr>
          <p:nvPr>
            <p:ph type="sldImg"/>
          </p:nvPr>
        </p:nvSpPr>
        <p:spPr>
          <a:xfrm>
            <a:off x="331788" y="698500"/>
            <a:ext cx="6194425" cy="3484563"/>
          </a:xfrm>
          <a:prstGeom prst="rect">
            <a:avLst/>
          </a:prstGeom>
        </p:spPr>
        <p:txBody>
          <a:bodyPr/>
          <a:lstStyle/>
          <a:p>
            <a:endParaRPr/>
          </a:p>
        </p:txBody>
      </p:sp>
      <p:sp>
        <p:nvSpPr>
          <p:cNvPr id="950" name="Shape 950"/>
          <p:cNvSpPr>
            <a:spLocks noGrp="1"/>
          </p:cNvSpPr>
          <p:nvPr>
            <p:ph type="body" sz="quarter" idx="1"/>
          </p:nvPr>
        </p:nvSpPr>
        <p:spPr>
          <a:prstGeom prst="rect">
            <a:avLst/>
          </a:prstGeom>
        </p:spPr>
        <p:txBody>
          <a:bodyPr/>
          <a:lstStyle/>
          <a:p>
            <a:pPr>
              <a:defRPr sz="1200"/>
            </a:pPr>
            <a:r>
              <a:rPr lang="en-US" dirty="0"/>
              <a:t>Estimated, observed, and possible future amounts of global sea level rise from 1800 to 2100, relative to the year 2000. The orange line at right shows the most likely range of 1 to 4 feet by 2100 based on an assessment of scientific studies, which falls within a larger possible range of 0.66 feet to 6.6 feet</a:t>
            </a:r>
          </a:p>
          <a:p>
            <a:pPr>
              <a:defRPr sz="1200"/>
            </a:pPr>
            <a:r>
              <a:rPr lang="en-US" dirty="0"/>
              <a:t> Source: Melillo et al. 2014 and Parris et al. 2012. </a:t>
            </a:r>
          </a:p>
        </p:txBody>
      </p:sp>
    </p:spTree>
    <p:extLst>
      <p:ext uri="{BB962C8B-B14F-4D97-AF65-F5344CB8AC3E}">
        <p14:creationId xmlns:p14="http://schemas.microsoft.com/office/powerpoint/2010/main" val="3310786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4425" cy="3484563"/>
          </a:xfrm>
        </p:spPr>
      </p:sp>
      <p:sp>
        <p:nvSpPr>
          <p:cNvPr id="3" name="Notes Placeholder 2"/>
          <p:cNvSpPr>
            <a:spLocks noGrp="1"/>
          </p:cNvSpPr>
          <p:nvPr>
            <p:ph type="body" idx="1"/>
          </p:nvPr>
        </p:nvSpPr>
        <p:spPr/>
        <p:txBody>
          <a:bodyPr/>
          <a:lstStyle/>
          <a:p>
            <a:r>
              <a:rPr lang="en-US" sz="1000" dirty="0"/>
              <a:t>Sources: https://www.epa.gov/sites/production/files/2016-09/documents/climate-change-nj.pdf, which relies on:</a:t>
            </a:r>
          </a:p>
          <a:p>
            <a:r>
              <a:rPr lang="en-US" sz="1000" dirty="0"/>
              <a:t>US Global Change Research Program; US Climate Change Science Program; Intergovernmental Panel on Climate Change; EPA Climate Change Indicators in the US</a:t>
            </a:r>
          </a:p>
          <a:p>
            <a:endParaRPr lang="en-US" sz="1000" dirty="0"/>
          </a:p>
          <a:p>
            <a:pPr marL="344796" indent="-344796" defTabSz="459728">
              <a:buFont typeface="Arial" panose="020B0604020202020204" pitchFamily="34" charset="0"/>
              <a:buChar char="•"/>
            </a:pPr>
            <a:r>
              <a:rPr lang="en-US" dirty="0"/>
              <a:t>Infectious diseases are spreading northward (Zika &amp; West Nile ) &amp; increase opportunities for Lyme disease</a:t>
            </a:r>
          </a:p>
          <a:p>
            <a:pPr marL="344796" indent="-344796" defTabSz="459728">
              <a:buFont typeface="Arial" panose="020B0604020202020204" pitchFamily="34" charset="0"/>
              <a:buChar char="•"/>
            </a:pPr>
            <a:r>
              <a:rPr lang="en-US" b="1" dirty="0">
                <a:solidFill>
                  <a:srgbClr val="FFFFFF"/>
                </a:solidFill>
              </a:rPr>
              <a:t>Extremely heavy rain storms increasing – erosion of brooks &amp; flooding of low areas</a:t>
            </a:r>
          </a:p>
          <a:p>
            <a:pPr marL="344796" indent="-344796" defTabSz="459728">
              <a:buFont typeface="Arial" panose="020B0604020202020204" pitchFamily="34" charset="0"/>
              <a:buChar char="•"/>
            </a:pPr>
            <a:r>
              <a:rPr lang="en-US" dirty="0"/>
              <a:t>Rising seas &amp; stronger storms to increase flooding  of Bayshore &amp; </a:t>
            </a:r>
            <a:r>
              <a:rPr lang="en-US" dirty="0" err="1"/>
              <a:t>Navesink</a:t>
            </a:r>
            <a:r>
              <a:rPr lang="en-US" dirty="0"/>
              <a:t> River &amp; tributaries</a:t>
            </a:r>
          </a:p>
          <a:p>
            <a:pPr marL="344796" indent="-344796" defTabSz="459728">
              <a:buFont typeface="Arial" panose="020B0604020202020204" pitchFamily="34" charset="0"/>
              <a:buChar char="•"/>
            </a:pPr>
            <a:r>
              <a:rPr lang="en-US" dirty="0"/>
              <a:t>Hot days increase ozone &amp; unhealthy days;</a:t>
            </a:r>
          </a:p>
          <a:p>
            <a:pPr marL="344796" indent="-344796" defTabSz="459728">
              <a:buFont typeface="Arial" panose="020B0604020202020204" pitchFamily="34" charset="0"/>
              <a:buChar char="•"/>
            </a:pPr>
            <a:r>
              <a:rPr lang="en-US" dirty="0"/>
              <a:t> increasing temps &amp; rain increase pollen – worsening allergies &amp; asthma</a:t>
            </a:r>
            <a:endParaRPr lang="en-US" b="1" dirty="0">
              <a:solidFill>
                <a:srgbClr val="FFFFFF"/>
              </a:solidFill>
            </a:endParaRPr>
          </a:p>
          <a:p>
            <a:endParaRPr lang="en-US" dirty="0"/>
          </a:p>
        </p:txBody>
      </p:sp>
    </p:spTree>
    <p:extLst>
      <p:ext uri="{BB962C8B-B14F-4D97-AF65-F5344CB8AC3E}">
        <p14:creationId xmlns:p14="http://schemas.microsoft.com/office/powerpoint/2010/main" val="580723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sz="1500" b="1" dirty="0"/>
              <a:t>TAKE ACTION: let your town leaders know what you want! – write to them; meet with them!</a:t>
            </a:r>
          </a:p>
          <a:p>
            <a:r>
              <a:rPr lang="en-US" sz="1500" b="1" dirty="0"/>
              <a:t>Show them that in  57 NJ towns, the mayor ALREADY has pledged 100% clean </a:t>
            </a:r>
          </a:p>
          <a:p>
            <a:r>
              <a:rPr lang="en-US" sz="1500" b="1" dirty="0"/>
              <a:t>ASK the committee/council to issue a binding resolution for clean energy! </a:t>
            </a:r>
          </a:p>
        </p:txBody>
      </p:sp>
    </p:spTree>
    <p:extLst>
      <p:ext uri="{BB962C8B-B14F-4D97-AF65-F5344CB8AC3E}">
        <p14:creationId xmlns:p14="http://schemas.microsoft.com/office/powerpoint/2010/main" val="1696109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Up at the top of your list, after Mayor’s proclamation, and Committee/Council Resolution, is that Your Town implement the “Green Building and Environmental Sustainability Element”.  This is  a permitted Master Plan Element, per the “Municipal land Use Law”.   It provides vision and goals for towns to implement sustainability concepts including Green House Gas emissions, use of renewable energy, implement Green Building and Design, land-use decisions, smart growth strategies, and water conservation and protection.</a:t>
            </a:r>
          </a:p>
          <a:p>
            <a:endParaRPr lang="en-US" sz="1400" b="1" dirty="0"/>
          </a:p>
          <a:p>
            <a:r>
              <a:rPr lang="en-US" sz="1400" b="1" dirty="0"/>
              <a:t>Many NJ towns have implemented this Master Plan Element, and can be used as examples.  See the Sustainable Jersey link (at bottom of the slide</a:t>
            </a:r>
            <a:r>
              <a:rPr lang="en-US" sz="1500" b="1" dirty="0"/>
              <a:t>)</a:t>
            </a:r>
          </a:p>
        </p:txBody>
      </p:sp>
    </p:spTree>
    <p:extLst>
      <p:ext uri="{BB962C8B-B14F-4D97-AF65-F5344CB8AC3E}">
        <p14:creationId xmlns:p14="http://schemas.microsoft.com/office/powerpoint/2010/main" val="2440687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sz="1500" dirty="0"/>
              <a:t>BACK TO BASICS:</a:t>
            </a:r>
          </a:p>
          <a:p>
            <a:r>
              <a:rPr lang="en-US" sz="1900" dirty="0"/>
              <a:t>NJ MUST MEET the NJ 2007 “GLOBAL WARMING RESPONSE ACT”</a:t>
            </a:r>
          </a:p>
          <a:p>
            <a:r>
              <a:rPr lang="en-US" sz="1900" dirty="0"/>
              <a:t>To do this, you need to know your biggest emissions!</a:t>
            </a:r>
          </a:p>
          <a:p>
            <a:endParaRPr lang="en-US" dirty="0"/>
          </a:p>
        </p:txBody>
      </p:sp>
    </p:spTree>
    <p:extLst>
      <p:ext uri="{BB962C8B-B14F-4D97-AF65-F5344CB8AC3E}">
        <p14:creationId xmlns:p14="http://schemas.microsoft.com/office/powerpoint/2010/main" val="1966208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 town has NOT determined its own GHG footprint, then use this pie chart of current NJ emissions. </a:t>
            </a:r>
          </a:p>
        </p:txBody>
      </p:sp>
    </p:spTree>
    <p:extLst>
      <p:ext uri="{BB962C8B-B14F-4D97-AF65-F5344CB8AC3E}">
        <p14:creationId xmlns:p14="http://schemas.microsoft.com/office/powerpoint/2010/main" val="1964883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sz="1500" b="1" dirty="0"/>
              <a:t>The Town’s “Green Team” can carry the ball, supported by Sustainable Jersey (seen in the earlier film)</a:t>
            </a:r>
          </a:p>
          <a:p>
            <a:r>
              <a:rPr lang="en-US" sz="1500" b="1" dirty="0"/>
              <a:t>The Green Team earns points for their “Actions”, and the town is proud of  the resulting bronze, silver and gold certifications</a:t>
            </a:r>
          </a:p>
        </p:txBody>
      </p:sp>
    </p:spTree>
    <p:extLst>
      <p:ext uri="{BB962C8B-B14F-4D97-AF65-F5344CB8AC3E}">
        <p14:creationId xmlns:p14="http://schemas.microsoft.com/office/powerpoint/2010/main" val="42679742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997025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b="1" dirty="0"/>
              <a:t>The bottom rung is to increase energy efficiency.  The energy not spent is the cheapest energy of all</a:t>
            </a:r>
          </a:p>
          <a:p>
            <a:r>
              <a:rPr lang="en-US" sz="1500" b="1" dirty="0"/>
              <a:t>Municipal and Business efficiency programs are similar:  free energy audit, then 70% off energy improvements!</a:t>
            </a:r>
          </a:p>
          <a:p>
            <a:r>
              <a:rPr lang="en-US" sz="1500" b="1" dirty="0"/>
              <a:t>Residents are different: low income households receive a free audit.  All households benefit from attractive Clean Energy   programs and Energy Star discounts</a:t>
            </a:r>
          </a:p>
        </p:txBody>
      </p:sp>
    </p:spTree>
    <p:extLst>
      <p:ext uri="{BB962C8B-B14F-4D97-AF65-F5344CB8AC3E}">
        <p14:creationId xmlns:p14="http://schemas.microsoft.com/office/powerpoint/2010/main" val="39250430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sz="1500" b="1" dirty="0"/>
              <a:t>Once well insulated and highly efficient,  the buildings require LESS clean energy as the town migrates to 100% renewable</a:t>
            </a:r>
            <a:r>
              <a:rPr lang="en-US" sz="1500" dirty="0"/>
              <a:t>.</a:t>
            </a:r>
          </a:p>
        </p:txBody>
      </p:sp>
    </p:spTree>
    <p:extLst>
      <p:ext uri="{BB962C8B-B14F-4D97-AF65-F5344CB8AC3E}">
        <p14:creationId xmlns:p14="http://schemas.microsoft.com/office/powerpoint/2010/main" val="33325061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sz="1500" b="1" dirty="0"/>
              <a:t>Green Teams, under the Sustainable Jersey program must show their Actions result in a 3.6% minimum compounded emission reduction</a:t>
            </a:r>
            <a:br>
              <a:rPr lang="en-US" sz="1500" b="1" dirty="0"/>
            </a:br>
            <a:r>
              <a:rPr lang="en-US" sz="1500" b="1" dirty="0"/>
              <a:t>  This meets the 80% mandated emission reductions under the Global Warming Response Act.</a:t>
            </a:r>
          </a:p>
        </p:txBody>
      </p:sp>
    </p:spTree>
    <p:extLst>
      <p:ext uri="{BB962C8B-B14F-4D97-AF65-F5344CB8AC3E}">
        <p14:creationId xmlns:p14="http://schemas.microsoft.com/office/powerpoint/2010/main" val="579862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b="1" dirty="0"/>
              <a:t> This describes 19 possible Actions by the Green Team in your town.</a:t>
            </a:r>
            <a:endParaRPr lang="en-US" sz="1500" dirty="0"/>
          </a:p>
          <a:p>
            <a:r>
              <a:rPr lang="en-US" sz="1500" b="1" dirty="0"/>
              <a:t>10 Actions reduce MUNICIPAL emissions</a:t>
            </a:r>
            <a:endParaRPr lang="en-US" sz="1500" dirty="0"/>
          </a:p>
          <a:p>
            <a:r>
              <a:rPr lang="en-US" sz="1500" b="1" dirty="0"/>
              <a:t>      add solar to buildings and parking areas; green the municipal fleet; </a:t>
            </a:r>
            <a:endParaRPr lang="en-US" sz="1500" dirty="0"/>
          </a:p>
          <a:p>
            <a:r>
              <a:rPr lang="en-US" sz="1500" b="1" dirty="0"/>
              <a:t>9 Actions reduce COMMUNITY-wide emissions: 100 times more impact than </a:t>
            </a:r>
            <a:r>
              <a:rPr lang="en-US" sz="1500" b="1" dirty="0" err="1"/>
              <a:t>Municiipal</a:t>
            </a:r>
            <a:r>
              <a:rPr lang="en-US" sz="1500" b="1" dirty="0"/>
              <a:t>: </a:t>
            </a:r>
            <a:endParaRPr lang="en-US" sz="1500" dirty="0"/>
          </a:p>
          <a:p>
            <a:r>
              <a:rPr lang="en-US" sz="1500" b="1" dirty="0"/>
              <a:t>    Become a solar-friendly town: make permitting easy &amp; standardized</a:t>
            </a:r>
            <a:endParaRPr lang="en-US" sz="1500" dirty="0"/>
          </a:p>
          <a:p>
            <a:r>
              <a:rPr lang="en-US" sz="1500" b="1" dirty="0"/>
              <a:t>    Become an EV –friendly town: install public charging stations    </a:t>
            </a:r>
            <a:endParaRPr lang="en-US" sz="1500" dirty="0"/>
          </a:p>
          <a:p>
            <a:r>
              <a:rPr lang="en-US" sz="1500" b="1" dirty="0"/>
              <a:t>    Conserve your trees: they absorb carbon, and provide shading to reduce city temps.</a:t>
            </a:r>
            <a:endParaRPr lang="en-US" sz="1500" dirty="0"/>
          </a:p>
        </p:txBody>
      </p:sp>
    </p:spTree>
    <p:extLst>
      <p:ext uri="{BB962C8B-B14F-4D97-AF65-F5344CB8AC3E}">
        <p14:creationId xmlns:p14="http://schemas.microsoft.com/office/powerpoint/2010/main" val="38083308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algn="l"/>
            <a:r>
              <a:rPr lang="en-US" sz="1300" b="1" dirty="0"/>
              <a:t>“Community Led Solar initiatives</a:t>
            </a:r>
            <a:r>
              <a:rPr lang="en-US" sz="1300" dirty="0"/>
              <a:t>”</a:t>
            </a:r>
          </a:p>
          <a:p>
            <a:pPr algn="l"/>
            <a:r>
              <a:rPr lang="en-US" sz="1300" dirty="0"/>
              <a:t>Community allows “Solar by Right and as Accessory”, AND a uniform permit process, fixed permit fee &amp; 3 day processing.</a:t>
            </a:r>
          </a:p>
          <a:p>
            <a:pPr algn="l"/>
            <a:r>
              <a:rPr lang="en-US" sz="1300" b="1" dirty="0"/>
              <a:t>ENERGY SAGE </a:t>
            </a:r>
            <a:r>
              <a:rPr lang="en-US" sz="1300" dirty="0"/>
              <a:t>is USDE </a:t>
            </a:r>
            <a:r>
              <a:rPr lang="en-US" sz="1300" dirty="0" err="1"/>
              <a:t>SunShot</a:t>
            </a:r>
            <a:r>
              <a:rPr lang="en-US" sz="1300" dirty="0"/>
              <a:t> initiative –“no annoying phone calls” automated sign up to evaluate your house, and generate bid at a discount. EXAMPLE: 288 customers signed for site inspection; 50 new contracts signed; </a:t>
            </a:r>
          </a:p>
          <a:p>
            <a:pPr algn="l"/>
            <a:endParaRPr lang="en-US" sz="1300" b="1" dirty="0"/>
          </a:p>
          <a:p>
            <a:r>
              <a:rPr lang="en-US" sz="1300" b="1" dirty="0"/>
              <a:t>MAKE YOUR TOWN EV FRIENDLY</a:t>
            </a:r>
          </a:p>
          <a:p>
            <a:r>
              <a:rPr lang="en-US" sz="1300" b="1" dirty="0"/>
              <a:t>Amend the zoning ordinances: add charging stations</a:t>
            </a:r>
            <a:r>
              <a:rPr lang="en-US" sz="1300" dirty="0"/>
              <a:t> as a permitted accessory use. to include regulations and design standards for charging and parking spaces,. </a:t>
            </a:r>
          </a:p>
          <a:p>
            <a:r>
              <a:rPr lang="en-US" sz="1300" b="1" dirty="0"/>
              <a:t>TRAINING FOR local first responders</a:t>
            </a:r>
          </a:p>
          <a:p>
            <a:endParaRPr lang="en-US" sz="1300" b="1" dirty="0"/>
          </a:p>
          <a:p>
            <a:r>
              <a:rPr lang="en-US" sz="1300" b="1" dirty="0"/>
              <a:t>CHARGING STATIONS FUNDED BY THRID PARTIES!  (20% charge premium over in-home charging is gold standard)</a:t>
            </a:r>
          </a:p>
          <a:p>
            <a:endParaRPr lang="en-US" sz="1300" b="1" dirty="0"/>
          </a:p>
          <a:p>
            <a:r>
              <a:rPr lang="en-US" sz="1300" b="1" dirty="0"/>
              <a:t>The TOP initiative –AGGREGATION - is next!</a:t>
            </a:r>
          </a:p>
          <a:p>
            <a:pPr algn="l"/>
            <a:endParaRPr lang="en-US" sz="1300" dirty="0"/>
          </a:p>
          <a:p>
            <a:endParaRPr lang="en-US" sz="1300" b="1" dirty="0"/>
          </a:p>
          <a:p>
            <a:endParaRPr lang="en-US" dirty="0"/>
          </a:p>
        </p:txBody>
      </p:sp>
    </p:spTree>
    <p:extLst>
      <p:ext uri="{BB962C8B-B14F-4D97-AF65-F5344CB8AC3E}">
        <p14:creationId xmlns:p14="http://schemas.microsoft.com/office/powerpoint/2010/main" val="3914275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sz="1500" dirty="0"/>
              <a:t>Let your town know the mayors in  these NJ towns have ALREADY pledged 100% renewable</a:t>
            </a:r>
          </a:p>
          <a:p>
            <a:r>
              <a:rPr lang="en-US" sz="1500" dirty="0"/>
              <a:t>Towns in Red are in Monmouth County</a:t>
            </a:r>
          </a:p>
        </p:txBody>
      </p:sp>
    </p:spTree>
    <p:extLst>
      <p:ext uri="{BB962C8B-B14F-4D97-AF65-F5344CB8AC3E}">
        <p14:creationId xmlns:p14="http://schemas.microsoft.com/office/powerpoint/2010/main" val="2918438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sz="1500" b="1" dirty="0"/>
              <a:t>The single highest emission reduction:  tongue – twister words: “Renewable Government Energy Aggregation”</a:t>
            </a:r>
          </a:p>
        </p:txBody>
      </p:sp>
    </p:spTree>
    <p:extLst>
      <p:ext uri="{BB962C8B-B14F-4D97-AF65-F5344CB8AC3E}">
        <p14:creationId xmlns:p14="http://schemas.microsoft.com/office/powerpoint/2010/main" val="32780557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98406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sz="1500" b="1" dirty="0"/>
              <a:t>The program launched thru a 2012 law which allows the town region to bulk-buying of electricity</a:t>
            </a:r>
          </a:p>
          <a:p>
            <a:r>
              <a:rPr lang="en-US" sz="1500" b="1" dirty="0"/>
              <a:t>Approval thru BPU appears to be automatic</a:t>
            </a:r>
          </a:p>
          <a:p>
            <a:r>
              <a:rPr lang="en-US" sz="1500" b="1" dirty="0"/>
              <a:t>BIG ADVANTAGE: </a:t>
            </a:r>
          </a:p>
          <a:p>
            <a:r>
              <a:rPr lang="en-US" sz="1500" b="1" dirty="0"/>
              <a:t>ALL residential customers are INCLUDED from the get-go (take advantage of cheap, renewable electricity)</a:t>
            </a:r>
          </a:p>
          <a:p>
            <a:r>
              <a:rPr lang="en-US" sz="1500" b="1" dirty="0"/>
              <a:t>  - but they can opt-out after a month or so , if they wish</a:t>
            </a:r>
          </a:p>
          <a:p>
            <a:r>
              <a:rPr lang="en-US" sz="1500" b="1" dirty="0"/>
              <a:t>BUSINESSES can opt-in to be included in the electrical aggregation, after a month or so delay</a:t>
            </a:r>
          </a:p>
        </p:txBody>
      </p:sp>
    </p:spTree>
    <p:extLst>
      <p:ext uri="{BB962C8B-B14F-4D97-AF65-F5344CB8AC3E}">
        <p14:creationId xmlns:p14="http://schemas.microsoft.com/office/powerpoint/2010/main" val="33188652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sz="1500" b="1" dirty="0"/>
              <a:t>The NJ BPU shows 57 towns have had an electrical aggregation – many through a collective organization called NJSEM</a:t>
            </a:r>
          </a:p>
          <a:p>
            <a:r>
              <a:rPr lang="en-US" sz="1500" b="1" dirty="0"/>
              <a:t>The town hires an Energy consultant who does the work: takes his fee as a small percentage of electric billing</a:t>
            </a:r>
          </a:p>
          <a:p>
            <a:r>
              <a:rPr lang="en-US" sz="1500" b="1" dirty="0"/>
              <a:t>Likely all use these only buy electric from fossil fuel sources – because historically fossil was cheaper than renewables</a:t>
            </a:r>
          </a:p>
          <a:p>
            <a:r>
              <a:rPr lang="en-US" sz="1500" b="1" dirty="0"/>
              <a:t>But renewables are now becoming cheaper than fossil fuels!!</a:t>
            </a:r>
          </a:p>
          <a:p>
            <a:endParaRPr lang="en-US" sz="1500" b="1" dirty="0"/>
          </a:p>
        </p:txBody>
      </p:sp>
    </p:spTree>
    <p:extLst>
      <p:ext uri="{BB962C8B-B14F-4D97-AF65-F5344CB8AC3E}">
        <p14:creationId xmlns:p14="http://schemas.microsoft.com/office/powerpoint/2010/main" val="1713491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defTabSz="478734">
              <a:defRPr/>
            </a:pPr>
            <a:r>
              <a:rPr lang="en-US" sz="1500" b="1" kern="1200" dirty="0">
                <a:latin typeface="Arial Bold" charset="0"/>
                <a:ea typeface="ヒラギノ角ゴ ProN W6" charset="-128"/>
                <a:sym typeface="Arial Bold" charset="0"/>
              </a:rPr>
              <a:t>A number of local towns (in RED) have aggregations – These might be good references for YOUR TOWN.  </a:t>
            </a:r>
          </a:p>
        </p:txBody>
      </p:sp>
    </p:spTree>
    <p:extLst>
      <p:ext uri="{BB962C8B-B14F-4D97-AF65-F5344CB8AC3E}">
        <p14:creationId xmlns:p14="http://schemas.microsoft.com/office/powerpoint/2010/main" val="15240918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b="1" dirty="0"/>
              <a:t>A SUCCESS STORY in Westchester, NY: 20 towns (40% of population) created an aggregation.</a:t>
            </a:r>
          </a:p>
          <a:p>
            <a:r>
              <a:rPr lang="en-US" sz="1500" b="1" dirty="0"/>
              <a:t>(Go thru the data)….</a:t>
            </a:r>
          </a:p>
          <a:p>
            <a:r>
              <a:rPr lang="en-US" sz="1500" b="1" dirty="0"/>
              <a:t>NJ has our own trial- in Essex County: The focus is to have low priced Electricity sourced LOCALLY (PJM, within the state, or local).  This provides stimulus for local investors in renewable electric sources.</a:t>
            </a:r>
          </a:p>
        </p:txBody>
      </p:sp>
    </p:spTree>
    <p:extLst>
      <p:ext uri="{BB962C8B-B14F-4D97-AF65-F5344CB8AC3E}">
        <p14:creationId xmlns:p14="http://schemas.microsoft.com/office/powerpoint/2010/main" val="27064910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Most of these topics are emission MITIGATION</a:t>
            </a:r>
          </a:p>
          <a:p>
            <a:r>
              <a:rPr lang="en-US" dirty="0"/>
              <a:t>NJ Frames is ADAPTATION: - the regions response to protect from future storms.</a:t>
            </a:r>
          </a:p>
          <a:p>
            <a:r>
              <a:rPr lang="en-US" dirty="0"/>
              <a:t>.</a:t>
            </a:r>
          </a:p>
        </p:txBody>
      </p:sp>
    </p:spTree>
    <p:extLst>
      <p:ext uri="{BB962C8B-B14F-4D97-AF65-F5344CB8AC3E}">
        <p14:creationId xmlns:p14="http://schemas.microsoft.com/office/powerpoint/2010/main" val="4571726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sz="1500" dirty="0"/>
              <a:t>A concern: status is not being published (at least not public).  </a:t>
            </a:r>
          </a:p>
          <a:p>
            <a:r>
              <a:rPr lang="en-US" sz="1500" dirty="0"/>
              <a:t>MCCC (Monmouth Community Climate Coalition) volunteered to contact Tony </a:t>
            </a:r>
            <a:r>
              <a:rPr lang="en-US" sz="1500" dirty="0" err="1"/>
              <a:t>Mercantante</a:t>
            </a:r>
            <a:r>
              <a:rPr lang="en-US" sz="1500" dirty="0"/>
              <a:t> and provide help if needed</a:t>
            </a:r>
          </a:p>
          <a:p>
            <a:endParaRPr lang="en-US" sz="1500" dirty="0"/>
          </a:p>
          <a:p>
            <a:r>
              <a:rPr lang="en-US" sz="1500" dirty="0"/>
              <a:t>SOURCES:   1. paper handouts on 2/23/2017 “Resiliency Planning Open House”; </a:t>
            </a:r>
          </a:p>
          <a:p>
            <a:r>
              <a:rPr lang="en-US" sz="1500" dirty="0"/>
              <a:t>2. 6/20/2017 email;   </a:t>
            </a:r>
          </a:p>
          <a:p>
            <a:r>
              <a:rPr lang="en-US" sz="1500" dirty="0"/>
              <a:t>3. “Assessing New Jersey’s Exposure To Sea-Level Rise and Coastal Storms: A Companion Report to </a:t>
            </a:r>
            <a:r>
              <a:rPr lang="en-US" sz="1500" dirty="0" err="1"/>
              <a:t>te</a:t>
            </a:r>
            <a:r>
              <a:rPr lang="en-US" sz="1500" dirty="0"/>
              <a:t> New Jersey Climate Adaptation Alliance Science and Technical Advisory Panel Report”, Oct, 2016</a:t>
            </a:r>
          </a:p>
        </p:txBody>
      </p:sp>
    </p:spTree>
    <p:extLst>
      <p:ext uri="{BB962C8B-B14F-4D97-AF65-F5344CB8AC3E}">
        <p14:creationId xmlns:p14="http://schemas.microsoft.com/office/powerpoint/2010/main" val="24076063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sz="1300" dirty="0"/>
              <a:t>7 campaigns in left column – all differ a little in detail shown across the top.</a:t>
            </a:r>
          </a:p>
          <a:p>
            <a:endParaRPr lang="en-US" sz="1300" dirty="0"/>
          </a:p>
          <a:p>
            <a:r>
              <a:rPr lang="en-US" sz="1300" dirty="0"/>
              <a:t>BACKGROUND: (not in talk)</a:t>
            </a:r>
          </a:p>
          <a:p>
            <a:pPr defTabSz="478734">
              <a:defRPr/>
            </a:pPr>
            <a:r>
              <a:rPr lang="en-US" sz="1300" dirty="0"/>
              <a:t>Food &amp; Water Watch “Off Fossil Fuels” has the most stringent pledge no fossil fuels by 2035.  However, an ADDITIONAL pledge, the “New Jersey Needs a Real Clean Energy Plan” is a pledge letter for 100% clean electricity by 2035</a:t>
            </a:r>
          </a:p>
          <a:p>
            <a:r>
              <a:rPr lang="en-US" sz="1300" dirty="0"/>
              <a:t>This pledge letter has internal links to fwwatch.org – (Food and water Watch) https://docs.google.com/forms/d/1Zki_xURmtJsgyKByRryDEptm0Uuc9U6kFKWasHz3_kY/viewform?edit_requested=true</a:t>
            </a:r>
          </a:p>
          <a:p>
            <a:r>
              <a:rPr lang="en-US" sz="1300" dirty="0"/>
              <a:t>Details of the 2016 campaign of Citizens’ Climate Lobby remain unclear, but has at least 1 mayor who pledged and is listed in this compilation.</a:t>
            </a:r>
          </a:p>
          <a:p>
            <a:r>
              <a:rPr lang="en-US" sz="1300" dirty="0"/>
              <a:t>350.Org is advocating “fossil Free”, without a clear definition https://act.350.org/letter/fossil-free-en/ is an invitation to Join Fossil Free, advocating “100% renewable energy for all”.  It does not appear to be focused on city leaders, and has no list of city signers, and is not included in the above list of 7..</a:t>
            </a:r>
          </a:p>
        </p:txBody>
      </p:sp>
    </p:spTree>
    <p:extLst>
      <p:ext uri="{BB962C8B-B14F-4D97-AF65-F5344CB8AC3E}">
        <p14:creationId xmlns:p14="http://schemas.microsoft.com/office/powerpoint/2010/main" val="29145883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sz="1500" b="1" dirty="0"/>
              <a:t>You can personally do things- you have heard about for decades!!</a:t>
            </a:r>
          </a:p>
          <a:p>
            <a:r>
              <a:rPr lang="en-US" sz="1500" b="1" dirty="0"/>
              <a:t>TODAY- you can easily switch to 100% renewable electricity</a:t>
            </a:r>
          </a:p>
        </p:txBody>
      </p:sp>
    </p:spTree>
    <p:extLst>
      <p:ext uri="{BB962C8B-B14F-4D97-AF65-F5344CB8AC3E}">
        <p14:creationId xmlns:p14="http://schemas.microsoft.com/office/powerpoint/2010/main" val="123119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sz="1500" b="1" dirty="0"/>
              <a:t>ASK your mayor to sign a 100% clean energy pledge: “I believe that a transition to 100 percent clean energy is good for my community.  It will make us stronger, healthier and more resilient…”</a:t>
            </a:r>
          </a:p>
        </p:txBody>
      </p:sp>
    </p:spTree>
    <p:extLst>
      <p:ext uri="{BB962C8B-B14F-4D97-AF65-F5344CB8AC3E}">
        <p14:creationId xmlns:p14="http://schemas.microsoft.com/office/powerpoint/2010/main" val="26158274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sz="1500" b="1" dirty="0"/>
              <a:t>Best investment is rooftop solar ( return your investment in as little as 4 years)</a:t>
            </a:r>
            <a:br>
              <a:rPr lang="en-US" sz="1500" b="1" dirty="0"/>
            </a:br>
            <a:r>
              <a:rPr lang="en-US" sz="1500" b="1" dirty="0"/>
              <a:t>  - tax credits and benefits including accelerated depreciation</a:t>
            </a:r>
          </a:p>
          <a:p>
            <a:r>
              <a:rPr lang="en-US" sz="1500" b="1" dirty="0"/>
              <a:t>- SRECs (Solar Renewable Certificates paid by the power companies which pay an annual premium for 15 years</a:t>
            </a:r>
          </a:p>
          <a:p>
            <a:r>
              <a:rPr lang="en-US" sz="1500" b="1" dirty="0"/>
              <a:t>  </a:t>
            </a:r>
          </a:p>
        </p:txBody>
      </p:sp>
    </p:spTree>
    <p:extLst>
      <p:ext uri="{BB962C8B-B14F-4D97-AF65-F5344CB8AC3E}">
        <p14:creationId xmlns:p14="http://schemas.microsoft.com/office/powerpoint/2010/main" val="27677636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sz="1500" b="1" dirty="0"/>
              <a:t>Next best: Ask your city to provide a renewable electric aggregation (discussed earlier)</a:t>
            </a:r>
          </a:p>
        </p:txBody>
      </p:sp>
    </p:spTree>
    <p:extLst>
      <p:ext uri="{BB962C8B-B14F-4D97-AF65-F5344CB8AC3E}">
        <p14:creationId xmlns:p14="http://schemas.microsoft.com/office/powerpoint/2010/main" val="27157338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sz="1500" b="1" dirty="0"/>
              <a:t>2. AAUW can aggregate its bulk buying over all members to get a low bulk electricity </a:t>
            </a:r>
            <a:r>
              <a:rPr lang="en-US" sz="1500" b="1" dirty="0" err="1"/>
              <a:t>pricess</a:t>
            </a:r>
            <a:endParaRPr lang="en-US" sz="1500" b="1" dirty="0"/>
          </a:p>
          <a:p>
            <a:r>
              <a:rPr lang="en-US" sz="1500" b="1" dirty="0"/>
              <a:t>3. each household and business can select a 3</a:t>
            </a:r>
            <a:r>
              <a:rPr lang="en-US" sz="1500" b="1" baseline="30000" dirty="0"/>
              <a:t>rd</a:t>
            </a:r>
            <a:r>
              <a:rPr lang="en-US" sz="1500" b="1" dirty="0"/>
              <a:t> party supplier for themselves!</a:t>
            </a:r>
          </a:p>
        </p:txBody>
      </p:sp>
    </p:spTree>
    <p:extLst>
      <p:ext uri="{BB962C8B-B14F-4D97-AF65-F5344CB8AC3E}">
        <p14:creationId xmlns:p14="http://schemas.microsoft.com/office/powerpoint/2010/main" val="15820957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sz="1500" b="1" dirty="0"/>
              <a:t>JCP&amp;L electricity is generated  about half by fossil-fuel, and 4% renewable</a:t>
            </a:r>
          </a:p>
          <a:p>
            <a:pPr defTabSz="478734">
              <a:defRPr/>
            </a:pPr>
            <a:r>
              <a:rPr lang="en-US" sz="1500" b="1" dirty="0"/>
              <a:t>    </a:t>
            </a:r>
            <a:r>
              <a:rPr lang="en-US" sz="1900" b="1" dirty="0"/>
              <a:t>  </a:t>
            </a:r>
            <a:r>
              <a:rPr lang="en-US" sz="1500" b="1" dirty="0"/>
              <a:t>JCP&amp;L is NOT investing directly in renewables, but buys renewables to satisfy Renewable Portfolio Standard: It buys about 20% added renewables on the open market (it buys SRECs which subsidizes rooftop solar )</a:t>
            </a:r>
          </a:p>
          <a:p>
            <a:endParaRPr lang="en-US" sz="1500" b="1" dirty="0"/>
          </a:p>
        </p:txBody>
      </p:sp>
    </p:spTree>
    <p:extLst>
      <p:ext uri="{BB962C8B-B14F-4D97-AF65-F5344CB8AC3E}">
        <p14:creationId xmlns:p14="http://schemas.microsoft.com/office/powerpoint/2010/main" val="18099458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https://www.pjm-eis.com/~/media/pjm-eis/documents/rps-comparison.ashx</a:t>
            </a:r>
          </a:p>
          <a:p>
            <a:r>
              <a:rPr lang="en-US" dirty="0"/>
              <a:t>https://www.energy.gov/savings/renewables-portfolio-standard-0</a:t>
            </a:r>
          </a:p>
          <a:p>
            <a:endParaRPr lang="en-US" dirty="0"/>
          </a:p>
        </p:txBody>
      </p:sp>
    </p:spTree>
    <p:extLst>
      <p:ext uri="{BB962C8B-B14F-4D97-AF65-F5344CB8AC3E}">
        <p14:creationId xmlns:p14="http://schemas.microsoft.com/office/powerpoint/2010/main" val="941295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b="1" dirty="0"/>
              <a:t>See electric.smiller.org for a table of ~ten 3</a:t>
            </a:r>
            <a:r>
              <a:rPr lang="en-US" sz="1500" b="1" baseline="30000" dirty="0"/>
              <a:t>rd</a:t>
            </a:r>
            <a:r>
              <a:rPr lang="en-US" sz="1500" b="1" dirty="0"/>
              <a:t> party renewable electrical suppliers (EPA had a web site early 2017, but regretfully took it down).  Switching to renewables saves a few percent of the electric supply  cost,</a:t>
            </a:r>
          </a:p>
          <a:p>
            <a:r>
              <a:rPr lang="en-US" sz="1500" b="1" dirty="0"/>
              <a:t>Use this site with utility bill in hand: about 60% of the total is the “Basic Generation Service” charge- called “price to compare” in 2017.  40% of the bill is the delivery/maintenance- The utility fixes the lines when they are down – and you pay this regardless of electric generation supplier.</a:t>
            </a:r>
          </a:p>
          <a:p>
            <a:endParaRPr lang="en-US" sz="1500" b="1" dirty="0"/>
          </a:p>
        </p:txBody>
      </p:sp>
    </p:spTree>
    <p:extLst>
      <p:ext uri="{BB962C8B-B14F-4D97-AF65-F5344CB8AC3E}">
        <p14:creationId xmlns:p14="http://schemas.microsoft.com/office/powerpoint/2010/main" val="39513814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sz="1500" b="1" dirty="0"/>
              <a:t>Big ticket emission reductions: Transportation emits half of NJs Green house Gases. Upgrade your car.  Consider Heat pumps when replacing furnace and hot water tank</a:t>
            </a:r>
          </a:p>
        </p:txBody>
      </p:sp>
    </p:spTree>
    <p:extLst>
      <p:ext uri="{BB962C8B-B14F-4D97-AF65-F5344CB8AC3E}">
        <p14:creationId xmlns:p14="http://schemas.microsoft.com/office/powerpoint/2010/main" val="42109014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sz="1500" b="1" dirty="0"/>
              <a:t>Download and give this talk to your city leaders and other volunteers (</a:t>
            </a:r>
            <a:r>
              <a:rPr lang="en-US" sz="1500" b="1" dirty="0" err="1"/>
              <a:t>esp</a:t>
            </a:r>
            <a:r>
              <a:rPr lang="en-US" sz="1500" b="1" dirty="0"/>
              <a:t> town’s Green Team).</a:t>
            </a:r>
          </a:p>
          <a:p>
            <a:r>
              <a:rPr lang="en-US" sz="1500" b="1" dirty="0"/>
              <a:t>Download and give the “TRUTH IN 10” (condensed version of the Climate Reality talk</a:t>
            </a:r>
          </a:p>
          <a:p>
            <a:r>
              <a:rPr lang="en-US" sz="1500" b="1" dirty="0"/>
              <a:t>Best of all, attend the next Climate Reality training (3 days with Al Gore).  It is free.  </a:t>
            </a:r>
          </a:p>
          <a:p>
            <a:r>
              <a:rPr lang="en-US" sz="1500" b="1" dirty="0"/>
              <a:t>Google “Climate Reality Training”, and sign up for notifications.</a:t>
            </a:r>
          </a:p>
          <a:p>
            <a:r>
              <a:rPr lang="en-US" sz="1500" b="1" dirty="0"/>
              <a:t>Hen you can have fun like the following groups of people at town Rallies and Celebrations.</a:t>
            </a:r>
          </a:p>
        </p:txBody>
      </p:sp>
    </p:spTree>
    <p:extLst>
      <p:ext uri="{BB962C8B-B14F-4D97-AF65-F5344CB8AC3E}">
        <p14:creationId xmlns:p14="http://schemas.microsoft.com/office/powerpoint/2010/main" val="13909881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27290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1726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sz="1500" b="1" dirty="0"/>
              <a:t>THEREFORE, be it resolved that YOUR TOWN .[will have 100% Clean Electricity by 2035 and 100% including transportation &amp; heating by 2050.]</a:t>
            </a:r>
          </a:p>
        </p:txBody>
      </p:sp>
    </p:spTree>
    <p:extLst>
      <p:ext uri="{BB962C8B-B14F-4D97-AF65-F5344CB8AC3E}">
        <p14:creationId xmlns:p14="http://schemas.microsoft.com/office/powerpoint/2010/main" val="2501587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https://www.sierraclub.org/ready-for-100</a:t>
            </a:r>
          </a:p>
        </p:txBody>
      </p:sp>
    </p:spTree>
    <p:extLst>
      <p:ext uri="{BB962C8B-B14F-4D97-AF65-F5344CB8AC3E}">
        <p14:creationId xmlns:p14="http://schemas.microsoft.com/office/powerpoint/2010/main" val="5628024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67403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https://www.sierraclub.org/ready-for-100</a:t>
            </a:r>
          </a:p>
        </p:txBody>
      </p:sp>
    </p:spTree>
    <p:extLst>
      <p:ext uri="{BB962C8B-B14F-4D97-AF65-F5344CB8AC3E}">
        <p14:creationId xmlns:p14="http://schemas.microsoft.com/office/powerpoint/2010/main" val="31459049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890828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sz="1500" b="1" dirty="0"/>
              <a:t>JOIN A GROUP IN YOUR TOWN!</a:t>
            </a:r>
          </a:p>
          <a:p>
            <a:r>
              <a:rPr lang="en-US" sz="1500" b="1" dirty="0"/>
              <a:t>Sierra Club has the best organization structure, documentation, support</a:t>
            </a:r>
          </a:p>
          <a:p>
            <a:r>
              <a:rPr lang="en-US" sz="1500" b="1" dirty="0"/>
              <a:t>SIGN UP TONIGHT!!</a:t>
            </a:r>
          </a:p>
          <a:p>
            <a:r>
              <a:rPr lang="en-US" sz="1500" b="1" dirty="0"/>
              <a:t>WE WILL HELP YOU FORM A CORE GROUP!</a:t>
            </a:r>
          </a:p>
          <a:p>
            <a:endParaRPr lang="en-US" sz="1500" b="1" dirty="0"/>
          </a:p>
          <a:p>
            <a:r>
              <a:rPr lang="en-US" sz="1500" b="1" dirty="0"/>
              <a:t>FOLLOWING is a one minute video-  Climate Change from a mountain Biker’s Perspective!!</a:t>
            </a:r>
          </a:p>
        </p:txBody>
      </p:sp>
    </p:spTree>
    <p:extLst>
      <p:ext uri="{BB962C8B-B14F-4D97-AF65-F5344CB8AC3E}">
        <p14:creationId xmlns:p14="http://schemas.microsoft.com/office/powerpoint/2010/main" val="2926618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026268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990070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SIGNUP UP NOW!  </a:t>
            </a:r>
          </a:p>
          <a:p>
            <a:r>
              <a:rPr lang="en-US" sz="1500" dirty="0"/>
              <a:t>Join a team.  Take action with your city leaders</a:t>
            </a:r>
          </a:p>
          <a:p>
            <a:r>
              <a:rPr lang="en-US" sz="1500" dirty="0"/>
              <a:t>GET YOUR TOWN MOVING TO 100% CLEAN ENERGY!</a:t>
            </a:r>
          </a:p>
        </p:txBody>
      </p:sp>
    </p:spTree>
    <p:extLst>
      <p:ext uri="{BB962C8B-B14F-4D97-AF65-F5344CB8AC3E}">
        <p14:creationId xmlns:p14="http://schemas.microsoft.com/office/powerpoint/2010/main" val="36420620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8379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sz="1900" b="1" dirty="0"/>
              <a:t>ASK your town Council or Committee to issue a binding resolution </a:t>
            </a:r>
            <a:endParaRPr lang="en-US" sz="1900" dirty="0"/>
          </a:p>
          <a:p>
            <a:r>
              <a:rPr lang="en-US" sz="1900" b="1" dirty="0"/>
              <a:t>THEREFORE, be it resolved that YOUR TOWN will have 100% Clean Electricity by 2035, AND 100% in all energy sectors, including transportation &amp; heating by 2050.</a:t>
            </a:r>
            <a:endParaRPr lang="en-US" sz="1900" dirty="0"/>
          </a:p>
          <a:p>
            <a:endParaRPr lang="en-US" dirty="0"/>
          </a:p>
        </p:txBody>
      </p:sp>
    </p:spTree>
    <p:extLst>
      <p:ext uri="{BB962C8B-B14F-4D97-AF65-F5344CB8AC3E}">
        <p14:creationId xmlns:p14="http://schemas.microsoft.com/office/powerpoint/2010/main" val="279234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sz="1900" b="1" dirty="0"/>
              <a:t>Later slides will discuss your own, and your town’s expected next steps.  You should continue to follow these steps, even if, like Pat and me, our initial requests did NOT get a YES from the mayor!</a:t>
            </a:r>
            <a:endParaRPr lang="en-US" sz="1900" dirty="0"/>
          </a:p>
        </p:txBody>
      </p:sp>
    </p:spTree>
    <p:extLst>
      <p:ext uri="{BB962C8B-B14F-4D97-AF65-F5344CB8AC3E}">
        <p14:creationId xmlns:p14="http://schemas.microsoft.com/office/powerpoint/2010/main" val="3367252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sz="1900" dirty="0"/>
              <a:t>WE HAVE A NEW ENVIRONMENT IN NJ .  At the RGGI (Regional Greenhouse Gas Initiative) last Thurs, the NJ state moderator, stated it </a:t>
            </a:r>
            <a:r>
              <a:rPr lang="en-US" sz="1500" b="1" dirty="0"/>
              <a:t>was a sea-change to AGAIN be able to use the word “CLIMATE”!!</a:t>
            </a:r>
          </a:p>
          <a:p>
            <a:r>
              <a:rPr lang="en-US" sz="1500" b="1" dirty="0" err="1"/>
              <a:t>Gov</a:t>
            </a:r>
            <a:r>
              <a:rPr lang="en-US" sz="1500" b="1" dirty="0"/>
              <a:t> Murphy continues to implement his energy transition plan: 1</a:t>
            </a:r>
            <a:r>
              <a:rPr lang="en-US" sz="1500" b="1" baseline="30000" dirty="0"/>
              <a:t>st</a:t>
            </a:r>
            <a:r>
              <a:rPr lang="en-US" sz="1500" b="1" dirty="0"/>
              <a:t> priority is 100% CE by 2050</a:t>
            </a:r>
          </a:p>
          <a:p>
            <a:pPr lvl="0"/>
            <a:r>
              <a:rPr lang="en-US" sz="1500" b="1" dirty="0"/>
              <a:t>REJOINING RGGI: CO2 caps on EMISSIONS FROM ELECTRICAL GENERATION will decline 3% per year</a:t>
            </a:r>
          </a:p>
          <a:p>
            <a:pPr lvl="0"/>
            <a:r>
              <a:rPr lang="en-US" sz="1500" b="1" dirty="0"/>
              <a:t>OPPORTUNITY: sell emission allowances and invest in energy efficiency and renewable energy</a:t>
            </a:r>
          </a:p>
          <a:p>
            <a:r>
              <a:rPr lang="en-US" sz="1500" b="1" dirty="0"/>
              <a:t>     2, NJ JOINED 16 state “US Climate Alliance” of east &amp; west coast states, to reduce all </a:t>
            </a:r>
            <a:r>
              <a:rPr lang="en-US" sz="1500" b="1" dirty="0" err="1"/>
              <a:t>GHGas</a:t>
            </a:r>
            <a:r>
              <a:rPr lang="en-US" sz="1500" b="1" dirty="0"/>
              <a:t> emissions per Paris Agreement</a:t>
            </a:r>
          </a:p>
          <a:p>
            <a:r>
              <a:rPr lang="en-US" sz="1500" b="1" dirty="0"/>
              <a:t>   - The Climate Alliance is using accurate social cost of carbon, as was used a few years ago to create the EPA Clean Power Plan.  That Clean Power Plan was to be one of the chief ways the US would use to meet the Paris Agreement.</a:t>
            </a:r>
          </a:p>
          <a:p>
            <a:r>
              <a:rPr lang="en-US" sz="1500" b="1" dirty="0"/>
              <a:t>Then last year, the EPA negated the cost of carbon, to justify ELIMINATING the Clean Power Plan</a:t>
            </a:r>
          </a:p>
          <a:p>
            <a:r>
              <a:rPr lang="en-US" sz="1500" b="1" dirty="0"/>
              <a:t>With the US Climate Alliance, actual social cost of carbon has been restored. </a:t>
            </a:r>
          </a:p>
          <a:p>
            <a:endParaRPr lang="en-US" sz="1300" dirty="0"/>
          </a:p>
        </p:txBody>
      </p:sp>
    </p:spTree>
    <p:extLst>
      <p:ext uri="{BB962C8B-B14F-4D97-AF65-F5344CB8AC3E}">
        <p14:creationId xmlns:p14="http://schemas.microsoft.com/office/powerpoint/2010/main" val="2341808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31909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8406" y="2841130"/>
            <a:ext cx="13819188" cy="196006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2438798" y="5182196"/>
            <a:ext cx="11378406" cy="2336602"/>
          </a:xfrm>
          <a:prstGeom prst="rect">
            <a:avLst/>
          </a:prstGeom>
        </p:spPr>
        <p:txBody>
          <a:bodyPr/>
          <a:lstStyle>
            <a:lvl1pPr marL="0" indent="0" algn="ctr">
              <a:buNone/>
              <a:defRPr/>
            </a:lvl1pPr>
            <a:lvl2pPr marL="428625" indent="0" algn="ctr">
              <a:buNone/>
              <a:defRPr/>
            </a:lvl2pPr>
            <a:lvl3pPr marL="857250" indent="0" algn="ctr">
              <a:buNone/>
              <a:defRPr/>
            </a:lvl3pPr>
            <a:lvl4pPr marL="1285875" indent="0" algn="ctr">
              <a:buNone/>
              <a:defRPr/>
            </a:lvl4pPr>
            <a:lvl5pPr marL="1714500" indent="0" algn="ctr">
              <a:buNone/>
              <a:defRPr/>
            </a:lvl5pPr>
            <a:lvl6pPr marL="2143125" indent="0" algn="ctr">
              <a:buNone/>
              <a:defRPr/>
            </a:lvl6pPr>
            <a:lvl7pPr marL="2571750" indent="0" algn="ctr">
              <a:buNone/>
              <a:defRPr/>
            </a:lvl7pPr>
            <a:lvl8pPr marL="3000375" indent="0" algn="ctr">
              <a:buNone/>
              <a:defRPr/>
            </a:lvl8pPr>
            <a:lvl9pPr marL="3429000" indent="0" algn="ctr">
              <a:buNone/>
              <a:defRPr/>
            </a:lvl9pPr>
          </a:lstStyle>
          <a:p>
            <a:r>
              <a:rPr lang="en-US"/>
              <a:t>Click to edit Master subtitle style</a:t>
            </a:r>
          </a:p>
        </p:txBody>
      </p:sp>
    </p:spTree>
    <p:extLst>
      <p:ext uri="{BB962C8B-B14F-4D97-AF65-F5344CB8AC3E}">
        <p14:creationId xmlns:p14="http://schemas.microsoft.com/office/powerpoint/2010/main" val="67729324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13594" y="366117"/>
            <a:ext cx="14628813" cy="1524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13594" y="2134196"/>
            <a:ext cx="14628813" cy="603349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0516863"/>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204" y="366118"/>
            <a:ext cx="3657203" cy="780157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3594" y="366118"/>
            <a:ext cx="10781110" cy="780157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0340915"/>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736600" y="393701"/>
            <a:ext cx="13754100" cy="774700"/>
          </a:xfrm>
          <a:prstGeom prst="rect">
            <a:avLst/>
          </a:prstGeom>
          <a:effectLst>
            <a:outerShdw blurRad="38100" dist="38100" dir="5400000" rotWithShape="0">
              <a:srgbClr val="000000">
                <a:alpha val="90000"/>
              </a:srgbClr>
            </a:outerShdw>
          </a:effectLst>
        </p:spPr>
        <p:txBody>
          <a:bodyPr/>
          <a:lstStyle>
            <a:lvl1pPr>
              <a:lnSpc>
                <a:spcPts val="4050"/>
              </a:lnSpc>
            </a:lvl1pPr>
          </a:lstStyle>
          <a:p>
            <a:r>
              <a:t>Title Text</a:t>
            </a:r>
          </a:p>
        </p:txBody>
      </p:sp>
      <p:sp>
        <p:nvSpPr>
          <p:cNvPr id="21" name="Body Level One…"/>
          <p:cNvSpPr txBox="1">
            <a:spLocks noGrp="1"/>
          </p:cNvSpPr>
          <p:nvPr>
            <p:ph type="body" sz="quarter" idx="1"/>
          </p:nvPr>
        </p:nvSpPr>
        <p:spPr>
          <a:xfrm>
            <a:off x="736600" y="1079500"/>
            <a:ext cx="13754100" cy="762000"/>
          </a:xfrm>
          <a:prstGeom prst="rect">
            <a:avLst/>
          </a:prstGeom>
          <a:effectLst>
            <a:outerShdw blurRad="38100" dist="38100" dir="5400000" rotWithShape="0">
              <a:srgbClr val="000000">
                <a:alpha val="90000"/>
              </a:srgbClr>
            </a:outerShdw>
          </a:effectLst>
        </p:spPr>
        <p:txBody>
          <a:bodyPr/>
          <a:lstStyle>
            <a:lvl1pPr>
              <a:spcBef>
                <a:spcPts val="975"/>
              </a:spcBef>
              <a:defRPr sz="1950">
                <a:solidFill>
                  <a:srgbClr val="FFFFFF"/>
                </a:solidFill>
              </a:defRPr>
            </a:lvl1pPr>
            <a:lvl2pPr marL="28575" indent="0">
              <a:buSzTx/>
              <a:buNone/>
              <a:defRPr sz="1950" b="1"/>
            </a:lvl2pPr>
            <a:lvl3pPr marL="0" indent="219075">
              <a:buSzTx/>
              <a:buNone/>
              <a:defRPr b="1"/>
            </a:lvl3pPr>
            <a:lvl4pPr marL="0" indent="461963">
              <a:buSzTx/>
              <a:buNone/>
              <a:defRPr sz="1950" b="1"/>
            </a:lvl4pPr>
            <a:lvl5pPr marL="0" indent="671513">
              <a:buSzTx/>
              <a:buNone/>
              <a:defRPr sz="1950" b="1"/>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1520477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3594" y="366117"/>
            <a:ext cx="14628813" cy="1524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13594" y="2134196"/>
            <a:ext cx="14628813" cy="603349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932482"/>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3891" y="5875734"/>
            <a:ext cx="13817203" cy="1815703"/>
          </a:xfrm>
          <a:prstGeom prst="rect">
            <a:avLst/>
          </a:prstGeo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1283891" y="3875484"/>
            <a:ext cx="13817203" cy="2000250"/>
          </a:xfrm>
          <a:prstGeom prst="rect">
            <a:avLst/>
          </a:prstGeom>
        </p:spPr>
        <p:txBody>
          <a:bodyPr anchor="b"/>
          <a:lstStyle>
            <a:lvl1pPr marL="0" indent="0">
              <a:buNone/>
              <a:defRPr sz="1875"/>
            </a:lvl1pPr>
            <a:lvl2pPr marL="428625" indent="0">
              <a:buNone/>
              <a:defRPr sz="1688"/>
            </a:lvl2pPr>
            <a:lvl3pPr marL="857250" indent="0">
              <a:buNone/>
              <a:defRPr sz="1500"/>
            </a:lvl3pPr>
            <a:lvl4pPr marL="1285875" indent="0">
              <a:buNone/>
              <a:defRPr sz="1313"/>
            </a:lvl4pPr>
            <a:lvl5pPr marL="1714500" indent="0">
              <a:buNone/>
              <a:defRPr sz="1313"/>
            </a:lvl5pPr>
            <a:lvl6pPr marL="2143125" indent="0">
              <a:buNone/>
              <a:defRPr sz="1313"/>
            </a:lvl6pPr>
            <a:lvl7pPr marL="2571750" indent="0">
              <a:buNone/>
              <a:defRPr sz="1313"/>
            </a:lvl7pPr>
            <a:lvl8pPr marL="3000375" indent="0">
              <a:buNone/>
              <a:defRPr sz="1313"/>
            </a:lvl8pPr>
            <a:lvl9pPr marL="3429000" indent="0">
              <a:buNone/>
              <a:defRPr sz="1313"/>
            </a:lvl9pPr>
          </a:lstStyle>
          <a:p>
            <a:pPr lvl="0"/>
            <a:r>
              <a:rPr lang="en-US"/>
              <a:t>Click to edit Master text styles</a:t>
            </a:r>
          </a:p>
        </p:txBody>
      </p:sp>
    </p:spTree>
    <p:extLst>
      <p:ext uri="{BB962C8B-B14F-4D97-AF65-F5344CB8AC3E}">
        <p14:creationId xmlns:p14="http://schemas.microsoft.com/office/powerpoint/2010/main" val="187473445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13594" y="366117"/>
            <a:ext cx="14628813" cy="1524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3595" y="2134196"/>
            <a:ext cx="7219156" cy="6033492"/>
          </a:xfrm>
          <a:prstGeom prst="rect">
            <a:avLst/>
          </a:prstGeo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3251" y="2134196"/>
            <a:ext cx="7219156" cy="6033492"/>
          </a:xfrm>
          <a:prstGeom prst="rect">
            <a:avLst/>
          </a:prstGeo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4952886"/>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594" y="366117"/>
            <a:ext cx="14628813" cy="1524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594" y="2046388"/>
            <a:ext cx="7181454" cy="852785"/>
          </a:xfrm>
          <a:prstGeom prst="rect">
            <a:avLst/>
          </a:prstGeo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813594" y="2899172"/>
            <a:ext cx="7181454" cy="5268516"/>
          </a:xfrm>
          <a:prstGeom prst="rect">
            <a:avLst/>
          </a:prstGeo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56986" y="2046388"/>
            <a:ext cx="7185421" cy="852785"/>
          </a:xfrm>
          <a:prstGeom prst="rect">
            <a:avLst/>
          </a:prstGeo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8256986" y="2899172"/>
            <a:ext cx="7185421" cy="5268516"/>
          </a:xfrm>
          <a:prstGeom prst="rect">
            <a:avLst/>
          </a:prstGeo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1896358"/>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3594" y="366117"/>
            <a:ext cx="14628813" cy="1524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820672659"/>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549336"/>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595" y="364630"/>
            <a:ext cx="5347891" cy="1549300"/>
          </a:xfrm>
          <a:prstGeom prst="rect">
            <a:avLst/>
          </a:prstGeo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6355954" y="364629"/>
            <a:ext cx="9086453" cy="7803058"/>
          </a:xfrm>
          <a:prstGeom prst="rect">
            <a:avLst/>
          </a:prstGeo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595" y="1913930"/>
            <a:ext cx="5347891" cy="6253758"/>
          </a:xfrm>
          <a:prstGeom prst="rect">
            <a:avLst/>
          </a:prstGeo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Tree>
    <p:extLst>
      <p:ext uri="{BB962C8B-B14F-4D97-AF65-F5344CB8AC3E}">
        <p14:creationId xmlns:p14="http://schemas.microsoft.com/office/powerpoint/2010/main" val="1257184296"/>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907" y="6401098"/>
            <a:ext cx="9753204" cy="756047"/>
          </a:xfrm>
          <a:prstGeom prst="rect">
            <a:avLst/>
          </a:prstGeo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3186907" y="817067"/>
            <a:ext cx="9753204" cy="5485805"/>
          </a:xfrm>
          <a:prstGeom prst="rect">
            <a:avLst/>
          </a:prstGeo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pPr lvl="0"/>
            <a:endParaRPr lang="en-US" noProof="0">
              <a:sym typeface="Arial Bold" charset="0"/>
            </a:endParaRPr>
          </a:p>
        </p:txBody>
      </p:sp>
      <p:sp>
        <p:nvSpPr>
          <p:cNvPr id="4" name="Text Placeholder 3"/>
          <p:cNvSpPr>
            <a:spLocks noGrp="1"/>
          </p:cNvSpPr>
          <p:nvPr>
            <p:ph type="body" sz="half" idx="2"/>
          </p:nvPr>
        </p:nvSpPr>
        <p:spPr>
          <a:xfrm>
            <a:off x="3186907" y="7157146"/>
            <a:ext cx="9753204" cy="1073050"/>
          </a:xfrm>
          <a:prstGeom prst="rect">
            <a:avLst/>
          </a:prstGeo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Tree>
    <p:extLst>
      <p:ext uri="{BB962C8B-B14F-4D97-AF65-F5344CB8AC3E}">
        <p14:creationId xmlns:p14="http://schemas.microsoft.com/office/powerpoint/2010/main" val="347860064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203716"/>
      </p:ext>
    </p:extLst>
  </p:cSld>
  <p:clrMap bg1="dk2" tx1="lt1" bg2="dk1"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transition spd="med">
    <p:fade/>
  </p:transition>
  <p:txStyles>
    <p:titleStyle>
      <a:lvl1pPr algn="ctr" rtl="0" eaLnBrk="0" fontAlgn="base" hangingPunct="0">
        <a:lnSpc>
          <a:spcPct val="102000"/>
        </a:lnSpc>
        <a:spcBef>
          <a:spcPct val="0"/>
        </a:spcBef>
        <a:spcAft>
          <a:spcPct val="0"/>
        </a:spcAft>
        <a:defRPr sz="4688">
          <a:solidFill>
            <a:schemeClr val="tx1"/>
          </a:solidFill>
          <a:latin typeface="+mj-lt"/>
          <a:ea typeface="+mj-ea"/>
          <a:cs typeface="+mj-cs"/>
          <a:sym typeface="Arial Bold" charset="0"/>
        </a:defRPr>
      </a:lvl1pPr>
      <a:lvl2pPr algn="ctr" rtl="0" eaLnBrk="0" fontAlgn="base" hangingPunct="0">
        <a:lnSpc>
          <a:spcPct val="102000"/>
        </a:lnSpc>
        <a:spcBef>
          <a:spcPct val="0"/>
        </a:spcBef>
        <a:spcAft>
          <a:spcPct val="0"/>
        </a:spcAft>
        <a:defRPr sz="4688">
          <a:solidFill>
            <a:schemeClr val="tx1"/>
          </a:solidFill>
          <a:latin typeface="Arial Bold" charset="0"/>
          <a:ea typeface="ヒラギノ角ゴ ProN W6" charset="0"/>
          <a:cs typeface="ヒラギノ角ゴ ProN W6" charset="0"/>
          <a:sym typeface="Arial Bold" charset="0"/>
        </a:defRPr>
      </a:lvl2pPr>
      <a:lvl3pPr algn="ctr" rtl="0" eaLnBrk="0" fontAlgn="base" hangingPunct="0">
        <a:lnSpc>
          <a:spcPct val="102000"/>
        </a:lnSpc>
        <a:spcBef>
          <a:spcPct val="0"/>
        </a:spcBef>
        <a:spcAft>
          <a:spcPct val="0"/>
        </a:spcAft>
        <a:defRPr sz="4688">
          <a:solidFill>
            <a:schemeClr val="tx1"/>
          </a:solidFill>
          <a:latin typeface="Arial Bold" charset="0"/>
          <a:ea typeface="ヒラギノ角ゴ ProN W6" charset="0"/>
          <a:cs typeface="ヒラギノ角ゴ ProN W6" charset="0"/>
          <a:sym typeface="Arial Bold" charset="0"/>
        </a:defRPr>
      </a:lvl3pPr>
      <a:lvl4pPr algn="ctr" rtl="0" eaLnBrk="0" fontAlgn="base" hangingPunct="0">
        <a:lnSpc>
          <a:spcPct val="102000"/>
        </a:lnSpc>
        <a:spcBef>
          <a:spcPct val="0"/>
        </a:spcBef>
        <a:spcAft>
          <a:spcPct val="0"/>
        </a:spcAft>
        <a:defRPr sz="4688">
          <a:solidFill>
            <a:schemeClr val="tx1"/>
          </a:solidFill>
          <a:latin typeface="Arial Bold" charset="0"/>
          <a:ea typeface="ヒラギノ角ゴ ProN W6" charset="0"/>
          <a:cs typeface="ヒラギノ角ゴ ProN W6" charset="0"/>
          <a:sym typeface="Arial Bold" charset="0"/>
        </a:defRPr>
      </a:lvl4pPr>
      <a:lvl5pPr algn="ctr" rtl="0" eaLnBrk="0" fontAlgn="base" hangingPunct="0">
        <a:lnSpc>
          <a:spcPct val="102000"/>
        </a:lnSpc>
        <a:spcBef>
          <a:spcPct val="0"/>
        </a:spcBef>
        <a:spcAft>
          <a:spcPct val="0"/>
        </a:spcAft>
        <a:defRPr sz="4688">
          <a:solidFill>
            <a:schemeClr val="tx1"/>
          </a:solidFill>
          <a:latin typeface="Arial Bold" charset="0"/>
          <a:ea typeface="ヒラギノ角ゴ ProN W6" charset="0"/>
          <a:cs typeface="ヒラギノ角ゴ ProN W6" charset="0"/>
          <a:sym typeface="Arial Bold" charset="0"/>
        </a:defRPr>
      </a:lvl5pPr>
      <a:lvl6pPr marL="428625" algn="ctr" rtl="0" fontAlgn="base">
        <a:lnSpc>
          <a:spcPct val="102000"/>
        </a:lnSpc>
        <a:spcBef>
          <a:spcPct val="0"/>
        </a:spcBef>
        <a:spcAft>
          <a:spcPct val="0"/>
        </a:spcAft>
        <a:defRPr sz="4688">
          <a:solidFill>
            <a:schemeClr val="tx1"/>
          </a:solidFill>
          <a:latin typeface="Arial Bold" charset="0"/>
          <a:ea typeface="ヒラギノ角ゴ ProN W6" charset="0"/>
          <a:cs typeface="ヒラギノ角ゴ ProN W6" charset="0"/>
          <a:sym typeface="Arial Bold" charset="0"/>
        </a:defRPr>
      </a:lvl6pPr>
      <a:lvl7pPr marL="857250" algn="ctr" rtl="0" fontAlgn="base">
        <a:lnSpc>
          <a:spcPct val="102000"/>
        </a:lnSpc>
        <a:spcBef>
          <a:spcPct val="0"/>
        </a:spcBef>
        <a:spcAft>
          <a:spcPct val="0"/>
        </a:spcAft>
        <a:defRPr sz="4688">
          <a:solidFill>
            <a:schemeClr val="tx1"/>
          </a:solidFill>
          <a:latin typeface="Arial Bold" charset="0"/>
          <a:ea typeface="ヒラギノ角ゴ ProN W6" charset="0"/>
          <a:cs typeface="ヒラギノ角ゴ ProN W6" charset="0"/>
          <a:sym typeface="Arial Bold" charset="0"/>
        </a:defRPr>
      </a:lvl7pPr>
      <a:lvl8pPr marL="1285875" algn="ctr" rtl="0" fontAlgn="base">
        <a:lnSpc>
          <a:spcPct val="102000"/>
        </a:lnSpc>
        <a:spcBef>
          <a:spcPct val="0"/>
        </a:spcBef>
        <a:spcAft>
          <a:spcPct val="0"/>
        </a:spcAft>
        <a:defRPr sz="4688">
          <a:solidFill>
            <a:schemeClr val="tx1"/>
          </a:solidFill>
          <a:latin typeface="Arial Bold" charset="0"/>
          <a:ea typeface="ヒラギノ角ゴ ProN W6" charset="0"/>
          <a:cs typeface="ヒラギノ角ゴ ProN W6" charset="0"/>
          <a:sym typeface="Arial Bold" charset="0"/>
        </a:defRPr>
      </a:lvl8pPr>
      <a:lvl9pPr marL="1714500" algn="ctr" rtl="0" fontAlgn="base">
        <a:lnSpc>
          <a:spcPct val="102000"/>
        </a:lnSpc>
        <a:spcBef>
          <a:spcPct val="0"/>
        </a:spcBef>
        <a:spcAft>
          <a:spcPct val="0"/>
        </a:spcAft>
        <a:defRPr sz="4688">
          <a:solidFill>
            <a:schemeClr val="tx1"/>
          </a:solidFill>
          <a:latin typeface="Arial Bold" charset="0"/>
          <a:ea typeface="ヒラギノ角ゴ ProN W6" charset="0"/>
          <a:cs typeface="ヒラギノ角ゴ ProN W6" charset="0"/>
          <a:sym typeface="Arial Bold" charset="0"/>
        </a:defRPr>
      </a:lvl9pPr>
    </p:titleStyle>
    <p:bodyStyle>
      <a:lvl1pPr marL="321469" indent="-321469" algn="ctr" rtl="0" eaLnBrk="0" fontAlgn="base" hangingPunct="0">
        <a:spcBef>
          <a:spcPts val="3750"/>
        </a:spcBef>
        <a:spcAft>
          <a:spcPct val="0"/>
        </a:spcAft>
        <a:defRPr sz="2813">
          <a:solidFill>
            <a:srgbClr val="8C9999"/>
          </a:solidFill>
          <a:latin typeface="+mn-lt"/>
          <a:ea typeface="+mn-ea"/>
          <a:cs typeface="+mn-cs"/>
          <a:sym typeface="Arial Bold" charset="0"/>
        </a:defRPr>
      </a:lvl1pPr>
      <a:lvl2pPr marL="241102" indent="-205383" algn="l" rtl="0" eaLnBrk="0" fontAlgn="base" hangingPunct="0">
        <a:spcBef>
          <a:spcPts val="1313"/>
        </a:spcBef>
        <a:spcAft>
          <a:spcPct val="0"/>
        </a:spcAft>
        <a:buSzPct val="60000"/>
        <a:buFont typeface="Arial" charset="0"/>
        <a:buChar char="•"/>
        <a:defRPr sz="3375">
          <a:solidFill>
            <a:schemeClr val="tx1"/>
          </a:solidFill>
          <a:latin typeface="Arial" charset="0"/>
          <a:ea typeface="ヒラギノ角ゴ ProN W3" charset="0"/>
          <a:cs typeface="ヒラギノ角ゴ ProN W3" charset="0"/>
          <a:sym typeface="Arial" charset="0"/>
        </a:defRPr>
      </a:lvl2pPr>
      <a:lvl3pPr marL="553641" indent="-279797" algn="l" rtl="0" eaLnBrk="0" fontAlgn="base" hangingPunct="0">
        <a:spcBef>
          <a:spcPts val="1125"/>
        </a:spcBef>
        <a:spcAft>
          <a:spcPct val="0"/>
        </a:spcAft>
        <a:buSzPct val="80000"/>
        <a:buFont typeface="Arial" charset="0"/>
        <a:buChar char="–"/>
        <a:defRPr sz="3188">
          <a:solidFill>
            <a:schemeClr val="tx1"/>
          </a:solidFill>
          <a:latin typeface="Arial" charset="0"/>
          <a:ea typeface="ヒラギノ角ゴ ProN W3" charset="0"/>
          <a:cs typeface="ヒラギノ角ゴ ProN W3" charset="0"/>
          <a:sym typeface="Arial" charset="0"/>
        </a:defRPr>
      </a:lvl3pPr>
      <a:lvl4pPr marL="821531" indent="-244078" algn="l" rtl="0" eaLnBrk="0" fontAlgn="base" hangingPunct="0">
        <a:spcBef>
          <a:spcPts val="938"/>
        </a:spcBef>
        <a:spcAft>
          <a:spcPct val="0"/>
        </a:spcAft>
        <a:buSzPct val="80000"/>
        <a:buFont typeface="Arial" charset="0"/>
        <a:buChar char="–"/>
        <a:defRPr sz="3000">
          <a:solidFill>
            <a:schemeClr val="tx1"/>
          </a:solidFill>
          <a:latin typeface="Arial" charset="0"/>
          <a:ea typeface="ヒラギノ角ゴ ProN W3" charset="0"/>
          <a:cs typeface="ヒラギノ角ゴ ProN W3" charset="0"/>
          <a:sym typeface="Arial" charset="0"/>
        </a:defRPr>
      </a:lvl4pPr>
      <a:lvl5pPr marL="1101328" indent="-261938" algn="l" rtl="0" eaLnBrk="0" fontAlgn="base" hangingPunct="0">
        <a:spcBef>
          <a:spcPts val="938"/>
        </a:spcBef>
        <a:spcAft>
          <a:spcPct val="0"/>
        </a:spcAft>
        <a:buSzPct val="80000"/>
        <a:buFont typeface="Arial" charset="0"/>
        <a:buChar char="–"/>
        <a:defRPr sz="3000">
          <a:solidFill>
            <a:schemeClr val="tx1"/>
          </a:solidFill>
          <a:latin typeface="Arial" charset="0"/>
          <a:ea typeface="ヒラギノ角ゴ ProN W3" charset="0"/>
          <a:cs typeface="ヒラギノ角ゴ ProN W3" charset="0"/>
          <a:sym typeface="Arial" charset="0"/>
        </a:defRPr>
      </a:lvl5pPr>
      <a:lvl6pPr marL="1529953" indent="-261938" algn="l" rtl="0" fontAlgn="base">
        <a:spcBef>
          <a:spcPts val="938"/>
        </a:spcBef>
        <a:spcAft>
          <a:spcPct val="0"/>
        </a:spcAft>
        <a:buSzPct val="80000"/>
        <a:buFont typeface="Arial" charset="0"/>
        <a:buChar char="–"/>
        <a:defRPr sz="3000">
          <a:solidFill>
            <a:schemeClr val="tx1"/>
          </a:solidFill>
          <a:latin typeface="Arial" charset="0"/>
          <a:ea typeface="ヒラギノ角ゴ ProN W3" charset="0"/>
          <a:cs typeface="ヒラギノ角ゴ ProN W3" charset="0"/>
          <a:sym typeface="Arial" charset="0"/>
        </a:defRPr>
      </a:lvl6pPr>
      <a:lvl7pPr marL="1958578" indent="-261938" algn="l" rtl="0" fontAlgn="base">
        <a:spcBef>
          <a:spcPts val="938"/>
        </a:spcBef>
        <a:spcAft>
          <a:spcPct val="0"/>
        </a:spcAft>
        <a:buSzPct val="80000"/>
        <a:buFont typeface="Arial" charset="0"/>
        <a:buChar char="–"/>
        <a:defRPr sz="3000">
          <a:solidFill>
            <a:schemeClr val="tx1"/>
          </a:solidFill>
          <a:latin typeface="Arial" charset="0"/>
          <a:ea typeface="ヒラギノ角ゴ ProN W3" charset="0"/>
          <a:cs typeface="ヒラギノ角ゴ ProN W3" charset="0"/>
          <a:sym typeface="Arial" charset="0"/>
        </a:defRPr>
      </a:lvl7pPr>
      <a:lvl8pPr marL="2387203" indent="-261938" algn="l" rtl="0" fontAlgn="base">
        <a:spcBef>
          <a:spcPts val="938"/>
        </a:spcBef>
        <a:spcAft>
          <a:spcPct val="0"/>
        </a:spcAft>
        <a:buSzPct val="80000"/>
        <a:buFont typeface="Arial" charset="0"/>
        <a:buChar char="–"/>
        <a:defRPr sz="3000">
          <a:solidFill>
            <a:schemeClr val="tx1"/>
          </a:solidFill>
          <a:latin typeface="Arial" charset="0"/>
          <a:ea typeface="ヒラギノ角ゴ ProN W3" charset="0"/>
          <a:cs typeface="ヒラギノ角ゴ ProN W3" charset="0"/>
          <a:sym typeface="Arial" charset="0"/>
        </a:defRPr>
      </a:lvl8pPr>
      <a:lvl9pPr marL="2815828" indent="-261938" algn="l" rtl="0" fontAlgn="base">
        <a:spcBef>
          <a:spcPts val="938"/>
        </a:spcBef>
        <a:spcAft>
          <a:spcPct val="0"/>
        </a:spcAft>
        <a:buSzPct val="80000"/>
        <a:buFont typeface="Arial" charset="0"/>
        <a:buChar char="–"/>
        <a:defRPr sz="3000">
          <a:solidFill>
            <a:schemeClr val="tx1"/>
          </a:solidFill>
          <a:latin typeface="Arial" charset="0"/>
          <a:ea typeface="ヒラギノ角ゴ ProN W3" charset="0"/>
          <a:cs typeface="ヒラギノ角ゴ ProN W3" charset="0"/>
          <a:sym typeface="Arial" charset="0"/>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hyperlink" Target="http://www.sustainablejersey.com/actions-certification/actions/#open/action/484"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hyperlink" Target="http://climate.smiller.org/table-of-climate-actions-sorted-public-v3-4.xls" TargetMode="External"/><Relationship Id="rId4" Type="http://schemas.openxmlformats.org/officeDocument/2006/relationships/image" Target="../media/image19.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hyperlink" Target="http://www.bpu.state.nj.us/"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hyperlink" Target="http://www.bpu.state.nj.us/"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24.jpeg"/></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hyperlink" Target="https://www.libertypowercorp.com/" TargetMode="External"/><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hyperlink" Target="http://greateasternenergy.com/"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hyperlink" Target="https://vimeo.com/88817119" TargetMode="External"/><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94CFCD-53B9-4879-A207-12C4B2A82BBE}"/>
              </a:ext>
            </a:extLst>
          </p:cNvPr>
          <p:cNvSpPr txBox="1"/>
          <p:nvPr/>
        </p:nvSpPr>
        <p:spPr>
          <a:xfrm>
            <a:off x="1742616" y="2126060"/>
            <a:ext cx="12770767" cy="1938992"/>
          </a:xfrm>
          <a:prstGeom prst="rect">
            <a:avLst/>
          </a:prstGeom>
          <a:noFill/>
        </p:spPr>
        <p:txBody>
          <a:bodyPr wrap="square" rtlCol="0">
            <a:spAutoFit/>
          </a:bodyPr>
          <a:lstStyle/>
          <a:p>
            <a:pPr algn="ctr" defTabSz="857250" fontAlgn="base" hangingPunct="1">
              <a:spcBef>
                <a:spcPct val="0"/>
              </a:spcBef>
              <a:spcAft>
                <a:spcPct val="0"/>
              </a:spcAft>
            </a:pPr>
            <a:r>
              <a:rPr lang="en-US" sz="6000" kern="1200" dirty="0">
                <a:sym typeface="Arial Bold" charset="0"/>
              </a:rPr>
              <a:t>PATH TO 100% CLEAN ENERGY IN YOUR TOWN</a:t>
            </a:r>
            <a:endParaRPr lang="en-US" sz="6000" b="0" kern="1200" dirty="0">
              <a:sym typeface="Arial Bold" charset="0"/>
            </a:endParaRPr>
          </a:p>
        </p:txBody>
      </p:sp>
      <p:sp>
        <p:nvSpPr>
          <p:cNvPr id="6" name="Rectangle 5">
            <a:extLst>
              <a:ext uri="{FF2B5EF4-FFF2-40B4-BE49-F238E27FC236}">
                <a16:creationId xmlns:a16="http://schemas.microsoft.com/office/drawing/2014/main" id="{8E173DDD-0AE9-4241-8117-43B220D7C203}"/>
              </a:ext>
            </a:extLst>
          </p:cNvPr>
          <p:cNvSpPr/>
          <p:nvPr/>
        </p:nvSpPr>
        <p:spPr>
          <a:xfrm>
            <a:off x="4396509" y="6810118"/>
            <a:ext cx="7457440" cy="1308050"/>
          </a:xfrm>
          <a:prstGeom prst="rect">
            <a:avLst/>
          </a:prstGeom>
        </p:spPr>
        <p:txBody>
          <a:bodyPr wrap="square">
            <a:spAutoFit/>
          </a:bodyPr>
          <a:lstStyle/>
          <a:p>
            <a:br>
              <a:rPr lang="en-US" sz="1100" dirty="0"/>
            </a:br>
            <a:r>
              <a:rPr lang="en-US" sz="4800" dirty="0"/>
              <a:t>http://climate.smiller.org</a:t>
            </a:r>
            <a:br>
              <a:rPr lang="en-US" dirty="0"/>
            </a:br>
            <a:endParaRPr lang="en-US" dirty="0"/>
          </a:p>
        </p:txBody>
      </p:sp>
    </p:spTree>
    <p:extLst>
      <p:ext uri="{BB962C8B-B14F-4D97-AF65-F5344CB8AC3E}">
        <p14:creationId xmlns:p14="http://schemas.microsoft.com/office/powerpoint/2010/main" val="288840988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7CB873-5D00-4E81-976C-45B3D83CD4D6}"/>
              </a:ext>
            </a:extLst>
          </p:cNvPr>
          <p:cNvSpPr txBox="1"/>
          <p:nvPr/>
        </p:nvSpPr>
        <p:spPr>
          <a:xfrm>
            <a:off x="4422371" y="415637"/>
            <a:ext cx="6050054" cy="707886"/>
          </a:xfrm>
          <a:prstGeom prst="rect">
            <a:avLst/>
          </a:prstGeom>
          <a:noFill/>
        </p:spPr>
        <p:txBody>
          <a:bodyPr wrap="none" rtlCol="0">
            <a:spAutoFit/>
          </a:bodyPr>
          <a:lstStyle/>
          <a:p>
            <a:r>
              <a:rPr lang="en-US" sz="4000" dirty="0"/>
              <a:t>US CLIMATE ALLIANCE</a:t>
            </a:r>
          </a:p>
        </p:txBody>
      </p:sp>
      <p:pic>
        <p:nvPicPr>
          <p:cNvPr id="3" name="Picture 2">
            <a:extLst>
              <a:ext uri="{FF2B5EF4-FFF2-40B4-BE49-F238E27FC236}">
                <a16:creationId xmlns:a16="http://schemas.microsoft.com/office/drawing/2014/main" id="{6AD2062C-F0F2-48E3-B88B-DC02602D50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10473"/>
            <a:ext cx="16256000" cy="5523054"/>
          </a:xfrm>
          <a:prstGeom prst="rect">
            <a:avLst/>
          </a:prstGeom>
        </p:spPr>
      </p:pic>
      <p:sp>
        <p:nvSpPr>
          <p:cNvPr id="4" name="Rectangle 3">
            <a:extLst>
              <a:ext uri="{FF2B5EF4-FFF2-40B4-BE49-F238E27FC236}">
                <a16:creationId xmlns:a16="http://schemas.microsoft.com/office/drawing/2014/main" id="{B34F7075-743B-4B0C-880F-563951E8525A}"/>
              </a:ext>
            </a:extLst>
          </p:cNvPr>
          <p:cNvSpPr/>
          <p:nvPr/>
        </p:nvSpPr>
        <p:spPr>
          <a:xfrm>
            <a:off x="773067" y="8020477"/>
            <a:ext cx="5634876" cy="400110"/>
          </a:xfrm>
          <a:prstGeom prst="rect">
            <a:avLst/>
          </a:prstGeom>
        </p:spPr>
        <p:txBody>
          <a:bodyPr wrap="none">
            <a:spAutoFit/>
          </a:bodyPr>
          <a:lstStyle/>
          <a:p>
            <a:r>
              <a:rPr lang="en-US" dirty="0"/>
              <a:t>SOURCE: https://www.usclimatealliance.org/</a:t>
            </a:r>
          </a:p>
        </p:txBody>
      </p:sp>
    </p:spTree>
    <p:extLst>
      <p:ext uri="{BB962C8B-B14F-4D97-AF65-F5344CB8AC3E}">
        <p14:creationId xmlns:p14="http://schemas.microsoft.com/office/powerpoint/2010/main" val="369582742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7CB873-5D00-4E81-976C-45B3D83CD4D6}"/>
              </a:ext>
            </a:extLst>
          </p:cNvPr>
          <p:cNvSpPr txBox="1"/>
          <p:nvPr/>
        </p:nvSpPr>
        <p:spPr>
          <a:xfrm>
            <a:off x="4422371" y="415637"/>
            <a:ext cx="6050054" cy="707886"/>
          </a:xfrm>
          <a:prstGeom prst="rect">
            <a:avLst/>
          </a:prstGeom>
          <a:noFill/>
        </p:spPr>
        <p:txBody>
          <a:bodyPr wrap="none" rtlCol="0">
            <a:spAutoFit/>
          </a:bodyPr>
          <a:lstStyle/>
          <a:p>
            <a:r>
              <a:rPr lang="en-US" sz="4000" dirty="0"/>
              <a:t>US CLIMATE ALLIANCE</a:t>
            </a:r>
          </a:p>
        </p:txBody>
      </p:sp>
      <p:pic>
        <p:nvPicPr>
          <p:cNvPr id="7" name="Picture 6">
            <a:extLst>
              <a:ext uri="{FF2B5EF4-FFF2-40B4-BE49-F238E27FC236}">
                <a16:creationId xmlns:a16="http://schemas.microsoft.com/office/drawing/2014/main" id="{C02259E0-C424-4A10-B6AC-9536FD872C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9492"/>
            <a:ext cx="16256000" cy="6225016"/>
          </a:xfrm>
          <a:prstGeom prst="rect">
            <a:avLst/>
          </a:prstGeom>
        </p:spPr>
      </p:pic>
      <p:sp>
        <p:nvSpPr>
          <p:cNvPr id="3" name="Rectangle 2">
            <a:extLst>
              <a:ext uri="{FF2B5EF4-FFF2-40B4-BE49-F238E27FC236}">
                <a16:creationId xmlns:a16="http://schemas.microsoft.com/office/drawing/2014/main" id="{45CCD332-DF5C-4F38-BE5C-580D4A7550B9}"/>
              </a:ext>
            </a:extLst>
          </p:cNvPr>
          <p:cNvSpPr/>
          <p:nvPr/>
        </p:nvSpPr>
        <p:spPr>
          <a:xfrm>
            <a:off x="566034" y="8167568"/>
            <a:ext cx="5634876" cy="400110"/>
          </a:xfrm>
          <a:prstGeom prst="rect">
            <a:avLst/>
          </a:prstGeom>
        </p:spPr>
        <p:txBody>
          <a:bodyPr wrap="none">
            <a:spAutoFit/>
          </a:bodyPr>
          <a:lstStyle/>
          <a:p>
            <a:r>
              <a:rPr lang="en-US" dirty="0"/>
              <a:t>SOURCE: https://www.usclimatealliance.org/</a:t>
            </a:r>
          </a:p>
        </p:txBody>
      </p:sp>
    </p:spTree>
    <p:extLst>
      <p:ext uri="{BB962C8B-B14F-4D97-AF65-F5344CB8AC3E}">
        <p14:creationId xmlns:p14="http://schemas.microsoft.com/office/powerpoint/2010/main" val="320963579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7CB873-5D00-4E81-976C-45B3D83CD4D6}"/>
              </a:ext>
            </a:extLst>
          </p:cNvPr>
          <p:cNvSpPr txBox="1"/>
          <p:nvPr/>
        </p:nvSpPr>
        <p:spPr>
          <a:xfrm>
            <a:off x="4422371" y="415637"/>
            <a:ext cx="6050054" cy="707886"/>
          </a:xfrm>
          <a:prstGeom prst="rect">
            <a:avLst/>
          </a:prstGeom>
          <a:noFill/>
        </p:spPr>
        <p:txBody>
          <a:bodyPr wrap="none" rtlCol="0">
            <a:spAutoFit/>
          </a:bodyPr>
          <a:lstStyle/>
          <a:p>
            <a:r>
              <a:rPr lang="en-US" sz="4000" dirty="0"/>
              <a:t>US CLIMATE ALLIANCE</a:t>
            </a:r>
          </a:p>
        </p:txBody>
      </p:sp>
      <p:pic>
        <p:nvPicPr>
          <p:cNvPr id="3" name="Picture 2">
            <a:extLst>
              <a:ext uri="{FF2B5EF4-FFF2-40B4-BE49-F238E27FC236}">
                <a16:creationId xmlns:a16="http://schemas.microsoft.com/office/drawing/2014/main" id="{C7DEE42E-36C7-4ABF-8174-2C27057C5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3523"/>
            <a:ext cx="16256000" cy="6354818"/>
          </a:xfrm>
          <a:prstGeom prst="rect">
            <a:avLst/>
          </a:prstGeom>
        </p:spPr>
      </p:pic>
      <p:sp>
        <p:nvSpPr>
          <p:cNvPr id="4" name="Rectangle 3">
            <a:extLst>
              <a:ext uri="{FF2B5EF4-FFF2-40B4-BE49-F238E27FC236}">
                <a16:creationId xmlns:a16="http://schemas.microsoft.com/office/drawing/2014/main" id="{54552C79-E5B7-442A-AFCE-7D2DE54EF51A}"/>
              </a:ext>
            </a:extLst>
          </p:cNvPr>
          <p:cNvSpPr/>
          <p:nvPr/>
        </p:nvSpPr>
        <p:spPr>
          <a:xfrm>
            <a:off x="5310562" y="4371945"/>
            <a:ext cx="5634876" cy="400110"/>
          </a:xfrm>
          <a:prstGeom prst="rect">
            <a:avLst/>
          </a:prstGeom>
        </p:spPr>
        <p:txBody>
          <a:bodyPr wrap="none">
            <a:spAutoFit/>
          </a:bodyPr>
          <a:lstStyle/>
          <a:p>
            <a:r>
              <a:rPr lang="en-US" dirty="0"/>
              <a:t>SOURCE: https://www.usclimatealliance.org/</a:t>
            </a:r>
          </a:p>
        </p:txBody>
      </p:sp>
      <p:sp>
        <p:nvSpPr>
          <p:cNvPr id="5" name="Rectangle 4">
            <a:extLst>
              <a:ext uri="{FF2B5EF4-FFF2-40B4-BE49-F238E27FC236}">
                <a16:creationId xmlns:a16="http://schemas.microsoft.com/office/drawing/2014/main" id="{D4D03E87-EE91-485D-BFE6-AC4D4976B44E}"/>
              </a:ext>
            </a:extLst>
          </p:cNvPr>
          <p:cNvSpPr/>
          <p:nvPr/>
        </p:nvSpPr>
        <p:spPr>
          <a:xfrm>
            <a:off x="911090" y="8027456"/>
            <a:ext cx="5634876" cy="400110"/>
          </a:xfrm>
          <a:prstGeom prst="rect">
            <a:avLst/>
          </a:prstGeom>
        </p:spPr>
        <p:txBody>
          <a:bodyPr wrap="none">
            <a:spAutoFit/>
          </a:bodyPr>
          <a:lstStyle/>
          <a:p>
            <a:r>
              <a:rPr lang="en-US" dirty="0"/>
              <a:t>SOURCE: https://www.usclimatealliance.org/</a:t>
            </a:r>
          </a:p>
        </p:txBody>
      </p:sp>
    </p:spTree>
    <p:extLst>
      <p:ext uri="{BB962C8B-B14F-4D97-AF65-F5344CB8AC3E}">
        <p14:creationId xmlns:p14="http://schemas.microsoft.com/office/powerpoint/2010/main" val="75360654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7CB873-5D00-4E81-976C-45B3D83CD4D6}"/>
              </a:ext>
            </a:extLst>
          </p:cNvPr>
          <p:cNvSpPr txBox="1"/>
          <p:nvPr/>
        </p:nvSpPr>
        <p:spPr>
          <a:xfrm>
            <a:off x="4422371" y="415637"/>
            <a:ext cx="6050054" cy="707886"/>
          </a:xfrm>
          <a:prstGeom prst="rect">
            <a:avLst/>
          </a:prstGeom>
          <a:noFill/>
        </p:spPr>
        <p:txBody>
          <a:bodyPr wrap="none" rtlCol="0">
            <a:spAutoFit/>
          </a:bodyPr>
          <a:lstStyle/>
          <a:p>
            <a:r>
              <a:rPr lang="en-US" sz="4000" dirty="0"/>
              <a:t>US CLIMATE ALLIANCE</a:t>
            </a:r>
          </a:p>
        </p:txBody>
      </p:sp>
      <p:pic>
        <p:nvPicPr>
          <p:cNvPr id="7" name="Picture 6">
            <a:extLst>
              <a:ext uri="{FF2B5EF4-FFF2-40B4-BE49-F238E27FC236}">
                <a16:creationId xmlns:a16="http://schemas.microsoft.com/office/drawing/2014/main" id="{7060D8F0-5362-46F5-B46A-85E9F687EA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2084"/>
            <a:ext cx="16256000" cy="6159832"/>
          </a:xfrm>
          <a:prstGeom prst="rect">
            <a:avLst/>
          </a:prstGeom>
        </p:spPr>
      </p:pic>
      <p:sp>
        <p:nvSpPr>
          <p:cNvPr id="3" name="Rectangle 2">
            <a:extLst>
              <a:ext uri="{FF2B5EF4-FFF2-40B4-BE49-F238E27FC236}">
                <a16:creationId xmlns:a16="http://schemas.microsoft.com/office/drawing/2014/main" id="{66E3364B-83E9-4E35-AD63-C35C39451283}"/>
              </a:ext>
            </a:extLst>
          </p:cNvPr>
          <p:cNvSpPr/>
          <p:nvPr/>
        </p:nvSpPr>
        <p:spPr>
          <a:xfrm>
            <a:off x="997354" y="8328253"/>
            <a:ext cx="5634876" cy="400110"/>
          </a:xfrm>
          <a:prstGeom prst="rect">
            <a:avLst/>
          </a:prstGeom>
        </p:spPr>
        <p:txBody>
          <a:bodyPr wrap="none">
            <a:spAutoFit/>
          </a:bodyPr>
          <a:lstStyle/>
          <a:p>
            <a:r>
              <a:rPr lang="en-US" dirty="0"/>
              <a:t>SOURCE: https://www.usclimatealliance.org/</a:t>
            </a:r>
          </a:p>
        </p:txBody>
      </p:sp>
    </p:spTree>
    <p:extLst>
      <p:ext uri="{BB962C8B-B14F-4D97-AF65-F5344CB8AC3E}">
        <p14:creationId xmlns:p14="http://schemas.microsoft.com/office/powerpoint/2010/main" val="214056384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7CB873-5D00-4E81-976C-45B3D83CD4D6}"/>
              </a:ext>
            </a:extLst>
          </p:cNvPr>
          <p:cNvSpPr txBox="1"/>
          <p:nvPr/>
        </p:nvSpPr>
        <p:spPr>
          <a:xfrm>
            <a:off x="4422371" y="415637"/>
            <a:ext cx="6050054" cy="707886"/>
          </a:xfrm>
          <a:prstGeom prst="rect">
            <a:avLst/>
          </a:prstGeom>
          <a:noFill/>
        </p:spPr>
        <p:txBody>
          <a:bodyPr wrap="none" rtlCol="0">
            <a:spAutoFit/>
          </a:bodyPr>
          <a:lstStyle/>
          <a:p>
            <a:r>
              <a:rPr lang="en-US" sz="4000" dirty="0"/>
              <a:t>US CLIMATE ALLIANCE</a:t>
            </a:r>
          </a:p>
        </p:txBody>
      </p:sp>
      <p:pic>
        <p:nvPicPr>
          <p:cNvPr id="3" name="Picture 2">
            <a:extLst>
              <a:ext uri="{FF2B5EF4-FFF2-40B4-BE49-F238E27FC236}">
                <a16:creationId xmlns:a16="http://schemas.microsoft.com/office/drawing/2014/main" id="{663584DA-70B7-4D15-BC0A-1F674C4CA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95477"/>
            <a:ext cx="16256000" cy="5953045"/>
          </a:xfrm>
          <a:prstGeom prst="rect">
            <a:avLst/>
          </a:prstGeom>
        </p:spPr>
      </p:pic>
      <p:sp>
        <p:nvSpPr>
          <p:cNvPr id="4" name="Rectangle 3">
            <a:extLst>
              <a:ext uri="{FF2B5EF4-FFF2-40B4-BE49-F238E27FC236}">
                <a16:creationId xmlns:a16="http://schemas.microsoft.com/office/drawing/2014/main" id="{25112E42-7AC3-41A2-AF36-C53E81889467}"/>
              </a:ext>
            </a:extLst>
          </p:cNvPr>
          <p:cNvSpPr/>
          <p:nvPr/>
        </p:nvSpPr>
        <p:spPr>
          <a:xfrm>
            <a:off x="704057" y="8020476"/>
            <a:ext cx="5634876" cy="400110"/>
          </a:xfrm>
          <a:prstGeom prst="rect">
            <a:avLst/>
          </a:prstGeom>
        </p:spPr>
        <p:txBody>
          <a:bodyPr wrap="none">
            <a:spAutoFit/>
          </a:bodyPr>
          <a:lstStyle/>
          <a:p>
            <a:r>
              <a:rPr lang="en-US" dirty="0"/>
              <a:t>SOURCE: https://www.usclimatealliance.org/</a:t>
            </a:r>
          </a:p>
        </p:txBody>
      </p:sp>
    </p:spTree>
    <p:extLst>
      <p:ext uri="{BB962C8B-B14F-4D97-AF65-F5344CB8AC3E}">
        <p14:creationId xmlns:p14="http://schemas.microsoft.com/office/powerpoint/2010/main" val="62146957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7CB873-5D00-4E81-976C-45B3D83CD4D6}"/>
              </a:ext>
            </a:extLst>
          </p:cNvPr>
          <p:cNvSpPr txBox="1"/>
          <p:nvPr/>
        </p:nvSpPr>
        <p:spPr>
          <a:xfrm>
            <a:off x="4422371" y="415637"/>
            <a:ext cx="6050054" cy="707886"/>
          </a:xfrm>
          <a:prstGeom prst="rect">
            <a:avLst/>
          </a:prstGeom>
          <a:noFill/>
        </p:spPr>
        <p:txBody>
          <a:bodyPr wrap="none" rtlCol="0">
            <a:spAutoFit/>
          </a:bodyPr>
          <a:lstStyle/>
          <a:p>
            <a:r>
              <a:rPr lang="en-US" sz="4000" dirty="0"/>
              <a:t>US CLIMATE ALLIANCE</a:t>
            </a:r>
          </a:p>
        </p:txBody>
      </p:sp>
      <p:pic>
        <p:nvPicPr>
          <p:cNvPr id="4" name="Picture 3">
            <a:extLst>
              <a:ext uri="{FF2B5EF4-FFF2-40B4-BE49-F238E27FC236}">
                <a16:creationId xmlns:a16="http://schemas.microsoft.com/office/drawing/2014/main" id="{8BC812BE-2A9D-4B4C-A078-4D9059A27A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98313"/>
            <a:ext cx="16256000" cy="5747373"/>
          </a:xfrm>
          <a:prstGeom prst="rect">
            <a:avLst/>
          </a:prstGeom>
        </p:spPr>
      </p:pic>
      <p:sp>
        <p:nvSpPr>
          <p:cNvPr id="2" name="Rectangle 1">
            <a:extLst>
              <a:ext uri="{FF2B5EF4-FFF2-40B4-BE49-F238E27FC236}">
                <a16:creationId xmlns:a16="http://schemas.microsoft.com/office/drawing/2014/main" id="{29CCF889-4BAD-4FCF-A82A-036409302317}"/>
              </a:ext>
            </a:extLst>
          </p:cNvPr>
          <p:cNvSpPr/>
          <p:nvPr/>
        </p:nvSpPr>
        <p:spPr>
          <a:xfrm>
            <a:off x="911091" y="7820421"/>
            <a:ext cx="5634876" cy="400110"/>
          </a:xfrm>
          <a:prstGeom prst="rect">
            <a:avLst/>
          </a:prstGeom>
        </p:spPr>
        <p:txBody>
          <a:bodyPr wrap="none">
            <a:spAutoFit/>
          </a:bodyPr>
          <a:lstStyle/>
          <a:p>
            <a:r>
              <a:rPr lang="en-US" dirty="0"/>
              <a:t>SOURCE: https://www.usclimatealliance.org/</a:t>
            </a:r>
          </a:p>
        </p:txBody>
      </p:sp>
    </p:spTree>
    <p:extLst>
      <p:ext uri="{BB962C8B-B14F-4D97-AF65-F5344CB8AC3E}">
        <p14:creationId xmlns:p14="http://schemas.microsoft.com/office/powerpoint/2010/main" val="310230109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031FE-01A4-43E7-9FDD-860E9C630F25}"/>
              </a:ext>
            </a:extLst>
          </p:cNvPr>
          <p:cNvSpPr>
            <a:spLocks noGrp="1"/>
          </p:cNvSpPr>
          <p:nvPr>
            <p:ph type="title"/>
          </p:nvPr>
        </p:nvSpPr>
        <p:spPr/>
        <p:txBody>
          <a:bodyPr/>
          <a:lstStyle/>
          <a:p>
            <a:r>
              <a:rPr lang="en-US" dirty="0"/>
              <a:t>MAYORS CLIMATE CONFERENCE</a:t>
            </a:r>
          </a:p>
        </p:txBody>
      </p:sp>
      <p:sp>
        <p:nvSpPr>
          <p:cNvPr id="3" name="Text Placeholder 2">
            <a:extLst>
              <a:ext uri="{FF2B5EF4-FFF2-40B4-BE49-F238E27FC236}">
                <a16:creationId xmlns:a16="http://schemas.microsoft.com/office/drawing/2014/main" id="{E9BDBA52-C9EA-4DDE-B26D-629AFE00F423}"/>
              </a:ext>
            </a:extLst>
          </p:cNvPr>
          <p:cNvSpPr>
            <a:spLocks noGrp="1"/>
          </p:cNvSpPr>
          <p:nvPr>
            <p:ph type="body" sz="quarter" idx="1"/>
          </p:nvPr>
        </p:nvSpPr>
        <p:spPr/>
        <p:txBody>
          <a:bodyPr/>
          <a:lstStyle/>
          <a:p>
            <a:endParaRPr lang="en-US"/>
          </a:p>
        </p:txBody>
      </p:sp>
      <p:pic>
        <p:nvPicPr>
          <p:cNvPr id="4" name="Municipalities-climate-Change">
            <a:hlinkClick r:id="" action="ppaction://media"/>
            <a:extLst>
              <a:ext uri="{FF2B5EF4-FFF2-40B4-BE49-F238E27FC236}">
                <a16:creationId xmlns:a16="http://schemas.microsoft.com/office/drawing/2014/main" id="{AE3B1AC9-BD6C-4742-B876-BEB34D853ED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6625"/>
            <a:ext cx="16675331" cy="9379874"/>
          </a:xfrm>
          <a:prstGeom prst="rect">
            <a:avLst/>
          </a:prstGeom>
        </p:spPr>
      </p:pic>
    </p:spTree>
    <p:extLst>
      <p:ext uri="{BB962C8B-B14F-4D97-AF65-F5344CB8AC3E}">
        <p14:creationId xmlns:p14="http://schemas.microsoft.com/office/powerpoint/2010/main" val="16419588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9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 name="© 2017 Matt McClain/The Washington Post via AP"/>
          <p:cNvSpPr txBox="1"/>
          <p:nvPr/>
        </p:nvSpPr>
        <p:spPr>
          <a:xfrm>
            <a:off x="2482356" y="8661814"/>
            <a:ext cx="3026470" cy="176972"/>
          </a:xfrm>
          <a:prstGeom prst="rect">
            <a:avLst/>
          </a:prstGeom>
          <a:ln w="12700">
            <a:miter lim="400000"/>
          </a:ln>
          <a:effectLst>
            <a:outerShdw blurRad="50800" dist="50800" dir="20578274" rotWithShape="0">
              <a:srgbClr val="000000"/>
            </a:outerShdw>
          </a:effectLst>
          <a:extLst>
            <a:ext uri="{C572A759-6A51-4108-AA02-DFA0A04FC94B}">
              <ma14:wrappingTextBoxFlag xmlns:ma14="http://schemas.microsoft.com/office/mac/drawingml/2011/main" xmlns="" val="1"/>
            </a:ext>
          </a:extLst>
        </p:spPr>
        <p:txBody>
          <a:bodyPr wrap="none" lIns="19050" tIns="19050" rIns="19050" bIns="19050" anchor="b">
            <a:spAutoFit/>
          </a:bodyPr>
          <a:lstStyle>
            <a:lvl1pPr>
              <a:defRPr sz="1200"/>
            </a:lvl1pPr>
          </a:lstStyle>
          <a:p>
            <a:pPr defTabSz="857250" fontAlgn="base" hangingPunct="1">
              <a:spcBef>
                <a:spcPct val="0"/>
              </a:spcBef>
              <a:spcAft>
                <a:spcPct val="0"/>
              </a:spcAft>
            </a:pPr>
            <a:r>
              <a:rPr lang="en-US" sz="900" b="0" kern="1200" dirty="0">
                <a:sym typeface="Arial Bold" charset="0"/>
              </a:rPr>
              <a:t>Source: New Jersey _ statesummaries.ncics.org.html#</a:t>
            </a:r>
            <a:endParaRPr sz="900" b="0" kern="1200" dirty="0">
              <a:sym typeface="Arial Bold" charset="0"/>
            </a:endParaRPr>
          </a:p>
        </p:txBody>
      </p:sp>
      <p:sp>
        <p:nvSpPr>
          <p:cNvPr id="4" name="Title 3">
            <a:extLst>
              <a:ext uri="{FF2B5EF4-FFF2-40B4-BE49-F238E27FC236}">
                <a16:creationId xmlns:a16="http://schemas.microsoft.com/office/drawing/2014/main" id="{29CF9A56-9C4D-48B8-AA50-2E90613BB3A7}"/>
              </a:ext>
            </a:extLst>
          </p:cNvPr>
          <p:cNvSpPr>
            <a:spLocks noGrp="1"/>
          </p:cNvSpPr>
          <p:nvPr>
            <p:ph type="title"/>
          </p:nvPr>
        </p:nvSpPr>
        <p:spPr/>
        <p:txBody>
          <a:bodyPr/>
          <a:lstStyle/>
          <a:p>
            <a:r>
              <a:rPr lang="en-US" dirty="0"/>
              <a:t>NOAA  State Climate Summary - NJ</a:t>
            </a:r>
          </a:p>
        </p:txBody>
      </p:sp>
      <p:sp>
        <p:nvSpPr>
          <p:cNvPr id="8" name="Text Placeholder 7">
            <a:extLst>
              <a:ext uri="{FF2B5EF4-FFF2-40B4-BE49-F238E27FC236}">
                <a16:creationId xmlns:a16="http://schemas.microsoft.com/office/drawing/2014/main" id="{0E026943-71C0-4F7C-92FD-4A4F6F487F99}"/>
              </a:ext>
            </a:extLst>
          </p:cNvPr>
          <p:cNvSpPr>
            <a:spLocks noGrp="1"/>
          </p:cNvSpPr>
          <p:nvPr>
            <p:ph type="body" sz="quarter" idx="1"/>
          </p:nvPr>
        </p:nvSpPr>
        <p:spPr>
          <a:xfrm>
            <a:off x="2613025" y="837076"/>
            <a:ext cx="10315575" cy="578535"/>
          </a:xfrm>
        </p:spPr>
        <p:txBody>
          <a:bodyPr/>
          <a:lstStyle/>
          <a:p>
            <a:r>
              <a:rPr lang="en-US" dirty="0"/>
              <a:t>Key Message 1  (updated 1/2017)</a:t>
            </a:r>
          </a:p>
        </p:txBody>
      </p:sp>
      <p:sp>
        <p:nvSpPr>
          <p:cNvPr id="9" name="TextBox 8">
            <a:extLst>
              <a:ext uri="{FF2B5EF4-FFF2-40B4-BE49-F238E27FC236}">
                <a16:creationId xmlns:a16="http://schemas.microsoft.com/office/drawing/2014/main" id="{918EEBB0-A539-4C04-AA25-6F42513CBB86}"/>
              </a:ext>
            </a:extLst>
          </p:cNvPr>
          <p:cNvSpPr txBox="1"/>
          <p:nvPr/>
        </p:nvSpPr>
        <p:spPr>
          <a:xfrm>
            <a:off x="2770187" y="1168400"/>
            <a:ext cx="10787063" cy="1823576"/>
          </a:xfrm>
          <a:prstGeom prst="rect">
            <a:avLst/>
          </a:prstGeom>
          <a:noFill/>
        </p:spPr>
        <p:txBody>
          <a:bodyPr wrap="square" rtlCol="0">
            <a:spAutoFit/>
          </a:bodyPr>
          <a:lstStyle/>
          <a:p>
            <a:pPr defTabSz="857250" fontAlgn="base" hangingPunct="1">
              <a:spcBef>
                <a:spcPct val="0"/>
              </a:spcBef>
              <a:spcAft>
                <a:spcPct val="0"/>
              </a:spcAft>
            </a:pPr>
            <a:r>
              <a:rPr lang="en-US" sz="2250" b="0" kern="1200" dirty="0" err="1">
                <a:sym typeface="Arial Bold" charset="0"/>
              </a:rPr>
              <a:t>Avg</a:t>
            </a:r>
            <a:r>
              <a:rPr lang="en-US" sz="2250" b="0" kern="1200" dirty="0">
                <a:sym typeface="Arial Bold" charset="0"/>
              </a:rPr>
              <a:t> annual temperatures have increased by 3°F in NJ over the past century.          </a:t>
            </a:r>
            <a:br>
              <a:rPr lang="en-US" sz="2250" b="0" kern="1200" dirty="0">
                <a:sym typeface="Arial Bold" charset="0"/>
              </a:rPr>
            </a:br>
            <a:br>
              <a:rPr lang="en-US" sz="2250" b="0" kern="1200" dirty="0">
                <a:sym typeface="Arial Bold" charset="0"/>
              </a:rPr>
            </a:br>
            <a:r>
              <a:rPr lang="en-US" sz="2250" b="0" kern="1200" dirty="0">
                <a:sym typeface="Arial Bold" charset="0"/>
              </a:rPr>
              <a:t>Under a higher emissions pathway, historically unprecedented warming is projected by the end of the 21st century.    Heat waves are projected to be more intense while cold waves are projected to be less intense</a:t>
            </a:r>
          </a:p>
        </p:txBody>
      </p:sp>
      <p:grpSp>
        <p:nvGrpSpPr>
          <p:cNvPr id="5" name="Group 4">
            <a:extLst>
              <a:ext uri="{FF2B5EF4-FFF2-40B4-BE49-F238E27FC236}">
                <a16:creationId xmlns:a16="http://schemas.microsoft.com/office/drawing/2014/main" id="{AFE0BD04-14CF-4EC0-8DAD-A013CB19F40F}"/>
              </a:ext>
            </a:extLst>
          </p:cNvPr>
          <p:cNvGrpSpPr/>
          <p:nvPr/>
        </p:nvGrpSpPr>
        <p:grpSpPr>
          <a:xfrm>
            <a:off x="2373922" y="3179242"/>
            <a:ext cx="11183328" cy="5295305"/>
            <a:chOff x="2179148" y="3179242"/>
            <a:chExt cx="11183328" cy="5295305"/>
          </a:xfrm>
        </p:grpSpPr>
        <p:pic>
          <p:nvPicPr>
            <p:cNvPr id="11" name="Picture 10">
              <a:extLst>
                <a:ext uri="{FF2B5EF4-FFF2-40B4-BE49-F238E27FC236}">
                  <a16:creationId xmlns:a16="http://schemas.microsoft.com/office/drawing/2014/main" id="{CDCD80C2-3618-4D36-993F-795AA9AEBF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9148" y="3179242"/>
              <a:ext cx="11183328" cy="5295305"/>
            </a:xfrm>
            <a:prstGeom prst="rect">
              <a:avLst/>
            </a:prstGeom>
          </p:spPr>
        </p:pic>
        <p:grpSp>
          <p:nvGrpSpPr>
            <p:cNvPr id="2" name="Group 1">
              <a:extLst>
                <a:ext uri="{FF2B5EF4-FFF2-40B4-BE49-F238E27FC236}">
                  <a16:creationId xmlns:a16="http://schemas.microsoft.com/office/drawing/2014/main" id="{F730020C-02D4-4515-9ADB-5ADAEA60ACF4}"/>
                </a:ext>
              </a:extLst>
            </p:cNvPr>
            <p:cNvGrpSpPr/>
            <p:nvPr/>
          </p:nvGrpSpPr>
          <p:grpSpPr>
            <a:xfrm>
              <a:off x="9895242" y="3505243"/>
              <a:ext cx="1263302" cy="4143375"/>
              <a:chOff x="9895242" y="3505243"/>
              <a:chExt cx="1263302" cy="4143375"/>
            </a:xfrm>
          </p:grpSpPr>
          <p:cxnSp>
            <p:nvCxnSpPr>
              <p:cNvPr id="19" name="Straight Connector 18">
                <a:extLst>
                  <a:ext uri="{FF2B5EF4-FFF2-40B4-BE49-F238E27FC236}">
                    <a16:creationId xmlns:a16="http://schemas.microsoft.com/office/drawing/2014/main" id="{50B96200-7C5A-4C31-BC9A-D1E108C0FFA7}"/>
                  </a:ext>
                </a:extLst>
              </p:cNvPr>
              <p:cNvCxnSpPr>
                <a:cxnSpLocks/>
              </p:cNvCxnSpPr>
              <p:nvPr/>
            </p:nvCxnSpPr>
            <p:spPr bwMode="auto">
              <a:xfrm flipV="1">
                <a:off x="9900003" y="3505243"/>
                <a:ext cx="0" cy="4143375"/>
              </a:xfrm>
              <a:prstGeom prst="line">
                <a:avLst/>
              </a:prstGeom>
              <a:solidFill>
                <a:srgbClr val="F97815"/>
              </a:solidFill>
              <a:ln w="6350" cap="flat" cmpd="sng" algn="ctr">
                <a:solidFill>
                  <a:schemeClr val="accent5"/>
                </a:solidFill>
                <a:prstDash val="solid"/>
                <a:round/>
                <a:headEnd type="none" w="med" len="med"/>
                <a:tailEnd type="oval" w="med" len="med"/>
              </a:ln>
              <a:effectLst/>
            </p:spPr>
          </p:cxnSp>
          <p:sp>
            <p:nvSpPr>
              <p:cNvPr id="3" name="TextBox 2"/>
              <p:cNvSpPr txBox="1"/>
              <p:nvPr/>
            </p:nvSpPr>
            <p:spPr>
              <a:xfrm>
                <a:off x="9914293" y="5327574"/>
                <a:ext cx="1244251" cy="323165"/>
              </a:xfrm>
              <a:prstGeom prst="rect">
                <a:avLst/>
              </a:prstGeom>
              <a:noFill/>
            </p:spPr>
            <p:txBody>
              <a:bodyPr wrap="none" rtlCol="0">
                <a:spAutoFit/>
              </a:bodyPr>
              <a:lstStyle/>
              <a:p>
                <a:pPr defTabSz="857250" fontAlgn="base" hangingPunct="1">
                  <a:spcBef>
                    <a:spcPct val="0"/>
                  </a:spcBef>
                  <a:spcAft>
                    <a:spcPct val="0"/>
                  </a:spcAft>
                </a:pPr>
                <a:r>
                  <a:rPr lang="en-US" sz="1500" b="0" kern="1200" dirty="0">
                    <a:sym typeface="Arial Bold" charset="0"/>
                  </a:rPr>
                  <a:t>7.0 degrees</a:t>
                </a:r>
              </a:p>
            </p:txBody>
          </p:sp>
          <p:sp>
            <p:nvSpPr>
              <p:cNvPr id="6" name="TextBox 5"/>
              <p:cNvSpPr txBox="1"/>
              <p:nvPr/>
            </p:nvSpPr>
            <p:spPr>
              <a:xfrm>
                <a:off x="9895242" y="6231949"/>
                <a:ext cx="1244251" cy="323165"/>
              </a:xfrm>
              <a:prstGeom prst="rect">
                <a:avLst/>
              </a:prstGeom>
              <a:noFill/>
            </p:spPr>
            <p:txBody>
              <a:bodyPr wrap="none" rtlCol="0">
                <a:spAutoFit/>
              </a:bodyPr>
              <a:lstStyle/>
              <a:p>
                <a:pPr defTabSz="857250" fontAlgn="base" hangingPunct="1">
                  <a:spcBef>
                    <a:spcPct val="0"/>
                  </a:spcBef>
                  <a:spcAft>
                    <a:spcPct val="0"/>
                  </a:spcAft>
                </a:pPr>
                <a:r>
                  <a:rPr lang="en-US" sz="1500" b="0" kern="1200" dirty="0">
                    <a:sym typeface="Arial Bold" charset="0"/>
                  </a:rPr>
                  <a:t>2.5 degrees</a:t>
                </a:r>
              </a:p>
            </p:txBody>
          </p:sp>
        </p:grpSp>
      </p:grpSp>
    </p:spTree>
    <p:extLst>
      <p:ext uri="{BB962C8B-B14F-4D97-AF65-F5344CB8AC3E}">
        <p14:creationId xmlns:p14="http://schemas.microsoft.com/office/powerpoint/2010/main" val="1044486590"/>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CF9A56-9C4D-48B8-AA50-2E90613BB3A7}"/>
              </a:ext>
            </a:extLst>
          </p:cNvPr>
          <p:cNvSpPr>
            <a:spLocks noGrp="1"/>
          </p:cNvSpPr>
          <p:nvPr>
            <p:ph type="title"/>
          </p:nvPr>
        </p:nvSpPr>
        <p:spPr/>
        <p:txBody>
          <a:bodyPr/>
          <a:lstStyle/>
          <a:p>
            <a:r>
              <a:rPr lang="en-US" dirty="0"/>
              <a:t>NOAA  State Climate Summary - NJ</a:t>
            </a:r>
          </a:p>
        </p:txBody>
      </p:sp>
      <p:sp>
        <p:nvSpPr>
          <p:cNvPr id="8" name="Text Placeholder 7">
            <a:extLst>
              <a:ext uri="{FF2B5EF4-FFF2-40B4-BE49-F238E27FC236}">
                <a16:creationId xmlns:a16="http://schemas.microsoft.com/office/drawing/2014/main" id="{0E026943-71C0-4F7C-92FD-4A4F6F487F99}"/>
              </a:ext>
            </a:extLst>
          </p:cNvPr>
          <p:cNvSpPr>
            <a:spLocks noGrp="1"/>
          </p:cNvSpPr>
          <p:nvPr>
            <p:ph type="body" sz="quarter" idx="1"/>
          </p:nvPr>
        </p:nvSpPr>
        <p:spPr>
          <a:xfrm>
            <a:off x="2679700" y="838273"/>
            <a:ext cx="10315575" cy="578535"/>
          </a:xfrm>
        </p:spPr>
        <p:txBody>
          <a:bodyPr/>
          <a:lstStyle/>
          <a:p>
            <a:r>
              <a:rPr lang="en-US" dirty="0"/>
              <a:t> </a:t>
            </a:r>
          </a:p>
        </p:txBody>
      </p:sp>
      <p:sp>
        <p:nvSpPr>
          <p:cNvPr id="9" name="TextBox 8">
            <a:extLst>
              <a:ext uri="{FF2B5EF4-FFF2-40B4-BE49-F238E27FC236}">
                <a16:creationId xmlns:a16="http://schemas.microsoft.com/office/drawing/2014/main" id="{918EEBB0-A539-4C04-AA25-6F42513CBB86}"/>
              </a:ext>
            </a:extLst>
          </p:cNvPr>
          <p:cNvSpPr txBox="1"/>
          <p:nvPr/>
        </p:nvSpPr>
        <p:spPr>
          <a:xfrm>
            <a:off x="2803023" y="1065584"/>
            <a:ext cx="10858500" cy="1823576"/>
          </a:xfrm>
          <a:prstGeom prst="rect">
            <a:avLst/>
          </a:prstGeom>
          <a:noFill/>
        </p:spPr>
        <p:txBody>
          <a:bodyPr wrap="square" rtlCol="0">
            <a:spAutoFit/>
          </a:bodyPr>
          <a:lstStyle/>
          <a:p>
            <a:pPr defTabSz="857250" fontAlgn="base" hangingPunct="1">
              <a:spcBef>
                <a:spcPct val="0"/>
              </a:spcBef>
              <a:spcAft>
                <a:spcPct val="0"/>
              </a:spcAft>
            </a:pPr>
            <a:r>
              <a:rPr lang="en-US" sz="2250" b="0" kern="1200" dirty="0">
                <a:sym typeface="Arial Bold" charset="0"/>
              </a:rPr>
              <a:t>Sea level along the New Jersey coast has risen by more than 16 inches since 1911, double the global average. </a:t>
            </a:r>
            <a:br>
              <a:rPr lang="en-US" sz="2250" b="0" kern="1200" dirty="0">
                <a:sym typeface="Arial Bold" charset="0"/>
              </a:rPr>
            </a:br>
            <a:r>
              <a:rPr lang="en-US" sz="2250" b="0" kern="1200" dirty="0">
                <a:sym typeface="Arial Bold" charset="0"/>
              </a:rPr>
              <a:t>Global sea level is projected to rise another one to four feet by 2100. Sea level rise poses substantial risks, including greater vulnerability to severe coastal flooding.</a:t>
            </a:r>
          </a:p>
        </p:txBody>
      </p:sp>
      <p:cxnSp>
        <p:nvCxnSpPr>
          <p:cNvPr id="15" name="Straight Connector 14">
            <a:extLst>
              <a:ext uri="{FF2B5EF4-FFF2-40B4-BE49-F238E27FC236}">
                <a16:creationId xmlns:a16="http://schemas.microsoft.com/office/drawing/2014/main" id="{B06CAA88-5E15-45A6-A131-FB34C7958CDA}"/>
              </a:ext>
            </a:extLst>
          </p:cNvPr>
          <p:cNvCxnSpPr/>
          <p:nvPr/>
        </p:nvCxnSpPr>
        <p:spPr bwMode="auto">
          <a:xfrm>
            <a:off x="11914188" y="4786313"/>
            <a:ext cx="857250" cy="857250"/>
          </a:xfrm>
          <a:prstGeom prst="line">
            <a:avLst/>
          </a:prstGeom>
          <a:solidFill>
            <a:srgbClr val="F97815"/>
          </a:solidFill>
          <a:ln w="25400" cap="flat" cmpd="sng" algn="ctr">
            <a:noFill/>
            <a:prstDash val="solid"/>
            <a:round/>
            <a:headEnd type="none" w="med" len="med"/>
            <a:tailEnd type="oval" w="med" len="med"/>
          </a:ln>
          <a:effectLst/>
        </p:spPr>
      </p:cxnSp>
      <p:sp>
        <p:nvSpPr>
          <p:cNvPr id="3" name="TextBox 2"/>
          <p:cNvSpPr txBox="1"/>
          <p:nvPr/>
        </p:nvSpPr>
        <p:spPr>
          <a:xfrm>
            <a:off x="10487724" y="7152163"/>
            <a:ext cx="184731" cy="380873"/>
          </a:xfrm>
          <a:prstGeom prst="rect">
            <a:avLst/>
          </a:prstGeom>
          <a:noFill/>
        </p:spPr>
        <p:txBody>
          <a:bodyPr wrap="none" rtlCol="0">
            <a:spAutoFit/>
          </a:bodyPr>
          <a:lstStyle/>
          <a:p>
            <a:pPr defTabSz="857250" fontAlgn="base" hangingPunct="1">
              <a:spcBef>
                <a:spcPct val="0"/>
              </a:spcBef>
              <a:spcAft>
                <a:spcPct val="0"/>
              </a:spcAft>
            </a:pPr>
            <a:endParaRPr lang="en-US" sz="1875" b="0" kern="1200" dirty="0">
              <a:sym typeface="Arial Bold" charset="0"/>
            </a:endParaRPr>
          </a:p>
        </p:txBody>
      </p:sp>
      <p:grpSp>
        <p:nvGrpSpPr>
          <p:cNvPr id="6" name="Group 5">
            <a:extLst>
              <a:ext uri="{FF2B5EF4-FFF2-40B4-BE49-F238E27FC236}">
                <a16:creationId xmlns:a16="http://schemas.microsoft.com/office/drawing/2014/main" id="{B301F971-4B9E-4B3B-87CB-6A07355391C4}"/>
              </a:ext>
            </a:extLst>
          </p:cNvPr>
          <p:cNvGrpSpPr/>
          <p:nvPr/>
        </p:nvGrpSpPr>
        <p:grpSpPr>
          <a:xfrm>
            <a:off x="2767038" y="2920929"/>
            <a:ext cx="10721921" cy="5673946"/>
            <a:chOff x="2049517" y="2889160"/>
            <a:chExt cx="10721921" cy="5673946"/>
          </a:xfrm>
        </p:grpSpPr>
        <p:pic>
          <p:nvPicPr>
            <p:cNvPr id="16" name="Picture 15">
              <a:extLst>
                <a:ext uri="{FF2B5EF4-FFF2-40B4-BE49-F238E27FC236}">
                  <a16:creationId xmlns:a16="http://schemas.microsoft.com/office/drawing/2014/main" id="{88C9A807-D9FD-43E4-A4FF-AC111E4E3E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9517" y="2889160"/>
              <a:ext cx="10721921" cy="5673946"/>
            </a:xfrm>
            <a:prstGeom prst="rect">
              <a:avLst/>
            </a:prstGeom>
          </p:spPr>
        </p:pic>
        <p:cxnSp>
          <p:nvCxnSpPr>
            <p:cNvPr id="19" name="Straight Connector 18">
              <a:extLst>
                <a:ext uri="{FF2B5EF4-FFF2-40B4-BE49-F238E27FC236}">
                  <a16:creationId xmlns:a16="http://schemas.microsoft.com/office/drawing/2014/main" id="{9DF99073-5CD8-40C7-BBDF-B750B31900B8}"/>
                </a:ext>
              </a:extLst>
            </p:cNvPr>
            <p:cNvCxnSpPr>
              <a:cxnSpLocks/>
            </p:cNvCxnSpPr>
            <p:nvPr/>
          </p:nvCxnSpPr>
          <p:spPr bwMode="auto">
            <a:xfrm flipV="1">
              <a:off x="10271125" y="3857625"/>
              <a:ext cx="0" cy="4143375"/>
            </a:xfrm>
            <a:prstGeom prst="line">
              <a:avLst/>
            </a:prstGeom>
            <a:solidFill>
              <a:srgbClr val="F97815"/>
            </a:solidFill>
            <a:ln w="6350" cap="flat" cmpd="sng" algn="ctr">
              <a:solidFill>
                <a:schemeClr val="accent5"/>
              </a:solidFill>
              <a:prstDash val="solid"/>
              <a:round/>
              <a:headEnd type="none" w="med" len="med"/>
              <a:tailEnd type="oval" w="med" len="med"/>
            </a:ln>
            <a:effectLst/>
          </p:spPr>
        </p:cxnSp>
        <p:sp>
          <p:nvSpPr>
            <p:cNvPr id="2" name="TextBox 1"/>
            <p:cNvSpPr txBox="1"/>
            <p:nvPr/>
          </p:nvSpPr>
          <p:spPr>
            <a:xfrm>
              <a:off x="10320942" y="6471777"/>
              <a:ext cx="745717" cy="380873"/>
            </a:xfrm>
            <a:prstGeom prst="rect">
              <a:avLst/>
            </a:prstGeom>
            <a:noFill/>
          </p:spPr>
          <p:txBody>
            <a:bodyPr wrap="none" rtlCol="0">
              <a:spAutoFit/>
            </a:bodyPr>
            <a:lstStyle/>
            <a:p>
              <a:pPr defTabSz="857250" fontAlgn="base" hangingPunct="1">
                <a:spcBef>
                  <a:spcPct val="0"/>
                </a:spcBef>
                <a:spcAft>
                  <a:spcPct val="0"/>
                </a:spcAft>
              </a:pPr>
              <a:r>
                <a:rPr lang="en-US" sz="1875" b="0" kern="1200" dirty="0">
                  <a:sym typeface="Arial Bold" charset="0"/>
                </a:rPr>
                <a:t>1.2 </a:t>
              </a:r>
              <a:r>
                <a:rPr lang="en-US" sz="1875" b="0" kern="1200" dirty="0" err="1">
                  <a:sym typeface="Arial Bold" charset="0"/>
                </a:rPr>
                <a:t>ft</a:t>
              </a:r>
              <a:endParaRPr lang="en-US" sz="1875" b="0" kern="1200" dirty="0">
                <a:sym typeface="Arial Bold" charset="0"/>
              </a:endParaRPr>
            </a:p>
          </p:txBody>
        </p:sp>
        <p:sp>
          <p:nvSpPr>
            <p:cNvPr id="5" name="TextBox 4"/>
            <p:cNvSpPr txBox="1"/>
            <p:nvPr/>
          </p:nvSpPr>
          <p:spPr>
            <a:xfrm>
              <a:off x="10335752" y="6811970"/>
              <a:ext cx="767176" cy="380873"/>
            </a:xfrm>
            <a:prstGeom prst="rect">
              <a:avLst/>
            </a:prstGeom>
            <a:noFill/>
          </p:spPr>
          <p:txBody>
            <a:bodyPr wrap="square" rtlCol="0">
              <a:spAutoFit/>
            </a:bodyPr>
            <a:lstStyle/>
            <a:p>
              <a:pPr defTabSz="857250" fontAlgn="base" hangingPunct="1">
                <a:spcBef>
                  <a:spcPct val="0"/>
                </a:spcBef>
                <a:spcAft>
                  <a:spcPct val="0"/>
                </a:spcAft>
              </a:pPr>
              <a:r>
                <a:rPr lang="en-US" sz="1875" b="0" kern="1200" dirty="0">
                  <a:sym typeface="Arial Bold" charset="0"/>
                </a:rPr>
                <a:t>0.5 ft</a:t>
              </a:r>
            </a:p>
          </p:txBody>
        </p:sp>
      </p:grpSp>
      <p:sp>
        <p:nvSpPr>
          <p:cNvPr id="13" name="© 2017 Matt McClain/The Washington Post via AP">
            <a:extLst>
              <a:ext uri="{FF2B5EF4-FFF2-40B4-BE49-F238E27FC236}">
                <a16:creationId xmlns:a16="http://schemas.microsoft.com/office/drawing/2014/main" id="{0C4A8ED6-A7F3-4DC0-BEA1-2D899B6951BB}"/>
              </a:ext>
            </a:extLst>
          </p:cNvPr>
          <p:cNvSpPr txBox="1"/>
          <p:nvPr/>
        </p:nvSpPr>
        <p:spPr>
          <a:xfrm>
            <a:off x="2767038" y="8626644"/>
            <a:ext cx="11157969" cy="561692"/>
          </a:xfrm>
          <a:prstGeom prst="rect">
            <a:avLst/>
          </a:prstGeom>
          <a:ln w="12700">
            <a:miter lim="400000"/>
          </a:ln>
          <a:effectLst>
            <a:outerShdw blurRad="50800" dist="50800" dir="20578274" rotWithShape="0">
              <a:srgbClr val="000000"/>
            </a:outerShdw>
          </a:effectLst>
          <a:extLst>
            <a:ext uri="{C572A759-6A51-4108-AA02-DFA0A04FC94B}">
              <ma14:wrappingTextBoxFlag xmlns="" xmlns:ma14="http://schemas.microsoft.com/office/mac/drawingml/2011/main" xmlns:lc="http://schemas.openxmlformats.org/drawingml/2006/lockedCanvas" val="1"/>
            </a:ext>
          </a:extLst>
        </p:spPr>
        <p:txBody>
          <a:bodyPr wrap="square" lIns="19050" tIns="19050" rIns="19050" bIns="1905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1pPr>
            <a:lvl2pPr marL="0" marR="0" indent="2794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2pPr>
            <a:lvl3pPr marL="0" marR="0" indent="5715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3pPr>
            <a:lvl4pPr marL="0" marR="0" indent="8509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4pPr>
            <a:lvl5pPr marL="0" marR="0" indent="11430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5pPr>
            <a:lvl6pPr marL="0" marR="0" indent="14224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6pPr>
            <a:lvl7pPr marL="0" marR="0" indent="17145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7pPr>
            <a:lvl8pPr marL="0" marR="0" indent="19939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8pPr>
            <a:lvl9pPr marL="0" marR="0" indent="22860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9pPr>
          </a:lstStyle>
          <a:p>
            <a:pPr defTabSz="857250" fontAlgn="base" hangingPunct="1">
              <a:spcBef>
                <a:spcPct val="0"/>
              </a:spcBef>
              <a:spcAft>
                <a:spcPct val="0"/>
              </a:spcAft>
            </a:pPr>
            <a:r>
              <a:rPr lang="en-US" sz="1400" b="0" kern="1200" dirty="0">
                <a:sym typeface="Arial Bold" charset="0"/>
              </a:rPr>
              <a:t>Source: New Jersey _ statesummaries.ncics.org.html#  </a:t>
            </a:r>
            <a:r>
              <a:rPr lang="en-US" sz="2000" b="0" kern="1200" dirty="0">
                <a:sym typeface="Arial Bold" charset="0"/>
              </a:rPr>
              <a:t>. </a:t>
            </a:r>
            <a:r>
              <a:rPr lang="en-US" sz="1400" b="0" kern="1200" dirty="0">
                <a:sym typeface="Arial Bold" charset="0"/>
              </a:rPr>
              <a:t>1.6 inches/decade in Atlantic City due to subsidence among other factors</a:t>
            </a:r>
            <a:br>
              <a:rPr lang="en-US" sz="2000" b="0" kern="1200" dirty="0">
                <a:sym typeface="Arial Bold" charset="0"/>
              </a:rPr>
            </a:br>
            <a:endParaRPr sz="1400" b="0" kern="1200" dirty="0">
              <a:sym typeface="Arial Bold" charset="0"/>
            </a:endParaRPr>
          </a:p>
        </p:txBody>
      </p:sp>
    </p:spTree>
    <p:extLst>
      <p:ext uri="{BB962C8B-B14F-4D97-AF65-F5344CB8AC3E}">
        <p14:creationId xmlns:p14="http://schemas.microsoft.com/office/powerpoint/2010/main" val="3113244011"/>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8908" y="1243356"/>
            <a:ext cx="10406903" cy="122081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5638" y="2512451"/>
            <a:ext cx="3252373" cy="316556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7173" y="5726292"/>
            <a:ext cx="3350839" cy="701687"/>
          </a:xfrm>
          <a:prstGeom prst="rect">
            <a:avLst/>
          </a:prstGeom>
        </p:spPr>
      </p:pic>
      <p:sp>
        <p:nvSpPr>
          <p:cNvPr id="8" name="TextBox 7"/>
          <p:cNvSpPr txBox="1"/>
          <p:nvPr/>
        </p:nvSpPr>
        <p:spPr>
          <a:xfrm>
            <a:off x="6716526" y="2881727"/>
            <a:ext cx="7061997" cy="39780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257175" indent="-257175" defTabSz="857250" fontAlgn="base" hangingPunct="1">
              <a:spcBef>
                <a:spcPts val="1800"/>
              </a:spcBef>
              <a:spcAft>
                <a:spcPct val="0"/>
              </a:spcAft>
              <a:buFont typeface="Arial" panose="020B0604020202020204" pitchFamily="34" charset="0"/>
              <a:buChar char="•"/>
            </a:pPr>
            <a:r>
              <a:rPr lang="en-US" sz="2550" b="0" kern="1200" dirty="0">
                <a:sym typeface="Arial Bold" charset="0"/>
              </a:rPr>
              <a:t>Increasing # of e</a:t>
            </a:r>
            <a:r>
              <a:rPr lang="en-US" sz="2550" kern="1200" dirty="0"/>
              <a:t>xtremely heavy rain storms</a:t>
            </a:r>
          </a:p>
          <a:p>
            <a:pPr marL="257175" indent="-257175" defTabSz="857250" fontAlgn="base" hangingPunct="1">
              <a:spcBef>
                <a:spcPts val="1800"/>
              </a:spcBef>
              <a:spcAft>
                <a:spcPct val="0"/>
              </a:spcAft>
              <a:buFont typeface="Arial" panose="020B0604020202020204" pitchFamily="34" charset="0"/>
              <a:buChar char="•"/>
            </a:pPr>
            <a:r>
              <a:rPr lang="en-US" sz="2550" b="0" kern="1200" dirty="0">
                <a:sym typeface="Arial Bold" charset="0"/>
              </a:rPr>
              <a:t>Rising seas &amp; stronger seacoast storms</a:t>
            </a:r>
          </a:p>
          <a:p>
            <a:pPr marL="257175" indent="-260604" defTabSz="857250" fontAlgn="base" hangingPunct="1">
              <a:spcBef>
                <a:spcPts val="1800"/>
              </a:spcBef>
              <a:spcAft>
                <a:spcPct val="0"/>
              </a:spcAft>
              <a:buFont typeface="Arial" panose="020B0604020202020204" pitchFamily="34" charset="0"/>
              <a:buChar char="•"/>
            </a:pPr>
            <a:r>
              <a:rPr lang="en-US" sz="2550" b="0" kern="1200" dirty="0">
                <a:sym typeface="Arial Bold" charset="0"/>
              </a:rPr>
              <a:t>Infectious diseases spreading northward</a:t>
            </a:r>
          </a:p>
          <a:p>
            <a:pPr marL="257175" indent="-260604" defTabSz="857250" fontAlgn="base" hangingPunct="1">
              <a:spcBef>
                <a:spcPts val="1800"/>
              </a:spcBef>
              <a:spcAft>
                <a:spcPct val="0"/>
              </a:spcAft>
              <a:buFont typeface="Arial" panose="020B0604020202020204" pitchFamily="34" charset="0"/>
              <a:buChar char="•"/>
            </a:pPr>
            <a:r>
              <a:rPr lang="en-US" sz="2550" b="0" kern="1200" dirty="0">
                <a:sym typeface="Arial Bold" charset="0"/>
              </a:rPr>
              <a:t>Increasing # of hot, unhealthy days (ozone)</a:t>
            </a:r>
          </a:p>
          <a:p>
            <a:pPr marL="257175" indent="-260604" defTabSz="857250" fontAlgn="base" hangingPunct="1">
              <a:spcBef>
                <a:spcPts val="1800"/>
              </a:spcBef>
              <a:spcAft>
                <a:spcPct val="0"/>
              </a:spcAft>
              <a:buFont typeface="Arial" panose="020B0604020202020204" pitchFamily="34" charset="0"/>
              <a:buChar char="•"/>
            </a:pPr>
            <a:r>
              <a:rPr lang="en-US" sz="2550" b="0" kern="1200" dirty="0">
                <a:sym typeface="Arial Bold" charset="0"/>
              </a:rPr>
              <a:t>increasing temps &amp; rain: increased pollen –  	worsening allergies &amp; asthma</a:t>
            </a:r>
            <a:endParaRPr lang="en-US" sz="2550" kern="1200" dirty="0"/>
          </a:p>
        </p:txBody>
      </p:sp>
      <p:sp>
        <p:nvSpPr>
          <p:cNvPr id="9" name="Rectangle 8"/>
          <p:cNvSpPr/>
          <p:nvPr/>
        </p:nvSpPr>
        <p:spPr>
          <a:xfrm>
            <a:off x="2531389" y="6427980"/>
            <a:ext cx="3798277" cy="1200329"/>
          </a:xfrm>
          <a:prstGeom prst="rect">
            <a:avLst/>
          </a:prstGeom>
        </p:spPr>
        <p:txBody>
          <a:bodyPr wrap="square">
            <a:spAutoFit/>
          </a:bodyPr>
          <a:lstStyle/>
          <a:p>
            <a:pPr defTabSz="857250" fontAlgn="base" hangingPunct="1">
              <a:spcBef>
                <a:spcPct val="0"/>
              </a:spcBef>
              <a:spcAft>
                <a:spcPct val="0"/>
              </a:spcAft>
            </a:pPr>
            <a:r>
              <a:rPr lang="en-US" sz="2400" b="0" kern="1200" dirty="0">
                <a:sym typeface="Arial Bold" charset="0"/>
              </a:rPr>
              <a:t>In last century, NJ has warmed more than twice as much as US </a:t>
            </a:r>
            <a:r>
              <a:rPr lang="en-US" sz="2400" b="0" kern="1200" dirty="0" err="1">
                <a:sym typeface="Arial Bold" charset="0"/>
              </a:rPr>
              <a:t>avg</a:t>
            </a:r>
            <a:endParaRPr lang="en-US" sz="2400" b="0" kern="1200" dirty="0">
              <a:sym typeface="Arial Bold" charset="0"/>
            </a:endParaRPr>
          </a:p>
        </p:txBody>
      </p:sp>
    </p:spTree>
    <p:extLst>
      <p:ext uri="{BB962C8B-B14F-4D97-AF65-F5344CB8AC3E}">
        <p14:creationId xmlns:p14="http://schemas.microsoft.com/office/powerpoint/2010/main" val="1816774046"/>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7CBE6-DAEB-4B11-8E21-94F5C415900A}"/>
              </a:ext>
            </a:extLst>
          </p:cNvPr>
          <p:cNvSpPr>
            <a:spLocks noGrp="1"/>
          </p:cNvSpPr>
          <p:nvPr>
            <p:ph type="title"/>
          </p:nvPr>
        </p:nvSpPr>
        <p:spPr/>
        <p:txBody>
          <a:bodyPr/>
          <a:lstStyle/>
          <a:p>
            <a:r>
              <a:rPr lang="en-US" dirty="0"/>
              <a:t>YOUR TOWN in a Warming World</a:t>
            </a:r>
          </a:p>
        </p:txBody>
      </p:sp>
      <p:sp>
        <p:nvSpPr>
          <p:cNvPr id="3" name="Text Placeholder 2">
            <a:extLst>
              <a:ext uri="{FF2B5EF4-FFF2-40B4-BE49-F238E27FC236}">
                <a16:creationId xmlns:a16="http://schemas.microsoft.com/office/drawing/2014/main" id="{EC412AB6-77A0-42C9-A161-C7AD4E9FA714}"/>
              </a:ext>
            </a:extLst>
          </p:cNvPr>
          <p:cNvSpPr>
            <a:spLocks noGrp="1"/>
          </p:cNvSpPr>
          <p:nvPr>
            <p:ph type="body" sz="quarter" idx="1"/>
          </p:nvPr>
        </p:nvSpPr>
        <p:spPr/>
        <p:txBody>
          <a:bodyPr/>
          <a:lstStyle/>
          <a:p>
            <a:r>
              <a:rPr lang="en-US" sz="3600" dirty="0"/>
              <a:t>How to Respond</a:t>
            </a:r>
          </a:p>
        </p:txBody>
      </p:sp>
      <p:sp>
        <p:nvSpPr>
          <p:cNvPr id="9" name="TextBox 8">
            <a:extLst>
              <a:ext uri="{FF2B5EF4-FFF2-40B4-BE49-F238E27FC236}">
                <a16:creationId xmlns:a16="http://schemas.microsoft.com/office/drawing/2014/main" id="{6F2DC929-0FB8-4B71-B3D3-F4A59DB5DA5B}"/>
              </a:ext>
            </a:extLst>
          </p:cNvPr>
          <p:cNvSpPr txBox="1"/>
          <p:nvPr/>
        </p:nvSpPr>
        <p:spPr>
          <a:xfrm>
            <a:off x="548640" y="2532216"/>
            <a:ext cx="15514885" cy="6209392"/>
          </a:xfrm>
          <a:prstGeom prst="rect">
            <a:avLst/>
          </a:prstGeom>
          <a:noFill/>
        </p:spPr>
        <p:txBody>
          <a:bodyPr wrap="square" rtlCol="0">
            <a:spAutoFit/>
          </a:bodyPr>
          <a:lstStyle/>
          <a:p>
            <a:pPr defTabSz="857250" fontAlgn="base" hangingPunct="1">
              <a:spcBef>
                <a:spcPct val="0"/>
              </a:spcBef>
              <a:spcAft>
                <a:spcPct val="0"/>
              </a:spcAft>
            </a:pPr>
            <a:r>
              <a:rPr lang="en-US" sz="4000" b="0" kern="1200" dirty="0">
                <a:solidFill>
                  <a:srgbClr val="F97815"/>
                </a:solidFill>
                <a:sym typeface="Arial Bold" charset="0"/>
              </a:rPr>
              <a:t>CONTACT YOUR MUNICIPAL GOVERNMENT OFFICIALS</a:t>
            </a:r>
          </a:p>
          <a:p>
            <a:pPr marL="750094" lvl="1" indent="-321469" defTabSz="857250" fontAlgn="base" hangingPunct="1">
              <a:spcBef>
                <a:spcPct val="0"/>
              </a:spcBef>
              <a:spcAft>
                <a:spcPct val="0"/>
              </a:spcAft>
              <a:buFont typeface="Arial" panose="020B0604020202020204" pitchFamily="34" charset="0"/>
              <a:buChar char="•"/>
            </a:pPr>
            <a:r>
              <a:rPr lang="en-US" sz="4000" b="0" kern="1200" dirty="0">
                <a:solidFill>
                  <a:srgbClr val="F97815"/>
                </a:solidFill>
                <a:sym typeface="Arial Bold" charset="0"/>
              </a:rPr>
              <a:t>WRITE A LETTER</a:t>
            </a:r>
          </a:p>
          <a:p>
            <a:pPr marL="750094" lvl="1" indent="-321469" defTabSz="857250" fontAlgn="base" hangingPunct="1">
              <a:spcBef>
                <a:spcPct val="0"/>
              </a:spcBef>
              <a:spcAft>
                <a:spcPct val="0"/>
              </a:spcAft>
              <a:buFont typeface="Arial" panose="020B0604020202020204" pitchFamily="34" charset="0"/>
              <a:buChar char="•"/>
            </a:pPr>
            <a:r>
              <a:rPr lang="en-US" sz="4000" b="0" kern="1200" dirty="0">
                <a:solidFill>
                  <a:srgbClr val="F97815"/>
                </a:solidFill>
                <a:sym typeface="Arial Bold" charset="0"/>
              </a:rPr>
              <a:t>SET UP AN APPOINTMENT</a:t>
            </a:r>
          </a:p>
          <a:p>
            <a:pPr marL="428625" lvl="1" indent="0" defTabSz="857250" fontAlgn="base" hangingPunct="1">
              <a:spcBef>
                <a:spcPct val="0"/>
              </a:spcBef>
              <a:spcAft>
                <a:spcPct val="0"/>
              </a:spcAft>
            </a:pPr>
            <a:endParaRPr lang="en-US" sz="4000" b="0" kern="1200" dirty="0">
              <a:solidFill>
                <a:srgbClr val="F97815"/>
              </a:solidFill>
              <a:sym typeface="Arial Bold" charset="0"/>
            </a:endParaRPr>
          </a:p>
          <a:p>
            <a:pPr defTabSz="857250" fontAlgn="base" hangingPunct="1">
              <a:spcBef>
                <a:spcPct val="0"/>
              </a:spcBef>
              <a:spcAft>
                <a:spcPct val="0"/>
              </a:spcAft>
            </a:pPr>
            <a:endParaRPr lang="en-US" sz="4000" b="0" kern="1200" dirty="0">
              <a:solidFill>
                <a:srgbClr val="F97815"/>
              </a:solidFill>
              <a:sym typeface="Arial Bold" charset="0"/>
            </a:endParaRPr>
          </a:p>
          <a:p>
            <a:pPr defTabSz="857250" fontAlgn="base" hangingPunct="1">
              <a:spcBef>
                <a:spcPct val="0"/>
              </a:spcBef>
              <a:spcAft>
                <a:spcPct val="0"/>
              </a:spcAft>
            </a:pPr>
            <a:r>
              <a:rPr lang="en-US" sz="4000" b="0" kern="1200" dirty="0">
                <a:solidFill>
                  <a:srgbClr val="F97815"/>
                </a:solidFill>
                <a:sym typeface="Arial Bold" charset="0"/>
              </a:rPr>
              <a:t>ASK YOUR TOWN TO COMMIT TO RENEWABLE ENERGY</a:t>
            </a:r>
          </a:p>
          <a:p>
            <a:pPr marL="750094" lvl="1" indent="-321469" defTabSz="857250" fontAlgn="base" hangingPunct="1">
              <a:spcBef>
                <a:spcPct val="0"/>
              </a:spcBef>
              <a:spcAft>
                <a:spcPct val="0"/>
              </a:spcAft>
              <a:buFont typeface="Arial" panose="020B0604020202020204" pitchFamily="34" charset="0"/>
              <a:buChar char="•"/>
            </a:pPr>
            <a:r>
              <a:rPr lang="en-US" sz="4000" b="0" kern="1200" dirty="0">
                <a:solidFill>
                  <a:srgbClr val="F97815"/>
                </a:solidFill>
                <a:sym typeface="Arial Bold" charset="0"/>
              </a:rPr>
              <a:t>57 NJ TOWNS HAVE PLEDGED</a:t>
            </a:r>
          </a:p>
          <a:p>
            <a:pPr marL="750094" lvl="1" indent="-321469" defTabSz="857250" fontAlgn="base" hangingPunct="1">
              <a:spcBef>
                <a:spcPct val="0"/>
              </a:spcBef>
              <a:spcAft>
                <a:spcPct val="0"/>
              </a:spcAft>
              <a:buFont typeface="Arial" panose="020B0604020202020204" pitchFamily="34" charset="0"/>
              <a:buChar char="•"/>
            </a:pPr>
            <a:r>
              <a:rPr lang="en-US" sz="4000" b="0" kern="1200" dirty="0">
                <a:solidFill>
                  <a:srgbClr val="F97815"/>
                </a:solidFill>
                <a:sym typeface="Arial Bold" charset="0"/>
              </a:rPr>
              <a:t>SIGN A SIERRA CLUB MAYOR ENDORSEMENT</a:t>
            </a:r>
          </a:p>
          <a:p>
            <a:pPr marL="750094" lvl="1" indent="-321469" defTabSz="857250" fontAlgn="base" hangingPunct="1">
              <a:spcBef>
                <a:spcPct val="0"/>
              </a:spcBef>
              <a:spcAft>
                <a:spcPct val="0"/>
              </a:spcAft>
              <a:buFont typeface="Arial" panose="020B0604020202020204" pitchFamily="34" charset="0"/>
              <a:buChar char="•"/>
            </a:pPr>
            <a:r>
              <a:rPr lang="en-US" sz="4000" b="0" kern="1200" dirty="0">
                <a:solidFill>
                  <a:srgbClr val="F97815"/>
                </a:solidFill>
                <a:sym typeface="Arial Bold" charset="0"/>
              </a:rPr>
              <a:t>SUGGEST A RESOLUTION</a:t>
            </a:r>
          </a:p>
          <a:p>
            <a:pPr marL="750094" lvl="1" indent="-321469" defTabSz="857250" fontAlgn="base" hangingPunct="1">
              <a:spcBef>
                <a:spcPct val="0"/>
              </a:spcBef>
              <a:spcAft>
                <a:spcPct val="0"/>
              </a:spcAft>
              <a:buFont typeface="Arial" panose="020B0604020202020204" pitchFamily="34" charset="0"/>
              <a:buChar char="•"/>
            </a:pPr>
            <a:endParaRPr lang="en-US" sz="1875" b="0" kern="1200" dirty="0">
              <a:sym typeface="Arial Bold" charset="0"/>
            </a:endParaRPr>
          </a:p>
          <a:p>
            <a:pPr defTabSz="857250" fontAlgn="base" hangingPunct="1">
              <a:spcBef>
                <a:spcPct val="0"/>
              </a:spcBef>
              <a:spcAft>
                <a:spcPct val="0"/>
              </a:spcAft>
            </a:pPr>
            <a:endParaRPr lang="en-US" sz="1875" b="0" kern="1200" dirty="0">
              <a:sym typeface="Arial Bold" charset="0"/>
            </a:endParaRPr>
          </a:p>
        </p:txBody>
      </p:sp>
    </p:spTree>
    <p:extLst>
      <p:ext uri="{BB962C8B-B14F-4D97-AF65-F5344CB8AC3E}">
        <p14:creationId xmlns:p14="http://schemas.microsoft.com/office/powerpoint/2010/main" val="371770712"/>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69BAE-AE6C-430B-BAEA-01651EE66004}"/>
              </a:ext>
            </a:extLst>
          </p:cNvPr>
          <p:cNvSpPr>
            <a:spLocks noGrp="1"/>
          </p:cNvSpPr>
          <p:nvPr>
            <p:ph type="title"/>
          </p:nvPr>
        </p:nvSpPr>
        <p:spPr/>
        <p:txBody>
          <a:bodyPr/>
          <a:lstStyle/>
          <a:p>
            <a:r>
              <a:rPr lang="en-US" dirty="0"/>
              <a:t>IMPROVE YOUR TOWN’S MASTER PLAN</a:t>
            </a:r>
          </a:p>
        </p:txBody>
      </p:sp>
      <p:sp>
        <p:nvSpPr>
          <p:cNvPr id="3" name="Text Placeholder 2">
            <a:extLst>
              <a:ext uri="{FF2B5EF4-FFF2-40B4-BE49-F238E27FC236}">
                <a16:creationId xmlns:a16="http://schemas.microsoft.com/office/drawing/2014/main" id="{6EF29A71-8FEF-4C8F-8790-55BBCE04DDD7}"/>
              </a:ext>
            </a:extLst>
          </p:cNvPr>
          <p:cNvSpPr>
            <a:spLocks noGrp="1"/>
          </p:cNvSpPr>
          <p:nvPr>
            <p:ph type="body" sz="quarter" idx="1"/>
          </p:nvPr>
        </p:nvSpPr>
        <p:spPr/>
        <p:txBody>
          <a:bodyPr/>
          <a:lstStyle/>
          <a:p>
            <a:r>
              <a:rPr lang="en-US" sz="3600" dirty="0"/>
              <a:t>ADD A “GREEN BUILDING” ELEMENT</a:t>
            </a:r>
          </a:p>
        </p:txBody>
      </p:sp>
      <p:sp>
        <p:nvSpPr>
          <p:cNvPr id="4" name="TextBox 3">
            <a:extLst>
              <a:ext uri="{FF2B5EF4-FFF2-40B4-BE49-F238E27FC236}">
                <a16:creationId xmlns:a16="http://schemas.microsoft.com/office/drawing/2014/main" id="{2FA4610B-F5ED-4720-B050-88A4CB44EBBF}"/>
              </a:ext>
            </a:extLst>
          </p:cNvPr>
          <p:cNvSpPr txBox="1"/>
          <p:nvPr/>
        </p:nvSpPr>
        <p:spPr>
          <a:xfrm>
            <a:off x="415636" y="2527299"/>
            <a:ext cx="15611302" cy="5570756"/>
          </a:xfrm>
          <a:prstGeom prst="rect">
            <a:avLst/>
          </a:prstGeom>
          <a:noFill/>
        </p:spPr>
        <p:txBody>
          <a:bodyPr wrap="square" rtlCol="0">
            <a:spAutoFit/>
          </a:bodyPr>
          <a:lstStyle/>
          <a:p>
            <a:r>
              <a:rPr lang="en-US" sz="2800" dirty="0"/>
              <a:t> </a:t>
            </a:r>
            <a:r>
              <a:rPr lang="en-US" sz="3200" dirty="0"/>
              <a:t>“Green Building and Environmental Sustainability” Element of the Master Plan</a:t>
            </a:r>
          </a:p>
          <a:p>
            <a:pPr algn="ctr"/>
            <a:r>
              <a:rPr lang="en-US" dirty="0"/>
              <a:t> 	</a:t>
            </a:r>
            <a:r>
              <a:rPr lang="en-US" sz="3200" dirty="0"/>
              <a:t>is a Green Team “Action” which Provides:</a:t>
            </a:r>
          </a:p>
          <a:p>
            <a:endParaRPr lang="en-US" dirty="0"/>
          </a:p>
          <a:p>
            <a:r>
              <a:rPr lang="en-US" sz="3600" dirty="0"/>
              <a:t>Efficient Use of Natural Resources</a:t>
            </a:r>
          </a:p>
          <a:p>
            <a:r>
              <a:rPr lang="en-US" sz="3600" dirty="0"/>
              <a:t>Renewable Energy Systems in new and retrofitted buildings</a:t>
            </a:r>
          </a:p>
          <a:p>
            <a:r>
              <a:rPr lang="en-US" sz="3600" dirty="0"/>
              <a:t>Impact of Buildings on environment</a:t>
            </a:r>
          </a:p>
          <a:p>
            <a:r>
              <a:rPr lang="en-US" sz="3600" dirty="0"/>
              <a:t>Allow Ecosystems to function naturally</a:t>
            </a:r>
          </a:p>
          <a:p>
            <a:r>
              <a:rPr lang="en-US" sz="3600" dirty="0"/>
              <a:t>Conserve and Reuse Water</a:t>
            </a:r>
          </a:p>
          <a:p>
            <a:r>
              <a:rPr lang="en-US" sz="3600" dirty="0"/>
              <a:t>Treat Storm Water On-site</a:t>
            </a:r>
          </a:p>
          <a:p>
            <a:r>
              <a:rPr lang="en-US" sz="3600" dirty="0"/>
              <a:t>Optimize site orientation and design for the Climate</a:t>
            </a:r>
          </a:p>
          <a:p>
            <a:endParaRPr lang="en-US" dirty="0"/>
          </a:p>
        </p:txBody>
      </p:sp>
      <p:sp>
        <p:nvSpPr>
          <p:cNvPr id="5" name="TextBox 4">
            <a:extLst>
              <a:ext uri="{FF2B5EF4-FFF2-40B4-BE49-F238E27FC236}">
                <a16:creationId xmlns:a16="http://schemas.microsoft.com/office/drawing/2014/main" id="{8EB7079D-D6A3-40AC-B765-428F42C41877}"/>
              </a:ext>
            </a:extLst>
          </p:cNvPr>
          <p:cNvSpPr txBox="1"/>
          <p:nvPr/>
        </p:nvSpPr>
        <p:spPr>
          <a:xfrm>
            <a:off x="864524" y="8422001"/>
            <a:ext cx="14264640" cy="523220"/>
          </a:xfrm>
          <a:prstGeom prst="rect">
            <a:avLst/>
          </a:prstGeom>
          <a:noFill/>
        </p:spPr>
        <p:txBody>
          <a:bodyPr wrap="square" rtlCol="0">
            <a:spAutoFit/>
          </a:bodyPr>
          <a:lstStyle/>
          <a:p>
            <a:r>
              <a:rPr lang="en-US" sz="2800" u="sng" dirty="0">
                <a:solidFill>
                  <a:schemeClr val="bg2"/>
                </a:solidFill>
                <a:hlinkClick r:id="rId3" tooltip="http://www.sustainablejersey.com/actions-certification/actions/#open/action/484"/>
              </a:rPr>
              <a:t>http://www.sustainablejersey.com/actions-certification/actions/#open/action/484</a:t>
            </a:r>
            <a:endParaRPr lang="en-US" sz="2800" dirty="0">
              <a:solidFill>
                <a:schemeClr val="bg2"/>
              </a:solidFill>
            </a:endParaRPr>
          </a:p>
        </p:txBody>
      </p:sp>
    </p:spTree>
    <p:extLst>
      <p:ext uri="{BB962C8B-B14F-4D97-AF65-F5344CB8AC3E}">
        <p14:creationId xmlns:p14="http://schemas.microsoft.com/office/powerpoint/2010/main" val="302074564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7CBE6-DAEB-4B11-8E21-94F5C415900A}"/>
              </a:ext>
            </a:extLst>
          </p:cNvPr>
          <p:cNvSpPr>
            <a:spLocks noGrp="1"/>
          </p:cNvSpPr>
          <p:nvPr>
            <p:ph type="title"/>
          </p:nvPr>
        </p:nvSpPr>
        <p:spPr/>
        <p:txBody>
          <a:bodyPr/>
          <a:lstStyle/>
          <a:p>
            <a:r>
              <a:rPr lang="en-US" dirty="0"/>
              <a:t>YOUR TOWN in a Warming World</a:t>
            </a:r>
          </a:p>
        </p:txBody>
      </p:sp>
      <p:sp>
        <p:nvSpPr>
          <p:cNvPr id="3" name="Text Placeholder 2">
            <a:extLst>
              <a:ext uri="{FF2B5EF4-FFF2-40B4-BE49-F238E27FC236}">
                <a16:creationId xmlns:a16="http://schemas.microsoft.com/office/drawing/2014/main" id="{EC412AB6-77A0-42C9-A161-C7AD4E9FA714}"/>
              </a:ext>
            </a:extLst>
          </p:cNvPr>
          <p:cNvSpPr>
            <a:spLocks noGrp="1"/>
          </p:cNvSpPr>
          <p:nvPr>
            <p:ph type="body" sz="quarter" idx="1"/>
          </p:nvPr>
        </p:nvSpPr>
        <p:spPr/>
        <p:txBody>
          <a:bodyPr/>
          <a:lstStyle/>
          <a:p>
            <a:r>
              <a:rPr lang="en-US" sz="3600" dirty="0"/>
              <a:t>How to Respond</a:t>
            </a:r>
          </a:p>
        </p:txBody>
      </p:sp>
      <p:sp>
        <p:nvSpPr>
          <p:cNvPr id="4" name="TextBox 3">
            <a:extLst>
              <a:ext uri="{FF2B5EF4-FFF2-40B4-BE49-F238E27FC236}">
                <a16:creationId xmlns:a16="http://schemas.microsoft.com/office/drawing/2014/main" id="{4E0776D4-FC01-4424-B485-6CC744C03190}"/>
              </a:ext>
            </a:extLst>
          </p:cNvPr>
          <p:cNvSpPr txBox="1"/>
          <p:nvPr/>
        </p:nvSpPr>
        <p:spPr>
          <a:xfrm>
            <a:off x="2013266" y="2527299"/>
            <a:ext cx="13232276" cy="1938992"/>
          </a:xfrm>
          <a:prstGeom prst="rect">
            <a:avLst/>
          </a:prstGeom>
          <a:noFill/>
        </p:spPr>
        <p:txBody>
          <a:bodyPr wrap="square" rtlCol="0">
            <a:spAutoFit/>
          </a:bodyPr>
          <a:lstStyle/>
          <a:p>
            <a:pPr defTabSz="857250" fontAlgn="base" hangingPunct="1">
              <a:spcBef>
                <a:spcPct val="0"/>
              </a:spcBef>
              <a:spcAft>
                <a:spcPct val="0"/>
              </a:spcAft>
            </a:pPr>
            <a:r>
              <a:rPr lang="en-US" sz="4000" b="0" kern="1200" dirty="0">
                <a:solidFill>
                  <a:srgbClr val="F97815"/>
                </a:solidFill>
                <a:sym typeface="Arial Bold" charset="0"/>
              </a:rPr>
              <a:t>COMMIT TO MEETING NJ LEGAL REQUIREMENT</a:t>
            </a:r>
          </a:p>
          <a:p>
            <a:pPr marL="750094" lvl="1" indent="-321469" defTabSz="857250" fontAlgn="base" hangingPunct="1">
              <a:spcBef>
                <a:spcPct val="0"/>
              </a:spcBef>
              <a:spcAft>
                <a:spcPct val="0"/>
              </a:spcAft>
              <a:buFont typeface="Arial" panose="020B0604020202020204" pitchFamily="34" charset="0"/>
              <a:buChar char="•"/>
            </a:pPr>
            <a:r>
              <a:rPr lang="en-US" sz="4000" b="0" kern="1200" dirty="0">
                <a:solidFill>
                  <a:srgbClr val="F97815"/>
                </a:solidFill>
                <a:sym typeface="Arial Bold" charset="0"/>
              </a:rPr>
              <a:t>NJ “Global Warming Response Act” – </a:t>
            </a:r>
            <a:br>
              <a:rPr lang="en-US" sz="4000" b="0" kern="1200" dirty="0">
                <a:solidFill>
                  <a:srgbClr val="F97815"/>
                </a:solidFill>
                <a:sym typeface="Arial Bold" charset="0"/>
              </a:rPr>
            </a:br>
            <a:r>
              <a:rPr lang="en-US" sz="4000" b="0" kern="1200" dirty="0">
                <a:solidFill>
                  <a:srgbClr val="F97815"/>
                </a:solidFill>
                <a:sym typeface="Arial Bold" charset="0"/>
              </a:rPr>
              <a:t>80% GHG Reduction below 2006, by 2050</a:t>
            </a:r>
          </a:p>
        </p:txBody>
      </p:sp>
      <p:sp>
        <p:nvSpPr>
          <p:cNvPr id="5" name="TextBox 4">
            <a:extLst>
              <a:ext uri="{FF2B5EF4-FFF2-40B4-BE49-F238E27FC236}">
                <a16:creationId xmlns:a16="http://schemas.microsoft.com/office/drawing/2014/main" id="{59776CBE-803E-480E-81B6-01D0E35C097B}"/>
              </a:ext>
            </a:extLst>
          </p:cNvPr>
          <p:cNvSpPr txBox="1"/>
          <p:nvPr/>
        </p:nvSpPr>
        <p:spPr>
          <a:xfrm>
            <a:off x="2013265" y="4893153"/>
            <a:ext cx="13066021" cy="707886"/>
          </a:xfrm>
          <a:prstGeom prst="rect">
            <a:avLst/>
          </a:prstGeom>
          <a:noFill/>
        </p:spPr>
        <p:txBody>
          <a:bodyPr wrap="square" rtlCol="0">
            <a:spAutoFit/>
          </a:bodyPr>
          <a:lstStyle/>
          <a:p>
            <a:pPr defTabSz="857250" fontAlgn="base" hangingPunct="1">
              <a:spcBef>
                <a:spcPct val="0"/>
              </a:spcBef>
              <a:spcAft>
                <a:spcPct val="0"/>
              </a:spcAft>
            </a:pPr>
            <a:r>
              <a:rPr lang="en-US" sz="4000" b="0" kern="1200" dirty="0">
                <a:solidFill>
                  <a:srgbClr val="F97815"/>
                </a:solidFill>
                <a:sym typeface="Arial Bold" charset="0"/>
              </a:rPr>
              <a:t>REDUCE  YOUR CITY’S HIGHEST EMISSIONS</a:t>
            </a:r>
          </a:p>
        </p:txBody>
      </p:sp>
    </p:spTree>
    <p:extLst>
      <p:ext uri="{BB962C8B-B14F-4D97-AF65-F5344CB8AC3E}">
        <p14:creationId xmlns:p14="http://schemas.microsoft.com/office/powerpoint/2010/main" val="421738273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91A7E-2661-4E03-9410-191F1DEBB177}"/>
              </a:ext>
            </a:extLst>
          </p:cNvPr>
          <p:cNvSpPr>
            <a:spLocks noGrp="1"/>
          </p:cNvSpPr>
          <p:nvPr>
            <p:ph type="title"/>
          </p:nvPr>
        </p:nvSpPr>
        <p:spPr>
          <a:xfrm>
            <a:off x="2813050" y="304801"/>
            <a:ext cx="10629900" cy="774700"/>
          </a:xfrm>
        </p:spPr>
        <p:txBody>
          <a:bodyPr/>
          <a:lstStyle/>
          <a:p>
            <a:r>
              <a:rPr lang="en-US" dirty="0"/>
              <a:t>YOUR TOWN GHG (representative)</a:t>
            </a:r>
          </a:p>
        </p:txBody>
      </p:sp>
      <p:pic>
        <p:nvPicPr>
          <p:cNvPr id="5" name="Picture 4">
            <a:extLst>
              <a:ext uri="{FF2B5EF4-FFF2-40B4-BE49-F238E27FC236}">
                <a16:creationId xmlns:a16="http://schemas.microsoft.com/office/drawing/2014/main" id="{2216B483-550F-4BBE-B155-1713FF0A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2423" y="877423"/>
            <a:ext cx="13534274" cy="8481322"/>
          </a:xfrm>
          <a:prstGeom prst="rect">
            <a:avLst/>
          </a:prstGeom>
        </p:spPr>
      </p:pic>
      <p:sp>
        <p:nvSpPr>
          <p:cNvPr id="3" name="Text Placeholder 2">
            <a:extLst>
              <a:ext uri="{FF2B5EF4-FFF2-40B4-BE49-F238E27FC236}">
                <a16:creationId xmlns:a16="http://schemas.microsoft.com/office/drawing/2014/main" id="{46F210B2-12A2-4DE5-8F11-C62281B5BD01}"/>
              </a:ext>
            </a:extLst>
          </p:cNvPr>
          <p:cNvSpPr>
            <a:spLocks noGrp="1"/>
          </p:cNvSpPr>
          <p:nvPr>
            <p:ph type="body" sz="quarter" idx="1"/>
          </p:nvPr>
        </p:nvSpPr>
        <p:spPr>
          <a:xfrm>
            <a:off x="1229130" y="877423"/>
            <a:ext cx="13754100" cy="762000"/>
          </a:xfrm>
        </p:spPr>
        <p:txBody>
          <a:bodyPr/>
          <a:lstStyle/>
          <a:p>
            <a:r>
              <a:rPr lang="en-US" dirty="0">
                <a:solidFill>
                  <a:schemeClr val="bg1"/>
                </a:solidFill>
                <a:latin typeface="Arial" panose="020B0604020202020204" pitchFamily="34" charset="0"/>
                <a:cs typeface="Arial" panose="020B0604020202020204" pitchFamily="34" charset="0"/>
              </a:rPr>
              <a:t>“Reducing NJ Greenhouse Gas Emissions”, Rutgers, Jan, 2018</a:t>
            </a:r>
          </a:p>
        </p:txBody>
      </p:sp>
    </p:spTree>
    <p:extLst>
      <p:ext uri="{BB962C8B-B14F-4D97-AF65-F5344CB8AC3E}">
        <p14:creationId xmlns:p14="http://schemas.microsoft.com/office/powerpoint/2010/main" val="145494765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7CBE6-DAEB-4B11-8E21-94F5C415900A}"/>
              </a:ext>
            </a:extLst>
          </p:cNvPr>
          <p:cNvSpPr>
            <a:spLocks noGrp="1"/>
          </p:cNvSpPr>
          <p:nvPr>
            <p:ph type="title"/>
          </p:nvPr>
        </p:nvSpPr>
        <p:spPr/>
        <p:txBody>
          <a:bodyPr/>
          <a:lstStyle/>
          <a:p>
            <a:r>
              <a:rPr lang="en-US" dirty="0"/>
              <a:t>YOUR TOWN in a Warming World</a:t>
            </a:r>
          </a:p>
        </p:txBody>
      </p:sp>
      <p:sp>
        <p:nvSpPr>
          <p:cNvPr id="3" name="Text Placeholder 2">
            <a:extLst>
              <a:ext uri="{FF2B5EF4-FFF2-40B4-BE49-F238E27FC236}">
                <a16:creationId xmlns:a16="http://schemas.microsoft.com/office/drawing/2014/main" id="{EC412AB6-77A0-42C9-A161-C7AD4E9FA714}"/>
              </a:ext>
            </a:extLst>
          </p:cNvPr>
          <p:cNvSpPr>
            <a:spLocks noGrp="1"/>
          </p:cNvSpPr>
          <p:nvPr>
            <p:ph type="body" sz="quarter" idx="1"/>
          </p:nvPr>
        </p:nvSpPr>
        <p:spPr/>
        <p:txBody>
          <a:bodyPr/>
          <a:lstStyle/>
          <a:p>
            <a:r>
              <a:rPr lang="en-US" sz="3600" dirty="0"/>
              <a:t>How to Respond</a:t>
            </a:r>
          </a:p>
        </p:txBody>
      </p:sp>
      <p:sp>
        <p:nvSpPr>
          <p:cNvPr id="5" name="TextBox 4">
            <a:extLst>
              <a:ext uri="{FF2B5EF4-FFF2-40B4-BE49-F238E27FC236}">
                <a16:creationId xmlns:a16="http://schemas.microsoft.com/office/drawing/2014/main" id="{59776CBE-803E-480E-81B6-01D0E35C097B}"/>
              </a:ext>
            </a:extLst>
          </p:cNvPr>
          <p:cNvSpPr txBox="1"/>
          <p:nvPr/>
        </p:nvSpPr>
        <p:spPr>
          <a:xfrm>
            <a:off x="2013265" y="3130855"/>
            <a:ext cx="13066021" cy="3170099"/>
          </a:xfrm>
          <a:prstGeom prst="rect">
            <a:avLst/>
          </a:prstGeom>
          <a:noFill/>
        </p:spPr>
        <p:txBody>
          <a:bodyPr wrap="square" rtlCol="0">
            <a:spAutoFit/>
          </a:bodyPr>
          <a:lstStyle/>
          <a:p>
            <a:pPr defTabSz="857250" fontAlgn="base" hangingPunct="1">
              <a:spcBef>
                <a:spcPct val="0"/>
              </a:spcBef>
              <a:spcAft>
                <a:spcPct val="0"/>
              </a:spcAft>
            </a:pPr>
            <a:r>
              <a:rPr lang="en-US" sz="4000" b="0" kern="1200" dirty="0">
                <a:solidFill>
                  <a:srgbClr val="F97815"/>
                </a:solidFill>
                <a:sym typeface="Arial Bold" charset="0"/>
              </a:rPr>
              <a:t>SUPPORT YOUR GREEN TEAM TO UNDERTAKE SUSTAINABLE JERSEY ENERGY ACTIONS TOWARD BRONZE, SILVER, AND GOLD CERTIFICATION</a:t>
            </a:r>
          </a:p>
          <a:p>
            <a:pPr defTabSz="857250" fontAlgn="base" hangingPunct="1">
              <a:spcBef>
                <a:spcPct val="0"/>
              </a:spcBef>
              <a:spcAft>
                <a:spcPct val="0"/>
              </a:spcAft>
            </a:pPr>
            <a:endParaRPr lang="en-US" sz="4000" b="0" kern="1200" dirty="0">
              <a:solidFill>
                <a:srgbClr val="F97815"/>
              </a:solidFill>
              <a:sym typeface="Arial Bold" charset="0"/>
            </a:endParaRPr>
          </a:p>
          <a:p>
            <a:pPr defTabSz="857250" fontAlgn="base" hangingPunct="1">
              <a:spcBef>
                <a:spcPct val="0"/>
              </a:spcBef>
              <a:spcAft>
                <a:spcPct val="0"/>
              </a:spcAft>
            </a:pPr>
            <a:r>
              <a:rPr lang="en-US" sz="4000" b="0" kern="1200" dirty="0">
                <a:solidFill>
                  <a:srgbClr val="F97815"/>
                </a:solidFill>
                <a:sym typeface="Arial Bold" charset="0"/>
              </a:rPr>
              <a:t>	STEP 1: ENERGY EFFICIENCY</a:t>
            </a:r>
          </a:p>
        </p:txBody>
      </p:sp>
    </p:spTree>
    <p:extLst>
      <p:ext uri="{BB962C8B-B14F-4D97-AF65-F5344CB8AC3E}">
        <p14:creationId xmlns:p14="http://schemas.microsoft.com/office/powerpoint/2010/main" val="63405822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2EB75-0A3D-4663-8BEB-FFA1F33D802D}"/>
              </a:ext>
            </a:extLst>
          </p:cNvPr>
          <p:cNvSpPr>
            <a:spLocks noGrp="1"/>
          </p:cNvSpPr>
          <p:nvPr>
            <p:ph type="title"/>
          </p:nvPr>
        </p:nvSpPr>
        <p:spPr/>
        <p:txBody>
          <a:bodyPr/>
          <a:lstStyle/>
          <a:p>
            <a:r>
              <a:rPr lang="en-US" sz="4000" dirty="0"/>
              <a:t>START WITH ENERGY EFFICIENCY IMPROVEMENTS</a:t>
            </a:r>
          </a:p>
        </p:txBody>
      </p:sp>
      <p:sp>
        <p:nvSpPr>
          <p:cNvPr id="3" name="Text Placeholder 2">
            <a:extLst>
              <a:ext uri="{FF2B5EF4-FFF2-40B4-BE49-F238E27FC236}">
                <a16:creationId xmlns:a16="http://schemas.microsoft.com/office/drawing/2014/main" id="{AA85DBA2-C318-43BA-B199-3143B382DBDE}"/>
              </a:ext>
            </a:extLst>
          </p:cNvPr>
          <p:cNvSpPr>
            <a:spLocks noGrp="1"/>
          </p:cNvSpPr>
          <p:nvPr>
            <p:ph type="body" sz="quarter" idx="1"/>
          </p:nvPr>
        </p:nvSpPr>
        <p:spPr/>
        <p:txBody>
          <a:bodyPr/>
          <a:lstStyle/>
          <a:p>
            <a:pPr algn="l"/>
            <a:r>
              <a:rPr lang="en-US" sz="3600" dirty="0"/>
              <a:t>Municipality, Businesses, Residences   </a:t>
            </a:r>
            <a:br>
              <a:rPr lang="en-US" sz="3600" dirty="0"/>
            </a:br>
            <a:r>
              <a:rPr lang="en-US" sz="3600" dirty="0"/>
              <a:t>                         (most funded by BPU societal benefit fund)</a:t>
            </a:r>
          </a:p>
        </p:txBody>
      </p:sp>
      <p:sp>
        <p:nvSpPr>
          <p:cNvPr id="4" name="TextBox 3">
            <a:extLst>
              <a:ext uri="{FF2B5EF4-FFF2-40B4-BE49-F238E27FC236}">
                <a16:creationId xmlns:a16="http://schemas.microsoft.com/office/drawing/2014/main" id="{AEE2EC93-01D1-4F77-9BA5-5424E271704D}"/>
              </a:ext>
            </a:extLst>
          </p:cNvPr>
          <p:cNvSpPr txBox="1"/>
          <p:nvPr/>
        </p:nvSpPr>
        <p:spPr>
          <a:xfrm>
            <a:off x="736600" y="2293815"/>
            <a:ext cx="15090530" cy="6186309"/>
          </a:xfrm>
          <a:prstGeom prst="rect">
            <a:avLst/>
          </a:prstGeom>
          <a:noFill/>
        </p:spPr>
        <p:txBody>
          <a:bodyPr wrap="square" rtlCol="0">
            <a:spAutoFit/>
          </a:bodyPr>
          <a:lstStyle/>
          <a:p>
            <a:r>
              <a:rPr lang="en-US" sz="4000" b="0" dirty="0"/>
              <a:t>MUNICIPAL</a:t>
            </a:r>
            <a:r>
              <a:rPr lang="en-US" sz="2800" b="0" dirty="0"/>
              <a:t>:</a:t>
            </a:r>
          </a:p>
          <a:p>
            <a:r>
              <a:rPr lang="en-US" sz="2800" b="0" dirty="0"/>
              <a:t>1.  “Local Government Energy Audit” (Free).  </a:t>
            </a:r>
            <a:br>
              <a:rPr lang="en-US" sz="2800" b="0" dirty="0"/>
            </a:br>
            <a:r>
              <a:rPr lang="en-US" sz="2800" b="0" dirty="0"/>
              <a:t>	Recommended Energy Efficiency Improvements Funded By:</a:t>
            </a:r>
            <a:br>
              <a:rPr lang="en-US" sz="2800" b="0" dirty="0"/>
            </a:br>
            <a:r>
              <a:rPr lang="en-US" sz="2800" b="0" dirty="0"/>
              <a:t>    70% paid by Direct Install (arrange through </a:t>
            </a:r>
            <a:r>
              <a:rPr lang="en-US" sz="2800" b="0" dirty="0" err="1"/>
              <a:t>NJNatGas</a:t>
            </a:r>
            <a:r>
              <a:rPr lang="en-US" sz="2800" b="0" dirty="0"/>
              <a:t>) </a:t>
            </a:r>
          </a:p>
          <a:p>
            <a:pPr lvl="1"/>
            <a:r>
              <a:rPr lang="en-US" sz="2800" b="0" dirty="0"/>
              <a:t> 30% paid through ESIP (</a:t>
            </a:r>
            <a:r>
              <a:rPr lang="en-US" b="0" dirty="0"/>
              <a:t>Energy Savings Improvement Program</a:t>
            </a:r>
            <a:r>
              <a:rPr lang="en-US" sz="2800" b="0" dirty="0"/>
              <a:t> </a:t>
            </a:r>
            <a:r>
              <a:rPr lang="en-US" b="0" dirty="0"/>
              <a:t>–Loans paid with energy savings</a:t>
            </a:r>
            <a:r>
              <a:rPr lang="en-US" sz="2800" b="0" dirty="0"/>
              <a:t>)</a:t>
            </a:r>
          </a:p>
          <a:p>
            <a:r>
              <a:rPr lang="en-US" sz="2800" b="0" dirty="0"/>
              <a:t>2. “Energy Efficiency for Municipal Facilities” (</a:t>
            </a:r>
            <a:r>
              <a:rPr lang="en-US" sz="1800" b="0" dirty="0"/>
              <a:t>receive points for simply following-up the LGEA- above</a:t>
            </a:r>
            <a:r>
              <a:rPr lang="en-US" sz="2800" b="0" dirty="0"/>
              <a:t>) </a:t>
            </a:r>
          </a:p>
          <a:p>
            <a:endParaRPr lang="en-US" sz="2800" b="0" dirty="0"/>
          </a:p>
          <a:p>
            <a:r>
              <a:rPr lang="en-US" sz="4000" b="0" dirty="0"/>
              <a:t>BUSINESS</a:t>
            </a:r>
            <a:r>
              <a:rPr lang="en-US" sz="2800" b="0" dirty="0"/>
              <a:t>: </a:t>
            </a:r>
            <a:br>
              <a:rPr lang="en-US" sz="2800" b="0" dirty="0"/>
            </a:br>
            <a:r>
              <a:rPr lang="en-US" sz="2800" b="0" dirty="0"/>
              <a:t>	“Commercial Energy Efficiency Outreach “</a:t>
            </a:r>
            <a:br>
              <a:rPr lang="en-US" sz="2800" b="0" dirty="0"/>
            </a:br>
            <a:r>
              <a:rPr lang="en-US" sz="2800" b="0" dirty="0"/>
              <a:t>	(free energy audit for businesses, 70% “Direct Install” grant for improvements) </a:t>
            </a:r>
          </a:p>
          <a:p>
            <a:endParaRPr lang="en-US" sz="2800" b="0" dirty="0"/>
          </a:p>
          <a:p>
            <a:r>
              <a:rPr lang="en-US" sz="4000" b="0" dirty="0"/>
              <a:t>RESIDENTS</a:t>
            </a:r>
            <a:r>
              <a:rPr lang="en-US" sz="2800" b="0" dirty="0"/>
              <a:t>: “Residential Energy Efficiency Outreach” </a:t>
            </a:r>
            <a:r>
              <a:rPr lang="en-US" sz="2400" b="0" dirty="0"/>
              <a:t>(free audit for income-qualified residents; $250 audit  for higher income residents- who then receive a free installed  $250 thermostat)</a:t>
            </a:r>
          </a:p>
        </p:txBody>
      </p:sp>
    </p:spTree>
    <p:extLst>
      <p:ext uri="{BB962C8B-B14F-4D97-AF65-F5344CB8AC3E}">
        <p14:creationId xmlns:p14="http://schemas.microsoft.com/office/powerpoint/2010/main" val="372873943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2EB75-0A3D-4663-8BEB-FFA1F33D802D}"/>
              </a:ext>
            </a:extLst>
          </p:cNvPr>
          <p:cNvSpPr>
            <a:spLocks noGrp="1"/>
          </p:cNvSpPr>
          <p:nvPr>
            <p:ph type="title"/>
          </p:nvPr>
        </p:nvSpPr>
        <p:spPr/>
        <p:txBody>
          <a:bodyPr/>
          <a:lstStyle/>
          <a:p>
            <a:r>
              <a:rPr lang="en-US" sz="4000" dirty="0"/>
              <a:t>START WITH ENERGY EFFICIENCY IMPROVEMENTS</a:t>
            </a:r>
          </a:p>
        </p:txBody>
      </p:sp>
      <p:sp>
        <p:nvSpPr>
          <p:cNvPr id="3" name="Text Placeholder 2">
            <a:extLst>
              <a:ext uri="{FF2B5EF4-FFF2-40B4-BE49-F238E27FC236}">
                <a16:creationId xmlns:a16="http://schemas.microsoft.com/office/drawing/2014/main" id="{AA85DBA2-C318-43BA-B199-3143B382DBDE}"/>
              </a:ext>
            </a:extLst>
          </p:cNvPr>
          <p:cNvSpPr>
            <a:spLocks noGrp="1"/>
          </p:cNvSpPr>
          <p:nvPr>
            <p:ph type="body" sz="quarter" idx="1"/>
          </p:nvPr>
        </p:nvSpPr>
        <p:spPr/>
        <p:txBody>
          <a:bodyPr/>
          <a:lstStyle/>
          <a:p>
            <a:pPr algn="l"/>
            <a:r>
              <a:rPr lang="en-US" sz="3600" dirty="0"/>
              <a:t>Municipality, Businesses, Residences   </a:t>
            </a:r>
            <a:br>
              <a:rPr lang="en-US" sz="3600" dirty="0"/>
            </a:br>
            <a:r>
              <a:rPr lang="en-US" sz="3600" dirty="0"/>
              <a:t>                         (most funded by BPU societal benefit fund)</a:t>
            </a:r>
          </a:p>
        </p:txBody>
      </p:sp>
      <p:sp>
        <p:nvSpPr>
          <p:cNvPr id="4" name="TextBox 3">
            <a:extLst>
              <a:ext uri="{FF2B5EF4-FFF2-40B4-BE49-F238E27FC236}">
                <a16:creationId xmlns:a16="http://schemas.microsoft.com/office/drawing/2014/main" id="{AEE2EC93-01D1-4F77-9BA5-5424E271704D}"/>
              </a:ext>
            </a:extLst>
          </p:cNvPr>
          <p:cNvSpPr txBox="1"/>
          <p:nvPr/>
        </p:nvSpPr>
        <p:spPr>
          <a:xfrm>
            <a:off x="736600" y="2293815"/>
            <a:ext cx="15356840" cy="6432530"/>
          </a:xfrm>
          <a:prstGeom prst="rect">
            <a:avLst/>
          </a:prstGeom>
          <a:noFill/>
        </p:spPr>
        <p:txBody>
          <a:bodyPr wrap="square" rtlCol="0">
            <a:spAutoFit/>
          </a:bodyPr>
          <a:lstStyle/>
          <a:p>
            <a:r>
              <a:rPr lang="en-US" sz="4000" b="0" dirty="0"/>
              <a:t>MUNICIPAL</a:t>
            </a:r>
            <a:r>
              <a:rPr lang="en-US" sz="2800" b="0" dirty="0"/>
              <a:t>:</a:t>
            </a:r>
          </a:p>
          <a:p>
            <a:pPr marL="457200" indent="-457200">
              <a:buFont typeface="Arial" panose="020B0604020202020204" pitchFamily="34" charset="0"/>
              <a:buChar char="•"/>
            </a:pPr>
            <a:r>
              <a:rPr lang="en-US" sz="2800" b="0" dirty="0"/>
              <a:t>Free Energy Audit</a:t>
            </a:r>
          </a:p>
          <a:p>
            <a:pPr marL="457200" indent="-457200">
              <a:buFont typeface="Arial" panose="020B0604020202020204" pitchFamily="34" charset="0"/>
              <a:buChar char="•"/>
            </a:pPr>
            <a:r>
              <a:rPr lang="en-US" sz="2800" b="0" dirty="0"/>
              <a:t>Recommended Energy Efficiency Improvements Funded By:</a:t>
            </a:r>
            <a:br>
              <a:rPr lang="en-US" sz="2800" b="0" dirty="0"/>
            </a:br>
            <a:r>
              <a:rPr lang="en-US" sz="2800" b="0" dirty="0"/>
              <a:t>    70% paid by Direct Install (arrange through </a:t>
            </a:r>
            <a:r>
              <a:rPr lang="en-US" sz="2800" b="0" dirty="0" err="1"/>
              <a:t>NJNatGas</a:t>
            </a:r>
            <a:r>
              <a:rPr lang="en-US" sz="2800" b="0" dirty="0"/>
              <a:t>) </a:t>
            </a:r>
          </a:p>
          <a:p>
            <a:pPr lvl="1"/>
            <a:r>
              <a:rPr lang="en-US" sz="2800" b="0" dirty="0"/>
              <a:t>      30% paid via loans  (payments guaranteed to be less than energy savings)</a:t>
            </a:r>
          </a:p>
          <a:p>
            <a:endParaRPr lang="en-US" sz="4000" b="0" dirty="0"/>
          </a:p>
          <a:p>
            <a:r>
              <a:rPr lang="en-US" sz="4000" b="0" dirty="0"/>
              <a:t>BUSINESS</a:t>
            </a:r>
            <a:r>
              <a:rPr lang="en-US" sz="2800" b="0" dirty="0"/>
              <a:t>:</a:t>
            </a:r>
          </a:p>
          <a:p>
            <a:pPr marL="457200" indent="-457200">
              <a:buFont typeface="Arial" panose="020B0604020202020204" pitchFamily="34" charset="0"/>
              <a:buChar char="•"/>
            </a:pPr>
            <a:r>
              <a:rPr lang="en-US" sz="2800" b="0" dirty="0"/>
              <a:t>Free Energy Audit</a:t>
            </a:r>
          </a:p>
          <a:p>
            <a:pPr marL="457200" indent="-457200">
              <a:buFont typeface="Arial" panose="020B0604020202020204" pitchFamily="34" charset="0"/>
              <a:buChar char="•"/>
            </a:pPr>
            <a:r>
              <a:rPr lang="en-US" sz="2800" b="0" dirty="0"/>
              <a:t>Recommended Energy Efficiency Improvements Funded By:</a:t>
            </a:r>
            <a:br>
              <a:rPr lang="en-US" sz="2800" b="0" dirty="0"/>
            </a:br>
            <a:r>
              <a:rPr lang="en-US" sz="2800" b="0" dirty="0"/>
              <a:t>    70% paid by Direct Install (arrange through </a:t>
            </a:r>
            <a:r>
              <a:rPr lang="en-US" sz="2800" b="0" dirty="0" err="1"/>
              <a:t>NJNatGas</a:t>
            </a:r>
            <a:r>
              <a:rPr lang="en-US" sz="2800" b="0" dirty="0"/>
              <a:t>) </a:t>
            </a:r>
          </a:p>
          <a:p>
            <a:pPr lvl="1"/>
            <a:r>
              <a:rPr lang="en-US" sz="2800" b="0" dirty="0"/>
              <a:t>      30% paid through gas bill</a:t>
            </a:r>
          </a:p>
          <a:p>
            <a:endParaRPr lang="en-US" sz="2800" b="0" dirty="0"/>
          </a:p>
          <a:p>
            <a:r>
              <a:rPr lang="en-US" sz="4000" b="0" dirty="0"/>
              <a:t>RESIDENTS</a:t>
            </a:r>
            <a:r>
              <a:rPr lang="en-US" sz="2800" b="0" dirty="0"/>
              <a:t>: free audit for income-qualified residents; small fee for higher incomes</a:t>
            </a:r>
          </a:p>
        </p:txBody>
      </p:sp>
    </p:spTree>
    <p:extLst>
      <p:ext uri="{BB962C8B-B14F-4D97-AF65-F5344CB8AC3E}">
        <p14:creationId xmlns:p14="http://schemas.microsoft.com/office/powerpoint/2010/main" val="365082907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7CBE6-DAEB-4B11-8E21-94F5C415900A}"/>
              </a:ext>
            </a:extLst>
          </p:cNvPr>
          <p:cNvSpPr>
            <a:spLocks noGrp="1"/>
          </p:cNvSpPr>
          <p:nvPr>
            <p:ph type="title"/>
          </p:nvPr>
        </p:nvSpPr>
        <p:spPr/>
        <p:txBody>
          <a:bodyPr/>
          <a:lstStyle/>
          <a:p>
            <a:r>
              <a:rPr lang="en-US" dirty="0"/>
              <a:t>YOUR TOWN in a Warming World</a:t>
            </a:r>
          </a:p>
        </p:txBody>
      </p:sp>
      <p:sp>
        <p:nvSpPr>
          <p:cNvPr id="3" name="Text Placeholder 2">
            <a:extLst>
              <a:ext uri="{FF2B5EF4-FFF2-40B4-BE49-F238E27FC236}">
                <a16:creationId xmlns:a16="http://schemas.microsoft.com/office/drawing/2014/main" id="{EC412AB6-77A0-42C9-A161-C7AD4E9FA714}"/>
              </a:ext>
            </a:extLst>
          </p:cNvPr>
          <p:cNvSpPr>
            <a:spLocks noGrp="1"/>
          </p:cNvSpPr>
          <p:nvPr>
            <p:ph type="body" sz="quarter" idx="1"/>
          </p:nvPr>
        </p:nvSpPr>
        <p:spPr/>
        <p:txBody>
          <a:bodyPr/>
          <a:lstStyle/>
          <a:p>
            <a:r>
              <a:rPr lang="en-US" sz="3600" dirty="0"/>
              <a:t>How to Respond</a:t>
            </a:r>
          </a:p>
        </p:txBody>
      </p:sp>
      <p:sp>
        <p:nvSpPr>
          <p:cNvPr id="5" name="TextBox 4">
            <a:extLst>
              <a:ext uri="{FF2B5EF4-FFF2-40B4-BE49-F238E27FC236}">
                <a16:creationId xmlns:a16="http://schemas.microsoft.com/office/drawing/2014/main" id="{59776CBE-803E-480E-81B6-01D0E35C097B}"/>
              </a:ext>
            </a:extLst>
          </p:cNvPr>
          <p:cNvSpPr txBox="1"/>
          <p:nvPr/>
        </p:nvSpPr>
        <p:spPr>
          <a:xfrm>
            <a:off x="2013265" y="3130855"/>
            <a:ext cx="13066021" cy="1938992"/>
          </a:xfrm>
          <a:prstGeom prst="rect">
            <a:avLst/>
          </a:prstGeom>
          <a:noFill/>
        </p:spPr>
        <p:txBody>
          <a:bodyPr wrap="square" rtlCol="0">
            <a:spAutoFit/>
          </a:bodyPr>
          <a:lstStyle/>
          <a:p>
            <a:pPr defTabSz="857250" fontAlgn="base" hangingPunct="1">
              <a:spcBef>
                <a:spcPct val="0"/>
              </a:spcBef>
              <a:spcAft>
                <a:spcPct val="0"/>
              </a:spcAft>
            </a:pPr>
            <a:r>
              <a:rPr lang="en-US" sz="4000" b="0" kern="1200" dirty="0">
                <a:solidFill>
                  <a:srgbClr val="F97815"/>
                </a:solidFill>
                <a:sym typeface="Arial Bold" charset="0"/>
              </a:rPr>
              <a:t>SUSTAINABLE JERSEY ENERGY ACTIONS</a:t>
            </a:r>
          </a:p>
          <a:p>
            <a:pPr defTabSz="857250" fontAlgn="base" hangingPunct="1">
              <a:spcBef>
                <a:spcPct val="0"/>
              </a:spcBef>
              <a:spcAft>
                <a:spcPct val="0"/>
              </a:spcAft>
            </a:pPr>
            <a:endParaRPr lang="en-US" sz="4000" b="0" kern="1200" dirty="0">
              <a:solidFill>
                <a:srgbClr val="F97815"/>
              </a:solidFill>
              <a:sym typeface="Arial Bold" charset="0"/>
            </a:endParaRPr>
          </a:p>
          <a:p>
            <a:pPr defTabSz="857250" fontAlgn="base" hangingPunct="1">
              <a:spcBef>
                <a:spcPct val="0"/>
              </a:spcBef>
              <a:spcAft>
                <a:spcPct val="0"/>
              </a:spcAft>
            </a:pPr>
            <a:r>
              <a:rPr lang="en-US" sz="4000" b="0" kern="1200" dirty="0">
                <a:solidFill>
                  <a:srgbClr val="F97815"/>
                </a:solidFill>
                <a:sym typeface="Arial Bold" charset="0"/>
              </a:rPr>
              <a:t>	STEP 2: SWITCH TO CLEAN ENERGY</a:t>
            </a:r>
          </a:p>
        </p:txBody>
      </p:sp>
    </p:spTree>
    <p:extLst>
      <p:ext uri="{BB962C8B-B14F-4D97-AF65-F5344CB8AC3E}">
        <p14:creationId xmlns:p14="http://schemas.microsoft.com/office/powerpoint/2010/main" val="427986400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9E3C8-5209-4494-B3E4-E10E7D62F89A}"/>
              </a:ext>
            </a:extLst>
          </p:cNvPr>
          <p:cNvSpPr>
            <a:spLocks noGrp="1"/>
          </p:cNvSpPr>
          <p:nvPr>
            <p:ph type="title"/>
          </p:nvPr>
        </p:nvSpPr>
        <p:spPr>
          <a:xfrm>
            <a:off x="1529373" y="1787038"/>
            <a:ext cx="5016356" cy="774700"/>
          </a:xfrm>
        </p:spPr>
        <p:txBody>
          <a:bodyPr/>
          <a:lstStyle/>
          <a:p>
            <a:r>
              <a:rPr lang="en-US" dirty="0"/>
              <a:t>GOLD STAR STANDARD IN ENERGY</a:t>
            </a:r>
            <a:br>
              <a:rPr lang="en-US" dirty="0"/>
            </a:br>
            <a:br>
              <a:rPr lang="en-US" dirty="0"/>
            </a:br>
            <a:r>
              <a:rPr lang="en-US" dirty="0"/>
              <a:t>3.6% / per year </a:t>
            </a:r>
            <a:br>
              <a:rPr lang="en-US" dirty="0"/>
            </a:br>
            <a:br>
              <a:rPr lang="en-US" dirty="0"/>
            </a:br>
            <a:r>
              <a:rPr lang="en-US" sz="4500" dirty="0"/>
              <a:t>Enables reaching 80% emission reduction by 2050</a:t>
            </a:r>
            <a:endParaRPr lang="en-US" dirty="0"/>
          </a:p>
        </p:txBody>
      </p:sp>
      <p:pic>
        <p:nvPicPr>
          <p:cNvPr id="5" name="Picture 4">
            <a:extLst>
              <a:ext uri="{FF2B5EF4-FFF2-40B4-BE49-F238E27FC236}">
                <a16:creationId xmlns:a16="http://schemas.microsoft.com/office/drawing/2014/main" id="{7FF81C56-66E3-45E9-8C88-AF9E95AAC0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607" y="0"/>
            <a:ext cx="7112000" cy="9144000"/>
          </a:xfrm>
          <a:prstGeom prst="rect">
            <a:avLst/>
          </a:prstGeom>
        </p:spPr>
      </p:pic>
    </p:spTree>
    <p:extLst>
      <p:ext uri="{BB962C8B-B14F-4D97-AF65-F5344CB8AC3E}">
        <p14:creationId xmlns:p14="http://schemas.microsoft.com/office/powerpoint/2010/main" val="369902038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7E385-0F0D-4AB3-9726-C28E6B7DAE8A}"/>
              </a:ext>
            </a:extLst>
          </p:cNvPr>
          <p:cNvSpPr>
            <a:spLocks noGrp="1"/>
          </p:cNvSpPr>
          <p:nvPr>
            <p:ph type="title"/>
          </p:nvPr>
        </p:nvSpPr>
        <p:spPr>
          <a:xfrm>
            <a:off x="175845" y="393701"/>
            <a:ext cx="15157939" cy="774700"/>
          </a:xfrm>
        </p:spPr>
        <p:txBody>
          <a:bodyPr/>
          <a:lstStyle/>
          <a:p>
            <a:r>
              <a:rPr lang="en-US" sz="4400" dirty="0"/>
              <a:t>AFTER COMPLETING ENERGY EFFICIENCY ACTIONS</a:t>
            </a:r>
          </a:p>
        </p:txBody>
      </p:sp>
      <p:sp>
        <p:nvSpPr>
          <p:cNvPr id="3" name="Text Placeholder 2">
            <a:extLst>
              <a:ext uri="{FF2B5EF4-FFF2-40B4-BE49-F238E27FC236}">
                <a16:creationId xmlns:a16="http://schemas.microsoft.com/office/drawing/2014/main" id="{EAE27E15-2A76-448B-9873-92B7171F722F}"/>
              </a:ext>
            </a:extLst>
          </p:cNvPr>
          <p:cNvSpPr>
            <a:spLocks noGrp="1"/>
          </p:cNvSpPr>
          <p:nvPr>
            <p:ph type="body" sz="quarter" idx="1"/>
          </p:nvPr>
        </p:nvSpPr>
        <p:spPr>
          <a:xfrm>
            <a:off x="386862" y="1079500"/>
            <a:ext cx="14946922" cy="762000"/>
          </a:xfrm>
        </p:spPr>
        <p:txBody>
          <a:bodyPr/>
          <a:lstStyle/>
          <a:p>
            <a:r>
              <a:rPr lang="en-US" sz="4400" dirty="0"/>
              <a:t>BEGIN MUNICIPAL AND CITY-WIDE ENERGY ACTIONS</a:t>
            </a:r>
          </a:p>
        </p:txBody>
      </p:sp>
      <p:sp>
        <p:nvSpPr>
          <p:cNvPr id="4" name="TextBox 3">
            <a:extLst>
              <a:ext uri="{FF2B5EF4-FFF2-40B4-BE49-F238E27FC236}">
                <a16:creationId xmlns:a16="http://schemas.microsoft.com/office/drawing/2014/main" id="{30AF8791-16B0-4458-A176-870861F71B1C}"/>
              </a:ext>
            </a:extLst>
          </p:cNvPr>
          <p:cNvSpPr txBox="1"/>
          <p:nvPr/>
        </p:nvSpPr>
        <p:spPr>
          <a:xfrm>
            <a:off x="756137" y="2527299"/>
            <a:ext cx="13698415" cy="707886"/>
          </a:xfrm>
          <a:prstGeom prst="rect">
            <a:avLst/>
          </a:prstGeom>
          <a:noFill/>
        </p:spPr>
        <p:txBody>
          <a:bodyPr wrap="square" rtlCol="0">
            <a:spAutoFit/>
          </a:bodyPr>
          <a:lstStyle/>
          <a:p>
            <a:r>
              <a:rPr lang="en-US" sz="4000" dirty="0"/>
              <a:t>MUNICIPAL OPERATIONS: GHG REDUCTIONS </a:t>
            </a:r>
            <a:r>
              <a:rPr lang="en-US" sz="2400" dirty="0"/>
              <a:t>(10 ACTIONS)</a:t>
            </a:r>
          </a:p>
        </p:txBody>
      </p:sp>
      <p:sp>
        <p:nvSpPr>
          <p:cNvPr id="5" name="TextBox 4">
            <a:extLst>
              <a:ext uri="{FF2B5EF4-FFF2-40B4-BE49-F238E27FC236}">
                <a16:creationId xmlns:a16="http://schemas.microsoft.com/office/drawing/2014/main" id="{1C7D4DDB-013A-499A-94EF-73D78B63D990}"/>
              </a:ext>
            </a:extLst>
          </p:cNvPr>
          <p:cNvSpPr txBox="1"/>
          <p:nvPr/>
        </p:nvSpPr>
        <p:spPr>
          <a:xfrm>
            <a:off x="1354015" y="3526168"/>
            <a:ext cx="11989180" cy="1384995"/>
          </a:xfrm>
          <a:prstGeom prst="rect">
            <a:avLst/>
          </a:prstGeom>
          <a:noFill/>
        </p:spPr>
        <p:txBody>
          <a:bodyPr wrap="none" rtlCol="0">
            <a:spAutoFit/>
          </a:bodyPr>
          <a:lstStyle/>
          <a:p>
            <a:r>
              <a:rPr lang="en-US" sz="2800" dirty="0"/>
              <a:t>RENEWABLE ENERGY GENERATION: SOLAR, WIND, GEOTHERMAL</a:t>
            </a:r>
          </a:p>
          <a:p>
            <a:r>
              <a:rPr lang="en-US" sz="2800" dirty="0"/>
              <a:t>GREEN THE MUNICIPAL FLEET</a:t>
            </a:r>
          </a:p>
          <a:p>
            <a:r>
              <a:rPr lang="en-US" sz="2800" dirty="0"/>
              <a:t>BUILDINGS &amp; STREET LIGHTING EFFICIENCY</a:t>
            </a:r>
          </a:p>
        </p:txBody>
      </p:sp>
      <p:sp>
        <p:nvSpPr>
          <p:cNvPr id="6" name="TextBox 5">
            <a:extLst>
              <a:ext uri="{FF2B5EF4-FFF2-40B4-BE49-F238E27FC236}">
                <a16:creationId xmlns:a16="http://schemas.microsoft.com/office/drawing/2014/main" id="{67DBD715-2E3B-49D9-80C1-E55909D3BE55}"/>
              </a:ext>
            </a:extLst>
          </p:cNvPr>
          <p:cNvSpPr txBox="1"/>
          <p:nvPr/>
        </p:nvSpPr>
        <p:spPr>
          <a:xfrm>
            <a:off x="606668" y="5636201"/>
            <a:ext cx="14946921" cy="707886"/>
          </a:xfrm>
          <a:prstGeom prst="rect">
            <a:avLst/>
          </a:prstGeom>
          <a:noFill/>
        </p:spPr>
        <p:txBody>
          <a:bodyPr wrap="square" rtlCol="0">
            <a:spAutoFit/>
          </a:bodyPr>
          <a:lstStyle/>
          <a:p>
            <a:r>
              <a:rPr lang="en-US" sz="4000" dirty="0"/>
              <a:t>COMMUNITY-WIDE GHG REDUCTION OPERATIONS </a:t>
            </a:r>
            <a:r>
              <a:rPr lang="en-US" sz="2400" dirty="0"/>
              <a:t>(9 ACTIONS)</a:t>
            </a:r>
          </a:p>
        </p:txBody>
      </p:sp>
      <p:sp>
        <p:nvSpPr>
          <p:cNvPr id="7" name="TextBox 6">
            <a:extLst>
              <a:ext uri="{FF2B5EF4-FFF2-40B4-BE49-F238E27FC236}">
                <a16:creationId xmlns:a16="http://schemas.microsoft.com/office/drawing/2014/main" id="{15120CAB-97AC-44EF-A8CF-1EC2AEAA1B82}"/>
              </a:ext>
            </a:extLst>
          </p:cNvPr>
          <p:cNvSpPr txBox="1"/>
          <p:nvPr/>
        </p:nvSpPr>
        <p:spPr>
          <a:xfrm>
            <a:off x="1354015" y="6663243"/>
            <a:ext cx="14199574" cy="1384995"/>
          </a:xfrm>
          <a:prstGeom prst="rect">
            <a:avLst/>
          </a:prstGeom>
          <a:noFill/>
        </p:spPr>
        <p:txBody>
          <a:bodyPr wrap="square" rtlCol="0">
            <a:spAutoFit/>
          </a:bodyPr>
          <a:lstStyle/>
          <a:p>
            <a:r>
              <a:rPr lang="en-US" sz="2800" dirty="0"/>
              <a:t>RENEWABLE ENERGY GENERATION: SOLAR, GREEN ELECTRIC AGGREGATION</a:t>
            </a:r>
          </a:p>
          <a:p>
            <a:r>
              <a:rPr lang="en-US" sz="2800" dirty="0"/>
              <a:t>MOBILE SOURCES</a:t>
            </a:r>
          </a:p>
          <a:p>
            <a:r>
              <a:rPr lang="en-US" sz="2800" dirty="0"/>
              <a:t>TREES – CANOPY SHADING EFFECT</a:t>
            </a:r>
          </a:p>
        </p:txBody>
      </p:sp>
    </p:spTree>
    <p:extLst>
      <p:ext uri="{BB962C8B-B14F-4D97-AF65-F5344CB8AC3E}">
        <p14:creationId xmlns:p14="http://schemas.microsoft.com/office/powerpoint/2010/main" val="40985049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2E68C-1A0F-4D34-954E-6E578119D32B}"/>
              </a:ext>
            </a:extLst>
          </p:cNvPr>
          <p:cNvSpPr>
            <a:spLocks noGrp="1"/>
          </p:cNvSpPr>
          <p:nvPr>
            <p:ph type="title"/>
          </p:nvPr>
        </p:nvSpPr>
        <p:spPr>
          <a:xfrm>
            <a:off x="1751879" y="2749067"/>
            <a:ext cx="3524250" cy="1963737"/>
          </a:xfrm>
        </p:spPr>
        <p:txBody>
          <a:bodyPr/>
          <a:lstStyle/>
          <a:p>
            <a:r>
              <a:rPr lang="en-US" sz="4125" dirty="0"/>
              <a:t>GOLD STAR STANDARD IN ENERGY</a:t>
            </a:r>
          </a:p>
        </p:txBody>
      </p:sp>
      <p:pic>
        <p:nvPicPr>
          <p:cNvPr id="7" name="Picture 6">
            <a:extLst>
              <a:ext uri="{FF2B5EF4-FFF2-40B4-BE49-F238E27FC236}">
                <a16:creationId xmlns:a16="http://schemas.microsoft.com/office/drawing/2014/main" id="{E8B5CDCB-FECB-4ED8-A8AF-A07D3F6E3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6250" y="2598"/>
            <a:ext cx="8667750" cy="4604349"/>
          </a:xfrm>
          <a:prstGeom prst="rect">
            <a:avLst/>
          </a:prstGeom>
        </p:spPr>
      </p:pic>
      <p:pic>
        <p:nvPicPr>
          <p:cNvPr id="9" name="Picture 8">
            <a:extLst>
              <a:ext uri="{FF2B5EF4-FFF2-40B4-BE49-F238E27FC236}">
                <a16:creationId xmlns:a16="http://schemas.microsoft.com/office/drawing/2014/main" id="{BEAB2AEC-E423-43B6-B914-E377EC7006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4875" y="4606947"/>
            <a:ext cx="7530379" cy="4708007"/>
          </a:xfrm>
          <a:prstGeom prst="rect">
            <a:avLst/>
          </a:prstGeom>
        </p:spPr>
      </p:pic>
      <p:sp>
        <p:nvSpPr>
          <p:cNvPr id="11" name="TextBox 10">
            <a:extLst>
              <a:ext uri="{FF2B5EF4-FFF2-40B4-BE49-F238E27FC236}">
                <a16:creationId xmlns:a16="http://schemas.microsoft.com/office/drawing/2014/main" id="{9795FC0F-D574-4413-BE30-EE5FDC0642EB}"/>
              </a:ext>
            </a:extLst>
          </p:cNvPr>
          <p:cNvSpPr txBox="1"/>
          <p:nvPr/>
        </p:nvSpPr>
        <p:spPr>
          <a:xfrm>
            <a:off x="1354015" y="4818662"/>
            <a:ext cx="4641423" cy="3839513"/>
          </a:xfrm>
          <a:prstGeom prst="rect">
            <a:avLst/>
          </a:prstGeom>
          <a:noFill/>
        </p:spPr>
        <p:txBody>
          <a:bodyPr wrap="square" rtlCol="0">
            <a:spAutoFit/>
          </a:bodyPr>
          <a:lstStyle/>
          <a:p>
            <a:pPr defTabSz="857250" fontAlgn="base" hangingPunct="1">
              <a:spcBef>
                <a:spcPct val="0"/>
              </a:spcBef>
              <a:spcAft>
                <a:spcPct val="0"/>
              </a:spcAft>
            </a:pPr>
            <a:r>
              <a:rPr lang="en-US" sz="1875" b="0" kern="1200" dirty="0">
                <a:sym typeface="Arial Bold" charset="0"/>
              </a:rPr>
              <a:t>Source: “Overview of Gold Star Standard in Energy”</a:t>
            </a:r>
          </a:p>
          <a:p>
            <a:pPr defTabSz="857250" fontAlgn="base" hangingPunct="1">
              <a:spcBef>
                <a:spcPct val="0"/>
              </a:spcBef>
              <a:spcAft>
                <a:spcPct val="0"/>
              </a:spcAft>
            </a:pPr>
            <a:endParaRPr lang="en-US" sz="1875" b="0" kern="1200" dirty="0">
              <a:sym typeface="Arial Bold" charset="0"/>
            </a:endParaRPr>
          </a:p>
          <a:p>
            <a:pPr defTabSz="857250" fontAlgn="base" hangingPunct="1">
              <a:spcBef>
                <a:spcPct val="0"/>
              </a:spcBef>
              <a:spcAft>
                <a:spcPct val="0"/>
              </a:spcAft>
            </a:pPr>
            <a:endParaRPr lang="en-US" sz="1875" b="0" kern="1200" dirty="0">
              <a:sym typeface="Arial Bold" charset="0"/>
            </a:endParaRPr>
          </a:p>
          <a:p>
            <a:pPr defTabSz="857250" fontAlgn="base" hangingPunct="1">
              <a:spcBef>
                <a:spcPct val="0"/>
              </a:spcBef>
              <a:spcAft>
                <a:spcPct val="0"/>
              </a:spcAft>
            </a:pPr>
            <a:r>
              <a:rPr lang="en-US" sz="2800" b="0" kern="1200" dirty="0">
                <a:sym typeface="Arial Bold" charset="0"/>
              </a:rPr>
              <a:t>Another resource: </a:t>
            </a:r>
            <a:r>
              <a:rPr lang="en-US" sz="2800" b="0" kern="1200" dirty="0">
                <a:sym typeface="Arial Bold" charset="0"/>
                <a:hlinkClick r:id="rId5"/>
              </a:rPr>
              <a:t>43 Climate Actions</a:t>
            </a:r>
            <a:r>
              <a:rPr lang="en-US" sz="2800" b="0" kern="1200" dirty="0">
                <a:sym typeface="Arial Bold" charset="0"/>
              </a:rPr>
              <a:t> </a:t>
            </a:r>
            <a:r>
              <a:rPr lang="en-US" sz="1875" b="0" kern="1200" dirty="0">
                <a:sym typeface="Arial Bold" charset="0"/>
              </a:rPr>
              <a:t>to reduce emissions to "net zero“</a:t>
            </a:r>
          </a:p>
          <a:p>
            <a:pPr defTabSz="857250" fontAlgn="base" hangingPunct="1">
              <a:spcBef>
                <a:spcPct val="0"/>
              </a:spcBef>
              <a:spcAft>
                <a:spcPct val="0"/>
              </a:spcAft>
            </a:pPr>
            <a:r>
              <a:rPr lang="en-US" sz="1875" b="0" kern="1200" dirty="0">
                <a:sym typeface="Arial Bold" charset="0"/>
              </a:rPr>
              <a:t>Compiled from “Drawdown”, Sustainable Jersey, and innovative Actions from NJ Green Team reports: http://climate.smiller.org/table-of-climate-actions-sorted-public-v3-4.xls</a:t>
            </a:r>
          </a:p>
        </p:txBody>
      </p:sp>
      <p:pic>
        <p:nvPicPr>
          <p:cNvPr id="13" name="Picture 12">
            <a:extLst>
              <a:ext uri="{FF2B5EF4-FFF2-40B4-BE49-F238E27FC236}">
                <a16:creationId xmlns:a16="http://schemas.microsoft.com/office/drawing/2014/main" id="{17F5EE72-91BC-4D43-9C2F-5D228551C9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45363" y="189082"/>
            <a:ext cx="3165764" cy="2232697"/>
          </a:xfrm>
          <a:prstGeom prst="rect">
            <a:avLst/>
          </a:prstGeom>
        </p:spPr>
      </p:pic>
    </p:spTree>
    <p:extLst>
      <p:ext uri="{BB962C8B-B14F-4D97-AF65-F5344CB8AC3E}">
        <p14:creationId xmlns:p14="http://schemas.microsoft.com/office/powerpoint/2010/main" val="306383902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14055374-E02C-4248-8515-10E97C3C82AD}"/>
              </a:ext>
            </a:extLst>
          </p:cNvPr>
          <p:cNvGraphicFramePr>
            <a:graphicFrameLocks noGrp="1"/>
          </p:cNvGraphicFramePr>
          <p:nvPr>
            <p:extLst>
              <p:ext uri="{D42A27DB-BD31-4B8C-83A1-F6EECF244321}">
                <p14:modId xmlns:p14="http://schemas.microsoft.com/office/powerpoint/2010/main" val="1638004624"/>
              </p:ext>
            </p:extLst>
          </p:nvPr>
        </p:nvGraphicFramePr>
        <p:xfrm>
          <a:off x="2851518" y="1668428"/>
          <a:ext cx="11287124" cy="7085712"/>
        </p:xfrm>
        <a:graphic>
          <a:graphicData uri="http://schemas.openxmlformats.org/drawingml/2006/table">
            <a:tbl>
              <a:tblPr firstRow="1" bandRow="1">
                <a:tableStyleId>{5C22544A-7EE6-4342-B048-85BDC9FD1C3A}</a:tableStyleId>
              </a:tblPr>
              <a:tblGrid>
                <a:gridCol w="2821781">
                  <a:extLst>
                    <a:ext uri="{9D8B030D-6E8A-4147-A177-3AD203B41FA5}">
                      <a16:colId xmlns:a16="http://schemas.microsoft.com/office/drawing/2014/main" val="2274464399"/>
                    </a:ext>
                  </a:extLst>
                </a:gridCol>
                <a:gridCol w="2821781">
                  <a:extLst>
                    <a:ext uri="{9D8B030D-6E8A-4147-A177-3AD203B41FA5}">
                      <a16:colId xmlns:a16="http://schemas.microsoft.com/office/drawing/2014/main" val="2679794550"/>
                    </a:ext>
                  </a:extLst>
                </a:gridCol>
                <a:gridCol w="2821781">
                  <a:extLst>
                    <a:ext uri="{9D8B030D-6E8A-4147-A177-3AD203B41FA5}">
                      <a16:colId xmlns:a16="http://schemas.microsoft.com/office/drawing/2014/main" val="2562061783"/>
                    </a:ext>
                  </a:extLst>
                </a:gridCol>
                <a:gridCol w="2821781">
                  <a:extLst>
                    <a:ext uri="{9D8B030D-6E8A-4147-A177-3AD203B41FA5}">
                      <a16:colId xmlns:a16="http://schemas.microsoft.com/office/drawing/2014/main" val="1455061570"/>
                    </a:ext>
                  </a:extLst>
                </a:gridCol>
              </a:tblGrid>
              <a:tr h="394335">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Atlantic</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solidFill>
                      <a:schemeClr val="accent1">
                        <a:lumMod val="20000"/>
                        <a:lumOff val="80000"/>
                      </a:schemeClr>
                    </a:solidFill>
                  </a:tcPr>
                </a:tc>
                <a:tc>
                  <a:txBody>
                    <a:bodyPr/>
                    <a:lstStyle/>
                    <a:p>
                      <a:pPr marL="0" marR="0" algn="l" defTabSz="914400" rtl="0" eaLnBrk="1" latinLnBrk="0" hangingPunct="1">
                        <a:lnSpc>
                          <a:spcPct val="115000"/>
                        </a:lnSpc>
                        <a:spcBef>
                          <a:spcPts val="0"/>
                        </a:spcBef>
                        <a:spcAft>
                          <a:spcPts val="0"/>
                        </a:spcAft>
                      </a:pPr>
                      <a:r>
                        <a:rPr lang="en-US" sz="2300" b="1" kern="1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Franklin Township</a:t>
                      </a:r>
                      <a:endParaRPr lang="en-US" sz="2300" b="1" kern="12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solidFill>
                      <a:schemeClr val="accent1">
                        <a:lumMod val="20000"/>
                        <a:lumOff val="80000"/>
                      </a:schemeClr>
                    </a:solidFill>
                  </a:tcPr>
                </a:tc>
                <a:tc>
                  <a:txBody>
                    <a:bodyPr/>
                    <a:lstStyle/>
                    <a:p>
                      <a:pPr marL="0" marR="0" algn="l" defTabSz="914400" rtl="0" eaLnBrk="1" latinLnBrk="0" hangingPunct="1">
                        <a:lnSpc>
                          <a:spcPct val="115000"/>
                        </a:lnSpc>
                        <a:spcBef>
                          <a:spcPts val="0"/>
                        </a:spcBef>
                        <a:spcAft>
                          <a:spcPts val="0"/>
                        </a:spcAft>
                      </a:pPr>
                      <a:r>
                        <a:rPr lang="en-US" sz="2300" b="1" kern="120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Marlboro</a:t>
                      </a:r>
                      <a:endParaRPr lang="en-US" sz="2300" b="1" kern="1200"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solidFill>
                      <a:schemeClr val="accent1">
                        <a:lumMod val="20000"/>
                        <a:lumOff val="80000"/>
                      </a:schemeClr>
                    </a:solidFill>
                  </a:tcP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Secaucus</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solidFill>
                      <a:schemeClr val="accent1">
                        <a:lumMod val="20000"/>
                        <a:lumOff val="80000"/>
                      </a:schemeClr>
                    </a:solidFill>
                  </a:tcPr>
                </a:tc>
                <a:extLst>
                  <a:ext uri="{0D108BD9-81ED-4DB2-BD59-A6C34878D82A}">
                    <a16:rowId xmlns:a16="http://schemas.microsoft.com/office/drawing/2014/main" val="233917679"/>
                  </a:ext>
                </a:extLst>
              </a:tr>
              <a:tr h="276189">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Bloomingdale Borough</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b"/>
                </a:tc>
                <a:tc>
                  <a:txBody>
                    <a:bodyPr/>
                    <a:lstStyle/>
                    <a:p>
                      <a:pPr marL="0" marR="0" algn="l" defTabSz="914400" rtl="0" eaLnBrk="1" latinLnBrk="0" hangingPunct="1">
                        <a:lnSpc>
                          <a:spcPct val="115000"/>
                        </a:lnSpc>
                        <a:spcBef>
                          <a:spcPts val="0"/>
                        </a:spcBef>
                        <a:spcAft>
                          <a:spcPts val="0"/>
                        </a:spcAft>
                      </a:pPr>
                      <a:r>
                        <a:rPr lang="en-US" sz="2300" b="1" kern="120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Freehold Borough</a:t>
                      </a:r>
                      <a:endParaRPr lang="en-US" sz="2300" b="1" kern="1200"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b"/>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Millstone Borough</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Shrewsbury Borough</a:t>
                      </a:r>
                      <a:endParaRPr lang="en-US" sz="2300" b="1" kern="1200"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extLst>
                  <a:ext uri="{0D108BD9-81ED-4DB2-BD59-A6C34878D82A}">
                    <a16:rowId xmlns:a16="http://schemas.microsoft.com/office/drawing/2014/main" val="2032547565"/>
                  </a:ext>
                </a:extLst>
              </a:tr>
              <a:tr h="788670">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Bordentown Township </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b"/>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Glen Rock </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Morristown</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South Orange Village</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extLst>
                  <a:ext uri="{0D108BD9-81ED-4DB2-BD59-A6C34878D82A}">
                    <a16:rowId xmlns:a16="http://schemas.microsoft.com/office/drawing/2014/main" val="2152164299"/>
                  </a:ext>
                </a:extLst>
              </a:tr>
              <a:tr h="394335">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Buena Vista Township</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b"/>
                </a:tc>
                <a:tc>
                  <a:txBody>
                    <a:bodyPr/>
                    <a:lstStyle/>
                    <a:p>
                      <a:pPr marL="0" marR="0" algn="l" defTabSz="914400" rtl="0" eaLnBrk="1" latinLnBrk="0" hangingPunct="1">
                        <a:lnSpc>
                          <a:spcPct val="115000"/>
                        </a:lnSpc>
                        <a:spcBef>
                          <a:spcPts val="0"/>
                        </a:spcBef>
                        <a:spcAft>
                          <a:spcPts val="0"/>
                        </a:spcAft>
                      </a:pPr>
                      <a:r>
                        <a:rPr lang="en-US" sz="23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Gloucester Township</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Newark</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Swedesboro</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extLst>
                  <a:ext uri="{0D108BD9-81ED-4DB2-BD59-A6C34878D82A}">
                    <a16:rowId xmlns:a16="http://schemas.microsoft.com/office/drawing/2014/main" val="3110699784"/>
                  </a:ext>
                </a:extLst>
              </a:tr>
              <a:tr h="394335">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Cape May Point</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Highland Park</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New Brunswick</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b"/>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Teaneck</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b"/>
                </a:tc>
                <a:extLst>
                  <a:ext uri="{0D108BD9-81ED-4DB2-BD59-A6C34878D82A}">
                    <a16:rowId xmlns:a16="http://schemas.microsoft.com/office/drawing/2014/main" val="702180363"/>
                  </a:ext>
                </a:extLst>
              </a:tr>
              <a:tr h="394335">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Chatham Borough *</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b"/>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Hoboken</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Oradell Borough</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Tenafly, NJ</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extLst>
                  <a:ext uri="{0D108BD9-81ED-4DB2-BD59-A6C34878D82A}">
                    <a16:rowId xmlns:a16="http://schemas.microsoft.com/office/drawing/2014/main" val="2723828610"/>
                  </a:ext>
                </a:extLst>
              </a:tr>
              <a:tr h="394335">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Cherry Hill </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Hope</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Perth Amboy</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Trenton</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extLst>
                  <a:ext uri="{0D108BD9-81ED-4DB2-BD59-A6C34878D82A}">
                    <a16:rowId xmlns:a16="http://schemas.microsoft.com/office/drawing/2014/main" val="921594051"/>
                  </a:ext>
                </a:extLst>
              </a:tr>
              <a:tr h="394335">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East Brunswick</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Jersey City </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Piscataway</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Union City</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extLst>
                  <a:ext uri="{0D108BD9-81ED-4DB2-BD59-A6C34878D82A}">
                    <a16:rowId xmlns:a16="http://schemas.microsoft.com/office/drawing/2014/main" val="4120144884"/>
                  </a:ext>
                </a:extLst>
              </a:tr>
              <a:tr h="394335">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East Orange</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Kearny</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Plainfield</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Verona </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extLst>
                  <a:ext uri="{0D108BD9-81ED-4DB2-BD59-A6C34878D82A}">
                    <a16:rowId xmlns:a16="http://schemas.microsoft.com/office/drawing/2014/main" val="615363187"/>
                  </a:ext>
                </a:extLst>
              </a:tr>
              <a:tr h="394335">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Elizabeth</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Lambertville</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Plainsboro</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Wallington Borough </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b"/>
                </a:tc>
                <a:extLst>
                  <a:ext uri="{0D108BD9-81ED-4DB2-BD59-A6C34878D82A}">
                    <a16:rowId xmlns:a16="http://schemas.microsoft.com/office/drawing/2014/main" val="2360605625"/>
                  </a:ext>
                </a:extLst>
              </a:tr>
              <a:tr h="394335">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Englewood</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b"/>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Lawrence Township*</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Pleasantville</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West New York</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extLst>
                  <a:ext uri="{0D108BD9-81ED-4DB2-BD59-A6C34878D82A}">
                    <a16:rowId xmlns:a16="http://schemas.microsoft.com/office/drawing/2014/main" val="2603959577"/>
                  </a:ext>
                </a:extLst>
              </a:tr>
              <a:tr h="394335">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Ewing Township, NJ</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Long Branch</a:t>
                      </a:r>
                      <a:endParaRPr lang="en-US" sz="2300" b="1" kern="1200"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Princeton</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Westwood</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extLst>
                  <a:ext uri="{0D108BD9-81ED-4DB2-BD59-A6C34878D82A}">
                    <a16:rowId xmlns:a16="http://schemas.microsoft.com/office/drawing/2014/main" val="2361816345"/>
                  </a:ext>
                </a:extLst>
              </a:tr>
              <a:tr h="788670">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Fanwood</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North Brunswick</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Phillipsburg</a:t>
                      </a:r>
                    </a:p>
                    <a:p>
                      <a:pPr marL="0" marR="0" algn="l" defTabSz="914400" rtl="0" eaLnBrk="1" latinLnBrk="0" hangingPunct="1">
                        <a:lnSpc>
                          <a:spcPct val="115000"/>
                        </a:lnSpc>
                        <a:spcBef>
                          <a:spcPts val="0"/>
                        </a:spcBef>
                        <a:spcAft>
                          <a:spcPts val="0"/>
                        </a:spcAft>
                      </a:pPr>
                      <a:r>
                        <a:rPr lang="en-US" sz="2300" b="1" kern="120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Red Bank Borough</a:t>
                      </a:r>
                      <a:endParaRPr lang="en-US" sz="2300" b="1" kern="1200"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Woodbridge Township*</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b"/>
                </a:tc>
                <a:extLst>
                  <a:ext uri="{0D108BD9-81ED-4DB2-BD59-A6C34878D82A}">
                    <a16:rowId xmlns:a16="http://schemas.microsoft.com/office/drawing/2014/main" val="3305114205"/>
                  </a:ext>
                </a:extLst>
              </a:tr>
              <a:tr h="394335">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Franklin Lakes, NJ</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Maplewood </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b"/>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Runnemede Borough</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West Windsor </a:t>
                      </a:r>
                      <a:r>
                        <a:rPr lang="en-US" sz="2300" b="1"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Tnsp</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extLst>
                  <a:ext uri="{0D108BD9-81ED-4DB2-BD59-A6C34878D82A}">
                    <a16:rowId xmlns:a16="http://schemas.microsoft.com/office/drawing/2014/main" val="583845118"/>
                  </a:ext>
                </a:extLst>
              </a:tr>
            </a:tbl>
          </a:graphicData>
        </a:graphic>
      </p:graphicFrame>
      <p:sp>
        <p:nvSpPr>
          <p:cNvPr id="7" name="TextBox 6">
            <a:extLst>
              <a:ext uri="{FF2B5EF4-FFF2-40B4-BE49-F238E27FC236}">
                <a16:creationId xmlns:a16="http://schemas.microsoft.com/office/drawing/2014/main" id="{465DE3D3-2BE3-4080-B602-660FE7DF99D9}"/>
              </a:ext>
            </a:extLst>
          </p:cNvPr>
          <p:cNvSpPr txBox="1"/>
          <p:nvPr/>
        </p:nvSpPr>
        <p:spPr>
          <a:xfrm>
            <a:off x="2001993" y="219808"/>
            <a:ext cx="11769569" cy="1361911"/>
          </a:xfrm>
          <a:prstGeom prst="rect">
            <a:avLst/>
          </a:prstGeom>
          <a:noFill/>
        </p:spPr>
        <p:txBody>
          <a:bodyPr wrap="none" rtlCol="0">
            <a:spAutoFit/>
          </a:bodyPr>
          <a:lstStyle/>
          <a:p>
            <a:pPr algn="ctr" defTabSz="857250" fontAlgn="base" hangingPunct="1">
              <a:spcBef>
                <a:spcPct val="0"/>
              </a:spcBef>
              <a:spcAft>
                <a:spcPct val="0"/>
              </a:spcAft>
            </a:pPr>
            <a:r>
              <a:rPr lang="en-US" sz="3000" b="0" kern="1200" dirty="0">
                <a:sym typeface="Arial Bold" charset="0"/>
              </a:rPr>
              <a:t>NJ CITIES (57) ENDORSING 100% RENEWABLE PLEDGE</a:t>
            </a:r>
          </a:p>
          <a:p>
            <a:pPr algn="ctr" defTabSz="857250" fontAlgn="base" hangingPunct="1">
              <a:spcBef>
                <a:spcPct val="0"/>
              </a:spcBef>
              <a:spcAft>
                <a:spcPct val="0"/>
              </a:spcAft>
            </a:pPr>
            <a:r>
              <a:rPr lang="en-US" sz="3000" b="0" kern="1200" dirty="0">
                <a:sym typeface="Arial Bold" charset="0"/>
              </a:rPr>
              <a:t>These cities pledged one or more of seven 100% NJ campaigns</a:t>
            </a:r>
          </a:p>
          <a:p>
            <a:pPr algn="ctr" defTabSz="857250" fontAlgn="base" hangingPunct="1">
              <a:spcBef>
                <a:spcPct val="0"/>
              </a:spcBef>
              <a:spcAft>
                <a:spcPct val="0"/>
              </a:spcAft>
            </a:pPr>
            <a:r>
              <a:rPr lang="en-US" sz="1500" b="0" kern="1200" dirty="0">
                <a:sym typeface="Arial Bold" charset="0"/>
              </a:rPr>
              <a:t>Source:         </a:t>
            </a:r>
            <a:r>
              <a:rPr lang="en-US" sz="2250" b="0" kern="1200" dirty="0">
                <a:sym typeface="Arial Bold" charset="0"/>
              </a:rPr>
              <a:t>http://climate.smiller.org/clean-energy-city.xls</a:t>
            </a:r>
            <a:r>
              <a:rPr lang="en-US" sz="1500" b="0" kern="1200" dirty="0">
                <a:sym typeface="Arial Bold" charset="0"/>
              </a:rPr>
              <a:t>, 2/23/2018</a:t>
            </a:r>
          </a:p>
        </p:txBody>
      </p:sp>
      <p:sp>
        <p:nvSpPr>
          <p:cNvPr id="8" name="TextBox 7">
            <a:extLst>
              <a:ext uri="{FF2B5EF4-FFF2-40B4-BE49-F238E27FC236}">
                <a16:creationId xmlns:a16="http://schemas.microsoft.com/office/drawing/2014/main" id="{5D70328B-612E-41A6-BCC9-8CF85BBB7147}"/>
              </a:ext>
            </a:extLst>
          </p:cNvPr>
          <p:cNvSpPr txBox="1"/>
          <p:nvPr/>
        </p:nvSpPr>
        <p:spPr>
          <a:xfrm>
            <a:off x="348518" y="3602504"/>
            <a:ext cx="2278794" cy="3585597"/>
          </a:xfrm>
          <a:prstGeom prst="rect">
            <a:avLst/>
          </a:prstGeom>
          <a:noFill/>
        </p:spPr>
        <p:txBody>
          <a:bodyPr wrap="square" rtlCol="0">
            <a:spAutoFit/>
          </a:bodyPr>
          <a:lstStyle/>
          <a:p>
            <a:pPr defTabSz="857250" fontAlgn="base" hangingPunct="1">
              <a:spcBef>
                <a:spcPct val="0"/>
              </a:spcBef>
              <a:spcAft>
                <a:spcPct val="0"/>
              </a:spcAft>
            </a:pPr>
            <a:r>
              <a:rPr lang="en-US" sz="2250" b="0" kern="1200" dirty="0">
                <a:sym typeface="Arial Bold" charset="0"/>
              </a:rPr>
              <a:t>Key:</a:t>
            </a:r>
          </a:p>
          <a:p>
            <a:pPr defTabSz="857250" fontAlgn="base" hangingPunct="1">
              <a:spcBef>
                <a:spcPct val="0"/>
              </a:spcBef>
              <a:spcAft>
                <a:spcPct val="0"/>
              </a:spcAft>
            </a:pPr>
            <a:endParaRPr lang="en-US" sz="2250" b="0" kern="1200" dirty="0">
              <a:sym typeface="Arial Bold" charset="0"/>
            </a:endParaRPr>
          </a:p>
          <a:p>
            <a:pPr defTabSz="857250" fontAlgn="base" hangingPunct="1">
              <a:spcBef>
                <a:spcPct val="0"/>
              </a:spcBef>
              <a:spcAft>
                <a:spcPct val="0"/>
              </a:spcAft>
            </a:pPr>
            <a:r>
              <a:rPr lang="en-US" sz="2250" b="0" kern="1200" dirty="0">
                <a:solidFill>
                  <a:srgbClr val="FBBEAA">
                    <a:lumMod val="75000"/>
                  </a:srgbClr>
                </a:solidFill>
                <a:sym typeface="Arial Bold" charset="0"/>
              </a:rPr>
              <a:t>Red Cities</a:t>
            </a:r>
            <a:r>
              <a:rPr lang="en-US" sz="2250" b="0" kern="1200" dirty="0">
                <a:sym typeface="Arial Bold" charset="0"/>
              </a:rPr>
              <a:t> in Monmouth County    </a:t>
            </a:r>
          </a:p>
          <a:p>
            <a:pPr defTabSz="857250" fontAlgn="base" hangingPunct="1">
              <a:spcBef>
                <a:spcPct val="0"/>
              </a:spcBef>
              <a:spcAft>
                <a:spcPct val="0"/>
              </a:spcAft>
            </a:pPr>
            <a:endParaRPr lang="en-US" sz="2250" b="0" kern="1200" dirty="0">
              <a:sym typeface="Arial Bold" charset="0"/>
            </a:endParaRPr>
          </a:p>
          <a:p>
            <a:pPr defTabSz="857250" fontAlgn="base" hangingPunct="1">
              <a:spcBef>
                <a:spcPct val="0"/>
              </a:spcBef>
              <a:spcAft>
                <a:spcPct val="0"/>
              </a:spcAft>
            </a:pPr>
            <a:r>
              <a:rPr lang="en-US" sz="3200" b="0" kern="1200" dirty="0">
                <a:sym typeface="Arial Bold" charset="0"/>
              </a:rPr>
              <a:t>*</a:t>
            </a:r>
            <a:r>
              <a:rPr lang="en-US" b="0" kern="1200" dirty="0">
                <a:sym typeface="Arial Bold" charset="0"/>
              </a:rPr>
              <a:t>Mayors who signed only the Sustainable Jersey  pledge </a:t>
            </a:r>
            <a:endParaRPr lang="en-US" sz="1500" b="0" kern="1200" dirty="0">
              <a:sym typeface="Arial Bold" charset="0"/>
            </a:endParaRPr>
          </a:p>
        </p:txBody>
      </p:sp>
    </p:spTree>
    <p:extLst>
      <p:ext uri="{BB962C8B-B14F-4D97-AF65-F5344CB8AC3E}">
        <p14:creationId xmlns:p14="http://schemas.microsoft.com/office/powerpoint/2010/main" val="282071572"/>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7CBE6-DAEB-4B11-8E21-94F5C415900A}"/>
              </a:ext>
            </a:extLst>
          </p:cNvPr>
          <p:cNvSpPr>
            <a:spLocks noGrp="1"/>
          </p:cNvSpPr>
          <p:nvPr>
            <p:ph type="title"/>
          </p:nvPr>
        </p:nvSpPr>
        <p:spPr/>
        <p:txBody>
          <a:bodyPr/>
          <a:lstStyle/>
          <a:p>
            <a:r>
              <a:rPr lang="en-US" dirty="0"/>
              <a:t>YOUR TOWN in a Warming World</a:t>
            </a:r>
          </a:p>
        </p:txBody>
      </p:sp>
      <p:sp>
        <p:nvSpPr>
          <p:cNvPr id="3" name="Text Placeholder 2">
            <a:extLst>
              <a:ext uri="{FF2B5EF4-FFF2-40B4-BE49-F238E27FC236}">
                <a16:creationId xmlns:a16="http://schemas.microsoft.com/office/drawing/2014/main" id="{EC412AB6-77A0-42C9-A161-C7AD4E9FA714}"/>
              </a:ext>
            </a:extLst>
          </p:cNvPr>
          <p:cNvSpPr>
            <a:spLocks noGrp="1"/>
          </p:cNvSpPr>
          <p:nvPr>
            <p:ph type="body" sz="quarter" idx="1"/>
          </p:nvPr>
        </p:nvSpPr>
        <p:spPr/>
        <p:txBody>
          <a:bodyPr/>
          <a:lstStyle/>
          <a:p>
            <a:r>
              <a:rPr lang="en-US" sz="3600" dirty="0"/>
              <a:t>How to Respond</a:t>
            </a:r>
          </a:p>
        </p:txBody>
      </p:sp>
      <p:sp>
        <p:nvSpPr>
          <p:cNvPr id="7" name="TextBox 6">
            <a:extLst>
              <a:ext uri="{FF2B5EF4-FFF2-40B4-BE49-F238E27FC236}">
                <a16:creationId xmlns:a16="http://schemas.microsoft.com/office/drawing/2014/main" id="{7447B9C8-F720-41FB-88F0-72ACBD9461E0}"/>
              </a:ext>
            </a:extLst>
          </p:cNvPr>
          <p:cNvSpPr txBox="1"/>
          <p:nvPr/>
        </p:nvSpPr>
        <p:spPr>
          <a:xfrm>
            <a:off x="1193843" y="3250067"/>
            <a:ext cx="14242297" cy="707886"/>
          </a:xfrm>
          <a:prstGeom prst="rect">
            <a:avLst/>
          </a:prstGeom>
          <a:noFill/>
        </p:spPr>
        <p:txBody>
          <a:bodyPr wrap="none" rtlCol="0">
            <a:spAutoFit/>
          </a:bodyPr>
          <a:lstStyle/>
          <a:p>
            <a:pPr defTabSz="857250" fontAlgn="base" hangingPunct="1">
              <a:spcBef>
                <a:spcPct val="0"/>
              </a:spcBef>
              <a:spcAft>
                <a:spcPct val="0"/>
              </a:spcAft>
            </a:pPr>
            <a:r>
              <a:rPr lang="en-US" sz="4000" b="0" kern="1200" dirty="0">
                <a:solidFill>
                  <a:srgbClr val="F97815"/>
                </a:solidFill>
                <a:sym typeface="Arial Bold" charset="0"/>
              </a:rPr>
              <a:t>THE MOST SIGNIFICANT SUSTAINABLE JERSEY ACTION</a:t>
            </a:r>
          </a:p>
        </p:txBody>
      </p:sp>
      <p:sp>
        <p:nvSpPr>
          <p:cNvPr id="8" name="TextBox 7">
            <a:extLst>
              <a:ext uri="{FF2B5EF4-FFF2-40B4-BE49-F238E27FC236}">
                <a16:creationId xmlns:a16="http://schemas.microsoft.com/office/drawing/2014/main" id="{95EC2031-CA4C-479A-B42F-8ADE194C27D7}"/>
              </a:ext>
            </a:extLst>
          </p:cNvPr>
          <p:cNvSpPr txBox="1"/>
          <p:nvPr/>
        </p:nvSpPr>
        <p:spPr>
          <a:xfrm>
            <a:off x="1578949" y="4446056"/>
            <a:ext cx="13857191" cy="707886"/>
          </a:xfrm>
          <a:prstGeom prst="rect">
            <a:avLst/>
          </a:prstGeom>
          <a:noFill/>
        </p:spPr>
        <p:txBody>
          <a:bodyPr wrap="none" rtlCol="0">
            <a:spAutoFit/>
          </a:bodyPr>
          <a:lstStyle/>
          <a:p>
            <a:pPr marL="321469" indent="-321469" defTabSz="857250" fontAlgn="base" hangingPunct="1">
              <a:spcBef>
                <a:spcPct val="0"/>
              </a:spcBef>
              <a:spcAft>
                <a:spcPct val="0"/>
              </a:spcAft>
              <a:buFont typeface="Arial" panose="020B0604020202020204" pitchFamily="34" charset="0"/>
              <a:buChar char="•"/>
            </a:pPr>
            <a:r>
              <a:rPr lang="en-US" sz="4000" b="0" kern="1200" dirty="0">
                <a:solidFill>
                  <a:srgbClr val="F97815"/>
                </a:solidFill>
                <a:sym typeface="Arial Bold" charset="0"/>
              </a:rPr>
              <a:t>RENEWABLE GOVERNMENT ENERGY AGGREGATION</a:t>
            </a:r>
          </a:p>
        </p:txBody>
      </p:sp>
    </p:spTree>
    <p:extLst>
      <p:ext uri="{BB962C8B-B14F-4D97-AF65-F5344CB8AC3E}">
        <p14:creationId xmlns:p14="http://schemas.microsoft.com/office/powerpoint/2010/main" val="79368252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70125" y="1601443"/>
            <a:ext cx="4357688" cy="1733295"/>
          </a:xfrm>
          <a:prstGeom prst="rect">
            <a:avLst/>
          </a:prstGeom>
          <a:noFill/>
        </p:spPr>
        <p:txBody>
          <a:bodyPr wrap="square" rtlCol="0">
            <a:spAutoFit/>
          </a:bodyPr>
          <a:lstStyle/>
          <a:p>
            <a:pPr algn="ctr" defTabSz="857250" fontAlgn="base" hangingPunct="1">
              <a:spcBef>
                <a:spcPct val="0"/>
              </a:spcBef>
              <a:spcAft>
                <a:spcPct val="0"/>
              </a:spcAft>
            </a:pPr>
            <a:r>
              <a:rPr lang="en-US" sz="2666" kern="1200" dirty="0">
                <a:sym typeface="Arial Bold" charset="0"/>
              </a:rPr>
              <a:t>In New Jersey, called:</a:t>
            </a:r>
          </a:p>
          <a:p>
            <a:pPr algn="ctr" defTabSz="857250" fontAlgn="base" hangingPunct="1">
              <a:spcBef>
                <a:spcPct val="0"/>
              </a:spcBef>
              <a:spcAft>
                <a:spcPct val="0"/>
              </a:spcAft>
            </a:pPr>
            <a:endParaRPr lang="en-US" sz="2666" kern="1200" dirty="0">
              <a:solidFill>
                <a:srgbClr val="FF0000"/>
              </a:solidFill>
              <a:sym typeface="Arial Bold" charset="0"/>
            </a:endParaRPr>
          </a:p>
          <a:p>
            <a:pPr algn="ctr" defTabSz="857250" fontAlgn="base" hangingPunct="1">
              <a:spcBef>
                <a:spcPct val="0"/>
              </a:spcBef>
              <a:spcAft>
                <a:spcPct val="0"/>
              </a:spcAft>
            </a:pPr>
            <a:r>
              <a:rPr lang="en-US" sz="2666" kern="1200" dirty="0">
                <a:solidFill>
                  <a:srgbClr val="FF0000"/>
                </a:solidFill>
                <a:sym typeface="Arial Bold" charset="0"/>
              </a:rPr>
              <a:t> </a:t>
            </a:r>
            <a:r>
              <a:rPr lang="en-US" sz="2666" kern="1200" dirty="0">
                <a:sym typeface="Arial Bold" charset="0"/>
              </a:rPr>
              <a:t>GOVERNMENT ENERGY AGGREGATION (GEA)</a:t>
            </a:r>
          </a:p>
        </p:txBody>
      </p:sp>
      <p:sp>
        <p:nvSpPr>
          <p:cNvPr id="6" name="Rectangle 5"/>
          <p:cNvSpPr/>
          <p:nvPr/>
        </p:nvSpPr>
        <p:spPr>
          <a:xfrm>
            <a:off x="2436596" y="4620080"/>
            <a:ext cx="11829143" cy="502573"/>
          </a:xfrm>
          <a:prstGeom prst="rect">
            <a:avLst/>
          </a:prstGeom>
        </p:spPr>
        <p:txBody>
          <a:bodyPr wrap="square">
            <a:spAutoFit/>
          </a:bodyPr>
          <a:lstStyle/>
          <a:p>
            <a:pPr defTabSz="857250" fontAlgn="base" hangingPunct="1">
              <a:spcBef>
                <a:spcPct val="0"/>
              </a:spcBef>
              <a:spcAft>
                <a:spcPct val="0"/>
              </a:spcAft>
            </a:pPr>
            <a:r>
              <a:rPr lang="en-US" sz="2666" b="0" kern="1200" dirty="0">
                <a:sym typeface="Arial Bold" charset="0"/>
              </a:rPr>
              <a:t>GEA programs launched in 2012</a:t>
            </a:r>
          </a:p>
        </p:txBody>
      </p:sp>
      <p:sp>
        <p:nvSpPr>
          <p:cNvPr id="7" name="Rectangle 6"/>
          <p:cNvSpPr/>
          <p:nvPr/>
        </p:nvSpPr>
        <p:spPr>
          <a:xfrm>
            <a:off x="2436596" y="5624406"/>
            <a:ext cx="11224380" cy="912814"/>
          </a:xfrm>
          <a:prstGeom prst="rect">
            <a:avLst/>
          </a:prstGeom>
        </p:spPr>
        <p:txBody>
          <a:bodyPr wrap="square">
            <a:spAutoFit/>
          </a:bodyPr>
          <a:lstStyle/>
          <a:p>
            <a:pPr defTabSz="857250" fontAlgn="base" hangingPunct="1">
              <a:spcBef>
                <a:spcPct val="0"/>
              </a:spcBef>
              <a:spcAft>
                <a:spcPct val="0"/>
              </a:spcAft>
            </a:pPr>
            <a:r>
              <a:rPr lang="en-US" sz="2666" b="0" kern="1200" dirty="0">
                <a:sym typeface="Arial Bold" charset="0"/>
              </a:rPr>
              <a:t>New aggregation programs are approved by municipality’s elected body and must be approved by the </a:t>
            </a:r>
            <a:r>
              <a:rPr lang="en-US" sz="2666" b="0" kern="1200" dirty="0">
                <a:sym typeface="Arial Bold" charset="0"/>
                <a:hlinkClick r:id="rId3"/>
              </a:rPr>
              <a:t>Board of Public Utilities.</a:t>
            </a:r>
          </a:p>
        </p:txBody>
      </p:sp>
      <p:sp>
        <p:nvSpPr>
          <p:cNvPr id="8" name="Rectangle 7"/>
          <p:cNvSpPr/>
          <p:nvPr/>
        </p:nvSpPr>
        <p:spPr>
          <a:xfrm>
            <a:off x="2436596" y="7081861"/>
            <a:ext cx="11417902" cy="1323054"/>
          </a:xfrm>
          <a:prstGeom prst="rect">
            <a:avLst/>
          </a:prstGeom>
        </p:spPr>
        <p:txBody>
          <a:bodyPr wrap="square">
            <a:spAutoFit/>
          </a:bodyPr>
          <a:lstStyle/>
          <a:p>
            <a:pPr defTabSz="857250" fontAlgn="base" hangingPunct="1">
              <a:spcBef>
                <a:spcPct val="0"/>
              </a:spcBef>
              <a:spcAft>
                <a:spcPct val="0"/>
              </a:spcAft>
            </a:pPr>
            <a:r>
              <a:rPr lang="en-US" sz="2666" b="0" kern="1200" dirty="0">
                <a:sym typeface="Arial Bold" charset="0"/>
              </a:rPr>
              <a:t>New Jersey allows residential customers to opt out, and allows commercial and municipal accounts to opt in during a specified period.</a:t>
            </a:r>
          </a:p>
        </p:txBody>
      </p:sp>
      <p:sp>
        <p:nvSpPr>
          <p:cNvPr id="12" name="Rectangle 11"/>
          <p:cNvSpPr/>
          <p:nvPr/>
        </p:nvSpPr>
        <p:spPr>
          <a:xfrm>
            <a:off x="2249739" y="79012"/>
            <a:ext cx="11945641" cy="584775"/>
          </a:xfrm>
          <a:prstGeom prst="rect">
            <a:avLst/>
          </a:prstGeom>
        </p:spPr>
        <p:txBody>
          <a:bodyPr wrap="none">
            <a:spAutoFit/>
          </a:bodyPr>
          <a:lstStyle/>
          <a:p>
            <a:pPr algn="ctr" defTabSz="857250" fontAlgn="base" hangingPunct="1">
              <a:spcBef>
                <a:spcPct val="0"/>
              </a:spcBef>
              <a:spcAft>
                <a:spcPct val="0"/>
              </a:spcAft>
            </a:pPr>
            <a:r>
              <a:rPr lang="en-US" sz="3200" kern="1200" dirty="0">
                <a:sym typeface="Arial Bold" charset="0"/>
              </a:rPr>
              <a:t>STATES WITH COMMUNITY CHOICE AGGREGATION (CCA)</a:t>
            </a:r>
          </a:p>
        </p:txBody>
      </p:sp>
      <p:pic>
        <p:nvPicPr>
          <p:cNvPr id="9" name="Picture 8"/>
          <p:cNvPicPr>
            <a:picLocks noChangeAspect="1"/>
          </p:cNvPicPr>
          <p:nvPr/>
        </p:nvPicPr>
        <p:blipFill>
          <a:blip r:embed="rId4"/>
          <a:stretch>
            <a:fillRect/>
          </a:stretch>
        </p:blipFill>
        <p:spPr>
          <a:xfrm>
            <a:off x="6770455" y="718380"/>
            <a:ext cx="6806936" cy="3805541"/>
          </a:xfrm>
          <a:prstGeom prst="rect">
            <a:avLst/>
          </a:prstGeom>
        </p:spPr>
      </p:pic>
    </p:spTree>
    <p:extLst>
      <p:ext uri="{BB962C8B-B14F-4D97-AF65-F5344CB8AC3E}">
        <p14:creationId xmlns:p14="http://schemas.microsoft.com/office/powerpoint/2010/main" val="4283263403"/>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2619476" y="2815937"/>
            <a:ext cx="11829143" cy="646331"/>
          </a:xfrm>
          <a:prstGeom prst="rect">
            <a:avLst/>
          </a:prstGeom>
        </p:spPr>
        <p:txBody>
          <a:bodyPr wrap="square">
            <a:spAutoFit/>
          </a:bodyPr>
          <a:lstStyle/>
          <a:p>
            <a:pPr defTabSz="857250" fontAlgn="base" hangingPunct="1">
              <a:spcBef>
                <a:spcPct val="0"/>
              </a:spcBef>
              <a:spcAft>
                <a:spcPct val="0"/>
              </a:spcAft>
            </a:pPr>
            <a:r>
              <a:rPr lang="en-US" sz="3600" b="0" kern="1200" dirty="0">
                <a:sym typeface="Arial Bold" charset="0"/>
              </a:rPr>
              <a:t>GEA programs launched in 2012</a:t>
            </a:r>
          </a:p>
        </p:txBody>
      </p:sp>
      <p:sp>
        <p:nvSpPr>
          <p:cNvPr id="7" name="Rectangle 6"/>
          <p:cNvSpPr/>
          <p:nvPr/>
        </p:nvSpPr>
        <p:spPr>
          <a:xfrm>
            <a:off x="2541715" y="4234731"/>
            <a:ext cx="11224380" cy="1754326"/>
          </a:xfrm>
          <a:prstGeom prst="rect">
            <a:avLst/>
          </a:prstGeom>
        </p:spPr>
        <p:txBody>
          <a:bodyPr wrap="square">
            <a:spAutoFit/>
          </a:bodyPr>
          <a:lstStyle/>
          <a:p>
            <a:pPr defTabSz="857250" fontAlgn="base" hangingPunct="1">
              <a:spcBef>
                <a:spcPct val="0"/>
              </a:spcBef>
              <a:spcAft>
                <a:spcPct val="0"/>
              </a:spcAft>
            </a:pPr>
            <a:r>
              <a:rPr lang="en-US" sz="3600" b="0" kern="1200" dirty="0">
                <a:sym typeface="Arial Bold" charset="0"/>
              </a:rPr>
              <a:t>New aggregation programs are approved by municipality’s elected body and must be approved by the </a:t>
            </a:r>
            <a:r>
              <a:rPr lang="en-US" sz="3600" b="0" kern="1200" dirty="0">
                <a:sym typeface="Arial Bold" charset="0"/>
                <a:hlinkClick r:id="rId3"/>
              </a:rPr>
              <a:t>Board of Public Utilities.</a:t>
            </a:r>
          </a:p>
        </p:txBody>
      </p:sp>
      <p:sp>
        <p:nvSpPr>
          <p:cNvPr id="8" name="Rectangle 7"/>
          <p:cNvSpPr/>
          <p:nvPr/>
        </p:nvSpPr>
        <p:spPr>
          <a:xfrm>
            <a:off x="2444954" y="6582372"/>
            <a:ext cx="11417902" cy="1754326"/>
          </a:xfrm>
          <a:prstGeom prst="rect">
            <a:avLst/>
          </a:prstGeom>
        </p:spPr>
        <p:txBody>
          <a:bodyPr wrap="square">
            <a:spAutoFit/>
          </a:bodyPr>
          <a:lstStyle/>
          <a:p>
            <a:pPr defTabSz="857250" fontAlgn="base" hangingPunct="1">
              <a:spcBef>
                <a:spcPct val="0"/>
              </a:spcBef>
              <a:spcAft>
                <a:spcPct val="0"/>
              </a:spcAft>
            </a:pPr>
            <a:r>
              <a:rPr lang="en-US" sz="3600" b="0" kern="1200" dirty="0">
                <a:sym typeface="Arial Bold" charset="0"/>
              </a:rPr>
              <a:t>New Jersey allows residential customers to opt out, and allows commercial and municipal accounts to opt in during a specified period.</a:t>
            </a:r>
          </a:p>
        </p:txBody>
      </p:sp>
      <p:sp>
        <p:nvSpPr>
          <p:cNvPr id="12" name="Rectangle 11"/>
          <p:cNvSpPr/>
          <p:nvPr/>
        </p:nvSpPr>
        <p:spPr>
          <a:xfrm>
            <a:off x="1807687" y="807302"/>
            <a:ext cx="12482200" cy="707886"/>
          </a:xfrm>
          <a:prstGeom prst="rect">
            <a:avLst/>
          </a:prstGeom>
        </p:spPr>
        <p:txBody>
          <a:bodyPr wrap="none">
            <a:spAutoFit/>
          </a:bodyPr>
          <a:lstStyle/>
          <a:p>
            <a:pPr algn="ctr" defTabSz="857250" fontAlgn="base" hangingPunct="1">
              <a:spcBef>
                <a:spcPct val="0"/>
              </a:spcBef>
              <a:spcAft>
                <a:spcPct val="0"/>
              </a:spcAft>
            </a:pPr>
            <a:r>
              <a:rPr lang="en-US" sz="4000" kern="1200" dirty="0">
                <a:sym typeface="Arial Bold" charset="0"/>
              </a:rPr>
              <a:t>NJ GOVERNMENT</a:t>
            </a:r>
            <a:r>
              <a:rPr lang="en-US" sz="3200" kern="1200" dirty="0">
                <a:sym typeface="Arial Bold" charset="0"/>
              </a:rPr>
              <a:t> </a:t>
            </a:r>
            <a:r>
              <a:rPr lang="en-US" sz="4000" kern="1200" dirty="0">
                <a:sym typeface="Arial Bold" charset="0"/>
              </a:rPr>
              <a:t>ENERGY AGGREGATION (GEA)</a:t>
            </a:r>
          </a:p>
        </p:txBody>
      </p:sp>
    </p:spTree>
    <p:extLst>
      <p:ext uri="{BB962C8B-B14F-4D97-AF65-F5344CB8AC3E}">
        <p14:creationId xmlns:p14="http://schemas.microsoft.com/office/powerpoint/2010/main" val="1811966563"/>
      </p:ext>
    </p:extLst>
  </p:cSld>
  <p:clrMapOvr>
    <a:overrideClrMapping bg1="dk2" tx1="lt1" bg2="dk1" tx2="lt2" accent1="accent1" accent2="accent2" accent3="accent3" accent4="accent4" accent5="accent5" accent6="accent6" hlink="hlink" folHlink="folHlink"/>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E0AB0-56CA-4040-BC26-9F6A5ADEFA8B}"/>
              </a:ext>
            </a:extLst>
          </p:cNvPr>
          <p:cNvSpPr>
            <a:spLocks noGrp="1"/>
          </p:cNvSpPr>
          <p:nvPr>
            <p:ph type="title"/>
          </p:nvPr>
        </p:nvSpPr>
        <p:spPr>
          <a:xfrm>
            <a:off x="469900" y="581482"/>
            <a:ext cx="15316200" cy="983548"/>
          </a:xfrm>
        </p:spPr>
        <p:txBody>
          <a:bodyPr/>
          <a:lstStyle/>
          <a:p>
            <a:r>
              <a:rPr lang="en-US" sz="4000" dirty="0"/>
              <a:t>ELECTRICAL AGGREGATIONS HAVE EXISTED FOR YEARS</a:t>
            </a:r>
          </a:p>
        </p:txBody>
      </p:sp>
      <p:sp>
        <p:nvSpPr>
          <p:cNvPr id="3" name="Content Placeholder 2">
            <a:extLst>
              <a:ext uri="{FF2B5EF4-FFF2-40B4-BE49-F238E27FC236}">
                <a16:creationId xmlns:a16="http://schemas.microsoft.com/office/drawing/2014/main" id="{19F34B5D-CD3C-4D94-B3EF-C88DAF23AF13}"/>
              </a:ext>
            </a:extLst>
          </p:cNvPr>
          <p:cNvSpPr>
            <a:spLocks noGrp="1"/>
          </p:cNvSpPr>
          <p:nvPr>
            <p:ph idx="1"/>
          </p:nvPr>
        </p:nvSpPr>
        <p:spPr>
          <a:xfrm>
            <a:off x="1969476" y="1907703"/>
            <a:ext cx="13118123" cy="6110882"/>
          </a:xfrm>
        </p:spPr>
        <p:txBody>
          <a:bodyPr/>
          <a:lstStyle/>
          <a:p>
            <a:pPr marL="428625" indent="-428625" algn="l">
              <a:buFont typeface="Arial" panose="020B0604020202020204" pitchFamily="34" charset="0"/>
              <a:buChar char="•"/>
            </a:pPr>
            <a:r>
              <a:rPr lang="en-US" sz="3600" dirty="0">
                <a:solidFill>
                  <a:schemeClr val="tx1"/>
                </a:solidFill>
              </a:rPr>
              <a:t>57 municipalities (as of 1/2018) have contracted with 3</a:t>
            </a:r>
            <a:r>
              <a:rPr lang="en-US" sz="3600" baseline="30000" dirty="0">
                <a:solidFill>
                  <a:schemeClr val="tx1"/>
                </a:solidFill>
              </a:rPr>
              <a:t>rd</a:t>
            </a:r>
            <a:r>
              <a:rPr lang="en-US" sz="3600" dirty="0">
                <a:solidFill>
                  <a:schemeClr val="tx1"/>
                </a:solidFill>
              </a:rPr>
              <a:t> party electrical suppliers to save money on municipal, business and residential electrical bill</a:t>
            </a:r>
          </a:p>
          <a:p>
            <a:pPr marL="428625" indent="-428625" algn="l">
              <a:buFont typeface="Arial" panose="020B0604020202020204" pitchFamily="34" charset="0"/>
              <a:buChar char="•"/>
            </a:pPr>
            <a:r>
              <a:rPr lang="en-US" sz="3600" dirty="0">
                <a:solidFill>
                  <a:schemeClr val="tx1"/>
                </a:solidFill>
              </a:rPr>
              <a:t>~200 NJ Cities &amp; Utilities are members of NJSEM (</a:t>
            </a:r>
            <a:r>
              <a:rPr lang="en-US" sz="3200" dirty="0">
                <a:solidFill>
                  <a:schemeClr val="tx1"/>
                </a:solidFill>
              </a:rPr>
              <a:t>Sustainable Energy Joint Meeting) through which they can buy Aggregated Electricity and Gas.</a:t>
            </a:r>
            <a:endParaRPr lang="en-US" sz="3600" dirty="0">
              <a:solidFill>
                <a:schemeClr val="tx1"/>
              </a:solidFill>
            </a:endParaRPr>
          </a:p>
          <a:p>
            <a:pPr marL="428625" indent="-428625" algn="l">
              <a:buFont typeface="Arial" panose="020B0604020202020204" pitchFamily="34" charset="0"/>
              <a:buChar char="•"/>
            </a:pPr>
            <a:r>
              <a:rPr lang="en-US" sz="3600" dirty="0">
                <a:solidFill>
                  <a:schemeClr val="tx1"/>
                </a:solidFill>
              </a:rPr>
              <a:t>Likely ONLY Fossil Fuel (no renewable mixes are known)</a:t>
            </a:r>
          </a:p>
          <a:p>
            <a:pPr marL="428625" indent="-428625" algn="l">
              <a:buFont typeface="Arial" panose="020B0604020202020204" pitchFamily="34" charset="0"/>
              <a:buChar char="•"/>
            </a:pPr>
            <a:r>
              <a:rPr lang="en-US" sz="3600" dirty="0">
                <a:solidFill>
                  <a:schemeClr val="tx1"/>
                </a:solidFill>
              </a:rPr>
              <a:t>Energy supplier/consultant does most of the work </a:t>
            </a:r>
          </a:p>
        </p:txBody>
      </p:sp>
    </p:spTree>
    <p:extLst>
      <p:ext uri="{BB962C8B-B14F-4D97-AF65-F5344CB8AC3E}">
        <p14:creationId xmlns:p14="http://schemas.microsoft.com/office/powerpoint/2010/main" val="3351580614"/>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641E70-7568-4D25-B486-74A0F118C7C7}"/>
              </a:ext>
            </a:extLst>
          </p:cNvPr>
          <p:cNvSpPr txBox="1"/>
          <p:nvPr/>
        </p:nvSpPr>
        <p:spPr>
          <a:xfrm>
            <a:off x="2913063" y="142875"/>
            <a:ext cx="10861115" cy="611706"/>
          </a:xfrm>
          <a:prstGeom prst="rect">
            <a:avLst/>
          </a:prstGeom>
          <a:noFill/>
        </p:spPr>
        <p:txBody>
          <a:bodyPr wrap="none" rtlCol="0">
            <a:spAutoFit/>
          </a:bodyPr>
          <a:lstStyle/>
          <a:p>
            <a:pPr defTabSz="857250" fontAlgn="base" hangingPunct="1">
              <a:spcBef>
                <a:spcPct val="0"/>
              </a:spcBef>
              <a:spcAft>
                <a:spcPct val="0"/>
              </a:spcAft>
            </a:pPr>
            <a:r>
              <a:rPr lang="en-US" sz="3375" b="0" kern="1200" dirty="0">
                <a:sym typeface="Arial Bold" charset="0"/>
              </a:rPr>
              <a:t>MUNICIPAL AGGREGATIONS IN JCP&amp;L TERRITORY</a:t>
            </a:r>
          </a:p>
        </p:txBody>
      </p:sp>
      <p:sp>
        <p:nvSpPr>
          <p:cNvPr id="3" name="TextBox 2">
            <a:extLst>
              <a:ext uri="{FF2B5EF4-FFF2-40B4-BE49-F238E27FC236}">
                <a16:creationId xmlns:a16="http://schemas.microsoft.com/office/drawing/2014/main" id="{6B37C4FE-7EFA-43DE-AB81-116C7996CB27}"/>
              </a:ext>
            </a:extLst>
          </p:cNvPr>
          <p:cNvSpPr txBox="1"/>
          <p:nvPr/>
        </p:nvSpPr>
        <p:spPr>
          <a:xfrm>
            <a:off x="2357855" y="8372749"/>
            <a:ext cx="11215688" cy="352084"/>
          </a:xfrm>
          <a:prstGeom prst="rect">
            <a:avLst/>
          </a:prstGeom>
          <a:noFill/>
        </p:spPr>
        <p:txBody>
          <a:bodyPr wrap="square" rtlCol="0">
            <a:spAutoFit/>
          </a:bodyPr>
          <a:lstStyle/>
          <a:p>
            <a:pPr defTabSz="857250" fontAlgn="base" hangingPunct="1">
              <a:spcBef>
                <a:spcPct val="0"/>
              </a:spcBef>
              <a:spcAft>
                <a:spcPct val="0"/>
              </a:spcAft>
            </a:pPr>
            <a:r>
              <a:rPr lang="en-US" sz="1688" b="0" kern="1200" dirty="0">
                <a:sym typeface="Arial Bold" charset="0"/>
              </a:rPr>
              <a:t>SOURCE: www.bgs-auction.com/documents/EDC_Municipal_aggregation_Programs_January_2018.pdf</a:t>
            </a:r>
          </a:p>
        </p:txBody>
      </p:sp>
      <p:graphicFrame>
        <p:nvGraphicFramePr>
          <p:cNvPr id="4" name="Table 3">
            <a:extLst>
              <a:ext uri="{FF2B5EF4-FFF2-40B4-BE49-F238E27FC236}">
                <a16:creationId xmlns:a16="http://schemas.microsoft.com/office/drawing/2014/main" id="{9460B68E-72DF-4E75-9509-7E1FF08F62A0}"/>
              </a:ext>
            </a:extLst>
          </p:cNvPr>
          <p:cNvGraphicFramePr>
            <a:graphicFrameLocks noGrp="1"/>
          </p:cNvGraphicFramePr>
          <p:nvPr>
            <p:extLst/>
          </p:nvPr>
        </p:nvGraphicFramePr>
        <p:xfrm>
          <a:off x="2357855" y="928687"/>
          <a:ext cx="11644314" cy="7358063"/>
        </p:xfrm>
        <a:graphic>
          <a:graphicData uri="http://schemas.openxmlformats.org/drawingml/2006/table">
            <a:tbl>
              <a:tblPr firstRow="1" bandRow="1">
                <a:tableStyleId>{5C22544A-7EE6-4342-B048-85BDC9FD1C3A}</a:tableStyleId>
              </a:tblPr>
              <a:tblGrid>
                <a:gridCol w="3867099">
                  <a:extLst>
                    <a:ext uri="{9D8B030D-6E8A-4147-A177-3AD203B41FA5}">
                      <a16:colId xmlns:a16="http://schemas.microsoft.com/office/drawing/2014/main" val="3145648172"/>
                    </a:ext>
                  </a:extLst>
                </a:gridCol>
                <a:gridCol w="3895777">
                  <a:extLst>
                    <a:ext uri="{9D8B030D-6E8A-4147-A177-3AD203B41FA5}">
                      <a16:colId xmlns:a16="http://schemas.microsoft.com/office/drawing/2014/main" val="2838527452"/>
                    </a:ext>
                  </a:extLst>
                </a:gridCol>
                <a:gridCol w="3881438">
                  <a:extLst>
                    <a:ext uri="{9D8B030D-6E8A-4147-A177-3AD203B41FA5}">
                      <a16:colId xmlns:a16="http://schemas.microsoft.com/office/drawing/2014/main" val="2995285286"/>
                    </a:ext>
                  </a:extLst>
                </a:gridCol>
              </a:tblGrid>
              <a:tr h="7358063">
                <a:tc>
                  <a:txBody>
                    <a:bodyPr/>
                    <a:lstStyle/>
                    <a:p>
                      <a:r>
                        <a:rPr lang="en-US" sz="3400" b="1" kern="1200" dirty="0">
                          <a:solidFill>
                            <a:schemeClr val="bg1"/>
                          </a:solidFill>
                          <a:effectLst/>
                          <a:latin typeface="+mn-lt"/>
                          <a:ea typeface="+mn-ea"/>
                          <a:cs typeface="+mn-cs"/>
                        </a:rPr>
                        <a:t>New in 2017</a:t>
                      </a:r>
                    </a:p>
                    <a:p>
                      <a:r>
                        <a:rPr lang="en-US" sz="2300" b="1" kern="1200" dirty="0">
                          <a:solidFill>
                            <a:schemeClr val="bg1"/>
                          </a:solidFill>
                          <a:effectLst/>
                          <a:latin typeface="+mn-lt"/>
                          <a:ea typeface="+mn-ea"/>
                          <a:cs typeface="+mn-cs"/>
                        </a:rPr>
                        <a:t>Florham Park Borough </a:t>
                      </a:r>
                    </a:p>
                    <a:p>
                      <a:r>
                        <a:rPr lang="en-US" sz="2300" b="1" kern="1200" dirty="0">
                          <a:solidFill>
                            <a:schemeClr val="bg1"/>
                          </a:solidFill>
                          <a:effectLst/>
                          <a:latin typeface="+mn-lt"/>
                          <a:ea typeface="+mn-ea"/>
                          <a:cs typeface="+mn-cs"/>
                        </a:rPr>
                        <a:t>Frelinghuysen Township </a:t>
                      </a:r>
                    </a:p>
                    <a:p>
                      <a:r>
                        <a:rPr lang="en-US" sz="2300" b="1" kern="1200" dirty="0">
                          <a:solidFill>
                            <a:schemeClr val="bg1"/>
                          </a:solidFill>
                          <a:effectLst/>
                          <a:latin typeface="+mn-lt"/>
                          <a:ea typeface="+mn-ea"/>
                          <a:cs typeface="+mn-cs"/>
                        </a:rPr>
                        <a:t>Green Township </a:t>
                      </a:r>
                    </a:p>
                    <a:p>
                      <a:r>
                        <a:rPr lang="en-US" sz="2300" b="1" kern="1200" dirty="0">
                          <a:solidFill>
                            <a:schemeClr val="bg1"/>
                          </a:solidFill>
                          <a:effectLst/>
                          <a:latin typeface="+mn-lt"/>
                          <a:ea typeface="+mn-ea"/>
                          <a:cs typeface="+mn-cs"/>
                        </a:rPr>
                        <a:t>Manchester Township </a:t>
                      </a:r>
                    </a:p>
                    <a:p>
                      <a:r>
                        <a:rPr lang="en-US" sz="2300" b="1" kern="1200" dirty="0">
                          <a:solidFill>
                            <a:schemeClr val="bg1"/>
                          </a:solidFill>
                          <a:effectLst/>
                          <a:latin typeface="+mn-lt"/>
                          <a:ea typeface="+mn-ea"/>
                          <a:cs typeface="+mn-cs"/>
                        </a:rPr>
                        <a:t>Mendham Borough </a:t>
                      </a:r>
                    </a:p>
                    <a:p>
                      <a:r>
                        <a:rPr lang="en-US" sz="2300" b="1" kern="1200" dirty="0">
                          <a:solidFill>
                            <a:schemeClr val="bg1"/>
                          </a:solidFill>
                          <a:effectLst/>
                          <a:latin typeface="+mn-lt"/>
                          <a:ea typeface="+mn-ea"/>
                          <a:cs typeface="+mn-cs"/>
                        </a:rPr>
                        <a:t>Monroe Township </a:t>
                      </a:r>
                    </a:p>
                    <a:p>
                      <a:r>
                        <a:rPr lang="en-US" sz="2300" b="1" kern="1200" dirty="0">
                          <a:solidFill>
                            <a:schemeClr val="bg1"/>
                          </a:solidFill>
                          <a:effectLst/>
                          <a:latin typeface="+mn-lt"/>
                          <a:ea typeface="+mn-ea"/>
                          <a:cs typeface="+mn-cs"/>
                        </a:rPr>
                        <a:t>Mount Arlington Borough </a:t>
                      </a:r>
                    </a:p>
                    <a:p>
                      <a:r>
                        <a:rPr lang="en-US" sz="2300" b="1" kern="1200" dirty="0">
                          <a:solidFill>
                            <a:schemeClr val="bg1"/>
                          </a:solidFill>
                          <a:effectLst/>
                          <a:latin typeface="+mn-lt"/>
                          <a:ea typeface="+mn-ea"/>
                          <a:cs typeface="+mn-cs"/>
                        </a:rPr>
                        <a:t>Oxford Township </a:t>
                      </a:r>
                    </a:p>
                    <a:p>
                      <a:r>
                        <a:rPr lang="en-US" sz="2300" b="1" kern="1200" dirty="0" err="1">
                          <a:solidFill>
                            <a:schemeClr val="bg1"/>
                          </a:solidFill>
                          <a:effectLst/>
                          <a:latin typeface="+mn-lt"/>
                          <a:ea typeface="+mn-ea"/>
                          <a:cs typeface="+mn-cs"/>
                        </a:rPr>
                        <a:t>Plumsted</a:t>
                      </a:r>
                      <a:r>
                        <a:rPr lang="en-US" sz="2300" b="1" kern="1200" dirty="0">
                          <a:solidFill>
                            <a:schemeClr val="bg1"/>
                          </a:solidFill>
                          <a:effectLst/>
                          <a:latin typeface="+mn-lt"/>
                          <a:ea typeface="+mn-ea"/>
                          <a:cs typeface="+mn-cs"/>
                        </a:rPr>
                        <a:t> Township </a:t>
                      </a:r>
                    </a:p>
                    <a:p>
                      <a:r>
                        <a:rPr lang="en-US" sz="2300" b="1" kern="1200" dirty="0">
                          <a:solidFill>
                            <a:schemeClr val="bg1"/>
                          </a:solidFill>
                          <a:effectLst/>
                          <a:latin typeface="+mn-lt"/>
                          <a:ea typeface="+mn-ea"/>
                          <a:cs typeface="+mn-cs"/>
                        </a:rPr>
                        <a:t>Rockaway </a:t>
                      </a:r>
                      <a:r>
                        <a:rPr lang="en-US" sz="2300" b="1" kern="1200" dirty="0">
                          <a:solidFill>
                            <a:schemeClr val="lt1"/>
                          </a:solidFill>
                          <a:effectLst/>
                          <a:latin typeface="+mn-lt"/>
                          <a:ea typeface="+mn-ea"/>
                          <a:cs typeface="+mn-cs"/>
                        </a:rPr>
                        <a:t>Township </a:t>
                      </a:r>
                    </a:p>
                    <a:p>
                      <a:r>
                        <a:rPr lang="en-US" sz="2300" b="1" kern="1200" dirty="0">
                          <a:solidFill>
                            <a:srgbClr val="FF0000"/>
                          </a:solidFill>
                          <a:effectLst/>
                          <a:latin typeface="+mn-lt"/>
                          <a:ea typeface="+mn-ea"/>
                          <a:cs typeface="+mn-cs"/>
                        </a:rPr>
                        <a:t>Sayreville Borough </a:t>
                      </a:r>
                    </a:p>
                    <a:p>
                      <a:r>
                        <a:rPr lang="en-US" sz="2300" b="1" kern="1200" dirty="0">
                          <a:solidFill>
                            <a:srgbClr val="FF0000"/>
                          </a:solidFill>
                          <a:effectLst/>
                          <a:latin typeface="+mn-lt"/>
                          <a:ea typeface="+mn-ea"/>
                          <a:cs typeface="+mn-cs"/>
                        </a:rPr>
                        <a:t>Union Beach Borough</a:t>
                      </a:r>
                    </a:p>
                    <a:p>
                      <a:endParaRPr lang="en-US" sz="2300" b="1" kern="1200" dirty="0">
                        <a:solidFill>
                          <a:srgbClr val="FF0000"/>
                        </a:solidFill>
                        <a:effectLst/>
                        <a:latin typeface="+mn-lt"/>
                        <a:ea typeface="+mn-ea"/>
                        <a:cs typeface="+mn-cs"/>
                      </a:endParaRPr>
                    </a:p>
                  </a:txBody>
                  <a:tcPr marL="85725" marR="85725" marT="42863" marB="42863">
                    <a:solidFill>
                      <a:schemeClr val="tx1"/>
                    </a:solidFill>
                  </a:tcPr>
                </a:tc>
                <a:tc>
                  <a:txBody>
                    <a:bodyPr/>
                    <a:lstStyle/>
                    <a:p>
                      <a:r>
                        <a:rPr lang="en-US" sz="3000" b="1" kern="1200" dirty="0">
                          <a:solidFill>
                            <a:schemeClr val="bg1"/>
                          </a:solidFill>
                          <a:effectLst/>
                          <a:latin typeface="+mn-lt"/>
                          <a:ea typeface="+mn-ea"/>
                          <a:cs typeface="+mn-cs"/>
                        </a:rPr>
                        <a:t>Before 2017</a:t>
                      </a:r>
                      <a:br>
                        <a:rPr lang="en-US" sz="3000" b="1" kern="1200" dirty="0">
                          <a:solidFill>
                            <a:schemeClr val="bg1"/>
                          </a:solidFill>
                          <a:effectLst/>
                          <a:latin typeface="+mn-lt"/>
                          <a:ea typeface="+mn-ea"/>
                          <a:cs typeface="+mn-cs"/>
                        </a:rPr>
                      </a:br>
                      <a:r>
                        <a:rPr lang="en-US" sz="2300" b="1" kern="1200" dirty="0">
                          <a:solidFill>
                            <a:schemeClr val="bg1"/>
                          </a:solidFill>
                          <a:effectLst/>
                          <a:latin typeface="+mn-lt"/>
                          <a:ea typeface="+mn-ea"/>
                          <a:cs typeface="+mn-cs"/>
                        </a:rPr>
                        <a:t>(no termination records are kept)</a:t>
                      </a:r>
                    </a:p>
                    <a:p>
                      <a:endParaRPr lang="en-US" sz="2300" b="1" kern="1200" dirty="0">
                        <a:solidFill>
                          <a:schemeClr val="bg1"/>
                        </a:solidFill>
                        <a:effectLst/>
                        <a:latin typeface="+mn-lt"/>
                        <a:ea typeface="+mn-ea"/>
                        <a:cs typeface="+mn-cs"/>
                      </a:endParaRPr>
                    </a:p>
                    <a:p>
                      <a:r>
                        <a:rPr lang="en-US" sz="2300" b="1" kern="1200" dirty="0">
                          <a:solidFill>
                            <a:schemeClr val="bg1"/>
                          </a:solidFill>
                          <a:effectLst/>
                          <a:latin typeface="+mn-lt"/>
                          <a:ea typeface="+mn-ea"/>
                          <a:cs typeface="+mn-cs"/>
                        </a:rPr>
                        <a:t>Andover Borough </a:t>
                      </a:r>
                    </a:p>
                    <a:p>
                      <a:r>
                        <a:rPr lang="en-US" sz="2300" b="1" kern="1200" dirty="0">
                          <a:solidFill>
                            <a:schemeClr val="bg1"/>
                          </a:solidFill>
                          <a:effectLst/>
                          <a:latin typeface="+mn-lt"/>
                          <a:ea typeface="+mn-ea"/>
                          <a:cs typeface="+mn-cs"/>
                        </a:rPr>
                        <a:t>Bay Head Borough </a:t>
                      </a:r>
                    </a:p>
                    <a:p>
                      <a:pPr marL="0" algn="l" defTabSz="914400" rtl="0" eaLnBrk="1" latinLnBrk="0" hangingPunct="1"/>
                      <a:r>
                        <a:rPr lang="en-US" sz="2300" b="1" kern="1200" dirty="0">
                          <a:solidFill>
                            <a:srgbClr val="FF0000"/>
                          </a:solidFill>
                          <a:effectLst/>
                          <a:latin typeface="+mn-lt"/>
                          <a:ea typeface="+mn-ea"/>
                          <a:cs typeface="+mn-cs"/>
                        </a:rPr>
                        <a:t>Colts Neck Township </a:t>
                      </a:r>
                    </a:p>
                    <a:p>
                      <a:pPr marL="0" algn="l" defTabSz="914400" rtl="0" eaLnBrk="1" latinLnBrk="0" hangingPunct="1"/>
                      <a:r>
                        <a:rPr lang="en-US" sz="2300" b="1" kern="1200" dirty="0">
                          <a:solidFill>
                            <a:srgbClr val="FF0000"/>
                          </a:solidFill>
                          <a:effectLst/>
                          <a:latin typeface="+mn-lt"/>
                          <a:ea typeface="+mn-ea"/>
                          <a:cs typeface="+mn-cs"/>
                        </a:rPr>
                        <a:t>Eatontown Borough </a:t>
                      </a:r>
                    </a:p>
                    <a:p>
                      <a:r>
                        <a:rPr lang="en-US" sz="2300" b="1" kern="1200" dirty="0">
                          <a:solidFill>
                            <a:srgbClr val="FF0000"/>
                          </a:solidFill>
                          <a:effectLst/>
                          <a:latin typeface="+mn-lt"/>
                          <a:ea typeface="+mn-ea"/>
                          <a:cs typeface="+mn-cs"/>
                        </a:rPr>
                        <a:t>Farmingdale</a:t>
                      </a:r>
                      <a:r>
                        <a:rPr lang="en-US" sz="2300" b="1" kern="1200" dirty="0">
                          <a:solidFill>
                            <a:schemeClr val="lt1"/>
                          </a:solidFill>
                          <a:effectLst/>
                          <a:latin typeface="+mn-lt"/>
                          <a:ea typeface="+mn-ea"/>
                          <a:cs typeface="+mn-cs"/>
                        </a:rPr>
                        <a:t> </a:t>
                      </a:r>
                      <a:endParaRPr lang="en-US" sz="2300" b="1" kern="1200" dirty="0">
                        <a:solidFill>
                          <a:schemeClr val="bg1"/>
                        </a:solidFill>
                        <a:effectLst/>
                        <a:latin typeface="+mn-lt"/>
                        <a:ea typeface="+mn-ea"/>
                        <a:cs typeface="+mn-cs"/>
                      </a:endParaRPr>
                    </a:p>
                    <a:p>
                      <a:r>
                        <a:rPr lang="en-US" sz="2300" b="1" kern="1200" dirty="0">
                          <a:solidFill>
                            <a:schemeClr val="bg1"/>
                          </a:solidFill>
                          <a:effectLst/>
                          <a:latin typeface="+mn-lt"/>
                          <a:ea typeface="+mn-ea"/>
                          <a:cs typeface="+mn-cs"/>
                        </a:rPr>
                        <a:t>Flemington Borough </a:t>
                      </a:r>
                    </a:p>
                    <a:p>
                      <a:r>
                        <a:rPr lang="en-US" sz="2300" b="1" kern="1200" dirty="0">
                          <a:solidFill>
                            <a:schemeClr val="bg1"/>
                          </a:solidFill>
                          <a:effectLst/>
                          <a:latin typeface="+mn-lt"/>
                          <a:ea typeface="+mn-ea"/>
                          <a:cs typeface="+mn-cs"/>
                        </a:rPr>
                        <a:t>Fredon Township </a:t>
                      </a:r>
                    </a:p>
                    <a:p>
                      <a:r>
                        <a:rPr lang="en-US" sz="2300" b="1" kern="1200" dirty="0">
                          <a:solidFill>
                            <a:schemeClr val="bg1"/>
                          </a:solidFill>
                          <a:effectLst/>
                          <a:latin typeface="+mn-lt"/>
                          <a:ea typeface="+mn-ea"/>
                          <a:cs typeface="+mn-cs"/>
                        </a:rPr>
                        <a:t>Hardwick Township </a:t>
                      </a:r>
                    </a:p>
                    <a:p>
                      <a:r>
                        <a:rPr lang="en-US" sz="2300" b="1" kern="1200" dirty="0">
                          <a:solidFill>
                            <a:schemeClr val="bg1"/>
                          </a:solidFill>
                          <a:effectLst/>
                          <a:latin typeface="+mn-lt"/>
                          <a:ea typeface="+mn-ea"/>
                          <a:cs typeface="+mn-cs"/>
                        </a:rPr>
                        <a:t>Harmony Township </a:t>
                      </a:r>
                    </a:p>
                    <a:p>
                      <a:r>
                        <a:rPr lang="en-US" sz="2300" b="1" kern="1200" dirty="0">
                          <a:solidFill>
                            <a:schemeClr val="bg1"/>
                          </a:solidFill>
                          <a:effectLst/>
                          <a:latin typeface="+mn-lt"/>
                          <a:ea typeface="+mn-ea"/>
                          <a:cs typeface="+mn-cs"/>
                        </a:rPr>
                        <a:t>Hope Township </a:t>
                      </a:r>
                    </a:p>
                    <a:p>
                      <a:pPr marL="0" algn="l" defTabSz="914400" rtl="0" eaLnBrk="1" latinLnBrk="0" hangingPunct="1"/>
                      <a:r>
                        <a:rPr lang="en-US" sz="2300" b="1" kern="1200" dirty="0">
                          <a:solidFill>
                            <a:srgbClr val="FF0000"/>
                          </a:solidFill>
                          <a:effectLst/>
                          <a:latin typeface="+mn-lt"/>
                          <a:ea typeface="+mn-ea"/>
                          <a:cs typeface="+mn-cs"/>
                        </a:rPr>
                        <a:t>Keyport Borough </a:t>
                      </a:r>
                    </a:p>
                    <a:p>
                      <a:r>
                        <a:rPr lang="en-US" sz="2300" b="1" kern="1200" dirty="0">
                          <a:solidFill>
                            <a:schemeClr val="bg1"/>
                          </a:solidFill>
                          <a:effectLst/>
                          <a:latin typeface="+mn-lt"/>
                          <a:ea typeface="+mn-ea"/>
                          <a:cs typeface="+mn-cs"/>
                        </a:rPr>
                        <a:t>Knowlton Township </a:t>
                      </a:r>
                    </a:p>
                    <a:p>
                      <a:r>
                        <a:rPr lang="en-US" sz="2300" b="1" kern="1200" dirty="0">
                          <a:solidFill>
                            <a:schemeClr val="bg1"/>
                          </a:solidFill>
                          <a:effectLst/>
                          <a:latin typeface="+mn-lt"/>
                          <a:ea typeface="+mn-ea"/>
                          <a:cs typeface="+mn-cs"/>
                        </a:rPr>
                        <a:t>Lacey Township </a:t>
                      </a:r>
                    </a:p>
                    <a:p>
                      <a:endParaRPr lang="en-US" sz="1600" dirty="0"/>
                    </a:p>
                  </a:txBody>
                  <a:tcPr marL="85725" marR="85725" marT="42863" marB="42863">
                    <a:solidFill>
                      <a:schemeClr val="tx1"/>
                    </a:solidFill>
                  </a:tcPr>
                </a:tc>
                <a:tc>
                  <a:txBody>
                    <a:bodyPr/>
                    <a:lstStyle/>
                    <a:p>
                      <a:endParaRPr lang="en-US" sz="1700" b="1" kern="1200" dirty="0">
                        <a:solidFill>
                          <a:schemeClr val="lt1"/>
                        </a:solidFill>
                        <a:effectLst/>
                        <a:latin typeface="+mn-lt"/>
                        <a:ea typeface="+mn-ea"/>
                        <a:cs typeface="+mn-cs"/>
                      </a:endParaRPr>
                    </a:p>
                    <a:p>
                      <a:endParaRPr lang="en-US" sz="1700" b="1" kern="1200" dirty="0">
                        <a:solidFill>
                          <a:schemeClr val="lt1"/>
                        </a:solidFill>
                        <a:effectLst/>
                        <a:latin typeface="+mn-lt"/>
                        <a:ea typeface="+mn-ea"/>
                        <a:cs typeface="+mn-cs"/>
                      </a:endParaRPr>
                    </a:p>
                    <a:p>
                      <a:r>
                        <a:rPr lang="en-US" sz="2300" b="1" kern="1200" dirty="0">
                          <a:solidFill>
                            <a:schemeClr val="bg1"/>
                          </a:solidFill>
                          <a:effectLst/>
                          <a:latin typeface="+mn-lt"/>
                          <a:ea typeface="+mn-ea"/>
                          <a:cs typeface="+mn-cs"/>
                        </a:rPr>
                        <a:t>Lambertville </a:t>
                      </a:r>
                    </a:p>
                    <a:p>
                      <a:r>
                        <a:rPr lang="en-US" sz="2300" b="1" kern="1200" dirty="0">
                          <a:solidFill>
                            <a:schemeClr val="bg1"/>
                          </a:solidFill>
                          <a:effectLst/>
                          <a:latin typeface="+mn-lt"/>
                          <a:ea typeface="+mn-ea"/>
                          <a:cs typeface="+mn-cs"/>
                        </a:rPr>
                        <a:t>Lincoln Park </a:t>
                      </a:r>
                      <a:r>
                        <a:rPr lang="en-US" sz="2300" b="1" kern="1200" dirty="0" err="1">
                          <a:solidFill>
                            <a:schemeClr val="bg1"/>
                          </a:solidFill>
                          <a:effectLst/>
                          <a:latin typeface="+mn-lt"/>
                          <a:ea typeface="+mn-ea"/>
                          <a:cs typeface="+mn-cs"/>
                        </a:rPr>
                        <a:t>Boro</a:t>
                      </a:r>
                      <a:endParaRPr lang="en-US" sz="2300" b="1" kern="1200" dirty="0">
                        <a:solidFill>
                          <a:schemeClr val="bg1"/>
                        </a:solidFill>
                        <a:effectLst/>
                        <a:latin typeface="+mn-lt"/>
                        <a:ea typeface="+mn-ea"/>
                        <a:cs typeface="+mn-cs"/>
                      </a:endParaRPr>
                    </a:p>
                    <a:p>
                      <a:r>
                        <a:rPr lang="en-US" sz="2300" b="1" kern="1200" dirty="0">
                          <a:solidFill>
                            <a:schemeClr val="bg1"/>
                          </a:solidFill>
                          <a:effectLst/>
                          <a:latin typeface="+mn-lt"/>
                          <a:ea typeface="+mn-ea"/>
                          <a:cs typeface="+mn-cs"/>
                        </a:rPr>
                        <a:t>Long Hill Township </a:t>
                      </a:r>
                    </a:p>
                    <a:p>
                      <a:r>
                        <a:rPr lang="en-US" sz="2300" b="1" kern="1200" dirty="0">
                          <a:solidFill>
                            <a:schemeClr val="bg1"/>
                          </a:solidFill>
                          <a:effectLst/>
                          <a:latin typeface="+mn-lt"/>
                          <a:ea typeface="+mn-ea"/>
                          <a:cs typeface="+mn-cs"/>
                        </a:rPr>
                        <a:t>Old Bridge Township </a:t>
                      </a:r>
                    </a:p>
                    <a:p>
                      <a:r>
                        <a:rPr lang="en-US" sz="2300" b="1" kern="1200" dirty="0">
                          <a:solidFill>
                            <a:srgbClr val="FF0000"/>
                          </a:solidFill>
                          <a:effectLst/>
                          <a:latin typeface="+mn-lt"/>
                          <a:ea typeface="+mn-ea"/>
                          <a:cs typeface="+mn-cs"/>
                        </a:rPr>
                        <a:t>Point Pleasant Beach</a:t>
                      </a:r>
                      <a:endParaRPr lang="en-US" sz="2300" b="1" kern="1200" dirty="0">
                        <a:solidFill>
                          <a:schemeClr val="bg1"/>
                        </a:solidFill>
                        <a:effectLst/>
                        <a:latin typeface="+mn-lt"/>
                        <a:ea typeface="+mn-ea"/>
                        <a:cs typeface="+mn-cs"/>
                      </a:endParaRPr>
                    </a:p>
                    <a:p>
                      <a:r>
                        <a:rPr lang="en-US" sz="2300" b="1" kern="1200" dirty="0">
                          <a:solidFill>
                            <a:schemeClr val="bg1"/>
                          </a:solidFill>
                          <a:effectLst/>
                          <a:latin typeface="+mn-lt"/>
                          <a:ea typeface="+mn-ea"/>
                          <a:cs typeface="+mn-cs"/>
                        </a:rPr>
                        <a:t>Raritan Borough </a:t>
                      </a:r>
                    </a:p>
                    <a:p>
                      <a:r>
                        <a:rPr lang="en-US" sz="2300" b="1" kern="1200" dirty="0">
                          <a:solidFill>
                            <a:schemeClr val="bg1"/>
                          </a:solidFill>
                          <a:effectLst/>
                          <a:latin typeface="+mn-lt"/>
                          <a:ea typeface="+mn-ea"/>
                          <a:cs typeface="+mn-cs"/>
                        </a:rPr>
                        <a:t>Riverdale Borough </a:t>
                      </a:r>
                    </a:p>
                    <a:p>
                      <a:r>
                        <a:rPr lang="en-US" sz="2300" b="1" kern="1200" dirty="0">
                          <a:solidFill>
                            <a:schemeClr val="bg1"/>
                          </a:solidFill>
                          <a:effectLst/>
                          <a:latin typeface="+mn-lt"/>
                          <a:ea typeface="+mn-ea"/>
                          <a:cs typeface="+mn-cs"/>
                        </a:rPr>
                        <a:t>Southampton Township </a:t>
                      </a:r>
                    </a:p>
                    <a:p>
                      <a:r>
                        <a:rPr lang="en-US" sz="2300" b="1" kern="1200" dirty="0">
                          <a:solidFill>
                            <a:schemeClr val="bg1"/>
                          </a:solidFill>
                          <a:effectLst/>
                          <a:latin typeface="+mn-lt"/>
                          <a:ea typeface="+mn-ea"/>
                          <a:cs typeface="+mn-cs"/>
                        </a:rPr>
                        <a:t>Stanhope Borough </a:t>
                      </a:r>
                    </a:p>
                    <a:p>
                      <a:pPr marL="0" algn="l" defTabSz="914400" rtl="0" eaLnBrk="1" latinLnBrk="0" hangingPunct="1"/>
                      <a:r>
                        <a:rPr lang="en-US" sz="2300" b="1" kern="1200" dirty="0">
                          <a:solidFill>
                            <a:srgbClr val="FF0000"/>
                          </a:solidFill>
                          <a:effectLst/>
                          <a:latin typeface="+mn-lt"/>
                          <a:ea typeface="+mn-ea"/>
                          <a:cs typeface="+mn-cs"/>
                        </a:rPr>
                        <a:t>Toms River Township </a:t>
                      </a:r>
                    </a:p>
                    <a:p>
                      <a:r>
                        <a:rPr lang="en-US" sz="2300" b="1" kern="1200" dirty="0">
                          <a:solidFill>
                            <a:schemeClr val="bg1"/>
                          </a:solidFill>
                          <a:effectLst/>
                          <a:latin typeface="+mn-lt"/>
                          <a:ea typeface="+mn-ea"/>
                          <a:cs typeface="+mn-cs"/>
                        </a:rPr>
                        <a:t>Wayne Township </a:t>
                      </a:r>
                    </a:p>
                    <a:p>
                      <a:r>
                        <a:rPr lang="en-US" sz="2300" b="1" kern="1200" dirty="0">
                          <a:solidFill>
                            <a:schemeClr val="bg1"/>
                          </a:solidFill>
                          <a:effectLst/>
                          <a:latin typeface="+mn-lt"/>
                          <a:ea typeface="+mn-ea"/>
                          <a:cs typeface="+mn-cs"/>
                        </a:rPr>
                        <a:t>West </a:t>
                      </a:r>
                      <a:r>
                        <a:rPr lang="en-US" sz="2300" b="1" kern="1200" dirty="0" err="1">
                          <a:solidFill>
                            <a:schemeClr val="bg1"/>
                          </a:solidFill>
                          <a:effectLst/>
                          <a:latin typeface="+mn-lt"/>
                          <a:ea typeface="+mn-ea"/>
                          <a:cs typeface="+mn-cs"/>
                        </a:rPr>
                        <a:t>Amwell</a:t>
                      </a:r>
                      <a:r>
                        <a:rPr lang="en-US" sz="2300" b="1" kern="1200" dirty="0">
                          <a:solidFill>
                            <a:schemeClr val="bg1"/>
                          </a:solidFill>
                          <a:effectLst/>
                          <a:latin typeface="+mn-lt"/>
                          <a:ea typeface="+mn-ea"/>
                          <a:cs typeface="+mn-cs"/>
                        </a:rPr>
                        <a:t> Township </a:t>
                      </a:r>
                    </a:p>
                    <a:p>
                      <a:r>
                        <a:rPr lang="en-US" sz="2300" b="1" kern="1200" dirty="0">
                          <a:solidFill>
                            <a:schemeClr val="bg1"/>
                          </a:solidFill>
                          <a:effectLst/>
                          <a:latin typeface="+mn-lt"/>
                          <a:ea typeface="+mn-ea"/>
                          <a:cs typeface="+mn-cs"/>
                        </a:rPr>
                        <a:t>Wharton Borough </a:t>
                      </a:r>
                    </a:p>
                    <a:p>
                      <a:r>
                        <a:rPr lang="en-US" sz="2300" b="1" kern="1200" dirty="0">
                          <a:solidFill>
                            <a:schemeClr val="bg1"/>
                          </a:solidFill>
                          <a:effectLst/>
                          <a:latin typeface="+mn-lt"/>
                          <a:ea typeface="+mn-ea"/>
                          <a:cs typeface="+mn-cs"/>
                        </a:rPr>
                        <a:t>Woodland Township </a:t>
                      </a:r>
                    </a:p>
                    <a:p>
                      <a:r>
                        <a:rPr lang="en-US" sz="2300" b="1" kern="1200" dirty="0">
                          <a:solidFill>
                            <a:schemeClr val="bg1"/>
                          </a:solidFill>
                          <a:effectLst/>
                          <a:latin typeface="+mn-lt"/>
                          <a:ea typeface="+mn-ea"/>
                          <a:cs typeface="+mn-cs"/>
                        </a:rPr>
                        <a:t>Wrightstown Borough </a:t>
                      </a:r>
                    </a:p>
                    <a:p>
                      <a:endParaRPr lang="en-US" sz="1600" dirty="0"/>
                    </a:p>
                  </a:txBody>
                  <a:tcPr marL="85725" marR="85725" marT="42863" marB="42863">
                    <a:solidFill>
                      <a:schemeClr val="tx1"/>
                    </a:solidFill>
                  </a:tcPr>
                </a:tc>
                <a:extLst>
                  <a:ext uri="{0D108BD9-81ED-4DB2-BD59-A6C34878D82A}">
                    <a16:rowId xmlns:a16="http://schemas.microsoft.com/office/drawing/2014/main" val="2632882028"/>
                  </a:ext>
                </a:extLst>
              </a:tr>
            </a:tbl>
          </a:graphicData>
        </a:graphic>
      </p:graphicFrame>
      <p:sp>
        <p:nvSpPr>
          <p:cNvPr id="5" name="TextBox 4">
            <a:extLst>
              <a:ext uri="{FF2B5EF4-FFF2-40B4-BE49-F238E27FC236}">
                <a16:creationId xmlns:a16="http://schemas.microsoft.com/office/drawing/2014/main" id="{9B8867F9-41EB-4416-B317-6A048574DCEE}"/>
              </a:ext>
            </a:extLst>
          </p:cNvPr>
          <p:cNvSpPr txBox="1"/>
          <p:nvPr/>
        </p:nvSpPr>
        <p:spPr>
          <a:xfrm>
            <a:off x="2913063" y="7601119"/>
            <a:ext cx="5336717" cy="400110"/>
          </a:xfrm>
          <a:prstGeom prst="rect">
            <a:avLst/>
          </a:prstGeom>
          <a:noFill/>
        </p:spPr>
        <p:txBody>
          <a:bodyPr wrap="none" rtlCol="0">
            <a:spAutoFit/>
          </a:bodyPr>
          <a:lstStyle/>
          <a:p>
            <a:r>
              <a:rPr lang="en-US" dirty="0">
                <a:solidFill>
                  <a:srgbClr val="FF0000"/>
                </a:solidFill>
              </a:rPr>
              <a:t>RED = </a:t>
            </a:r>
            <a:r>
              <a:rPr lang="en-US" dirty="0">
                <a:solidFill>
                  <a:srgbClr val="000000"/>
                </a:solidFill>
              </a:rPr>
              <a:t>Monmouth &amp; Nearby Ocean County</a:t>
            </a:r>
          </a:p>
        </p:txBody>
      </p:sp>
    </p:spTree>
    <p:extLst>
      <p:ext uri="{BB962C8B-B14F-4D97-AF65-F5344CB8AC3E}">
        <p14:creationId xmlns:p14="http://schemas.microsoft.com/office/powerpoint/2010/main" val="2949025933"/>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847C5-AF92-4347-A3DB-BB5442A7FFAD}"/>
              </a:ext>
            </a:extLst>
          </p:cNvPr>
          <p:cNvSpPr>
            <a:spLocks noGrp="1"/>
          </p:cNvSpPr>
          <p:nvPr>
            <p:ph type="title"/>
          </p:nvPr>
        </p:nvSpPr>
        <p:spPr>
          <a:xfrm>
            <a:off x="2270125" y="427372"/>
            <a:ext cx="11715750" cy="1143000"/>
          </a:xfrm>
        </p:spPr>
        <p:txBody>
          <a:bodyPr>
            <a:noAutofit/>
          </a:bodyPr>
          <a:lstStyle/>
          <a:p>
            <a:r>
              <a:rPr lang="en-US" sz="3600" dirty="0"/>
              <a:t>WESTCHESTER, NY  GREEN AGGREGATION</a:t>
            </a:r>
            <a:br>
              <a:rPr lang="en-US" sz="3600" dirty="0"/>
            </a:br>
            <a:r>
              <a:rPr lang="en-US" sz="3600" dirty="0"/>
              <a:t>SUCCESS STORY (2016-2017)</a:t>
            </a:r>
            <a:endParaRPr lang="en-US" sz="2250" dirty="0"/>
          </a:p>
        </p:txBody>
      </p:sp>
      <p:sp>
        <p:nvSpPr>
          <p:cNvPr id="3" name="Content Placeholder 2">
            <a:extLst>
              <a:ext uri="{FF2B5EF4-FFF2-40B4-BE49-F238E27FC236}">
                <a16:creationId xmlns:a16="http://schemas.microsoft.com/office/drawing/2014/main" id="{08314B14-CF35-4577-881E-A3ECBF7D5980}"/>
              </a:ext>
            </a:extLst>
          </p:cNvPr>
          <p:cNvSpPr>
            <a:spLocks noGrp="1"/>
          </p:cNvSpPr>
          <p:nvPr>
            <p:ph idx="1"/>
          </p:nvPr>
        </p:nvSpPr>
        <p:spPr>
          <a:xfrm>
            <a:off x="798022" y="1845424"/>
            <a:ext cx="13982007" cy="5594689"/>
          </a:xfrm>
        </p:spPr>
        <p:txBody>
          <a:bodyPr>
            <a:normAutofit fontScale="70000" lnSpcReduction="20000"/>
          </a:bodyPr>
          <a:lstStyle/>
          <a:p>
            <a:pPr algn="l"/>
            <a:r>
              <a:rPr lang="en-US" sz="5100" dirty="0">
                <a:solidFill>
                  <a:schemeClr val="tx1"/>
                </a:solidFill>
              </a:rPr>
              <a:t>20 communities elected to enroll in the county-wide electrical  Community Choice Aggregation (40% of county population)</a:t>
            </a:r>
            <a:endParaRPr lang="en-US" sz="4100" dirty="0">
              <a:solidFill>
                <a:schemeClr val="tx1"/>
              </a:solidFill>
            </a:endParaRPr>
          </a:p>
          <a:p>
            <a:pPr algn="l"/>
            <a:r>
              <a:rPr lang="en-US" sz="5100" dirty="0">
                <a:solidFill>
                  <a:schemeClr val="tx1"/>
                </a:solidFill>
              </a:rPr>
              <a:t>TWO electrical mixes offered:</a:t>
            </a:r>
          </a:p>
          <a:p>
            <a:pPr lvl="2"/>
            <a:r>
              <a:rPr lang="en-US" sz="4000" b="1" dirty="0"/>
              <a:t>100 % renewable saved 5.7% compared to utility price </a:t>
            </a:r>
          </a:p>
          <a:p>
            <a:pPr lvl="2"/>
            <a:r>
              <a:rPr lang="en-US" sz="4000" b="1" dirty="0"/>
              <a:t>CCA basic (the same mix as utility) saved 9.1% compared to utility price</a:t>
            </a:r>
          </a:p>
          <a:p>
            <a:pPr marL="0" indent="0" algn="l"/>
            <a:r>
              <a:rPr lang="en-US" sz="5100" b="1" dirty="0">
                <a:solidFill>
                  <a:schemeClr val="tx1"/>
                </a:solidFill>
              </a:rPr>
              <a:t>70% of all enrolled participants chose 100% renewable</a:t>
            </a:r>
          </a:p>
          <a:p>
            <a:pPr marL="0" indent="0" algn="l"/>
            <a:r>
              <a:rPr lang="en-US" sz="5100" b="1" dirty="0">
                <a:solidFill>
                  <a:schemeClr val="tx1"/>
                </a:solidFill>
              </a:rPr>
              <a:t>Achieved 15% reduction in GHG emissions!</a:t>
            </a:r>
          </a:p>
          <a:p>
            <a:pPr marL="0" indent="0" algn="l"/>
            <a:r>
              <a:rPr lang="en-US" sz="2900" b="1" dirty="0">
                <a:solidFill>
                  <a:schemeClr val="tx1"/>
                </a:solidFill>
              </a:rPr>
              <a:t>Source: 6/28/2017 Sustainable Jersey Webinar “Commit Your Town to Climate Progress”</a:t>
            </a:r>
          </a:p>
          <a:p>
            <a:endParaRPr lang="en-US" dirty="0"/>
          </a:p>
        </p:txBody>
      </p:sp>
      <p:sp>
        <p:nvSpPr>
          <p:cNvPr id="4" name="TextBox 3">
            <a:extLst>
              <a:ext uri="{FF2B5EF4-FFF2-40B4-BE49-F238E27FC236}">
                <a16:creationId xmlns:a16="http://schemas.microsoft.com/office/drawing/2014/main" id="{F42A15DE-598A-4AF5-B5DE-0B8D673608CC}"/>
              </a:ext>
            </a:extLst>
          </p:cNvPr>
          <p:cNvSpPr txBox="1"/>
          <p:nvPr/>
        </p:nvSpPr>
        <p:spPr>
          <a:xfrm>
            <a:off x="138023" y="7610573"/>
            <a:ext cx="15855351" cy="1077218"/>
          </a:xfrm>
          <a:prstGeom prst="rect">
            <a:avLst/>
          </a:prstGeom>
          <a:noFill/>
          <a:ln>
            <a:noFill/>
          </a:ln>
        </p:spPr>
        <p:txBody>
          <a:bodyPr wrap="square" rtlCol="0">
            <a:spAutoFit/>
          </a:bodyPr>
          <a:lstStyle/>
          <a:p>
            <a:pPr algn="ctr" defTabSz="857250" fontAlgn="base" hangingPunct="1">
              <a:spcBef>
                <a:spcPct val="0"/>
              </a:spcBef>
              <a:spcAft>
                <a:spcPct val="0"/>
              </a:spcAft>
            </a:pPr>
            <a:r>
              <a:rPr lang="en-US" sz="3200" b="0" kern="1200" dirty="0">
                <a:solidFill>
                  <a:srgbClr val="F97815"/>
                </a:solidFill>
                <a:sym typeface="Arial Bold" charset="0"/>
              </a:rPr>
              <a:t>NJ TRIAL IS UNDERWAY in 2018  IN NJ “ESSEX HUB” - RESULTS </a:t>
            </a:r>
            <a:br>
              <a:rPr lang="en-US" sz="3200" b="0" kern="1200" dirty="0">
                <a:solidFill>
                  <a:srgbClr val="F97815"/>
                </a:solidFill>
                <a:sym typeface="Arial Bold" charset="0"/>
              </a:rPr>
            </a:br>
            <a:r>
              <a:rPr lang="en-US" sz="3200" b="0" kern="1200" dirty="0">
                <a:solidFill>
                  <a:srgbClr val="F97815"/>
                </a:solidFill>
                <a:sym typeface="Arial Bold" charset="0"/>
              </a:rPr>
              <a:t>&amp; BEST PRACTICES WILL BE STANDARDIZED BY SUSTAINABLE JERSEY</a:t>
            </a:r>
            <a:r>
              <a:rPr lang="en-US" sz="2250" b="0" kern="1200" dirty="0">
                <a:sym typeface="Arial Bold" charset="0"/>
              </a:rPr>
              <a:t> </a:t>
            </a:r>
          </a:p>
        </p:txBody>
      </p:sp>
      <p:sp>
        <p:nvSpPr>
          <p:cNvPr id="5" name="Rectangle 4">
            <a:extLst>
              <a:ext uri="{FF2B5EF4-FFF2-40B4-BE49-F238E27FC236}">
                <a16:creationId xmlns:a16="http://schemas.microsoft.com/office/drawing/2014/main" id="{00A04DB9-5488-4431-8209-0B2DD616373E}"/>
              </a:ext>
            </a:extLst>
          </p:cNvPr>
          <p:cNvSpPr/>
          <p:nvPr/>
        </p:nvSpPr>
        <p:spPr bwMode="auto">
          <a:xfrm>
            <a:off x="2270125" y="7715250"/>
            <a:ext cx="11185922" cy="1143000"/>
          </a:xfrm>
          <a:prstGeom prst="rect">
            <a:avLst/>
          </a:prstGeom>
          <a:noFill/>
          <a:ln w="25400" cap="flat" cmpd="sng" algn="ctr">
            <a:noFill/>
            <a:prstDash val="solid"/>
            <a:round/>
            <a:headEnd type="none" w="med" len="med"/>
            <a:tailEnd type="oval" w="med" len="med"/>
          </a:ln>
          <a:effectLst/>
        </p:spPr>
        <p:txBody>
          <a:bodyPr vert="horz" wrap="square" lIns="85725" tIns="42863" rIns="85725" bIns="42863" numCol="1" rtlCol="0" anchor="t" anchorCtr="0" compatLnSpc="1">
            <a:prstTxWarp prst="textNoShape">
              <a:avLst/>
            </a:prstTxWarp>
          </a:bodyPr>
          <a:lstStyle/>
          <a:p>
            <a:pPr defTabSz="857250" fontAlgn="base" hangingPunct="1">
              <a:spcBef>
                <a:spcPct val="0"/>
              </a:spcBef>
              <a:spcAft>
                <a:spcPct val="0"/>
              </a:spcAft>
            </a:pPr>
            <a:endParaRPr lang="en-US" sz="1875" b="0" kern="1200">
              <a:sym typeface="Arial Bold" charset="0"/>
            </a:endParaRPr>
          </a:p>
        </p:txBody>
      </p:sp>
    </p:spTree>
    <p:extLst>
      <p:ext uri="{BB962C8B-B14F-4D97-AF65-F5344CB8AC3E}">
        <p14:creationId xmlns:p14="http://schemas.microsoft.com/office/powerpoint/2010/main" val="910845508"/>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7CBE6-DAEB-4B11-8E21-94F5C415900A}"/>
              </a:ext>
            </a:extLst>
          </p:cNvPr>
          <p:cNvSpPr>
            <a:spLocks noGrp="1"/>
          </p:cNvSpPr>
          <p:nvPr>
            <p:ph type="title"/>
          </p:nvPr>
        </p:nvSpPr>
        <p:spPr/>
        <p:txBody>
          <a:bodyPr/>
          <a:lstStyle/>
          <a:p>
            <a:r>
              <a:rPr lang="en-US" dirty="0"/>
              <a:t>YOUR CITY in a Warming World</a:t>
            </a:r>
          </a:p>
        </p:txBody>
      </p:sp>
      <p:sp>
        <p:nvSpPr>
          <p:cNvPr id="3" name="Text Placeholder 2">
            <a:extLst>
              <a:ext uri="{FF2B5EF4-FFF2-40B4-BE49-F238E27FC236}">
                <a16:creationId xmlns:a16="http://schemas.microsoft.com/office/drawing/2014/main" id="{EC412AB6-77A0-42C9-A161-C7AD4E9FA714}"/>
              </a:ext>
            </a:extLst>
          </p:cNvPr>
          <p:cNvSpPr>
            <a:spLocks noGrp="1"/>
          </p:cNvSpPr>
          <p:nvPr>
            <p:ph type="body" sz="quarter" idx="1"/>
          </p:nvPr>
        </p:nvSpPr>
        <p:spPr/>
        <p:txBody>
          <a:bodyPr/>
          <a:lstStyle/>
          <a:p>
            <a:r>
              <a:rPr lang="en-US" dirty="0"/>
              <a:t>How to Respond</a:t>
            </a:r>
          </a:p>
        </p:txBody>
      </p:sp>
      <p:sp>
        <p:nvSpPr>
          <p:cNvPr id="11" name="TextBox 10">
            <a:extLst>
              <a:ext uri="{FF2B5EF4-FFF2-40B4-BE49-F238E27FC236}">
                <a16:creationId xmlns:a16="http://schemas.microsoft.com/office/drawing/2014/main" id="{5FE80E4C-8AEC-4BBB-9EAE-C4276FA970F1}"/>
              </a:ext>
            </a:extLst>
          </p:cNvPr>
          <p:cNvSpPr txBox="1"/>
          <p:nvPr/>
        </p:nvSpPr>
        <p:spPr>
          <a:xfrm>
            <a:off x="3291173" y="3848477"/>
            <a:ext cx="7922233" cy="934871"/>
          </a:xfrm>
          <a:prstGeom prst="rect">
            <a:avLst/>
          </a:prstGeom>
          <a:noFill/>
        </p:spPr>
        <p:txBody>
          <a:bodyPr wrap="none" rtlCol="0">
            <a:spAutoFit/>
          </a:bodyPr>
          <a:lstStyle/>
          <a:p>
            <a:pPr defTabSz="857250" fontAlgn="base" hangingPunct="1">
              <a:spcBef>
                <a:spcPct val="0"/>
              </a:spcBef>
              <a:spcAft>
                <a:spcPct val="0"/>
              </a:spcAft>
            </a:pPr>
            <a:r>
              <a:rPr lang="en-US" sz="3600" b="0" kern="1200" dirty="0">
                <a:solidFill>
                  <a:srgbClr val="F97815"/>
                </a:solidFill>
                <a:sym typeface="Arial Bold" charset="0"/>
              </a:rPr>
              <a:t>MOVE FORWARD ON NJ FRAMES  </a:t>
            </a:r>
            <a:br>
              <a:rPr lang="en-US" sz="3600" b="0" kern="1200" dirty="0">
                <a:solidFill>
                  <a:srgbClr val="F97815"/>
                </a:solidFill>
                <a:sym typeface="Arial Bold" charset="0"/>
              </a:rPr>
            </a:br>
            <a:endParaRPr lang="en-US" sz="1875" b="0" kern="1200" dirty="0">
              <a:solidFill>
                <a:srgbClr val="F97815"/>
              </a:solidFill>
              <a:sym typeface="Arial Bold" charset="0"/>
            </a:endParaRPr>
          </a:p>
        </p:txBody>
      </p:sp>
    </p:spTree>
    <p:extLst>
      <p:ext uri="{BB962C8B-B14F-4D97-AF65-F5344CB8AC3E}">
        <p14:creationId xmlns:p14="http://schemas.microsoft.com/office/powerpoint/2010/main" val="82758072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2E5CE-6684-4BC7-943B-D7AE8943CDBF}"/>
              </a:ext>
            </a:extLst>
          </p:cNvPr>
          <p:cNvSpPr>
            <a:spLocks noGrp="1"/>
          </p:cNvSpPr>
          <p:nvPr>
            <p:ph type="title"/>
          </p:nvPr>
        </p:nvSpPr>
        <p:spPr/>
        <p:txBody>
          <a:bodyPr/>
          <a:lstStyle/>
          <a:p>
            <a:r>
              <a:rPr lang="en-US" dirty="0"/>
              <a:t>NJ FRAMES</a:t>
            </a:r>
          </a:p>
        </p:txBody>
      </p:sp>
      <p:sp>
        <p:nvSpPr>
          <p:cNvPr id="3" name="Text Placeholder 2">
            <a:extLst>
              <a:ext uri="{FF2B5EF4-FFF2-40B4-BE49-F238E27FC236}">
                <a16:creationId xmlns:a16="http://schemas.microsoft.com/office/drawing/2014/main" id="{58F74990-5872-40D8-8C21-6CE4A1A9BAF2}"/>
              </a:ext>
            </a:extLst>
          </p:cNvPr>
          <p:cNvSpPr>
            <a:spLocks noGrp="1"/>
          </p:cNvSpPr>
          <p:nvPr>
            <p:ph type="body" sz="quarter" idx="1"/>
          </p:nvPr>
        </p:nvSpPr>
        <p:spPr/>
        <p:txBody>
          <a:bodyPr/>
          <a:lstStyle/>
          <a:p>
            <a:r>
              <a:rPr lang="en-US" dirty="0">
                <a:solidFill>
                  <a:schemeClr val="accent1"/>
                </a:solidFill>
              </a:rPr>
              <a:t>(FOSTERING REGIONAL </a:t>
            </a:r>
            <a:r>
              <a:rPr lang="en-US" sz="2625" dirty="0">
                <a:solidFill>
                  <a:schemeClr val="accent1"/>
                </a:solidFill>
              </a:rPr>
              <a:t>ADAPTATION</a:t>
            </a:r>
            <a:r>
              <a:rPr lang="en-US" dirty="0">
                <a:solidFill>
                  <a:schemeClr val="accent1"/>
                </a:solidFill>
              </a:rPr>
              <a:t> THROUGH MUNICIPAL ECONOMIC SCENARIOS) – a grant from NOAA</a:t>
            </a:r>
            <a:endParaRPr lang="en-US" dirty="0"/>
          </a:p>
        </p:txBody>
      </p:sp>
      <p:sp>
        <p:nvSpPr>
          <p:cNvPr id="4" name="TextBox 3">
            <a:extLst>
              <a:ext uri="{FF2B5EF4-FFF2-40B4-BE49-F238E27FC236}">
                <a16:creationId xmlns:a16="http://schemas.microsoft.com/office/drawing/2014/main" id="{7EADE5BE-0545-4DEC-8C22-F98766681783}"/>
              </a:ext>
            </a:extLst>
          </p:cNvPr>
          <p:cNvSpPr txBox="1"/>
          <p:nvPr/>
        </p:nvSpPr>
        <p:spPr>
          <a:xfrm>
            <a:off x="1019908" y="1841500"/>
            <a:ext cx="14499492" cy="6736460"/>
          </a:xfrm>
          <a:prstGeom prst="rect">
            <a:avLst/>
          </a:prstGeom>
          <a:noFill/>
        </p:spPr>
        <p:txBody>
          <a:bodyPr wrap="square" rtlCol="0">
            <a:spAutoFit/>
          </a:bodyPr>
          <a:lstStyle/>
          <a:p>
            <a:pPr defTabSz="857250" fontAlgn="base" hangingPunct="1">
              <a:spcBef>
                <a:spcPct val="0"/>
              </a:spcBef>
              <a:spcAft>
                <a:spcPct val="0"/>
              </a:spcAft>
            </a:pPr>
            <a:r>
              <a:rPr lang="en-US" sz="3375" b="0" kern="1200" dirty="0">
                <a:sym typeface="Arial Bold" charset="0"/>
              </a:rPr>
              <a:t>15 Cities: ”Two Rivers – One Future” </a:t>
            </a:r>
            <a:r>
              <a:rPr lang="en-US" sz="2800" b="0" kern="1200" dirty="0">
                <a:sym typeface="Arial Bold" charset="0"/>
              </a:rPr>
              <a:t>(TWO RIVER COUNCIL OF MAYORS)</a:t>
            </a:r>
            <a:endParaRPr lang="en-US" sz="3600" b="0" kern="1200" dirty="0">
              <a:sym typeface="Arial Bold" charset="0"/>
            </a:endParaRPr>
          </a:p>
          <a:p>
            <a:pPr defTabSz="857250" fontAlgn="base" hangingPunct="1">
              <a:spcBef>
                <a:spcPct val="0"/>
              </a:spcBef>
              <a:spcAft>
                <a:spcPct val="0"/>
              </a:spcAft>
            </a:pPr>
            <a:r>
              <a:rPr lang="en-US" sz="1875" b="0" kern="1200" dirty="0">
                <a:sym typeface="Arial Bold" charset="0"/>
              </a:rPr>
              <a:t>Eatontown, Fair Haven, Highlands, Little Silver, Long Branch, Middletown, Monmouth Beach, Ocean Township, Oceanport, Red Bank, Rumson, Sea Bright, Shrewsbury Borough, Tinton Falls and West Long Branch</a:t>
            </a:r>
          </a:p>
          <a:p>
            <a:pPr defTabSz="857250" fontAlgn="base" hangingPunct="1">
              <a:spcBef>
                <a:spcPct val="0"/>
              </a:spcBef>
              <a:spcAft>
                <a:spcPct val="0"/>
              </a:spcAft>
            </a:pPr>
            <a:endParaRPr lang="en-US" sz="1875" b="0" kern="1200" dirty="0">
              <a:sym typeface="Arial Bold" charset="0"/>
            </a:endParaRPr>
          </a:p>
          <a:p>
            <a:pPr defTabSz="857250" fontAlgn="base" hangingPunct="1">
              <a:spcBef>
                <a:spcPct val="0"/>
              </a:spcBef>
              <a:spcAft>
                <a:spcPct val="0"/>
              </a:spcAft>
            </a:pPr>
            <a:r>
              <a:rPr lang="en-US" sz="2625" b="0" kern="1200" dirty="0">
                <a:sym typeface="Arial Bold" charset="0"/>
              </a:rPr>
              <a:t>GOAL</a:t>
            </a:r>
            <a:r>
              <a:rPr lang="en-US" sz="3375" b="0" kern="1200" dirty="0">
                <a:sym typeface="Arial Bold" charset="0"/>
              </a:rPr>
              <a:t>: </a:t>
            </a:r>
            <a:r>
              <a:rPr lang="en-US" sz="2800" b="0" kern="1200" dirty="0">
                <a:sym typeface="Arial Bold" charset="0"/>
              </a:rPr>
              <a:t>Reduce risks/impacts thru a </a:t>
            </a:r>
            <a:r>
              <a:rPr lang="en-US" sz="2800" b="0" kern="1200" dirty="0" err="1">
                <a:sym typeface="Arial Bold" charset="0"/>
              </a:rPr>
              <a:t>longterm</a:t>
            </a:r>
            <a:r>
              <a:rPr lang="en-US" sz="2800" b="0" kern="1200" dirty="0">
                <a:sym typeface="Arial Bold" charset="0"/>
              </a:rPr>
              <a:t> Resilience and Adaptation Plan</a:t>
            </a:r>
          </a:p>
          <a:p>
            <a:pPr defTabSz="857250" fontAlgn="base" hangingPunct="1">
              <a:spcBef>
                <a:spcPct val="0"/>
              </a:spcBef>
              <a:spcAft>
                <a:spcPct val="0"/>
              </a:spcAft>
            </a:pPr>
            <a:r>
              <a:rPr lang="en-US" sz="2800" b="0" kern="1200" dirty="0">
                <a:sym typeface="Arial Bold" charset="0"/>
              </a:rPr>
              <a:t>LEADER: NJ DEP Coastal Management Program</a:t>
            </a:r>
          </a:p>
          <a:p>
            <a:pPr defTabSz="857250" fontAlgn="base" hangingPunct="1">
              <a:spcBef>
                <a:spcPct val="0"/>
              </a:spcBef>
              <a:spcAft>
                <a:spcPct val="0"/>
              </a:spcAft>
            </a:pPr>
            <a:r>
              <a:rPr lang="en-US" sz="2800" b="0" kern="1200" dirty="0">
                <a:sym typeface="Arial Bold" charset="0"/>
              </a:rPr>
              <a:t>TIMELINE:</a:t>
            </a:r>
          </a:p>
          <a:p>
            <a:pPr marL="457200" indent="-457200" defTabSz="857250" fontAlgn="base" hangingPunct="1">
              <a:spcBef>
                <a:spcPct val="0"/>
              </a:spcBef>
              <a:spcAft>
                <a:spcPct val="0"/>
              </a:spcAft>
              <a:buFont typeface="Arial" panose="020B0604020202020204" pitchFamily="34" charset="0"/>
              <a:buChar char="•"/>
            </a:pPr>
            <a:r>
              <a:rPr lang="en-US" sz="2800" b="0" kern="1200" dirty="0">
                <a:sym typeface="Arial Bold" charset="0"/>
              </a:rPr>
              <a:t> 6/20/2017 email asked cities to survey residents and </a:t>
            </a:r>
            <a:r>
              <a:rPr lang="en-US" sz="2800" b="0" kern="1200">
                <a:sym typeface="Arial Bold" charset="0"/>
              </a:rPr>
              <a:t>visitors to identify </a:t>
            </a:r>
            <a:r>
              <a:rPr lang="en-US" sz="2800" b="0" kern="1200" dirty="0">
                <a:sym typeface="Arial Bold" charset="0"/>
              </a:rPr>
              <a:t>important    	community &amp; regional assets</a:t>
            </a:r>
          </a:p>
          <a:p>
            <a:pPr marL="457200" indent="-457200" defTabSz="857250" fontAlgn="base" hangingPunct="1">
              <a:spcBef>
                <a:spcPct val="0"/>
              </a:spcBef>
              <a:spcAft>
                <a:spcPct val="0"/>
              </a:spcAft>
              <a:buFont typeface="Arial" panose="020B0604020202020204" pitchFamily="34" charset="0"/>
              <a:buChar char="•"/>
            </a:pPr>
            <a:r>
              <a:rPr lang="en-US" sz="2800" b="0" kern="1200" dirty="0">
                <a:sym typeface="Arial Bold" charset="0"/>
              </a:rPr>
              <a:t>1/1/2020 final plan (as of 2/23/2017 Resiliency Planning  Open House)</a:t>
            </a:r>
            <a:br>
              <a:rPr lang="en-US" sz="2800" b="0" kern="1200" dirty="0">
                <a:sym typeface="Arial Bold" charset="0"/>
              </a:rPr>
            </a:br>
            <a:br>
              <a:rPr lang="en-US" sz="2800" b="0" kern="1200" dirty="0">
                <a:sym typeface="Arial Bold" charset="0"/>
              </a:rPr>
            </a:br>
            <a:r>
              <a:rPr lang="en-US" sz="2800" b="0" kern="1200" dirty="0">
                <a:sym typeface="Arial Bold" charset="0"/>
              </a:rPr>
              <a:t>DETAILS:</a:t>
            </a:r>
          </a:p>
          <a:p>
            <a:pPr marL="457200" indent="-457200" defTabSz="857250" fontAlgn="base" hangingPunct="1">
              <a:spcBef>
                <a:spcPct val="0"/>
              </a:spcBef>
              <a:spcAft>
                <a:spcPct val="0"/>
              </a:spcAft>
              <a:buFont typeface="Arial" panose="020B0604020202020204" pitchFamily="34" charset="0"/>
              <a:buChar char="•"/>
            </a:pPr>
            <a:r>
              <a:rPr lang="en-US" sz="2800" b="0" kern="1200" dirty="0">
                <a:sym typeface="Arial Bold" charset="0"/>
              </a:rPr>
              <a:t>Learn areas most vulnerable to flooding now and in the future. </a:t>
            </a:r>
          </a:p>
          <a:p>
            <a:pPr marL="457200" indent="-457200" defTabSz="857250" fontAlgn="base" hangingPunct="1">
              <a:spcBef>
                <a:spcPct val="0"/>
              </a:spcBef>
              <a:spcAft>
                <a:spcPct val="0"/>
              </a:spcAft>
              <a:buFont typeface="Arial" panose="020B0604020202020204" pitchFamily="34" charset="0"/>
              <a:buChar char="•"/>
            </a:pPr>
            <a:r>
              <a:rPr lang="en-US" sz="2800" b="0" kern="1200" dirty="0">
                <a:sym typeface="Arial Bold" charset="0"/>
              </a:rPr>
              <a:t> Use 3 feet, 7 feet, and 12 feet above high tide (sea level rise + Storm tide records)</a:t>
            </a:r>
          </a:p>
          <a:p>
            <a:pPr marL="457200" indent="-457200" defTabSz="857250" fontAlgn="base" hangingPunct="1">
              <a:spcBef>
                <a:spcPct val="0"/>
              </a:spcBef>
              <a:spcAft>
                <a:spcPct val="0"/>
              </a:spcAft>
              <a:buFont typeface="Arial" panose="020B0604020202020204" pitchFamily="34" charset="0"/>
              <a:buChar char="•"/>
            </a:pPr>
            <a:r>
              <a:rPr lang="en-US" sz="2800" b="0" kern="1200" dirty="0">
                <a:sym typeface="Arial Bold" charset="0"/>
              </a:rPr>
              <a:t>Plan ways to reduce risk of flood damage</a:t>
            </a:r>
          </a:p>
          <a:p>
            <a:pPr marL="457200" indent="-457200" defTabSz="857250" fontAlgn="base" hangingPunct="1">
              <a:spcBef>
                <a:spcPct val="0"/>
              </a:spcBef>
              <a:spcAft>
                <a:spcPct val="0"/>
              </a:spcAft>
              <a:buFont typeface="Arial" panose="020B0604020202020204" pitchFamily="34" charset="0"/>
              <a:buChar char="•"/>
            </a:pPr>
            <a:r>
              <a:rPr lang="en-US" sz="2800" b="0" kern="1200" dirty="0">
                <a:sym typeface="Arial Bold" charset="0"/>
              </a:rPr>
              <a:t>Create regional RESILIENCE (ability to quickly recover) and ADAPTATION PLANS</a:t>
            </a:r>
          </a:p>
        </p:txBody>
      </p:sp>
    </p:spTree>
    <p:extLst>
      <p:ext uri="{BB962C8B-B14F-4D97-AF65-F5344CB8AC3E}">
        <p14:creationId xmlns:p14="http://schemas.microsoft.com/office/powerpoint/2010/main" val="26548892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655F05-6DFF-4027-ABAC-AC1C17B02BD9}"/>
              </a:ext>
            </a:extLst>
          </p:cNvPr>
          <p:cNvSpPr txBox="1"/>
          <p:nvPr/>
        </p:nvSpPr>
        <p:spPr>
          <a:xfrm>
            <a:off x="2032000" y="193431"/>
            <a:ext cx="4677509" cy="584775"/>
          </a:xfrm>
          <a:prstGeom prst="rect">
            <a:avLst/>
          </a:prstGeom>
          <a:noFill/>
        </p:spPr>
        <p:txBody>
          <a:bodyPr wrap="square" rtlCol="0">
            <a:spAutoFit/>
          </a:bodyPr>
          <a:lstStyle/>
          <a:p>
            <a:r>
              <a:rPr lang="en-US" sz="1600" dirty="0">
                <a:solidFill>
                  <a:srgbClr val="000000"/>
                </a:solidFill>
              </a:rPr>
              <a:t>SOURCE:</a:t>
            </a:r>
            <a:br>
              <a:rPr lang="en-US" sz="1600" dirty="0">
                <a:solidFill>
                  <a:srgbClr val="000000"/>
                </a:solidFill>
              </a:rPr>
            </a:br>
            <a:r>
              <a:rPr lang="en-US" sz="1600" dirty="0">
                <a:solidFill>
                  <a:srgbClr val="000000"/>
                </a:solidFill>
              </a:rPr>
              <a:t>http://climate.smiller.org/clean-energy-city.xls </a:t>
            </a:r>
          </a:p>
        </p:txBody>
      </p:sp>
      <p:sp>
        <p:nvSpPr>
          <p:cNvPr id="6" name="TextBox 5">
            <a:extLst>
              <a:ext uri="{FF2B5EF4-FFF2-40B4-BE49-F238E27FC236}">
                <a16:creationId xmlns:a16="http://schemas.microsoft.com/office/drawing/2014/main" id="{8BC59626-DAC2-477E-90D0-7083BD7D611F}"/>
              </a:ext>
            </a:extLst>
          </p:cNvPr>
          <p:cNvSpPr txBox="1"/>
          <p:nvPr/>
        </p:nvSpPr>
        <p:spPr>
          <a:xfrm>
            <a:off x="2346476" y="193431"/>
            <a:ext cx="4663456" cy="584775"/>
          </a:xfrm>
          <a:prstGeom prst="rect">
            <a:avLst/>
          </a:prstGeom>
          <a:noFill/>
        </p:spPr>
        <p:txBody>
          <a:bodyPr wrap="none" rtlCol="0">
            <a:spAutoFit/>
          </a:bodyPr>
          <a:lstStyle/>
          <a:p>
            <a:r>
              <a:rPr lang="en-US" sz="1600" dirty="0">
                <a:solidFill>
                  <a:srgbClr val="000000"/>
                </a:solidFill>
              </a:rPr>
              <a:t>Source:</a:t>
            </a:r>
          </a:p>
          <a:p>
            <a:r>
              <a:rPr lang="en-US" sz="1600" dirty="0">
                <a:solidFill>
                  <a:srgbClr val="000000"/>
                </a:solidFill>
              </a:rPr>
              <a:t>http://climate.smiller.org/clean-energy-city.xls</a:t>
            </a:r>
          </a:p>
        </p:txBody>
      </p:sp>
      <p:sp>
        <p:nvSpPr>
          <p:cNvPr id="9" name="TextBox 8">
            <a:extLst>
              <a:ext uri="{FF2B5EF4-FFF2-40B4-BE49-F238E27FC236}">
                <a16:creationId xmlns:a16="http://schemas.microsoft.com/office/drawing/2014/main" id="{CFF04717-CE0B-4089-A834-403D26C49D58}"/>
              </a:ext>
            </a:extLst>
          </p:cNvPr>
          <p:cNvSpPr txBox="1"/>
          <p:nvPr/>
        </p:nvSpPr>
        <p:spPr>
          <a:xfrm>
            <a:off x="2473586" y="131875"/>
            <a:ext cx="5759910" cy="707886"/>
          </a:xfrm>
          <a:prstGeom prst="rect">
            <a:avLst/>
          </a:prstGeom>
          <a:noFill/>
        </p:spPr>
        <p:txBody>
          <a:bodyPr wrap="none" rtlCol="0">
            <a:spAutoFit/>
          </a:bodyPr>
          <a:lstStyle/>
          <a:p>
            <a:r>
              <a:rPr lang="en-US" dirty="0">
                <a:solidFill>
                  <a:srgbClr val="000000"/>
                </a:solidFill>
              </a:rPr>
              <a:t>Source:</a:t>
            </a:r>
          </a:p>
          <a:p>
            <a:r>
              <a:rPr lang="en-US" dirty="0">
                <a:solidFill>
                  <a:srgbClr val="000000"/>
                </a:solidFill>
              </a:rPr>
              <a:t>http://climate.smiller.org/clean-energy-city.xls</a:t>
            </a:r>
          </a:p>
        </p:txBody>
      </p:sp>
      <p:pic>
        <p:nvPicPr>
          <p:cNvPr id="11" name="Picture 10">
            <a:extLst>
              <a:ext uri="{FF2B5EF4-FFF2-40B4-BE49-F238E27FC236}">
                <a16:creationId xmlns:a16="http://schemas.microsoft.com/office/drawing/2014/main" id="{1CBB9B5B-C433-4B67-B9FE-0BF529C506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6870" y="0"/>
            <a:ext cx="11002260" cy="9144000"/>
          </a:xfrm>
          <a:prstGeom prst="rect">
            <a:avLst/>
          </a:prstGeom>
        </p:spPr>
      </p:pic>
      <p:sp>
        <p:nvSpPr>
          <p:cNvPr id="12" name="TextBox 11">
            <a:extLst>
              <a:ext uri="{FF2B5EF4-FFF2-40B4-BE49-F238E27FC236}">
                <a16:creationId xmlns:a16="http://schemas.microsoft.com/office/drawing/2014/main" id="{14B1443E-E169-40F3-B3B9-A88E2CC8037E}"/>
              </a:ext>
            </a:extLst>
          </p:cNvPr>
          <p:cNvSpPr txBox="1"/>
          <p:nvPr/>
        </p:nvSpPr>
        <p:spPr>
          <a:xfrm>
            <a:off x="2626870" y="59378"/>
            <a:ext cx="5759910" cy="707886"/>
          </a:xfrm>
          <a:prstGeom prst="rect">
            <a:avLst/>
          </a:prstGeom>
          <a:noFill/>
        </p:spPr>
        <p:txBody>
          <a:bodyPr wrap="none" rtlCol="0">
            <a:spAutoFit/>
          </a:bodyPr>
          <a:lstStyle/>
          <a:p>
            <a:r>
              <a:rPr lang="en-US" dirty="0">
                <a:solidFill>
                  <a:srgbClr val="000000"/>
                </a:solidFill>
              </a:rPr>
              <a:t>Source:</a:t>
            </a:r>
          </a:p>
          <a:p>
            <a:r>
              <a:rPr lang="en-US" dirty="0">
                <a:solidFill>
                  <a:srgbClr val="000000"/>
                </a:solidFill>
              </a:rPr>
              <a:t>http://climate.smiller.org/clean-energy-city.xls</a:t>
            </a:r>
          </a:p>
        </p:txBody>
      </p:sp>
    </p:spTree>
    <p:extLst>
      <p:ext uri="{BB962C8B-B14F-4D97-AF65-F5344CB8AC3E}">
        <p14:creationId xmlns:p14="http://schemas.microsoft.com/office/powerpoint/2010/main" val="3821237212"/>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49BDB-5BF9-4CD4-902C-84B2645BADE4}"/>
              </a:ext>
            </a:extLst>
          </p:cNvPr>
          <p:cNvSpPr>
            <a:spLocks noGrp="1"/>
          </p:cNvSpPr>
          <p:nvPr>
            <p:ph type="title"/>
          </p:nvPr>
        </p:nvSpPr>
        <p:spPr/>
        <p:txBody>
          <a:bodyPr/>
          <a:lstStyle/>
          <a:p>
            <a:r>
              <a:rPr lang="en-US" dirty="0"/>
              <a:t>WHAT CAN YOU PERSONALLY DO</a:t>
            </a:r>
          </a:p>
        </p:txBody>
      </p:sp>
      <p:sp>
        <p:nvSpPr>
          <p:cNvPr id="3" name="Text Placeholder 2">
            <a:extLst>
              <a:ext uri="{FF2B5EF4-FFF2-40B4-BE49-F238E27FC236}">
                <a16:creationId xmlns:a16="http://schemas.microsoft.com/office/drawing/2014/main" id="{FBE63043-B05F-4DE9-B86F-C8A85EDEC2E1}"/>
              </a:ext>
            </a:extLst>
          </p:cNvPr>
          <p:cNvSpPr>
            <a:spLocks noGrp="1"/>
          </p:cNvSpPr>
          <p:nvPr>
            <p:ph type="body" sz="quarter" idx="1"/>
          </p:nvPr>
        </p:nvSpPr>
        <p:spPr/>
        <p:txBody>
          <a:bodyPr/>
          <a:lstStyle/>
          <a:p>
            <a:r>
              <a:rPr lang="en-US" sz="3600" dirty="0"/>
              <a:t>TO REDUCE YOUR GREENHOUSE GAS EMISSIONS</a:t>
            </a:r>
          </a:p>
        </p:txBody>
      </p:sp>
      <p:sp>
        <p:nvSpPr>
          <p:cNvPr id="4" name="TextBox 3">
            <a:extLst>
              <a:ext uri="{FF2B5EF4-FFF2-40B4-BE49-F238E27FC236}">
                <a16:creationId xmlns:a16="http://schemas.microsoft.com/office/drawing/2014/main" id="{B9A879BB-52AE-4F80-A395-12D63B0D1A64}"/>
              </a:ext>
            </a:extLst>
          </p:cNvPr>
          <p:cNvSpPr txBox="1"/>
          <p:nvPr/>
        </p:nvSpPr>
        <p:spPr>
          <a:xfrm>
            <a:off x="1125415" y="2527299"/>
            <a:ext cx="14612815" cy="4349909"/>
          </a:xfrm>
          <a:prstGeom prst="rect">
            <a:avLst/>
          </a:prstGeom>
          <a:noFill/>
        </p:spPr>
        <p:txBody>
          <a:bodyPr wrap="square" rtlCol="0">
            <a:spAutoFit/>
          </a:bodyPr>
          <a:lstStyle/>
          <a:p>
            <a:pPr marL="321469" indent="-321469" defTabSz="857250" fontAlgn="base" hangingPunct="1">
              <a:spcBef>
                <a:spcPts val="1125"/>
              </a:spcBef>
              <a:spcAft>
                <a:spcPct val="0"/>
              </a:spcAft>
              <a:buFont typeface="Arial" panose="020B0604020202020204" pitchFamily="34" charset="0"/>
              <a:buChar char="•"/>
            </a:pPr>
            <a:r>
              <a:rPr lang="en-US" sz="4000" b="0" kern="1200" dirty="0">
                <a:solidFill>
                  <a:srgbClr val="F97815"/>
                </a:solidFill>
                <a:sym typeface="Arial Bold" charset="0"/>
              </a:rPr>
              <a:t>BECOME MORE ENERGY EFFICIENT:</a:t>
            </a:r>
          </a:p>
          <a:p>
            <a:pPr marL="750094" lvl="1" indent="-321469" defTabSz="857250" fontAlgn="base" hangingPunct="1">
              <a:spcBef>
                <a:spcPts val="1125"/>
              </a:spcBef>
              <a:spcAft>
                <a:spcPct val="0"/>
              </a:spcAft>
              <a:buFont typeface="Arial" panose="020B0604020202020204" pitchFamily="34" charset="0"/>
              <a:buChar char="•"/>
            </a:pPr>
            <a:r>
              <a:rPr lang="en-US" sz="4000" b="0" kern="1200" dirty="0">
                <a:solidFill>
                  <a:srgbClr val="F97815"/>
                </a:solidFill>
                <a:sym typeface="Arial Bold" charset="0"/>
              </a:rPr>
              <a:t>INSULATE; STOP AIR INFILTRATION</a:t>
            </a:r>
          </a:p>
          <a:p>
            <a:pPr marL="750094" lvl="1" indent="-321469" defTabSz="857250" fontAlgn="base" hangingPunct="1">
              <a:spcBef>
                <a:spcPts val="1125"/>
              </a:spcBef>
              <a:spcAft>
                <a:spcPct val="0"/>
              </a:spcAft>
              <a:buFont typeface="Arial" panose="020B0604020202020204" pitchFamily="34" charset="0"/>
              <a:buChar char="•"/>
            </a:pPr>
            <a:r>
              <a:rPr lang="en-US" sz="4000" b="0" kern="1200" dirty="0">
                <a:solidFill>
                  <a:srgbClr val="F97815"/>
                </a:solidFill>
                <a:sym typeface="Arial Bold" charset="0"/>
              </a:rPr>
              <a:t>REDUCE HEATING EMISSIONS: SMART THERMOSTAT</a:t>
            </a:r>
          </a:p>
          <a:p>
            <a:pPr marL="750094" lvl="1" indent="-321469" defTabSz="857250" fontAlgn="base" hangingPunct="1">
              <a:spcBef>
                <a:spcPts val="1125"/>
              </a:spcBef>
              <a:spcAft>
                <a:spcPct val="0"/>
              </a:spcAft>
              <a:buFont typeface="Arial" panose="020B0604020202020204" pitchFamily="34" charset="0"/>
              <a:buChar char="•"/>
            </a:pPr>
            <a:r>
              <a:rPr lang="en-US" sz="4000" b="0" kern="1200" dirty="0">
                <a:solidFill>
                  <a:srgbClr val="F97815"/>
                </a:solidFill>
                <a:sym typeface="Arial Bold" charset="0"/>
              </a:rPr>
              <a:t>REDUCE LIGHTING EMISSIONS: SWITCH BULBS TO LED</a:t>
            </a:r>
          </a:p>
          <a:p>
            <a:pPr marL="750094" lvl="1" indent="-321469" defTabSz="857250" fontAlgn="base" hangingPunct="1">
              <a:spcBef>
                <a:spcPts val="1125"/>
              </a:spcBef>
              <a:spcAft>
                <a:spcPct val="0"/>
              </a:spcAft>
              <a:buFont typeface="Arial" panose="020B0604020202020204" pitchFamily="34" charset="0"/>
              <a:buChar char="•"/>
            </a:pPr>
            <a:r>
              <a:rPr lang="en-US" sz="4000" b="0" kern="1200" dirty="0">
                <a:solidFill>
                  <a:srgbClr val="F97815"/>
                </a:solidFill>
                <a:sym typeface="Arial Bold" charset="0"/>
              </a:rPr>
              <a:t>REDUCE CAR USAGE: WALK/BIKE/PUBLIC TRANSIT</a:t>
            </a:r>
          </a:p>
        </p:txBody>
      </p:sp>
      <p:sp>
        <p:nvSpPr>
          <p:cNvPr id="5" name="Rectangle 4">
            <a:extLst>
              <a:ext uri="{FF2B5EF4-FFF2-40B4-BE49-F238E27FC236}">
                <a16:creationId xmlns:a16="http://schemas.microsoft.com/office/drawing/2014/main" id="{7376169B-E173-46E6-99B8-601477CA9948}"/>
              </a:ext>
            </a:extLst>
          </p:cNvPr>
          <p:cNvSpPr/>
          <p:nvPr/>
        </p:nvSpPr>
        <p:spPr>
          <a:xfrm>
            <a:off x="1263438" y="7239841"/>
            <a:ext cx="10426572" cy="707886"/>
          </a:xfrm>
          <a:prstGeom prst="rect">
            <a:avLst/>
          </a:prstGeom>
        </p:spPr>
        <p:txBody>
          <a:bodyPr wrap="none">
            <a:spAutoFit/>
          </a:bodyPr>
          <a:lstStyle/>
          <a:p>
            <a:pPr marL="321469" indent="-321469" defTabSz="857250" fontAlgn="base" hangingPunct="1">
              <a:spcBef>
                <a:spcPts val="1125"/>
              </a:spcBef>
              <a:spcAft>
                <a:spcPct val="0"/>
              </a:spcAft>
              <a:buFont typeface="Arial" panose="020B0604020202020204" pitchFamily="34" charset="0"/>
              <a:buChar char="•"/>
            </a:pPr>
            <a:r>
              <a:rPr lang="en-US" sz="4000" b="0" kern="1200" dirty="0">
                <a:solidFill>
                  <a:srgbClr val="F97815"/>
                </a:solidFill>
                <a:sym typeface="Arial Bold" charset="0"/>
              </a:rPr>
              <a:t>ELECTRICITY: SWITCH TO RENEWABLE</a:t>
            </a:r>
            <a:endParaRPr lang="en-US" sz="4000" b="0" kern="1200" dirty="0">
              <a:solidFill>
                <a:srgbClr val="F97815"/>
              </a:solidFill>
            </a:endParaRPr>
          </a:p>
        </p:txBody>
      </p:sp>
    </p:spTree>
    <p:extLst>
      <p:ext uri="{BB962C8B-B14F-4D97-AF65-F5344CB8AC3E}">
        <p14:creationId xmlns:p14="http://schemas.microsoft.com/office/powerpoint/2010/main" val="164933710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E8623-5A09-4155-A3B9-48C2257EC279}"/>
              </a:ext>
            </a:extLst>
          </p:cNvPr>
          <p:cNvSpPr>
            <a:spLocks noGrp="1"/>
          </p:cNvSpPr>
          <p:nvPr>
            <p:ph type="title"/>
          </p:nvPr>
        </p:nvSpPr>
        <p:spPr>
          <a:xfrm>
            <a:off x="0" y="857251"/>
            <a:ext cx="6979252" cy="774700"/>
          </a:xfrm>
        </p:spPr>
        <p:txBody>
          <a:bodyPr/>
          <a:lstStyle/>
          <a:p>
            <a:r>
              <a:rPr lang="en-US" sz="3375" dirty="0"/>
              <a:t>An ASK:  Sign</a:t>
            </a:r>
            <a:br>
              <a:rPr lang="en-US" sz="3375" dirty="0"/>
            </a:br>
            <a:r>
              <a:rPr lang="en-US" sz="3375" dirty="0"/>
              <a:t>“MAYORS FOR 100% CLEAN ENERGY ENDORSEMENT”</a:t>
            </a:r>
            <a:br>
              <a:rPr lang="en-US" sz="3375" dirty="0"/>
            </a:br>
            <a:br>
              <a:rPr lang="en-US" sz="3375" dirty="0"/>
            </a:br>
            <a:r>
              <a:rPr lang="en-US" sz="3375" dirty="0"/>
              <a:t>“I believe that a transition to 100 percent clean energy is good for my community”</a:t>
            </a:r>
            <a:br>
              <a:rPr lang="en-US" sz="3375" dirty="0"/>
            </a:br>
            <a:br>
              <a:rPr lang="en-US" sz="3375" dirty="0"/>
            </a:br>
            <a:br>
              <a:rPr lang="en-US" sz="3375" dirty="0"/>
            </a:br>
            <a:r>
              <a:rPr lang="en-US" sz="2800" dirty="0"/>
              <a:t>Sierra Club version of the </a:t>
            </a:r>
            <a:br>
              <a:rPr lang="en-US" sz="2800" dirty="0"/>
            </a:br>
            <a:r>
              <a:rPr lang="en-US" sz="2800" dirty="0"/>
              <a:t>100% endorsement:</a:t>
            </a:r>
            <a:br>
              <a:rPr lang="en-US" sz="2800" dirty="0"/>
            </a:br>
            <a:r>
              <a:rPr lang="en-US" sz="2800" dirty="0"/>
              <a:t>https://www.sierraclub.org/ready-for-100/mayors-for-clean-energy</a:t>
            </a:r>
          </a:p>
        </p:txBody>
      </p:sp>
      <p:pic>
        <p:nvPicPr>
          <p:cNvPr id="5" name="Picture 4">
            <a:extLst>
              <a:ext uri="{FF2B5EF4-FFF2-40B4-BE49-F238E27FC236}">
                <a16:creationId xmlns:a16="http://schemas.microsoft.com/office/drawing/2014/main" id="{B9AAFF6A-B0CB-4854-9400-7F00685BC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4396" y="0"/>
            <a:ext cx="7129604" cy="9144000"/>
          </a:xfrm>
          <a:prstGeom prst="rect">
            <a:avLst/>
          </a:prstGeom>
        </p:spPr>
      </p:pic>
    </p:spTree>
    <p:extLst>
      <p:ext uri="{BB962C8B-B14F-4D97-AF65-F5344CB8AC3E}">
        <p14:creationId xmlns:p14="http://schemas.microsoft.com/office/powerpoint/2010/main" val="1758139223"/>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B1E22-C288-4CD9-8289-1FD784CC06BC}"/>
              </a:ext>
            </a:extLst>
          </p:cNvPr>
          <p:cNvSpPr>
            <a:spLocks noGrp="1"/>
          </p:cNvSpPr>
          <p:nvPr>
            <p:ph type="title"/>
          </p:nvPr>
        </p:nvSpPr>
        <p:spPr>
          <a:xfrm>
            <a:off x="2584450" y="393701"/>
            <a:ext cx="10972800" cy="774700"/>
          </a:xfrm>
        </p:spPr>
        <p:txBody>
          <a:bodyPr/>
          <a:lstStyle/>
          <a:p>
            <a:pPr lvl="0" algn="l">
              <a:lnSpc>
                <a:spcPct val="100000"/>
              </a:lnSpc>
            </a:pPr>
            <a:r>
              <a:rPr lang="en-US" altLang="en-US" sz="5063" b="1" dirty="0">
                <a:latin typeface="Arial" panose="020B0604020202020204" pitchFamily="34" charset="0"/>
                <a:cs typeface="Calibri" panose="020F0502020204030204" pitchFamily="34" charset="0"/>
              </a:rPr>
              <a:t>SWITCH YOUR ELECTRIC SUPPLY</a:t>
            </a:r>
            <a:br>
              <a:rPr lang="en-US" altLang="en-US" sz="1031" dirty="0">
                <a:latin typeface="Arial" panose="020B0604020202020204" pitchFamily="34" charset="0"/>
              </a:rPr>
            </a:br>
            <a:r>
              <a:rPr lang="en-US" altLang="en-US" sz="5063" b="1" dirty="0">
                <a:latin typeface="Arial" panose="020B0604020202020204" pitchFamily="34" charset="0"/>
                <a:cs typeface="Calibri" panose="020F0502020204030204" pitchFamily="34" charset="0"/>
              </a:rPr>
              <a:t>TO GREEN RENEWABLE ENERGY</a:t>
            </a:r>
            <a:br>
              <a:rPr lang="en-US" altLang="en-US" sz="1031" dirty="0">
                <a:latin typeface="Arial" panose="020B0604020202020204" pitchFamily="34" charset="0"/>
              </a:rPr>
            </a:br>
            <a:endParaRPr lang="en-US" dirty="0"/>
          </a:p>
        </p:txBody>
      </p:sp>
      <p:sp>
        <p:nvSpPr>
          <p:cNvPr id="5" name="Rectangle 1">
            <a:extLst>
              <a:ext uri="{FF2B5EF4-FFF2-40B4-BE49-F238E27FC236}">
                <a16:creationId xmlns:a16="http://schemas.microsoft.com/office/drawing/2014/main" id="{875D5A9A-035B-4AF9-B4FC-3B820AA59A13}"/>
              </a:ext>
            </a:extLst>
          </p:cNvPr>
          <p:cNvSpPr>
            <a:spLocks noChangeArrowheads="1"/>
          </p:cNvSpPr>
          <p:nvPr/>
        </p:nvSpPr>
        <p:spPr bwMode="auto">
          <a:xfrm>
            <a:off x="1981115" y="2298531"/>
            <a:ext cx="12179468" cy="94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725" tIns="42863" rIns="85725" bIns="42863" numCol="1" anchor="ctr" anchorCtr="0" compatLnSpc="1">
            <a:prstTxWarp prst="textNoShape">
              <a:avLst/>
            </a:prstTxWarp>
            <a:spAutoFit/>
          </a:bodyPr>
          <a:lstStyle/>
          <a:p>
            <a:pPr algn="ctr" defTabSz="857250" eaLnBrk="0" fontAlgn="base">
              <a:spcBef>
                <a:spcPct val="0"/>
              </a:spcBef>
              <a:spcAft>
                <a:spcPct val="0"/>
              </a:spcAft>
            </a:pPr>
            <a:r>
              <a:rPr lang="en-US" altLang="en-US" sz="2800" kern="1200" dirty="0">
                <a:latin typeface="Arial" panose="020B0604020202020204" pitchFamily="34" charset="0"/>
                <a:ea typeface="Times New Roman" panose="02020603050405020304" pitchFamily="18" charset="0"/>
                <a:cs typeface="Calibri" panose="020F0502020204030204" pitchFamily="34" charset="0"/>
                <a:sym typeface="Arial Bold" charset="0"/>
              </a:rPr>
              <a:t>RESIDENCES, BUSINESSES, ORGANIZATIONS, COMMUNITIES </a:t>
            </a:r>
          </a:p>
          <a:p>
            <a:pPr algn="ctr" defTabSz="857250" eaLnBrk="0" fontAlgn="base">
              <a:spcBef>
                <a:spcPct val="0"/>
              </a:spcBef>
              <a:spcAft>
                <a:spcPct val="0"/>
              </a:spcAft>
            </a:pPr>
            <a:r>
              <a:rPr lang="en-US" altLang="en-US" sz="2800" kern="1200" dirty="0">
                <a:latin typeface="Arial" panose="020B0604020202020204" pitchFamily="34" charset="0"/>
                <a:ea typeface="Times New Roman" panose="02020603050405020304" pitchFamily="18" charset="0"/>
                <a:cs typeface="Calibri" panose="020F0502020204030204" pitchFamily="34" charset="0"/>
                <a:sym typeface="Arial Bold" charset="0"/>
              </a:rPr>
              <a:t>can save money, help the environment, and fight climate change</a:t>
            </a:r>
            <a:endParaRPr lang="en-US" altLang="en-US" sz="2800" b="0" kern="1200" dirty="0">
              <a:latin typeface="Arial" panose="020B0604020202020204" pitchFamily="34" charset="0"/>
              <a:sym typeface="Arial Bold" charset="0"/>
            </a:endParaRPr>
          </a:p>
        </p:txBody>
      </p:sp>
      <p:sp>
        <p:nvSpPr>
          <p:cNvPr id="6" name="TextBox 5">
            <a:extLst>
              <a:ext uri="{FF2B5EF4-FFF2-40B4-BE49-F238E27FC236}">
                <a16:creationId xmlns:a16="http://schemas.microsoft.com/office/drawing/2014/main" id="{DB43671D-3C4B-4DD2-A639-1AB7DA1E81F7}"/>
              </a:ext>
            </a:extLst>
          </p:cNvPr>
          <p:cNvSpPr txBox="1"/>
          <p:nvPr/>
        </p:nvSpPr>
        <p:spPr>
          <a:xfrm>
            <a:off x="709158" y="3489816"/>
            <a:ext cx="15290943" cy="5543825"/>
          </a:xfrm>
          <a:prstGeom prst="rect">
            <a:avLst/>
          </a:prstGeom>
          <a:noFill/>
        </p:spPr>
        <p:txBody>
          <a:bodyPr wrap="square" rtlCol="0">
            <a:spAutoFit/>
          </a:bodyPr>
          <a:lstStyle/>
          <a:p>
            <a:pPr defTabSz="857250" eaLnBrk="0" fontAlgn="base">
              <a:spcBef>
                <a:spcPct val="0"/>
              </a:spcBef>
              <a:spcAft>
                <a:spcPct val="0"/>
              </a:spcAft>
            </a:pPr>
            <a:r>
              <a:rPr lang="en-US" altLang="en-US" sz="4000" kern="1200" dirty="0">
                <a:solidFill>
                  <a:srgbClr val="F97815"/>
                </a:solidFill>
                <a:latin typeface="Arial" panose="020B0604020202020204" pitchFamily="34" charset="0"/>
                <a:ea typeface="Times New Roman" panose="02020603050405020304" pitchFamily="18" charset="0"/>
                <a:cs typeface="Calibri" panose="020F0502020204030204" pitchFamily="34" charset="0"/>
                <a:sym typeface="Arial Bold" charset="0"/>
              </a:rPr>
              <a:t>BEST INVESTMENT:    </a:t>
            </a:r>
            <a:r>
              <a:rPr lang="en-US" altLang="en-US" sz="3600" kern="1200" dirty="0">
                <a:solidFill>
                  <a:srgbClr val="F97815"/>
                </a:solidFill>
                <a:latin typeface="Arial" panose="020B0604020202020204" pitchFamily="34" charset="0"/>
                <a:ea typeface="Times New Roman" panose="02020603050405020304" pitchFamily="18" charset="0"/>
                <a:cs typeface="Calibri" panose="020F0502020204030204" pitchFamily="34" charset="0"/>
                <a:sym typeface="Arial Bold" charset="0"/>
              </a:rPr>
              <a:t>INSTALL SOLAR ON YOUR ROOF  - </a:t>
            </a:r>
            <a:r>
              <a:rPr lang="en-US" altLang="en-US" sz="4000" kern="1200" dirty="0">
                <a:solidFill>
                  <a:srgbClr val="F97815"/>
                </a:solidFill>
                <a:latin typeface="Arial" panose="020B0604020202020204" pitchFamily="34" charset="0"/>
                <a:ea typeface="Times New Roman" panose="02020603050405020304" pitchFamily="18" charset="0"/>
                <a:cs typeface="Calibri" panose="020F0502020204030204" pitchFamily="34" charset="0"/>
                <a:sym typeface="Arial Bold" charset="0"/>
              </a:rPr>
              <a:t>OR </a:t>
            </a:r>
            <a:endParaRPr lang="en-US" altLang="en-US" sz="4000" b="0" kern="1200" dirty="0">
              <a:solidFill>
                <a:srgbClr val="F97815"/>
              </a:solidFill>
              <a:latin typeface="Arial" panose="020B0604020202020204" pitchFamily="34" charset="0"/>
              <a:sym typeface="Arial Bold" charset="0"/>
            </a:endParaRPr>
          </a:p>
          <a:p>
            <a:pPr defTabSz="857250" eaLnBrk="0" fontAlgn="base">
              <a:spcBef>
                <a:spcPct val="0"/>
              </a:spcBef>
              <a:spcAft>
                <a:spcPct val="0"/>
              </a:spcAft>
            </a:pPr>
            <a:br>
              <a:rPr lang="en-US" altLang="en-US" sz="2625" kern="1200" dirty="0">
                <a:latin typeface="Arial" panose="020B0604020202020204" pitchFamily="34" charset="0"/>
                <a:ea typeface="Times New Roman" panose="02020603050405020304" pitchFamily="18" charset="0"/>
                <a:cs typeface="Calibri" panose="020F0502020204030204" pitchFamily="34" charset="0"/>
                <a:sym typeface="Arial Bold" charset="0"/>
              </a:rPr>
            </a:br>
            <a:r>
              <a:rPr lang="en-US" altLang="en-US" sz="3200" kern="1200" dirty="0">
                <a:latin typeface="Arial" panose="020B0604020202020204" pitchFamily="34" charset="0"/>
                <a:cs typeface="Calibri" panose="020F0502020204030204" pitchFamily="34" charset="0"/>
                <a:sym typeface="Arial Bold" charset="0"/>
              </a:rPr>
              <a:t>1. ASK YOUR CITY/REGION TO PROVIDE A 100% RENEWABLE ENERGY AGGREGATION</a:t>
            </a:r>
            <a:endParaRPr lang="en-US" altLang="en-US" sz="2800" kern="1200" dirty="0">
              <a:latin typeface="Arial" panose="020B0604020202020204" pitchFamily="34" charset="0"/>
              <a:cs typeface="Calibri" panose="020F0502020204030204" pitchFamily="34" charset="0"/>
              <a:sym typeface="Arial Bold" charset="0"/>
            </a:endParaRPr>
          </a:p>
          <a:p>
            <a:pPr defTabSz="857250" eaLnBrk="0" fontAlgn="base">
              <a:spcBef>
                <a:spcPct val="0"/>
              </a:spcBef>
              <a:spcAft>
                <a:spcPct val="0"/>
              </a:spcAft>
            </a:pPr>
            <a:br>
              <a:rPr lang="en-US" altLang="en-US" sz="3200" kern="1200" dirty="0">
                <a:latin typeface="Arial" panose="020B0604020202020204" pitchFamily="34" charset="0"/>
                <a:ea typeface="Times New Roman" panose="02020603050405020304" pitchFamily="18" charset="0"/>
                <a:cs typeface="Calibri" panose="020F0502020204030204" pitchFamily="34" charset="0"/>
                <a:sym typeface="Arial Bold" charset="0"/>
              </a:rPr>
            </a:br>
            <a:r>
              <a:rPr lang="en-US" altLang="en-US" sz="3200" kern="1200" dirty="0">
                <a:latin typeface="Arial" panose="020B0604020202020204" pitchFamily="34" charset="0"/>
                <a:ea typeface="Times New Roman" panose="02020603050405020304" pitchFamily="18" charset="0"/>
                <a:cs typeface="Calibri" panose="020F0502020204030204" pitchFamily="34" charset="0"/>
                <a:sym typeface="Arial Bold" charset="0"/>
              </a:rPr>
              <a:t>2. ASK A LOW COST GREEN SUPPLIER TO PROVIDE 100% RENEWABLE ENERGY AGGREGATION TO YOUR ORGANIZATION &amp; ALL MEMBERS</a:t>
            </a:r>
            <a:br>
              <a:rPr lang="en-US" altLang="en-US" sz="3200" kern="1200" dirty="0">
                <a:latin typeface="Arial" panose="020B0604020202020204" pitchFamily="34" charset="0"/>
                <a:ea typeface="Times New Roman" panose="02020603050405020304" pitchFamily="18" charset="0"/>
                <a:cs typeface="Calibri" panose="020F0502020204030204" pitchFamily="34" charset="0"/>
                <a:sym typeface="Arial Bold" charset="0"/>
              </a:rPr>
            </a:br>
            <a:br>
              <a:rPr lang="en-US" altLang="en-US" sz="3200" kern="1200" dirty="0">
                <a:latin typeface="Arial" panose="020B0604020202020204" pitchFamily="34" charset="0"/>
                <a:ea typeface="Times New Roman" panose="02020603050405020304" pitchFamily="18" charset="0"/>
                <a:cs typeface="Calibri" panose="020F0502020204030204" pitchFamily="34" charset="0"/>
                <a:sym typeface="Arial Bold" charset="0"/>
              </a:rPr>
            </a:br>
            <a:r>
              <a:rPr lang="en-US" altLang="en-US" sz="3200" kern="1200" dirty="0">
                <a:latin typeface="Arial" panose="020B0604020202020204" pitchFamily="34" charset="0"/>
                <a:ea typeface="Times New Roman" panose="02020603050405020304" pitchFamily="18" charset="0"/>
                <a:cs typeface="Calibri" panose="020F0502020204030204" pitchFamily="34" charset="0"/>
                <a:sym typeface="Arial Bold" charset="0"/>
              </a:rPr>
              <a:t>3. SWITCH TO A LOW COST GREEN SUPPLIER FOR HOME AND BUSINESS</a:t>
            </a:r>
            <a:r>
              <a:rPr lang="en-US" altLang="en-US" sz="2800" kern="1200" dirty="0">
                <a:latin typeface="Arial" panose="020B0604020202020204" pitchFamily="34" charset="0"/>
                <a:ea typeface="Times New Roman" panose="02020603050405020304" pitchFamily="18" charset="0"/>
                <a:cs typeface="Calibri" panose="020F0502020204030204" pitchFamily="34" charset="0"/>
                <a:sym typeface="Arial Bold" charset="0"/>
              </a:rPr>
              <a:t>  </a:t>
            </a:r>
            <a:r>
              <a:rPr lang="en-US" altLang="en-US" sz="3200" kern="1200" dirty="0">
                <a:latin typeface="Arial" panose="020B0604020202020204" pitchFamily="34" charset="0"/>
                <a:ea typeface="Times New Roman" panose="02020603050405020304" pitchFamily="18" charset="0"/>
                <a:cs typeface="Calibri" panose="020F0502020204030204" pitchFamily="34" charset="0"/>
                <a:sym typeface="Arial Bold" charset="0"/>
              </a:rPr>
              <a:t>            </a:t>
            </a:r>
          </a:p>
          <a:p>
            <a:pPr defTabSz="857250" eaLnBrk="0" fontAlgn="base">
              <a:spcBef>
                <a:spcPct val="0"/>
              </a:spcBef>
              <a:spcAft>
                <a:spcPct val="0"/>
              </a:spcAft>
            </a:pPr>
            <a:endParaRPr lang="en-US" altLang="en-US" sz="3200" kern="1200" dirty="0">
              <a:latin typeface="Arial" panose="020B0604020202020204" pitchFamily="34" charset="0"/>
              <a:ea typeface="Times New Roman" panose="02020603050405020304" pitchFamily="18" charset="0"/>
              <a:cs typeface="Calibri" panose="020F0502020204030204" pitchFamily="34" charset="0"/>
              <a:sym typeface="Arial Bold" charset="0"/>
            </a:endParaRPr>
          </a:p>
          <a:p>
            <a:pPr algn="ctr" defTabSz="857250" eaLnBrk="0" fontAlgn="base">
              <a:spcBef>
                <a:spcPct val="0"/>
              </a:spcBef>
              <a:spcAft>
                <a:spcPct val="0"/>
              </a:spcAft>
            </a:pPr>
            <a:r>
              <a:rPr lang="en-US" altLang="en-US" sz="2800" kern="1200" dirty="0">
                <a:latin typeface="Arial" panose="020B0604020202020204" pitchFamily="34" charset="0"/>
                <a:ea typeface="Times New Roman" panose="02020603050405020304" pitchFamily="18" charset="0"/>
                <a:cs typeface="Calibri" panose="020F0502020204030204" pitchFamily="34" charset="0"/>
                <a:sym typeface="Arial Bold" charset="0"/>
              </a:rPr>
              <a:t>HTTP://ELECTRIC.SMILLER.ORG</a:t>
            </a:r>
            <a:endParaRPr lang="en-US" altLang="en-US" sz="2800" b="0" kern="1200" dirty="0">
              <a:latin typeface="Arial" panose="020B0604020202020204" pitchFamily="34" charset="0"/>
              <a:sym typeface="Arial Bold" charset="0"/>
            </a:endParaRPr>
          </a:p>
        </p:txBody>
      </p:sp>
    </p:spTree>
    <p:extLst>
      <p:ext uri="{BB962C8B-B14F-4D97-AF65-F5344CB8AC3E}">
        <p14:creationId xmlns:p14="http://schemas.microsoft.com/office/powerpoint/2010/main" val="721832894"/>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B1E22-C288-4CD9-8289-1FD784CC06BC}"/>
              </a:ext>
            </a:extLst>
          </p:cNvPr>
          <p:cNvSpPr>
            <a:spLocks noGrp="1"/>
          </p:cNvSpPr>
          <p:nvPr>
            <p:ph type="title"/>
          </p:nvPr>
        </p:nvSpPr>
        <p:spPr>
          <a:xfrm>
            <a:off x="2494803" y="411631"/>
            <a:ext cx="10972800" cy="774700"/>
          </a:xfrm>
        </p:spPr>
        <p:txBody>
          <a:bodyPr/>
          <a:lstStyle/>
          <a:p>
            <a:pPr lvl="0" algn="l">
              <a:lnSpc>
                <a:spcPct val="100000"/>
              </a:lnSpc>
            </a:pPr>
            <a:r>
              <a:rPr lang="en-US" altLang="en-US" sz="5063" b="1" dirty="0">
                <a:latin typeface="Arial" panose="020B0604020202020204" pitchFamily="34" charset="0"/>
                <a:cs typeface="Calibri" panose="020F0502020204030204" pitchFamily="34" charset="0"/>
              </a:rPr>
              <a:t>SWITCH YOUR ELECTRIC SUPPLY</a:t>
            </a:r>
            <a:br>
              <a:rPr lang="en-US" altLang="en-US" sz="1031" dirty="0">
                <a:latin typeface="Arial" panose="020B0604020202020204" pitchFamily="34" charset="0"/>
              </a:rPr>
            </a:br>
            <a:r>
              <a:rPr lang="en-US" altLang="en-US" sz="5063" b="1" dirty="0">
                <a:latin typeface="Arial" panose="020B0604020202020204" pitchFamily="34" charset="0"/>
                <a:cs typeface="Calibri" panose="020F0502020204030204" pitchFamily="34" charset="0"/>
              </a:rPr>
              <a:t>TO GREEN RENEWABLE ENERGY</a:t>
            </a:r>
            <a:br>
              <a:rPr lang="en-US" altLang="en-US" sz="1031" dirty="0">
                <a:latin typeface="Arial" panose="020B0604020202020204" pitchFamily="34" charset="0"/>
              </a:rPr>
            </a:br>
            <a:endParaRPr lang="en-US" dirty="0"/>
          </a:p>
        </p:txBody>
      </p:sp>
      <p:sp>
        <p:nvSpPr>
          <p:cNvPr id="6" name="TextBox 5">
            <a:extLst>
              <a:ext uri="{FF2B5EF4-FFF2-40B4-BE49-F238E27FC236}">
                <a16:creationId xmlns:a16="http://schemas.microsoft.com/office/drawing/2014/main" id="{DB43671D-3C4B-4DD2-A639-1AB7DA1E81F7}"/>
              </a:ext>
            </a:extLst>
          </p:cNvPr>
          <p:cNvSpPr txBox="1"/>
          <p:nvPr/>
        </p:nvSpPr>
        <p:spPr>
          <a:xfrm>
            <a:off x="1366717" y="3558996"/>
            <a:ext cx="14230838" cy="1785104"/>
          </a:xfrm>
          <a:prstGeom prst="rect">
            <a:avLst/>
          </a:prstGeom>
          <a:noFill/>
        </p:spPr>
        <p:txBody>
          <a:bodyPr wrap="square" rtlCol="0">
            <a:spAutoFit/>
          </a:bodyPr>
          <a:lstStyle/>
          <a:p>
            <a:pPr defTabSz="857250" eaLnBrk="0" fontAlgn="base">
              <a:spcBef>
                <a:spcPct val="0"/>
              </a:spcBef>
              <a:spcAft>
                <a:spcPct val="0"/>
              </a:spcAft>
            </a:pPr>
            <a:r>
              <a:rPr lang="en-US" altLang="en-US" sz="4000" kern="1200" dirty="0">
                <a:solidFill>
                  <a:srgbClr val="F97815"/>
                </a:solidFill>
                <a:latin typeface="Arial" panose="020B0604020202020204" pitchFamily="34" charset="0"/>
                <a:ea typeface="Times New Roman" panose="02020603050405020304" pitchFamily="18" charset="0"/>
                <a:cs typeface="Calibri" panose="020F0502020204030204" pitchFamily="34" charset="0"/>
                <a:sym typeface="Arial Bold" charset="0"/>
              </a:rPr>
              <a:t>1. ASK YOUR CITY/REGION TO PROVIDE A 100% RENEWABLE ENERGY AGGREGATION</a:t>
            </a:r>
            <a:endParaRPr lang="en-US" altLang="en-US" sz="4000" b="0" kern="1200" dirty="0">
              <a:solidFill>
                <a:srgbClr val="F97815"/>
              </a:solidFill>
              <a:latin typeface="Arial" panose="020B0604020202020204" pitchFamily="34" charset="0"/>
              <a:sym typeface="Arial Bold" charset="0"/>
            </a:endParaRPr>
          </a:p>
          <a:p>
            <a:pPr defTabSz="857250" eaLnBrk="0" fontAlgn="base">
              <a:spcBef>
                <a:spcPct val="0"/>
              </a:spcBef>
              <a:spcAft>
                <a:spcPct val="0"/>
              </a:spcAft>
            </a:pPr>
            <a:endParaRPr lang="en-US" altLang="en-US" sz="3000" kern="1200" dirty="0">
              <a:latin typeface="Arial" panose="020B0604020202020204" pitchFamily="34" charset="0"/>
              <a:ea typeface="Times New Roman" panose="02020603050405020304" pitchFamily="18" charset="0"/>
              <a:cs typeface="Calibri" panose="020F0502020204030204" pitchFamily="34" charset="0"/>
              <a:sym typeface="Arial Bold" charset="0"/>
            </a:endParaRPr>
          </a:p>
        </p:txBody>
      </p:sp>
    </p:spTree>
    <p:extLst>
      <p:ext uri="{BB962C8B-B14F-4D97-AF65-F5344CB8AC3E}">
        <p14:creationId xmlns:p14="http://schemas.microsoft.com/office/powerpoint/2010/main" val="277569055"/>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B1E22-C288-4CD9-8289-1FD784CC06BC}"/>
              </a:ext>
            </a:extLst>
          </p:cNvPr>
          <p:cNvSpPr>
            <a:spLocks noGrp="1"/>
          </p:cNvSpPr>
          <p:nvPr>
            <p:ph type="title"/>
          </p:nvPr>
        </p:nvSpPr>
        <p:spPr>
          <a:xfrm>
            <a:off x="2584450" y="229276"/>
            <a:ext cx="10972800" cy="774700"/>
          </a:xfrm>
        </p:spPr>
        <p:txBody>
          <a:bodyPr/>
          <a:lstStyle/>
          <a:p>
            <a:pPr lvl="0" algn="l">
              <a:lnSpc>
                <a:spcPct val="100000"/>
              </a:lnSpc>
            </a:pPr>
            <a:r>
              <a:rPr lang="en-US" altLang="en-US" sz="5063" b="1" dirty="0">
                <a:latin typeface="Arial" panose="020B0604020202020204" pitchFamily="34" charset="0"/>
                <a:cs typeface="Calibri" panose="020F0502020204030204" pitchFamily="34" charset="0"/>
              </a:rPr>
              <a:t>SWITCH YOUR ELECTRIC SUPPLY</a:t>
            </a:r>
            <a:br>
              <a:rPr lang="en-US" altLang="en-US" sz="1031" dirty="0">
                <a:latin typeface="Arial" panose="020B0604020202020204" pitchFamily="34" charset="0"/>
              </a:rPr>
            </a:br>
            <a:r>
              <a:rPr lang="en-US" altLang="en-US" sz="5063" b="1" dirty="0">
                <a:latin typeface="Arial" panose="020B0604020202020204" pitchFamily="34" charset="0"/>
                <a:cs typeface="Calibri" panose="020F0502020204030204" pitchFamily="34" charset="0"/>
              </a:rPr>
              <a:t>TO GREEN RENEWABLE ENERGY</a:t>
            </a:r>
            <a:br>
              <a:rPr lang="en-US" altLang="en-US" sz="1031" dirty="0">
                <a:latin typeface="Arial" panose="020B0604020202020204" pitchFamily="34" charset="0"/>
              </a:rPr>
            </a:br>
            <a:endParaRPr lang="en-US" dirty="0"/>
          </a:p>
        </p:txBody>
      </p:sp>
      <p:sp>
        <p:nvSpPr>
          <p:cNvPr id="6" name="TextBox 5">
            <a:extLst>
              <a:ext uri="{FF2B5EF4-FFF2-40B4-BE49-F238E27FC236}">
                <a16:creationId xmlns:a16="http://schemas.microsoft.com/office/drawing/2014/main" id="{DB43671D-3C4B-4DD2-A639-1AB7DA1E81F7}"/>
              </a:ext>
            </a:extLst>
          </p:cNvPr>
          <p:cNvSpPr txBox="1"/>
          <p:nvPr/>
        </p:nvSpPr>
        <p:spPr>
          <a:xfrm>
            <a:off x="1916513" y="3059145"/>
            <a:ext cx="12944373" cy="4189608"/>
          </a:xfrm>
          <a:prstGeom prst="rect">
            <a:avLst/>
          </a:prstGeom>
          <a:noFill/>
        </p:spPr>
        <p:txBody>
          <a:bodyPr wrap="square" rtlCol="0">
            <a:spAutoFit/>
          </a:bodyPr>
          <a:lstStyle/>
          <a:p>
            <a:pPr defTabSz="857250" eaLnBrk="0" fontAlgn="base">
              <a:spcBef>
                <a:spcPct val="0"/>
              </a:spcBef>
              <a:spcAft>
                <a:spcPct val="0"/>
              </a:spcAft>
            </a:pPr>
            <a:br>
              <a:rPr lang="en-US" altLang="en-US" sz="2625" kern="1200" dirty="0">
                <a:latin typeface="Arial" panose="020B0604020202020204" pitchFamily="34" charset="0"/>
                <a:ea typeface="Times New Roman" panose="02020603050405020304" pitchFamily="18" charset="0"/>
                <a:cs typeface="Calibri" panose="020F0502020204030204" pitchFamily="34" charset="0"/>
                <a:sym typeface="Arial Bold" charset="0"/>
              </a:rPr>
            </a:br>
            <a:r>
              <a:rPr lang="en-US" altLang="en-US" sz="4000" kern="1200" dirty="0">
                <a:solidFill>
                  <a:srgbClr val="F97815"/>
                </a:solidFill>
                <a:latin typeface="Arial" panose="020B0604020202020204" pitchFamily="34" charset="0"/>
                <a:ea typeface="Times New Roman" panose="02020603050405020304" pitchFamily="18" charset="0"/>
                <a:cs typeface="Calibri" panose="020F0502020204030204" pitchFamily="34" charset="0"/>
                <a:sym typeface="Arial Bold" charset="0"/>
              </a:rPr>
              <a:t>2. ASK A LOW COST GREEN SUPPLIER TO PROVIDE 100% RENEWABLE AGGREGATION TO YOUR ORGANIZATION &amp; ALL MEMBERS</a:t>
            </a:r>
            <a:br>
              <a:rPr lang="en-US" altLang="en-US" sz="4000" kern="1200" dirty="0">
                <a:solidFill>
                  <a:srgbClr val="F97815"/>
                </a:solidFill>
                <a:latin typeface="Arial" panose="020B0604020202020204" pitchFamily="34" charset="0"/>
                <a:ea typeface="Times New Roman" panose="02020603050405020304" pitchFamily="18" charset="0"/>
                <a:cs typeface="Calibri" panose="020F0502020204030204" pitchFamily="34" charset="0"/>
                <a:sym typeface="Arial Bold" charset="0"/>
              </a:rPr>
            </a:br>
            <a:br>
              <a:rPr lang="en-US" altLang="en-US" sz="4000" kern="1200" dirty="0">
                <a:solidFill>
                  <a:srgbClr val="F97815"/>
                </a:solidFill>
                <a:latin typeface="Arial" panose="020B0604020202020204" pitchFamily="34" charset="0"/>
                <a:ea typeface="Times New Roman" panose="02020603050405020304" pitchFamily="18" charset="0"/>
                <a:cs typeface="Calibri" panose="020F0502020204030204" pitchFamily="34" charset="0"/>
                <a:sym typeface="Arial Bold" charset="0"/>
              </a:rPr>
            </a:br>
            <a:r>
              <a:rPr lang="en-US" altLang="en-US" sz="4000" kern="1200" dirty="0">
                <a:solidFill>
                  <a:srgbClr val="F97815"/>
                </a:solidFill>
                <a:latin typeface="Arial" panose="020B0604020202020204" pitchFamily="34" charset="0"/>
                <a:ea typeface="Times New Roman" panose="02020603050405020304" pitchFamily="18" charset="0"/>
                <a:cs typeface="Calibri" panose="020F0502020204030204" pitchFamily="34" charset="0"/>
                <a:sym typeface="Arial Bold" charset="0"/>
              </a:rPr>
              <a:t>3. SWITCH TO A LOW COST GREEN SUPPLIER FOR YOUR HOME AND BUSINESS              </a:t>
            </a:r>
          </a:p>
        </p:txBody>
      </p:sp>
    </p:spTree>
    <p:extLst>
      <p:ext uri="{BB962C8B-B14F-4D97-AF65-F5344CB8AC3E}">
        <p14:creationId xmlns:p14="http://schemas.microsoft.com/office/powerpoint/2010/main" val="1216433805"/>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B1E22-C288-4CD9-8289-1FD784CC06BC}"/>
              </a:ext>
            </a:extLst>
          </p:cNvPr>
          <p:cNvSpPr>
            <a:spLocks noGrp="1"/>
          </p:cNvSpPr>
          <p:nvPr>
            <p:ph type="title"/>
          </p:nvPr>
        </p:nvSpPr>
        <p:spPr>
          <a:xfrm>
            <a:off x="2584450" y="393701"/>
            <a:ext cx="10972800" cy="774700"/>
          </a:xfrm>
        </p:spPr>
        <p:txBody>
          <a:bodyPr/>
          <a:lstStyle/>
          <a:p>
            <a:pPr lvl="0" algn="l">
              <a:lnSpc>
                <a:spcPct val="100000"/>
              </a:lnSpc>
            </a:pPr>
            <a:r>
              <a:rPr lang="en-US" altLang="en-US" sz="5063" b="1" dirty="0">
                <a:latin typeface="Arial" panose="020B0604020202020204" pitchFamily="34" charset="0"/>
                <a:cs typeface="Calibri" panose="020F0502020204030204" pitchFamily="34" charset="0"/>
              </a:rPr>
              <a:t>SWITCH YOUR ELECTRIC SUPPLY</a:t>
            </a:r>
            <a:br>
              <a:rPr lang="en-US" altLang="en-US" sz="1031" dirty="0">
                <a:latin typeface="Arial" panose="020B0604020202020204" pitchFamily="34" charset="0"/>
              </a:rPr>
            </a:br>
            <a:r>
              <a:rPr lang="en-US" altLang="en-US" sz="5063" b="1" dirty="0">
                <a:latin typeface="Arial" panose="020B0604020202020204" pitchFamily="34" charset="0"/>
                <a:cs typeface="Calibri" panose="020F0502020204030204" pitchFamily="34" charset="0"/>
              </a:rPr>
              <a:t>TO GREEN RENEWABLE ENERGY</a:t>
            </a:r>
            <a:br>
              <a:rPr lang="en-US" altLang="en-US" sz="1031" dirty="0">
                <a:latin typeface="Arial" panose="020B0604020202020204" pitchFamily="34" charset="0"/>
              </a:rPr>
            </a:br>
            <a:endParaRPr lang="en-US" dirty="0"/>
          </a:p>
        </p:txBody>
      </p:sp>
      <p:pic>
        <p:nvPicPr>
          <p:cNvPr id="1026" name="Picture 2" descr="JCP&amp;L Energy Sources">
            <a:extLst>
              <a:ext uri="{FF2B5EF4-FFF2-40B4-BE49-F238E27FC236}">
                <a16:creationId xmlns:a16="http://schemas.microsoft.com/office/drawing/2014/main" id="{69286DCD-2989-4E46-A252-3FD900C1AE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3210" y="3745503"/>
            <a:ext cx="4915351" cy="38862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ttp://electric.smiller.org/images/image002.jpg">
            <a:extLst>
              <a:ext uri="{FF2B5EF4-FFF2-40B4-BE49-F238E27FC236}">
                <a16:creationId xmlns:a16="http://schemas.microsoft.com/office/drawing/2014/main" id="{24FDE354-92C7-49E6-A3A4-DCCC61EACA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8441" y="5398497"/>
            <a:ext cx="839391" cy="6429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B43671D-3C4B-4DD2-A639-1AB7DA1E81F7}"/>
              </a:ext>
            </a:extLst>
          </p:cNvPr>
          <p:cNvSpPr txBox="1"/>
          <p:nvPr/>
        </p:nvSpPr>
        <p:spPr>
          <a:xfrm>
            <a:off x="4553927" y="8191545"/>
            <a:ext cx="7808058" cy="646331"/>
          </a:xfrm>
          <a:prstGeom prst="rect">
            <a:avLst/>
          </a:prstGeom>
          <a:noFill/>
        </p:spPr>
        <p:txBody>
          <a:bodyPr wrap="square" rtlCol="0">
            <a:spAutoFit/>
          </a:bodyPr>
          <a:lstStyle/>
          <a:p>
            <a:pPr defTabSz="857250" eaLnBrk="0" fontAlgn="base">
              <a:spcBef>
                <a:spcPct val="0"/>
              </a:spcBef>
              <a:spcAft>
                <a:spcPct val="0"/>
              </a:spcAft>
            </a:pPr>
            <a:r>
              <a:rPr lang="en-US" altLang="en-US" sz="3600" kern="1200" dirty="0">
                <a:latin typeface="Arial" panose="020B0604020202020204" pitchFamily="34" charset="0"/>
                <a:ea typeface="Times New Roman" panose="02020603050405020304" pitchFamily="18" charset="0"/>
                <a:cs typeface="Calibri" panose="020F0502020204030204" pitchFamily="34" charset="0"/>
                <a:sym typeface="Arial Bold" charset="0"/>
              </a:rPr>
              <a:t>HTTP://ELECTRIC.SMILLER.ORG</a:t>
            </a:r>
            <a:endParaRPr lang="en-US" altLang="en-US" sz="3600" b="0" kern="1200" dirty="0">
              <a:latin typeface="Arial" panose="020B0604020202020204" pitchFamily="34" charset="0"/>
              <a:sym typeface="Arial Bold" charset="0"/>
            </a:endParaRPr>
          </a:p>
        </p:txBody>
      </p:sp>
      <p:sp>
        <p:nvSpPr>
          <p:cNvPr id="3" name="TextBox 2">
            <a:extLst>
              <a:ext uri="{FF2B5EF4-FFF2-40B4-BE49-F238E27FC236}">
                <a16:creationId xmlns:a16="http://schemas.microsoft.com/office/drawing/2014/main" id="{E8998916-DADD-46CD-A119-2D49BC0F2EF0}"/>
              </a:ext>
            </a:extLst>
          </p:cNvPr>
          <p:cNvSpPr txBox="1"/>
          <p:nvPr/>
        </p:nvSpPr>
        <p:spPr>
          <a:xfrm flipH="1">
            <a:off x="340617" y="3787079"/>
            <a:ext cx="4782593" cy="3539430"/>
          </a:xfrm>
          <a:prstGeom prst="rect">
            <a:avLst/>
          </a:prstGeom>
          <a:noFill/>
        </p:spPr>
        <p:txBody>
          <a:bodyPr wrap="square" rtlCol="0">
            <a:spAutoFit/>
          </a:bodyPr>
          <a:lstStyle/>
          <a:p>
            <a:pPr defTabSz="857250" fontAlgn="base" hangingPunct="1">
              <a:spcBef>
                <a:spcPct val="0"/>
              </a:spcBef>
              <a:spcAft>
                <a:spcPct val="0"/>
              </a:spcAft>
            </a:pPr>
            <a:r>
              <a:rPr lang="en-US" sz="3200" b="0" kern="1200" dirty="0">
                <a:sym typeface="Arial Bold" charset="0"/>
              </a:rPr>
              <a:t>N J </a:t>
            </a:r>
            <a:r>
              <a:rPr lang="en-US" sz="3200" b="0" kern="1200" dirty="0">
                <a:solidFill>
                  <a:srgbClr val="FF0000"/>
                </a:solidFill>
                <a:sym typeface="Arial Bold" charset="0"/>
              </a:rPr>
              <a:t>Renewable Portfolio Standard (RPS) </a:t>
            </a:r>
            <a:r>
              <a:rPr lang="en-US" sz="3200" b="0" kern="1200" dirty="0">
                <a:sym typeface="Arial Bold" charset="0"/>
              </a:rPr>
              <a:t>requires 24% renewable in 2020</a:t>
            </a:r>
          </a:p>
          <a:p>
            <a:pPr defTabSz="857250" fontAlgn="base" hangingPunct="1">
              <a:spcBef>
                <a:spcPct val="0"/>
              </a:spcBef>
              <a:spcAft>
                <a:spcPct val="0"/>
              </a:spcAft>
            </a:pPr>
            <a:br>
              <a:rPr lang="en-US" sz="3200" b="0" kern="1200" dirty="0">
                <a:sym typeface="Arial Bold" charset="0"/>
              </a:rPr>
            </a:br>
            <a:r>
              <a:rPr lang="en-US" sz="3200" b="0" kern="1200" dirty="0">
                <a:sym typeface="Arial Bold" charset="0"/>
              </a:rPr>
              <a:t>(Purchased through </a:t>
            </a:r>
            <a:br>
              <a:rPr lang="en-US" sz="3200" b="0" kern="1200" dirty="0">
                <a:sym typeface="Arial Bold" charset="0"/>
              </a:rPr>
            </a:br>
            <a:r>
              <a:rPr lang="en-US" sz="3200" b="0" kern="1200" dirty="0">
                <a:sym typeface="Arial Bold" charset="0"/>
              </a:rPr>
              <a:t>SRECs and RECs)</a:t>
            </a:r>
            <a:r>
              <a:rPr lang="en-US" sz="2800" b="0" kern="1200" dirty="0">
                <a:sym typeface="Arial Bold" charset="0"/>
              </a:rPr>
              <a:t>.</a:t>
            </a:r>
          </a:p>
        </p:txBody>
      </p:sp>
      <p:pic>
        <p:nvPicPr>
          <p:cNvPr id="8" name="Picture 7">
            <a:extLst>
              <a:ext uri="{FF2B5EF4-FFF2-40B4-BE49-F238E27FC236}">
                <a16:creationId xmlns:a16="http://schemas.microsoft.com/office/drawing/2014/main" id="{B827F640-122E-4076-B4E6-9192F6F320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17712" y="3745503"/>
            <a:ext cx="3886200" cy="3886200"/>
          </a:xfrm>
          <a:prstGeom prst="rect">
            <a:avLst/>
          </a:prstGeom>
        </p:spPr>
      </p:pic>
    </p:spTree>
    <p:extLst>
      <p:ext uri="{BB962C8B-B14F-4D97-AF65-F5344CB8AC3E}">
        <p14:creationId xmlns:p14="http://schemas.microsoft.com/office/powerpoint/2010/main" val="395004217"/>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A0200357-96EF-4439-B761-20EFAD8D62AC}"/>
              </a:ext>
            </a:extLst>
          </p:cNvPr>
          <p:cNvGraphicFramePr>
            <a:graphicFrameLocks/>
          </p:cNvGraphicFramePr>
          <p:nvPr>
            <p:extLst/>
          </p:nvPr>
        </p:nvGraphicFramePr>
        <p:xfrm>
          <a:off x="1059765" y="1168401"/>
          <a:ext cx="14459636" cy="767079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80DCA540-8091-4D7E-B3FD-B5A104477B48}"/>
              </a:ext>
            </a:extLst>
          </p:cNvPr>
          <p:cNvSpPr>
            <a:spLocks noGrp="1"/>
          </p:cNvSpPr>
          <p:nvPr>
            <p:ph type="title"/>
          </p:nvPr>
        </p:nvSpPr>
        <p:spPr>
          <a:xfrm>
            <a:off x="736599" y="393701"/>
            <a:ext cx="14562015" cy="774700"/>
          </a:xfrm>
        </p:spPr>
        <p:txBody>
          <a:bodyPr/>
          <a:lstStyle/>
          <a:p>
            <a:r>
              <a:rPr lang="en-US" dirty="0"/>
              <a:t>NJ RPS  (RENEWABLE PORTFOLIO STANDARD)</a:t>
            </a:r>
          </a:p>
        </p:txBody>
      </p:sp>
      <p:sp>
        <p:nvSpPr>
          <p:cNvPr id="5" name="TextBox 4">
            <a:extLst>
              <a:ext uri="{FF2B5EF4-FFF2-40B4-BE49-F238E27FC236}">
                <a16:creationId xmlns:a16="http://schemas.microsoft.com/office/drawing/2014/main" id="{45F97943-0CEB-4F89-9FDA-EC0570544DB5}"/>
              </a:ext>
            </a:extLst>
          </p:cNvPr>
          <p:cNvSpPr txBox="1"/>
          <p:nvPr/>
        </p:nvSpPr>
        <p:spPr>
          <a:xfrm rot="16200000">
            <a:off x="-1999958" y="3517610"/>
            <a:ext cx="6119448" cy="646331"/>
          </a:xfrm>
          <a:prstGeom prst="rect">
            <a:avLst/>
          </a:prstGeom>
          <a:noFill/>
        </p:spPr>
        <p:txBody>
          <a:bodyPr wrap="square" rtlCol="0">
            <a:spAutoFit/>
          </a:bodyPr>
          <a:lstStyle/>
          <a:p>
            <a:r>
              <a:rPr lang="en-US" sz="3600" dirty="0"/>
              <a:t>% RENEWABLE ENERGY</a:t>
            </a:r>
          </a:p>
        </p:txBody>
      </p:sp>
      <p:sp>
        <p:nvSpPr>
          <p:cNvPr id="7" name="TextBox 6">
            <a:extLst>
              <a:ext uri="{FF2B5EF4-FFF2-40B4-BE49-F238E27FC236}">
                <a16:creationId xmlns:a16="http://schemas.microsoft.com/office/drawing/2014/main" id="{772B94D4-40D3-44B7-A61B-D1C7CFD839AC}"/>
              </a:ext>
            </a:extLst>
          </p:cNvPr>
          <p:cNvSpPr txBox="1"/>
          <p:nvPr/>
        </p:nvSpPr>
        <p:spPr>
          <a:xfrm>
            <a:off x="1059765" y="7574340"/>
            <a:ext cx="15650438" cy="1569660"/>
          </a:xfrm>
          <a:prstGeom prst="rect">
            <a:avLst/>
          </a:prstGeom>
          <a:noFill/>
        </p:spPr>
        <p:txBody>
          <a:bodyPr wrap="none" rtlCol="0">
            <a:spAutoFit/>
          </a:bodyPr>
          <a:lstStyle/>
          <a:p>
            <a:r>
              <a:rPr lang="en-US" sz="3200" dirty="0"/>
              <a:t>CLASS I: SOLAR, WIND, WAVE/TIDAL, GEO, LANDFILL GAS, HYDRO (&lt; 3MW)…</a:t>
            </a:r>
          </a:p>
          <a:p>
            <a:r>
              <a:rPr lang="en-US" sz="3200" dirty="0"/>
              <a:t>CLASS II: HYDRO 3MW TO 30 MW + MUNICIPAL LANDFILL RECOVERY</a:t>
            </a:r>
          </a:p>
          <a:p>
            <a:r>
              <a:rPr lang="en-US" sz="3200" dirty="0"/>
              <a:t>SOLAR: “CARVE OUT” FOR SRECs</a:t>
            </a:r>
          </a:p>
        </p:txBody>
      </p:sp>
      <p:cxnSp>
        <p:nvCxnSpPr>
          <p:cNvPr id="9" name="Straight Arrow Connector 8">
            <a:extLst>
              <a:ext uri="{FF2B5EF4-FFF2-40B4-BE49-F238E27FC236}">
                <a16:creationId xmlns:a16="http://schemas.microsoft.com/office/drawing/2014/main" id="{A1575736-AB3C-4B7D-9DFF-BB354BDD50A7}"/>
              </a:ext>
            </a:extLst>
          </p:cNvPr>
          <p:cNvCxnSpPr>
            <a:cxnSpLocks/>
          </p:cNvCxnSpPr>
          <p:nvPr/>
        </p:nvCxnSpPr>
        <p:spPr bwMode="auto">
          <a:xfrm flipH="1">
            <a:off x="10374923" y="5609492"/>
            <a:ext cx="562709" cy="474785"/>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517767185"/>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2C6C1-0208-4BB5-AC84-87F8A49088EB}"/>
              </a:ext>
            </a:extLst>
          </p:cNvPr>
          <p:cNvSpPr>
            <a:spLocks noGrp="1"/>
          </p:cNvSpPr>
          <p:nvPr>
            <p:ph type="title"/>
          </p:nvPr>
        </p:nvSpPr>
        <p:spPr>
          <a:xfrm>
            <a:off x="2584450" y="393701"/>
            <a:ext cx="10901363" cy="774700"/>
          </a:xfrm>
        </p:spPr>
        <p:txBody>
          <a:bodyPr/>
          <a:lstStyle/>
          <a:p>
            <a:r>
              <a:rPr lang="en-US" dirty="0"/>
              <a:t>NJ RENEWABLE ELECTRIC PRICES</a:t>
            </a:r>
          </a:p>
        </p:txBody>
      </p:sp>
      <p:sp>
        <p:nvSpPr>
          <p:cNvPr id="3" name="Text Placeholder 2">
            <a:extLst>
              <a:ext uri="{FF2B5EF4-FFF2-40B4-BE49-F238E27FC236}">
                <a16:creationId xmlns:a16="http://schemas.microsoft.com/office/drawing/2014/main" id="{C3587D7C-396C-4B80-93E0-46C04C209059}"/>
              </a:ext>
            </a:extLst>
          </p:cNvPr>
          <p:cNvSpPr>
            <a:spLocks noGrp="1"/>
          </p:cNvSpPr>
          <p:nvPr>
            <p:ph type="body" sz="quarter" idx="1"/>
          </p:nvPr>
        </p:nvSpPr>
        <p:spPr>
          <a:xfrm>
            <a:off x="789354" y="1022759"/>
            <a:ext cx="14688944" cy="762000"/>
          </a:xfrm>
        </p:spPr>
        <p:txBody>
          <a:bodyPr/>
          <a:lstStyle/>
          <a:p>
            <a:r>
              <a:rPr lang="en-US" sz="2400" dirty="0"/>
              <a:t>3/18/2018 JCP&amp;L Territory;  “Basic  Generation Service” (formerly “Price to Compare”):</a:t>
            </a:r>
          </a:p>
          <a:p>
            <a:r>
              <a:rPr lang="en-US" dirty="0"/>
              <a:t> </a:t>
            </a:r>
            <a:r>
              <a:rPr lang="en-US" sz="4000" dirty="0">
                <a:solidFill>
                  <a:srgbClr val="FF0000"/>
                </a:solidFill>
              </a:rPr>
              <a:t>9.692cents/kwh </a:t>
            </a:r>
            <a:r>
              <a:rPr lang="en-US" sz="2400" dirty="0"/>
              <a:t>(</a:t>
            </a:r>
            <a:r>
              <a:rPr lang="en-US" sz="2400" dirty="0">
                <a:solidFill>
                  <a:srgbClr val="FF0000"/>
                </a:solidFill>
              </a:rPr>
              <a:t>residence</a:t>
            </a:r>
            <a:r>
              <a:rPr lang="en-US" sz="2400" dirty="0"/>
              <a:t> in 07748);  </a:t>
            </a:r>
            <a:r>
              <a:rPr lang="en-US" sz="4000" dirty="0">
                <a:solidFill>
                  <a:srgbClr val="FFFF00"/>
                </a:solidFill>
              </a:rPr>
              <a:t>9.04 cents/kwh </a:t>
            </a:r>
            <a:r>
              <a:rPr lang="en-US" sz="2400" dirty="0"/>
              <a:t>(</a:t>
            </a:r>
            <a:r>
              <a:rPr lang="en-US" sz="2400" dirty="0">
                <a:solidFill>
                  <a:srgbClr val="FFFF00"/>
                </a:solidFill>
              </a:rPr>
              <a:t>business</a:t>
            </a:r>
            <a:r>
              <a:rPr lang="en-US" sz="2400" dirty="0"/>
              <a:t> in 07733)</a:t>
            </a:r>
          </a:p>
        </p:txBody>
      </p:sp>
      <p:sp>
        <p:nvSpPr>
          <p:cNvPr id="5" name="TextBox 4">
            <a:extLst>
              <a:ext uri="{FF2B5EF4-FFF2-40B4-BE49-F238E27FC236}">
                <a16:creationId xmlns:a16="http://schemas.microsoft.com/office/drawing/2014/main" id="{4DE26575-F078-43AE-ACF6-90465DC6352F}"/>
              </a:ext>
            </a:extLst>
          </p:cNvPr>
          <p:cNvSpPr txBox="1"/>
          <p:nvPr/>
        </p:nvSpPr>
        <p:spPr>
          <a:xfrm>
            <a:off x="6824540" y="8502154"/>
            <a:ext cx="5906722" cy="646331"/>
          </a:xfrm>
          <a:prstGeom prst="rect">
            <a:avLst/>
          </a:prstGeom>
          <a:noFill/>
        </p:spPr>
        <p:txBody>
          <a:bodyPr wrap="square" rtlCol="0">
            <a:spAutoFit/>
          </a:bodyPr>
          <a:lstStyle/>
          <a:p>
            <a:pPr defTabSz="857250" fontAlgn="base" hangingPunct="1">
              <a:spcBef>
                <a:spcPct val="0"/>
              </a:spcBef>
              <a:spcAft>
                <a:spcPct val="0"/>
              </a:spcAft>
            </a:pPr>
            <a:r>
              <a:rPr lang="en-US" sz="3600" b="0" kern="1200" dirty="0">
                <a:solidFill>
                  <a:srgbClr val="000000"/>
                </a:solidFill>
                <a:sym typeface="Arial Bold" charset="0"/>
              </a:rPr>
              <a:t>http://</a:t>
            </a:r>
            <a:r>
              <a:rPr lang="en-US" sz="3600" kern="1200" dirty="0">
                <a:solidFill>
                  <a:srgbClr val="000000"/>
                </a:solidFill>
                <a:sym typeface="Arial Bold" charset="0"/>
              </a:rPr>
              <a:t>electric</a:t>
            </a:r>
            <a:r>
              <a:rPr lang="en-US" sz="3600" b="0" kern="1200" dirty="0">
                <a:solidFill>
                  <a:srgbClr val="000000"/>
                </a:solidFill>
                <a:sym typeface="Arial Bold" charset="0"/>
              </a:rPr>
              <a:t>.smiller.org</a:t>
            </a:r>
          </a:p>
        </p:txBody>
      </p:sp>
      <p:graphicFrame>
        <p:nvGraphicFramePr>
          <p:cNvPr id="7" name="Table 6">
            <a:extLst>
              <a:ext uri="{FF2B5EF4-FFF2-40B4-BE49-F238E27FC236}">
                <a16:creationId xmlns:a16="http://schemas.microsoft.com/office/drawing/2014/main" id="{8D76F9C6-1D86-4980-BD5F-902583E14B37}"/>
              </a:ext>
            </a:extLst>
          </p:cNvPr>
          <p:cNvGraphicFramePr>
            <a:graphicFrameLocks noGrp="1"/>
          </p:cNvGraphicFramePr>
          <p:nvPr>
            <p:extLst>
              <p:ext uri="{D42A27DB-BD31-4B8C-83A1-F6EECF244321}">
                <p14:modId xmlns:p14="http://schemas.microsoft.com/office/powerpoint/2010/main" val="1674195058"/>
              </p:ext>
            </p:extLst>
          </p:nvPr>
        </p:nvGraphicFramePr>
        <p:xfrm>
          <a:off x="565265" y="2227811"/>
          <a:ext cx="14913033" cy="6597233"/>
        </p:xfrm>
        <a:graphic>
          <a:graphicData uri="http://schemas.openxmlformats.org/drawingml/2006/table">
            <a:tbl>
              <a:tblPr>
                <a:tableStyleId>{5940675A-B579-460E-94D1-54222C63F5DA}</a:tableStyleId>
              </a:tblPr>
              <a:tblGrid>
                <a:gridCol w="4077102">
                  <a:extLst>
                    <a:ext uri="{9D8B030D-6E8A-4147-A177-3AD203B41FA5}">
                      <a16:colId xmlns:a16="http://schemas.microsoft.com/office/drawing/2014/main" val="3342607955"/>
                    </a:ext>
                  </a:extLst>
                </a:gridCol>
                <a:gridCol w="1331713">
                  <a:extLst>
                    <a:ext uri="{9D8B030D-6E8A-4147-A177-3AD203B41FA5}">
                      <a16:colId xmlns:a16="http://schemas.microsoft.com/office/drawing/2014/main" val="3602869049"/>
                    </a:ext>
                  </a:extLst>
                </a:gridCol>
                <a:gridCol w="1869440">
                  <a:extLst>
                    <a:ext uri="{9D8B030D-6E8A-4147-A177-3AD203B41FA5}">
                      <a16:colId xmlns:a16="http://schemas.microsoft.com/office/drawing/2014/main" val="549147835"/>
                    </a:ext>
                  </a:extLst>
                </a:gridCol>
                <a:gridCol w="4064000">
                  <a:extLst>
                    <a:ext uri="{9D8B030D-6E8A-4147-A177-3AD203B41FA5}">
                      <a16:colId xmlns:a16="http://schemas.microsoft.com/office/drawing/2014/main" val="571740396"/>
                    </a:ext>
                  </a:extLst>
                </a:gridCol>
                <a:gridCol w="3570778">
                  <a:extLst>
                    <a:ext uri="{9D8B030D-6E8A-4147-A177-3AD203B41FA5}">
                      <a16:colId xmlns:a16="http://schemas.microsoft.com/office/drawing/2014/main" val="3825996524"/>
                    </a:ext>
                  </a:extLst>
                </a:gridCol>
              </a:tblGrid>
              <a:tr h="940302">
                <a:tc rowSpan="2">
                  <a:txBody>
                    <a:bodyPr/>
                    <a:lstStyle/>
                    <a:p>
                      <a:pPr algn="ctr" fontAlgn="ctr"/>
                      <a:r>
                        <a:rPr lang="en-US" sz="2800" b="1" u="none" strike="noStrike" dirty="0">
                          <a:effectLst/>
                        </a:rPr>
                        <a:t>COMPANY</a:t>
                      </a:r>
                      <a:endParaRPr lang="en-US" sz="2800" b="1" i="0" u="none" strike="noStrike" dirty="0">
                        <a:solidFill>
                          <a:srgbClr val="000000"/>
                        </a:solidFill>
                        <a:effectLst/>
                        <a:latin typeface="Calibri" panose="020F0502020204030204" pitchFamily="34" charset="0"/>
                      </a:endParaRPr>
                    </a:p>
                  </a:txBody>
                  <a:tcPr marL="9525" marR="9525" marT="9525" marB="0" anchor="ctr"/>
                </a:tc>
                <a:tc rowSpan="2">
                  <a:txBody>
                    <a:bodyPr/>
                    <a:lstStyle/>
                    <a:p>
                      <a:pPr algn="ctr" fontAlgn="ctr"/>
                      <a:r>
                        <a:rPr lang="en-US" sz="2400" b="1" u="none" strike="noStrike" dirty="0">
                          <a:effectLst/>
                        </a:rPr>
                        <a:t>PLAN NAME</a:t>
                      </a:r>
                      <a:endParaRPr lang="en-US" sz="2400" b="1" i="0" u="none" strike="noStrike" dirty="0">
                        <a:solidFill>
                          <a:srgbClr val="000000"/>
                        </a:solidFill>
                        <a:effectLst/>
                        <a:latin typeface="Calibri" panose="020F0502020204030204" pitchFamily="34" charset="0"/>
                      </a:endParaRPr>
                    </a:p>
                  </a:txBody>
                  <a:tcPr marL="9525" marR="9525" marT="9525" marB="0" anchor="ctr"/>
                </a:tc>
                <a:tc rowSpan="2">
                  <a:txBody>
                    <a:bodyPr/>
                    <a:lstStyle/>
                    <a:p>
                      <a:pPr algn="ctr" fontAlgn="ctr"/>
                      <a:r>
                        <a:rPr lang="en-US" sz="2400" b="1" u="none" strike="noStrike" dirty="0">
                          <a:effectLst/>
                        </a:rPr>
                        <a:t>RESOURCE</a:t>
                      </a:r>
                      <a:br>
                        <a:rPr lang="en-US" sz="2400" b="1" u="none" strike="noStrike" dirty="0">
                          <a:effectLst/>
                        </a:rPr>
                      </a:br>
                      <a:r>
                        <a:rPr lang="en-US" sz="2400" b="1" u="none" strike="noStrike" dirty="0">
                          <a:effectLst/>
                        </a:rPr>
                        <a:t> MIX</a:t>
                      </a:r>
                      <a:endParaRPr lang="en-US" sz="2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800" b="1" u="none" strike="noStrike" dirty="0">
                          <a:effectLst/>
                        </a:rPr>
                        <a:t>RESIDENCE</a:t>
                      </a:r>
                      <a:endParaRPr lang="en-US" sz="2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800" b="1" u="none" strike="noStrike" dirty="0">
                          <a:effectLst/>
                        </a:rPr>
                        <a:t>BUSINESS</a:t>
                      </a:r>
                      <a:endParaRPr lang="en-US" sz="28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298886593"/>
                  </a:ext>
                </a:extLst>
              </a:tr>
              <a:tr h="611407">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a:r>
                        <a:rPr lang="en-US" sz="2000" u="none" strike="noStrike" dirty="0">
                          <a:effectLst/>
                        </a:rPr>
                        <a:t>Cents/kwh</a:t>
                      </a:r>
                      <a:endParaRPr lang="en-US" sz="2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n-US" sz="2000" u="none" strike="noStrike" dirty="0">
                          <a:effectLst/>
                        </a:rPr>
                        <a:t>Cents/kwh</a:t>
                      </a:r>
                      <a:endParaRPr lang="en-US" sz="20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20126840"/>
                  </a:ext>
                </a:extLst>
              </a:tr>
              <a:tr h="733895">
                <a:tc>
                  <a:txBody>
                    <a:bodyPr/>
                    <a:lstStyle/>
                    <a:p>
                      <a:pPr algn="l" fontAlgn="ctr"/>
                      <a:r>
                        <a:rPr lang="en-US" sz="2400" b="1" u="none" strike="noStrike" dirty="0">
                          <a:effectLst/>
                        </a:rPr>
                        <a:t>Liberty Power *(e-certified)</a:t>
                      </a:r>
                      <a:endParaRPr lang="en-US" sz="2400" b="1" i="0" u="none" strike="noStrike" dirty="0">
                        <a:solidFill>
                          <a:srgbClr val="000000"/>
                        </a:solidFill>
                        <a:effectLst/>
                        <a:latin typeface="Calibri" panose="020F0502020204030204" pitchFamily="34" charset="0"/>
                      </a:endParaRPr>
                    </a:p>
                  </a:txBody>
                  <a:tcPr marL="9525" marR="9525" marT="9525" marB="0" anchor="ctr"/>
                </a:tc>
                <a:tc rowSpan="2">
                  <a:txBody>
                    <a:bodyPr/>
                    <a:lstStyle/>
                    <a:p>
                      <a:pPr algn="ctr" fontAlgn="t"/>
                      <a:r>
                        <a:rPr lang="en-US" sz="2000" u="none" strike="noStrike" dirty="0">
                          <a:effectLst/>
                        </a:rPr>
                        <a:t>Liberty Green</a:t>
                      </a:r>
                      <a:endParaRPr lang="en-US" sz="2000" b="0" i="0" u="none" strike="noStrike" dirty="0">
                        <a:solidFill>
                          <a:srgbClr val="000000"/>
                        </a:solidFill>
                        <a:effectLst/>
                        <a:latin typeface="Calibri" panose="020F0502020204030204" pitchFamily="34" charset="0"/>
                      </a:endParaRPr>
                    </a:p>
                  </a:txBody>
                  <a:tcPr marL="9525" marR="9525" marT="9525" marB="0"/>
                </a:tc>
                <a:tc rowSpan="2">
                  <a:txBody>
                    <a:bodyPr/>
                    <a:lstStyle/>
                    <a:p>
                      <a:pPr algn="ctr" fontAlgn="t"/>
                      <a:r>
                        <a:rPr lang="en-US" sz="2400" b="0" u="none" strike="noStrike" dirty="0">
                          <a:effectLst/>
                        </a:rPr>
                        <a:t>Super Green 21</a:t>
                      </a:r>
                      <a:endParaRPr lang="en-US" sz="2400" b="0" i="0" u="none" strike="noStrike" dirty="0">
                        <a:solidFill>
                          <a:srgbClr val="000000"/>
                        </a:solidFill>
                        <a:effectLst/>
                        <a:latin typeface="Calibri" panose="020F0502020204030204" pitchFamily="34" charset="0"/>
                      </a:endParaRPr>
                    </a:p>
                  </a:txBody>
                  <a:tcPr marL="9525" marR="9525" marT="9525" marB="0"/>
                </a:tc>
                <a:tc>
                  <a:txBody>
                    <a:bodyPr/>
                    <a:lstStyle/>
                    <a:p>
                      <a:pPr algn="l" fontAlgn="ctr"/>
                      <a:r>
                        <a:rPr lang="en-US" sz="2800" u="none" strike="noStrike" dirty="0">
                          <a:solidFill>
                            <a:srgbClr val="FF0000"/>
                          </a:solidFill>
                          <a:effectLst/>
                        </a:rPr>
                        <a:t> 9.215 (21mo)</a:t>
                      </a:r>
                      <a:endParaRPr lang="en-US" sz="2800" b="1" i="0" u="none" strike="noStrike" dirty="0">
                        <a:solidFill>
                          <a:srgbClr val="FF0000"/>
                        </a:solidFill>
                        <a:effectLst/>
                        <a:latin typeface="Calibri" panose="020F0502020204030204" pitchFamily="34" charset="0"/>
                      </a:endParaRPr>
                    </a:p>
                  </a:txBody>
                  <a:tcPr marL="9525" marR="9525" marT="9525" marB="0" anchor="ctr"/>
                </a:tc>
                <a:tc rowSpan="2">
                  <a:txBody>
                    <a:bodyPr/>
                    <a:lstStyle/>
                    <a:p>
                      <a:pPr algn="l" fontAlgn="t"/>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10064214"/>
                  </a:ext>
                </a:extLst>
              </a:tr>
              <a:tr h="1050386">
                <a:tc>
                  <a:txBody>
                    <a:bodyPr/>
                    <a:lstStyle/>
                    <a:p>
                      <a:pPr algn="l" fontAlgn="ctr"/>
                      <a:r>
                        <a:rPr lang="en-US" sz="1800" u="sng" strike="noStrike" dirty="0">
                          <a:effectLst/>
                          <a:hlinkClick r:id="rId3"/>
                        </a:rPr>
                        <a:t>https://www.libertypowercorp.com/</a:t>
                      </a:r>
                      <a:endParaRPr lang="en-US" sz="1800" b="0" i="0" u="sng" strike="noStrike" dirty="0">
                        <a:solidFill>
                          <a:srgbClr val="0563C1"/>
                        </a:solidFill>
                        <a:effectLst/>
                        <a:latin typeface="Calibri" panose="020F0502020204030204" pitchFamily="34" charset="0"/>
                      </a:endParaRPr>
                    </a:p>
                  </a:txBody>
                  <a:tcPr marL="9525" marR="9525" marT="9525" marB="0" anchor="ctr"/>
                </a:tc>
                <a:tc vMerge="1">
                  <a:txBody>
                    <a:bodyPr/>
                    <a:lstStyle/>
                    <a:p>
                      <a:endParaRPr lang="en-US"/>
                    </a:p>
                  </a:txBody>
                  <a:tcPr/>
                </a:tc>
                <a:tc vMerge="1">
                  <a:txBody>
                    <a:bodyPr/>
                    <a:lstStyle/>
                    <a:p>
                      <a:endParaRPr lang="en-US"/>
                    </a:p>
                  </a:txBody>
                  <a:tcPr/>
                </a:tc>
                <a:tc>
                  <a:txBody>
                    <a:bodyPr/>
                    <a:lstStyle/>
                    <a:p>
                      <a:pPr algn="l" fontAlgn="ctr"/>
                      <a:r>
                        <a:rPr lang="en-US" sz="1800" u="none" strike="noStrike" dirty="0">
                          <a:effectLst/>
                        </a:rPr>
                        <a:t>promo code 25x2 gets $50 discount</a:t>
                      </a:r>
                      <a:endParaRPr lang="en-US" sz="1800" b="1" i="0" u="none" strike="noStrike" dirty="0">
                        <a:solidFill>
                          <a:srgbClr val="000000"/>
                        </a:solidFill>
                        <a:effectLst/>
                        <a:latin typeface="Calibri" panose="020F0502020204030204" pitchFamily="34" charset="0"/>
                      </a:endParaRPr>
                    </a:p>
                  </a:txBody>
                  <a:tcPr marL="9525" marR="9525" marT="9525" marB="0" anchor="ctr"/>
                </a:tc>
                <a:tc vMerge="1">
                  <a:txBody>
                    <a:bodyPr/>
                    <a:lstStyle/>
                    <a:p>
                      <a:endParaRPr lang="en-US"/>
                    </a:p>
                  </a:txBody>
                  <a:tcPr/>
                </a:tc>
                <a:extLst>
                  <a:ext uri="{0D108BD9-81ED-4DB2-BD59-A6C34878D82A}">
                    <a16:rowId xmlns:a16="http://schemas.microsoft.com/office/drawing/2014/main" val="3972373862"/>
                  </a:ext>
                </a:extLst>
              </a:tr>
              <a:tr h="1637502">
                <a:tc>
                  <a:txBody>
                    <a:bodyPr/>
                    <a:lstStyle/>
                    <a:p>
                      <a:pPr algn="l" fontAlgn="ctr"/>
                      <a:r>
                        <a:rPr lang="en-US" sz="2400" b="1" u="none" strike="noStrike" dirty="0">
                          <a:effectLst/>
                        </a:rPr>
                        <a:t>Great Eastern Energy</a:t>
                      </a:r>
                      <a:endParaRPr lang="en-US" sz="2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Renewable Electricity</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000" b="1" u="none" strike="noStrike" dirty="0">
                          <a:effectLst/>
                        </a:rPr>
                        <a:t>100% Renewables</a:t>
                      </a:r>
                      <a:endParaRPr lang="en-US" sz="2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n-US" sz="2000" u="none" strike="noStrike" dirty="0">
                          <a:effectLst/>
                        </a:rPr>
                        <a:t> 9.698 (12mo )</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n-US" sz="2000" u="none" strike="noStrike">
                          <a:effectLst/>
                        </a:rPr>
                        <a:t> 8.549 </a:t>
                      </a:r>
                      <a:r>
                        <a:rPr lang="en-US" sz="2000" u="none" strike="noStrike" dirty="0">
                          <a:effectLst/>
                        </a:rPr>
                        <a:t>(12mo)</a:t>
                      </a:r>
                      <a:endParaRPr lang="en-US" sz="2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90997173"/>
                  </a:ext>
                </a:extLst>
              </a:tr>
              <a:tr h="573355">
                <a:tc>
                  <a:txBody>
                    <a:bodyPr/>
                    <a:lstStyle/>
                    <a:p>
                      <a:pPr algn="l" fontAlgn="ct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2000" u="none" strike="noStrike" dirty="0">
                          <a:effectLst/>
                        </a:rPr>
                        <a:t> 9.029 (24mo</a:t>
                      </a:r>
                      <a:r>
                        <a:rPr lang="en-US" sz="1100" u="none" strike="noStrike" dirty="0">
                          <a:effectLst/>
                        </a:rPr>
                        <a:t>)</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n-US" sz="2800" b="1" u="none" strike="noStrike" dirty="0">
                          <a:solidFill>
                            <a:srgbClr val="FFFF00"/>
                          </a:solidFill>
                          <a:effectLst/>
                        </a:rPr>
                        <a:t> 8.025 (24mo)</a:t>
                      </a:r>
                      <a:endParaRPr lang="en-US" sz="2800" b="1" i="0" u="none" strike="noStrike" dirty="0">
                        <a:solidFill>
                          <a:srgbClr val="FFFF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28199871"/>
                  </a:ext>
                </a:extLst>
              </a:tr>
              <a:tr h="1050386">
                <a:tc>
                  <a:txBody>
                    <a:bodyPr/>
                    <a:lstStyle/>
                    <a:p>
                      <a:pPr algn="l" fontAlgn="ctr"/>
                      <a:r>
                        <a:rPr lang="en-US" sz="1800" u="sng" strike="noStrike" dirty="0">
                          <a:effectLst/>
                          <a:hlinkClick r:id="rId4"/>
                        </a:rPr>
                        <a:t>http://greateasternenergy.com</a:t>
                      </a:r>
                      <a:endParaRPr lang="en-US" sz="1800" b="0" i="0" u="sng" strike="noStrike" dirty="0">
                        <a:solidFill>
                          <a:srgbClr val="0563C1"/>
                        </a:solidFill>
                        <a:effectLst/>
                        <a:latin typeface="Calibri" panose="020F0502020204030204" pitchFamily="34" charset="0"/>
                      </a:endParaRPr>
                    </a:p>
                  </a:txBody>
                  <a:tcPr marL="9525" marR="9525" marT="9525" marB="0" anchor="ctr"/>
                </a:tc>
                <a:tc>
                  <a:txBody>
                    <a:bodyPr/>
                    <a:lstStyle/>
                    <a:p>
                      <a:pPr algn="l"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n-US" sz="1100" u="none" strike="noStrike" dirty="0">
                          <a:effectLst/>
                        </a:rPr>
                        <a:t>(</a:t>
                      </a:r>
                      <a:r>
                        <a:rPr lang="en-US" sz="2000" u="none" strike="noStrike" dirty="0">
                          <a:effectLst/>
                        </a:rPr>
                        <a:t>promo price after enter “green”)</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n-US" sz="1400" u="none" strike="noStrike" dirty="0">
                          <a:effectLst/>
                        </a:rPr>
                        <a:t>(</a:t>
                      </a:r>
                      <a:r>
                        <a:rPr lang="en-US" sz="1800" u="none" strike="noStrike" dirty="0">
                          <a:effectLst/>
                        </a:rPr>
                        <a:t>promo price after enter "green")</a:t>
                      </a:r>
                      <a:endParaRPr lang="en-US" sz="18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17093822"/>
                  </a:ext>
                </a:extLst>
              </a:tr>
            </a:tbl>
          </a:graphicData>
        </a:graphic>
      </p:graphicFrame>
      <p:sp>
        <p:nvSpPr>
          <p:cNvPr id="8" name="TextBox 7">
            <a:extLst>
              <a:ext uri="{FF2B5EF4-FFF2-40B4-BE49-F238E27FC236}">
                <a16:creationId xmlns:a16="http://schemas.microsoft.com/office/drawing/2014/main" id="{D6C8F267-6353-4B76-8DC0-091E0DDDE662}"/>
              </a:ext>
            </a:extLst>
          </p:cNvPr>
          <p:cNvSpPr txBox="1"/>
          <p:nvPr/>
        </p:nvSpPr>
        <p:spPr>
          <a:xfrm>
            <a:off x="5108163" y="8497669"/>
            <a:ext cx="5827236" cy="646331"/>
          </a:xfrm>
          <a:prstGeom prst="rect">
            <a:avLst/>
          </a:prstGeom>
          <a:noFill/>
        </p:spPr>
        <p:txBody>
          <a:bodyPr wrap="none" rtlCol="0">
            <a:spAutoFit/>
          </a:bodyPr>
          <a:lstStyle/>
          <a:p>
            <a:r>
              <a:rPr lang="en-US" sz="3600" dirty="0"/>
              <a:t>ELECTRIC.SMILLER.ORG</a:t>
            </a:r>
          </a:p>
        </p:txBody>
      </p:sp>
      <p:sp>
        <p:nvSpPr>
          <p:cNvPr id="4" name="Right Arrow 3"/>
          <p:cNvSpPr/>
          <p:nvPr/>
        </p:nvSpPr>
        <p:spPr bwMode="auto">
          <a:xfrm rot="2700000">
            <a:off x="6326562" y="2834459"/>
            <a:ext cx="1916600" cy="484632"/>
          </a:xfrm>
          <a:prstGeom prst="rightArrow">
            <a:avLst/>
          </a:prstGeom>
          <a:solidFill>
            <a:srgbClr val="FF0000"/>
          </a:solidFill>
          <a:ln w="25400" cap="flat" cmpd="sng" algn="ctr">
            <a:noFill/>
            <a:prstDash val="solid"/>
            <a:round/>
            <a:headEnd type="none" w="med" len="med"/>
            <a:tailEnd type="oval" w="med" len="med"/>
          </a:ln>
          <a:effectLst/>
        </p:spPr>
        <p:txBody>
          <a:bodyPr vert="horz" wrap="square" lIns="91440" tIns="45720" rIns="91440" bIns="45720" numCol="1" rtlCol="0" anchor="t" anchorCtr="0" compatLnSpc="1">
            <a:prstTxWarp prst="textNoShape">
              <a:avLst/>
            </a:prstTxWarp>
          </a:bodyPr>
          <a:lstStyle/>
          <a:p>
            <a:pPr defTabSz="914400" fontAlgn="base" hangingPunct="1">
              <a:spcBef>
                <a:spcPct val="0"/>
              </a:spcBef>
              <a:spcAft>
                <a:spcPct val="0"/>
              </a:spcAft>
            </a:pPr>
            <a:endParaRPr lang="en-US" b="0">
              <a:sym typeface="Arial Bold" charset="0"/>
            </a:endParaRPr>
          </a:p>
        </p:txBody>
      </p:sp>
      <p:sp>
        <p:nvSpPr>
          <p:cNvPr id="6" name="Right Arrow 5"/>
          <p:cNvSpPr/>
          <p:nvPr/>
        </p:nvSpPr>
        <p:spPr bwMode="auto">
          <a:xfrm rot="3986851">
            <a:off x="9469040" y="4389310"/>
            <a:ext cx="4814061" cy="484632"/>
          </a:xfrm>
          <a:prstGeom prst="rightArrow">
            <a:avLst/>
          </a:prstGeom>
          <a:solidFill>
            <a:srgbClr val="FFFF00"/>
          </a:solidFill>
          <a:ln w="25400" cap="flat" cmpd="sng" algn="ctr">
            <a:noFill/>
            <a:prstDash val="solid"/>
            <a:round/>
            <a:headEnd type="none" w="med" len="med"/>
            <a:tailEnd type="oval" w="med" len="med"/>
          </a:ln>
          <a:effectLst/>
        </p:spPr>
        <p:txBody>
          <a:bodyPr vert="horz" wrap="square" lIns="91440" tIns="45720" rIns="91440" bIns="45720" numCol="1" rtlCol="0" anchor="t" anchorCtr="0" compatLnSpc="1">
            <a:prstTxWarp prst="textNoShape">
              <a:avLst/>
            </a:prstTxWarp>
          </a:bodyPr>
          <a:lstStyle/>
          <a:p>
            <a:pPr defTabSz="914400" fontAlgn="base" hangingPunct="1">
              <a:spcBef>
                <a:spcPct val="0"/>
              </a:spcBef>
              <a:spcAft>
                <a:spcPct val="0"/>
              </a:spcAft>
            </a:pPr>
            <a:endParaRPr lang="en-US" b="0">
              <a:sym typeface="Arial Bold" charset="0"/>
            </a:endParaRPr>
          </a:p>
        </p:txBody>
      </p:sp>
    </p:spTree>
    <p:extLst>
      <p:ext uri="{BB962C8B-B14F-4D97-AF65-F5344CB8AC3E}">
        <p14:creationId xmlns:p14="http://schemas.microsoft.com/office/powerpoint/2010/main" val="20540886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49BDB-5BF9-4CD4-902C-84B2645BADE4}"/>
              </a:ext>
            </a:extLst>
          </p:cNvPr>
          <p:cNvSpPr>
            <a:spLocks noGrp="1"/>
          </p:cNvSpPr>
          <p:nvPr>
            <p:ph type="title"/>
          </p:nvPr>
        </p:nvSpPr>
        <p:spPr/>
        <p:txBody>
          <a:bodyPr/>
          <a:lstStyle/>
          <a:p>
            <a:r>
              <a:rPr lang="en-US" dirty="0"/>
              <a:t>WHAT CAN YOU PERSONALLY DO</a:t>
            </a:r>
          </a:p>
        </p:txBody>
      </p:sp>
      <p:sp>
        <p:nvSpPr>
          <p:cNvPr id="3" name="Text Placeholder 2">
            <a:extLst>
              <a:ext uri="{FF2B5EF4-FFF2-40B4-BE49-F238E27FC236}">
                <a16:creationId xmlns:a16="http://schemas.microsoft.com/office/drawing/2014/main" id="{FBE63043-B05F-4DE9-B86F-C8A85EDEC2E1}"/>
              </a:ext>
            </a:extLst>
          </p:cNvPr>
          <p:cNvSpPr>
            <a:spLocks noGrp="1"/>
          </p:cNvSpPr>
          <p:nvPr>
            <p:ph type="body" sz="quarter" idx="1"/>
          </p:nvPr>
        </p:nvSpPr>
        <p:spPr/>
        <p:txBody>
          <a:bodyPr/>
          <a:lstStyle/>
          <a:p>
            <a:r>
              <a:rPr lang="en-US" sz="3600" dirty="0"/>
              <a:t>TO REDUCE YOUR GREENHOUSE GAS EMISSIONS</a:t>
            </a:r>
          </a:p>
        </p:txBody>
      </p:sp>
      <p:sp>
        <p:nvSpPr>
          <p:cNvPr id="4" name="TextBox 3">
            <a:extLst>
              <a:ext uri="{FF2B5EF4-FFF2-40B4-BE49-F238E27FC236}">
                <a16:creationId xmlns:a16="http://schemas.microsoft.com/office/drawing/2014/main" id="{B9A879BB-52AE-4F80-A395-12D63B0D1A64}"/>
              </a:ext>
            </a:extLst>
          </p:cNvPr>
          <p:cNvSpPr txBox="1"/>
          <p:nvPr/>
        </p:nvSpPr>
        <p:spPr>
          <a:xfrm>
            <a:off x="2413000" y="2143126"/>
            <a:ext cx="11715751" cy="5097678"/>
          </a:xfrm>
          <a:prstGeom prst="rect">
            <a:avLst/>
          </a:prstGeom>
          <a:noFill/>
        </p:spPr>
        <p:txBody>
          <a:bodyPr wrap="square" rtlCol="0">
            <a:spAutoFit/>
          </a:bodyPr>
          <a:lstStyle/>
          <a:p>
            <a:pPr defTabSz="857250" fontAlgn="base" hangingPunct="1">
              <a:spcBef>
                <a:spcPts val="1125"/>
              </a:spcBef>
              <a:spcAft>
                <a:spcPct val="0"/>
              </a:spcAft>
            </a:pPr>
            <a:br>
              <a:rPr lang="en-US" sz="1688" b="0" kern="1200" dirty="0">
                <a:sym typeface="Arial Bold" charset="0"/>
              </a:rPr>
            </a:br>
            <a:endParaRPr lang="en-US" sz="1688" b="0" kern="1200" dirty="0">
              <a:sym typeface="Arial Bold" charset="0"/>
            </a:endParaRPr>
          </a:p>
          <a:p>
            <a:pPr marL="321469" indent="-321469" defTabSz="857250" fontAlgn="base" hangingPunct="1">
              <a:spcBef>
                <a:spcPts val="1125"/>
              </a:spcBef>
              <a:spcAft>
                <a:spcPct val="0"/>
              </a:spcAft>
              <a:buFont typeface="Arial" panose="020B0604020202020204" pitchFamily="34" charset="0"/>
              <a:buChar char="•"/>
            </a:pPr>
            <a:r>
              <a:rPr lang="en-US" sz="4400" b="0" kern="1200" dirty="0">
                <a:solidFill>
                  <a:srgbClr val="F97815"/>
                </a:solidFill>
                <a:sym typeface="Arial Bold" charset="0"/>
              </a:rPr>
              <a:t>TRANSPORTATION: UPGRADE TO HYBRID/PLUG-IN HYBRID, OR FULL EV</a:t>
            </a:r>
            <a:br>
              <a:rPr lang="en-US" sz="4400" b="0" kern="1200" dirty="0">
                <a:solidFill>
                  <a:srgbClr val="F97815"/>
                </a:solidFill>
                <a:sym typeface="Arial Bold" charset="0"/>
              </a:rPr>
            </a:br>
            <a:endParaRPr lang="en-US" sz="4400" b="0" kern="1200" dirty="0">
              <a:solidFill>
                <a:srgbClr val="F97815"/>
              </a:solidFill>
              <a:sym typeface="Arial Bold" charset="0"/>
            </a:endParaRPr>
          </a:p>
          <a:p>
            <a:pPr marL="321469" indent="-321469" defTabSz="857250" fontAlgn="base" hangingPunct="1">
              <a:spcBef>
                <a:spcPts val="1125"/>
              </a:spcBef>
              <a:spcAft>
                <a:spcPct val="0"/>
              </a:spcAft>
              <a:buFont typeface="Arial" panose="020B0604020202020204" pitchFamily="34" charset="0"/>
              <a:buChar char="•"/>
            </a:pPr>
            <a:r>
              <a:rPr lang="en-US" sz="4400" b="0" kern="1200" dirty="0">
                <a:solidFill>
                  <a:srgbClr val="F97815"/>
                </a:solidFill>
                <a:sym typeface="Arial Bold" charset="0"/>
              </a:rPr>
              <a:t>HOT WATER: CONSIDER A HEAT PUMP</a:t>
            </a:r>
            <a:br>
              <a:rPr lang="en-US" sz="4400" b="0" kern="1200" dirty="0">
                <a:solidFill>
                  <a:srgbClr val="F97815"/>
                </a:solidFill>
                <a:sym typeface="Arial Bold" charset="0"/>
              </a:rPr>
            </a:br>
            <a:r>
              <a:rPr lang="en-US" sz="4400" b="0" kern="1200" dirty="0">
                <a:solidFill>
                  <a:srgbClr val="F97815"/>
                </a:solidFill>
                <a:sym typeface="Arial Bold" charset="0"/>
              </a:rPr>
              <a:t> </a:t>
            </a:r>
          </a:p>
          <a:p>
            <a:pPr marL="321469" indent="-321469" defTabSz="857250" fontAlgn="base" hangingPunct="1">
              <a:spcBef>
                <a:spcPts val="1125"/>
              </a:spcBef>
              <a:spcAft>
                <a:spcPct val="0"/>
              </a:spcAft>
              <a:buFont typeface="Arial" panose="020B0604020202020204" pitchFamily="34" charset="0"/>
              <a:buChar char="•"/>
            </a:pPr>
            <a:r>
              <a:rPr lang="en-US" sz="4400" b="0" kern="1200" dirty="0">
                <a:solidFill>
                  <a:srgbClr val="F97815"/>
                </a:solidFill>
                <a:sym typeface="Arial Bold" charset="0"/>
              </a:rPr>
              <a:t>HVAC: CONSIDER  HEAT PUMP</a:t>
            </a:r>
          </a:p>
        </p:txBody>
      </p:sp>
    </p:spTree>
    <p:extLst>
      <p:ext uri="{BB962C8B-B14F-4D97-AF65-F5344CB8AC3E}">
        <p14:creationId xmlns:p14="http://schemas.microsoft.com/office/powerpoint/2010/main" val="2265169978"/>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49BDB-5BF9-4CD4-902C-84B2645BADE4}"/>
              </a:ext>
            </a:extLst>
          </p:cNvPr>
          <p:cNvSpPr>
            <a:spLocks noGrp="1"/>
          </p:cNvSpPr>
          <p:nvPr>
            <p:ph type="title"/>
          </p:nvPr>
        </p:nvSpPr>
        <p:spPr>
          <a:xfrm>
            <a:off x="2891631" y="435360"/>
            <a:ext cx="10315575" cy="774700"/>
          </a:xfrm>
        </p:spPr>
        <p:txBody>
          <a:bodyPr/>
          <a:lstStyle/>
          <a:p>
            <a:r>
              <a:rPr lang="en-US" dirty="0"/>
              <a:t>WHAT YOU CAN PERSONALLY DO</a:t>
            </a:r>
          </a:p>
        </p:txBody>
      </p:sp>
      <p:sp>
        <p:nvSpPr>
          <p:cNvPr id="3" name="Text Placeholder 2">
            <a:extLst>
              <a:ext uri="{FF2B5EF4-FFF2-40B4-BE49-F238E27FC236}">
                <a16:creationId xmlns:a16="http://schemas.microsoft.com/office/drawing/2014/main" id="{FBE63043-B05F-4DE9-B86F-C8A85EDEC2E1}"/>
              </a:ext>
            </a:extLst>
          </p:cNvPr>
          <p:cNvSpPr>
            <a:spLocks noGrp="1"/>
          </p:cNvSpPr>
          <p:nvPr>
            <p:ph type="body" sz="quarter" idx="1"/>
          </p:nvPr>
        </p:nvSpPr>
        <p:spPr>
          <a:xfrm>
            <a:off x="2270125" y="1057467"/>
            <a:ext cx="11287126" cy="762000"/>
          </a:xfrm>
        </p:spPr>
        <p:txBody>
          <a:bodyPr/>
          <a:lstStyle/>
          <a:p>
            <a:r>
              <a:rPr lang="en-US" sz="3000" dirty="0"/>
              <a:t>TO REDUCE GREENHOUSE GAS EMISSIONS</a:t>
            </a:r>
          </a:p>
        </p:txBody>
      </p:sp>
      <p:sp>
        <p:nvSpPr>
          <p:cNvPr id="4" name="TextBox 3">
            <a:extLst>
              <a:ext uri="{FF2B5EF4-FFF2-40B4-BE49-F238E27FC236}">
                <a16:creationId xmlns:a16="http://schemas.microsoft.com/office/drawing/2014/main" id="{B9A879BB-52AE-4F80-A395-12D63B0D1A64}"/>
              </a:ext>
            </a:extLst>
          </p:cNvPr>
          <p:cNvSpPr txBox="1"/>
          <p:nvPr/>
        </p:nvSpPr>
        <p:spPr>
          <a:xfrm>
            <a:off x="455093" y="1896519"/>
            <a:ext cx="14917189" cy="6812121"/>
          </a:xfrm>
          <a:prstGeom prst="rect">
            <a:avLst/>
          </a:prstGeom>
          <a:noFill/>
        </p:spPr>
        <p:txBody>
          <a:bodyPr wrap="square" rtlCol="0">
            <a:spAutoFit/>
          </a:bodyPr>
          <a:lstStyle/>
          <a:p>
            <a:pPr defTabSz="857250" fontAlgn="base" hangingPunct="1">
              <a:spcBef>
                <a:spcPts val="1125"/>
              </a:spcBef>
              <a:spcAft>
                <a:spcPct val="0"/>
              </a:spcAft>
            </a:pPr>
            <a:r>
              <a:rPr lang="en-US" sz="3200" b="0" kern="1200" dirty="0">
                <a:sym typeface="Arial Bold" charset="0"/>
              </a:rPr>
              <a:t>CUSTOMIZE THIS TALK, AND GIVE TO YOUR TOWN LEADERS, “GREEN TEAM” OR ENVIRONMENTAL COMMISSION</a:t>
            </a:r>
          </a:p>
          <a:p>
            <a:pPr defTabSz="857250" fontAlgn="base" hangingPunct="1">
              <a:spcBef>
                <a:spcPts val="1125"/>
              </a:spcBef>
              <a:spcAft>
                <a:spcPct val="0"/>
              </a:spcAft>
            </a:pPr>
            <a:br>
              <a:rPr lang="en-US" sz="2800" b="0" kern="1200" dirty="0">
                <a:sym typeface="Arial Bold" charset="0"/>
              </a:rPr>
            </a:br>
            <a:r>
              <a:rPr lang="en-US" sz="3200" b="0" kern="1200" dirty="0">
                <a:sym typeface="Arial Bold" charset="0"/>
              </a:rPr>
              <a:t>JOIN  OR VOLUNTEER WITH YOUR TOWN’S “GREEN TEAM”</a:t>
            </a:r>
            <a:br>
              <a:rPr lang="en-US" sz="3200" b="0" kern="1200" dirty="0">
                <a:sym typeface="Arial Bold" charset="0"/>
              </a:rPr>
            </a:br>
            <a:endParaRPr lang="en-US" sz="3200" b="0" kern="1200" dirty="0">
              <a:sym typeface="Arial Bold" charset="0"/>
            </a:endParaRPr>
          </a:p>
          <a:p>
            <a:pPr defTabSz="857250" fontAlgn="base" hangingPunct="1">
              <a:spcBef>
                <a:spcPts val="1125"/>
              </a:spcBef>
              <a:spcAft>
                <a:spcPct val="0"/>
              </a:spcAft>
            </a:pPr>
            <a:r>
              <a:rPr lang="en-US" sz="3200" b="0" kern="1200" dirty="0">
                <a:sym typeface="Arial Bold" charset="0"/>
              </a:rPr>
              <a:t>DOWNLOAD , REHEARSE, AND PRESENT THE CLIMATE REALITY “TRUTH IN 10”</a:t>
            </a:r>
            <a:r>
              <a:rPr lang="en-US" sz="2800" b="0" kern="1200" dirty="0">
                <a:sym typeface="Arial Bold" charset="0"/>
              </a:rPr>
              <a:t>          https://www.climaterealityproject.org/</a:t>
            </a:r>
            <a:r>
              <a:rPr lang="en-US" sz="2800" kern="1200" dirty="0">
                <a:sym typeface="Arial Bold" charset="0"/>
              </a:rPr>
              <a:t>truth; then  w</a:t>
            </a:r>
            <a:r>
              <a:rPr lang="en-US" sz="3000" kern="1200" dirty="0">
                <a:sym typeface="Arial Bold" charset="0"/>
              </a:rPr>
              <a:t>atch Al Gore present “truth in 10”: https://www.youtube.com/watch?v=GX9plA52Efs</a:t>
            </a:r>
          </a:p>
          <a:p>
            <a:pPr defTabSz="857250" fontAlgn="base" hangingPunct="1">
              <a:spcBef>
                <a:spcPts val="1125"/>
              </a:spcBef>
              <a:spcAft>
                <a:spcPct val="0"/>
              </a:spcAft>
            </a:pPr>
            <a:br>
              <a:rPr lang="en-US" sz="3000" kern="1200" dirty="0">
                <a:sym typeface="Arial Bold" charset="0"/>
              </a:rPr>
            </a:br>
            <a:r>
              <a:rPr lang="en-US" sz="3200" b="0" kern="1200" dirty="0">
                <a:sym typeface="Arial Bold" charset="0"/>
              </a:rPr>
              <a:t>ATTEND (free) CLIMATE REALITY TRAINING (life changing!)</a:t>
            </a:r>
            <a:br>
              <a:rPr lang="en-US" sz="3200" b="0" kern="1200" dirty="0">
                <a:sym typeface="Arial Bold" charset="0"/>
              </a:rPr>
            </a:br>
            <a:r>
              <a:rPr lang="en-US" sz="3000" kern="1200" dirty="0">
                <a:sym typeface="Arial Bold" charset="0"/>
              </a:rPr>
              <a:t>Watch for 3 day training near you.  At the “TRUTH IN 10” download site, check the box “Yes, I would like to receive periodic updates…”</a:t>
            </a:r>
            <a:endParaRPr lang="en-US" sz="3000" b="0" kern="1200" dirty="0">
              <a:sym typeface="Arial Bold" charset="0"/>
            </a:endParaRPr>
          </a:p>
          <a:p>
            <a:pPr marL="321469" indent="-321469" defTabSz="857250" fontAlgn="base" hangingPunct="1">
              <a:spcBef>
                <a:spcPts val="1125"/>
              </a:spcBef>
              <a:spcAft>
                <a:spcPct val="0"/>
              </a:spcAft>
              <a:buFont typeface="Arial" panose="020B0604020202020204" pitchFamily="34" charset="0"/>
              <a:buChar char="•"/>
            </a:pPr>
            <a:endParaRPr lang="en-US" sz="3000" b="0" kern="1200" dirty="0">
              <a:sym typeface="Arial Bold" charset="0"/>
            </a:endParaRPr>
          </a:p>
        </p:txBody>
      </p:sp>
      <p:sp>
        <p:nvSpPr>
          <p:cNvPr id="5" name="TextBox 4">
            <a:extLst>
              <a:ext uri="{FF2B5EF4-FFF2-40B4-BE49-F238E27FC236}">
                <a16:creationId xmlns:a16="http://schemas.microsoft.com/office/drawing/2014/main" id="{BB58F9BB-BFD8-4EBA-B8CD-D794D7AB96E1}"/>
              </a:ext>
            </a:extLst>
          </p:cNvPr>
          <p:cNvSpPr txBox="1"/>
          <p:nvPr/>
        </p:nvSpPr>
        <p:spPr>
          <a:xfrm>
            <a:off x="3853266" y="8395103"/>
            <a:ext cx="7422225" cy="830997"/>
          </a:xfrm>
          <a:prstGeom prst="rect">
            <a:avLst/>
          </a:prstGeom>
          <a:noFill/>
        </p:spPr>
        <p:txBody>
          <a:bodyPr wrap="none" rtlCol="0">
            <a:spAutoFit/>
          </a:bodyPr>
          <a:lstStyle/>
          <a:p>
            <a:r>
              <a:rPr lang="en-US" sz="2800" dirty="0"/>
              <a:t>all information at http://climate.smiller.org</a:t>
            </a:r>
            <a:endParaRPr lang="en-US" dirty="0"/>
          </a:p>
          <a:p>
            <a:endParaRPr lang="en-US" dirty="0"/>
          </a:p>
        </p:txBody>
      </p:sp>
    </p:spTree>
    <p:extLst>
      <p:ext uri="{BB962C8B-B14F-4D97-AF65-F5344CB8AC3E}">
        <p14:creationId xmlns:p14="http://schemas.microsoft.com/office/powerpoint/2010/main" val="2870589480"/>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49BDB-5BF9-4CD4-902C-84B2645BADE4}"/>
              </a:ext>
            </a:extLst>
          </p:cNvPr>
          <p:cNvSpPr>
            <a:spLocks noGrp="1"/>
          </p:cNvSpPr>
          <p:nvPr>
            <p:ph type="title"/>
          </p:nvPr>
        </p:nvSpPr>
        <p:spPr>
          <a:xfrm>
            <a:off x="1197033" y="435360"/>
            <a:ext cx="13067607" cy="774700"/>
          </a:xfrm>
        </p:spPr>
        <p:txBody>
          <a:bodyPr/>
          <a:lstStyle/>
          <a:p>
            <a:r>
              <a:rPr lang="en-US" dirty="0"/>
              <a:t>JOIN RALLIES AND PROCLAMATIONS</a:t>
            </a:r>
          </a:p>
        </p:txBody>
      </p:sp>
      <p:pic>
        <p:nvPicPr>
          <p:cNvPr id="9" name="Picture 8">
            <a:extLst>
              <a:ext uri="{FF2B5EF4-FFF2-40B4-BE49-F238E27FC236}">
                <a16:creationId xmlns:a16="http://schemas.microsoft.com/office/drawing/2014/main" id="{EA68D2F2-AE7D-449D-8294-E5EF9036F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0" y="1595812"/>
            <a:ext cx="16002000" cy="6883400"/>
          </a:xfrm>
          <a:prstGeom prst="rect">
            <a:avLst/>
          </a:prstGeom>
        </p:spPr>
      </p:pic>
      <p:sp>
        <p:nvSpPr>
          <p:cNvPr id="10" name="TextBox 9">
            <a:extLst>
              <a:ext uri="{FF2B5EF4-FFF2-40B4-BE49-F238E27FC236}">
                <a16:creationId xmlns:a16="http://schemas.microsoft.com/office/drawing/2014/main" id="{988BBFFF-B149-4B9B-8EE6-9F227A0342FE}"/>
              </a:ext>
            </a:extLst>
          </p:cNvPr>
          <p:cNvSpPr txBox="1"/>
          <p:nvPr/>
        </p:nvSpPr>
        <p:spPr>
          <a:xfrm>
            <a:off x="332508" y="8575867"/>
            <a:ext cx="2161309" cy="400110"/>
          </a:xfrm>
          <a:prstGeom prst="rect">
            <a:avLst/>
          </a:prstGeom>
          <a:noFill/>
        </p:spPr>
        <p:txBody>
          <a:bodyPr wrap="square" rtlCol="0">
            <a:spAutoFit/>
          </a:bodyPr>
          <a:lstStyle/>
          <a:p>
            <a:r>
              <a:rPr lang="en-US" dirty="0"/>
              <a:t>FLORIDA</a:t>
            </a:r>
          </a:p>
        </p:txBody>
      </p:sp>
      <p:sp>
        <p:nvSpPr>
          <p:cNvPr id="3" name="Rectangle 2">
            <a:extLst>
              <a:ext uri="{FF2B5EF4-FFF2-40B4-BE49-F238E27FC236}">
                <a16:creationId xmlns:a16="http://schemas.microsoft.com/office/drawing/2014/main" id="{5C50C6EB-D0F2-4A1F-893F-7AE84287888A}"/>
              </a:ext>
            </a:extLst>
          </p:cNvPr>
          <p:cNvSpPr/>
          <p:nvPr/>
        </p:nvSpPr>
        <p:spPr>
          <a:xfrm>
            <a:off x="2623348" y="8508585"/>
            <a:ext cx="5107488" cy="400110"/>
          </a:xfrm>
          <a:prstGeom prst="rect">
            <a:avLst/>
          </a:prstGeom>
        </p:spPr>
        <p:txBody>
          <a:bodyPr wrap="none">
            <a:spAutoFit/>
          </a:bodyPr>
          <a:lstStyle/>
          <a:p>
            <a:r>
              <a:rPr lang="en-US" dirty="0"/>
              <a:t>https://www.sierraclub.org/ready-for-100</a:t>
            </a:r>
          </a:p>
        </p:txBody>
      </p:sp>
    </p:spTree>
    <p:extLst>
      <p:ext uri="{BB962C8B-B14F-4D97-AF65-F5344CB8AC3E}">
        <p14:creationId xmlns:p14="http://schemas.microsoft.com/office/powerpoint/2010/main" val="905193299"/>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49BDB-5BF9-4CD4-902C-84B2645BADE4}"/>
              </a:ext>
            </a:extLst>
          </p:cNvPr>
          <p:cNvSpPr>
            <a:spLocks noGrp="1"/>
          </p:cNvSpPr>
          <p:nvPr>
            <p:ph type="title"/>
          </p:nvPr>
        </p:nvSpPr>
        <p:spPr>
          <a:xfrm>
            <a:off x="1197033" y="435360"/>
            <a:ext cx="13067607" cy="774700"/>
          </a:xfrm>
        </p:spPr>
        <p:txBody>
          <a:bodyPr/>
          <a:lstStyle/>
          <a:p>
            <a:r>
              <a:rPr lang="en-US" dirty="0"/>
              <a:t>JOIN RALLIES AND PROCLAMATIONS</a:t>
            </a:r>
          </a:p>
        </p:txBody>
      </p:sp>
      <p:sp>
        <p:nvSpPr>
          <p:cNvPr id="10" name="TextBox 9">
            <a:extLst>
              <a:ext uri="{FF2B5EF4-FFF2-40B4-BE49-F238E27FC236}">
                <a16:creationId xmlns:a16="http://schemas.microsoft.com/office/drawing/2014/main" id="{988BBFFF-B149-4B9B-8EE6-9F227A0342FE}"/>
              </a:ext>
            </a:extLst>
          </p:cNvPr>
          <p:cNvSpPr txBox="1"/>
          <p:nvPr/>
        </p:nvSpPr>
        <p:spPr>
          <a:xfrm>
            <a:off x="332508" y="8575867"/>
            <a:ext cx="2161309" cy="400110"/>
          </a:xfrm>
          <a:prstGeom prst="rect">
            <a:avLst/>
          </a:prstGeom>
          <a:noFill/>
        </p:spPr>
        <p:txBody>
          <a:bodyPr wrap="square" rtlCol="0">
            <a:spAutoFit/>
          </a:bodyPr>
          <a:lstStyle/>
          <a:p>
            <a:r>
              <a:rPr lang="en-US" dirty="0"/>
              <a:t>LOUISIANA</a:t>
            </a:r>
          </a:p>
        </p:txBody>
      </p:sp>
      <p:pic>
        <p:nvPicPr>
          <p:cNvPr id="4" name="Picture 3">
            <a:extLst>
              <a:ext uri="{FF2B5EF4-FFF2-40B4-BE49-F238E27FC236}">
                <a16:creationId xmlns:a16="http://schemas.microsoft.com/office/drawing/2014/main" id="{62FE4F20-E709-4889-B6A0-95D7C2EC0A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2258" y="969830"/>
            <a:ext cx="5508157" cy="8006147"/>
          </a:xfrm>
          <a:prstGeom prst="rect">
            <a:avLst/>
          </a:prstGeom>
        </p:spPr>
      </p:pic>
      <p:sp>
        <p:nvSpPr>
          <p:cNvPr id="3" name="Rectangle 2">
            <a:extLst>
              <a:ext uri="{FF2B5EF4-FFF2-40B4-BE49-F238E27FC236}">
                <a16:creationId xmlns:a16="http://schemas.microsoft.com/office/drawing/2014/main" id="{060C8097-7DC2-46F5-A271-14D93BEB88BC}"/>
              </a:ext>
            </a:extLst>
          </p:cNvPr>
          <p:cNvSpPr/>
          <p:nvPr/>
        </p:nvSpPr>
        <p:spPr>
          <a:xfrm>
            <a:off x="10991645" y="8175757"/>
            <a:ext cx="5107488" cy="400110"/>
          </a:xfrm>
          <a:prstGeom prst="rect">
            <a:avLst/>
          </a:prstGeom>
        </p:spPr>
        <p:txBody>
          <a:bodyPr wrap="none">
            <a:spAutoFit/>
          </a:bodyPr>
          <a:lstStyle/>
          <a:p>
            <a:r>
              <a:rPr lang="en-US" dirty="0"/>
              <a:t>https://www.sierraclub.org/ready-for-100</a:t>
            </a:r>
          </a:p>
        </p:txBody>
      </p:sp>
    </p:spTree>
    <p:extLst>
      <p:ext uri="{BB962C8B-B14F-4D97-AF65-F5344CB8AC3E}">
        <p14:creationId xmlns:p14="http://schemas.microsoft.com/office/powerpoint/2010/main" val="298562260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E8623-5A09-4155-A3B9-48C2257EC279}"/>
              </a:ext>
            </a:extLst>
          </p:cNvPr>
          <p:cNvSpPr>
            <a:spLocks noGrp="1"/>
          </p:cNvSpPr>
          <p:nvPr>
            <p:ph type="title"/>
          </p:nvPr>
        </p:nvSpPr>
        <p:spPr>
          <a:xfrm>
            <a:off x="633047" y="2284901"/>
            <a:ext cx="5692339" cy="774700"/>
          </a:xfrm>
        </p:spPr>
        <p:txBody>
          <a:bodyPr/>
          <a:lstStyle/>
          <a:p>
            <a:r>
              <a:rPr lang="en-US" sz="4000" dirty="0"/>
              <a:t>“RESOLUTION IN SUPPORT OF CLEAN ENERGY”</a:t>
            </a:r>
            <a:br>
              <a:rPr lang="en-US" sz="4000" dirty="0"/>
            </a:br>
            <a:br>
              <a:rPr lang="en-US" sz="4000" dirty="0"/>
            </a:br>
            <a:br>
              <a:rPr lang="en-US" sz="4000" dirty="0"/>
            </a:br>
            <a:r>
              <a:rPr lang="en-US" sz="3200" dirty="0"/>
              <a:t>multiple short and long examples are available on Sierra Club Readyfor100 Resource Hub</a:t>
            </a:r>
            <a:br>
              <a:rPr lang="en-US" sz="3200" dirty="0"/>
            </a:br>
            <a:r>
              <a:rPr lang="en-US" sz="3200" dirty="0"/>
              <a:t> contact Steve Miller</a:t>
            </a:r>
          </a:p>
        </p:txBody>
      </p:sp>
      <p:pic>
        <p:nvPicPr>
          <p:cNvPr id="4" name="Picture 3">
            <a:extLst>
              <a:ext uri="{FF2B5EF4-FFF2-40B4-BE49-F238E27FC236}">
                <a16:creationId xmlns:a16="http://schemas.microsoft.com/office/drawing/2014/main" id="{3F1278CF-D462-4C65-9B09-485D15719E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2861" y="-126693"/>
            <a:ext cx="8823139" cy="10920599"/>
          </a:xfrm>
          <a:prstGeom prst="rect">
            <a:avLst/>
          </a:prstGeom>
        </p:spPr>
      </p:pic>
    </p:spTree>
    <p:extLst>
      <p:ext uri="{BB962C8B-B14F-4D97-AF65-F5344CB8AC3E}">
        <p14:creationId xmlns:p14="http://schemas.microsoft.com/office/powerpoint/2010/main" val="2586812508"/>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49BDB-5BF9-4CD4-902C-84B2645BADE4}"/>
              </a:ext>
            </a:extLst>
          </p:cNvPr>
          <p:cNvSpPr>
            <a:spLocks noGrp="1"/>
          </p:cNvSpPr>
          <p:nvPr>
            <p:ph type="title"/>
          </p:nvPr>
        </p:nvSpPr>
        <p:spPr>
          <a:xfrm>
            <a:off x="1197033" y="435360"/>
            <a:ext cx="13067607" cy="774700"/>
          </a:xfrm>
        </p:spPr>
        <p:txBody>
          <a:bodyPr/>
          <a:lstStyle/>
          <a:p>
            <a:r>
              <a:rPr lang="en-US" dirty="0"/>
              <a:t>JOIN RALLIES AND PROCLAMATIONS</a:t>
            </a:r>
          </a:p>
        </p:txBody>
      </p:sp>
      <p:pic>
        <p:nvPicPr>
          <p:cNvPr id="5" name="Picture 4">
            <a:extLst>
              <a:ext uri="{FF2B5EF4-FFF2-40B4-BE49-F238E27FC236}">
                <a16:creationId xmlns:a16="http://schemas.microsoft.com/office/drawing/2014/main" id="{572C76C2-7D25-415F-8D00-50B968B837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6200"/>
            <a:ext cx="16256000" cy="7797800"/>
          </a:xfrm>
          <a:prstGeom prst="rect">
            <a:avLst/>
          </a:prstGeom>
        </p:spPr>
      </p:pic>
      <p:sp>
        <p:nvSpPr>
          <p:cNvPr id="10" name="TextBox 9">
            <a:extLst>
              <a:ext uri="{FF2B5EF4-FFF2-40B4-BE49-F238E27FC236}">
                <a16:creationId xmlns:a16="http://schemas.microsoft.com/office/drawing/2014/main" id="{988BBFFF-B149-4B9B-8EE6-9F227A0342FE}"/>
              </a:ext>
            </a:extLst>
          </p:cNvPr>
          <p:cNvSpPr txBox="1"/>
          <p:nvPr/>
        </p:nvSpPr>
        <p:spPr>
          <a:xfrm>
            <a:off x="415635" y="7794240"/>
            <a:ext cx="2161309" cy="400110"/>
          </a:xfrm>
          <a:prstGeom prst="rect">
            <a:avLst/>
          </a:prstGeom>
          <a:noFill/>
        </p:spPr>
        <p:txBody>
          <a:bodyPr wrap="square" rtlCol="0">
            <a:spAutoFit/>
          </a:bodyPr>
          <a:lstStyle/>
          <a:p>
            <a:r>
              <a:rPr lang="en-US" dirty="0"/>
              <a:t>CALIFORNIA</a:t>
            </a:r>
          </a:p>
        </p:txBody>
      </p:sp>
      <p:sp>
        <p:nvSpPr>
          <p:cNvPr id="3" name="Rectangle 2">
            <a:extLst>
              <a:ext uri="{FF2B5EF4-FFF2-40B4-BE49-F238E27FC236}">
                <a16:creationId xmlns:a16="http://schemas.microsoft.com/office/drawing/2014/main" id="{AC48E400-E467-4146-A355-5BEBBFB51F7B}"/>
              </a:ext>
            </a:extLst>
          </p:cNvPr>
          <p:cNvSpPr/>
          <p:nvPr/>
        </p:nvSpPr>
        <p:spPr>
          <a:xfrm>
            <a:off x="2762045" y="8308530"/>
            <a:ext cx="5107488" cy="400110"/>
          </a:xfrm>
          <a:prstGeom prst="rect">
            <a:avLst/>
          </a:prstGeom>
        </p:spPr>
        <p:txBody>
          <a:bodyPr wrap="none">
            <a:spAutoFit/>
          </a:bodyPr>
          <a:lstStyle/>
          <a:p>
            <a:r>
              <a:rPr lang="en-US" dirty="0"/>
              <a:t>https://www.sierraclub.org/ready-for-100</a:t>
            </a:r>
          </a:p>
        </p:txBody>
      </p:sp>
    </p:spTree>
    <p:extLst>
      <p:ext uri="{BB962C8B-B14F-4D97-AF65-F5344CB8AC3E}">
        <p14:creationId xmlns:p14="http://schemas.microsoft.com/office/powerpoint/2010/main" val="2718552722"/>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49BDB-5BF9-4CD4-902C-84B2645BADE4}"/>
              </a:ext>
            </a:extLst>
          </p:cNvPr>
          <p:cNvSpPr>
            <a:spLocks noGrp="1"/>
          </p:cNvSpPr>
          <p:nvPr>
            <p:ph type="title"/>
          </p:nvPr>
        </p:nvSpPr>
        <p:spPr>
          <a:xfrm>
            <a:off x="1197033" y="435360"/>
            <a:ext cx="13067607" cy="774700"/>
          </a:xfrm>
        </p:spPr>
        <p:txBody>
          <a:bodyPr/>
          <a:lstStyle/>
          <a:p>
            <a:r>
              <a:rPr lang="en-US" dirty="0"/>
              <a:t>JOIN RALLIES AND PROCLAMATIONS</a:t>
            </a:r>
          </a:p>
        </p:txBody>
      </p:sp>
      <p:sp>
        <p:nvSpPr>
          <p:cNvPr id="10" name="TextBox 9">
            <a:extLst>
              <a:ext uri="{FF2B5EF4-FFF2-40B4-BE49-F238E27FC236}">
                <a16:creationId xmlns:a16="http://schemas.microsoft.com/office/drawing/2014/main" id="{988BBFFF-B149-4B9B-8EE6-9F227A0342FE}"/>
              </a:ext>
            </a:extLst>
          </p:cNvPr>
          <p:cNvSpPr txBox="1"/>
          <p:nvPr/>
        </p:nvSpPr>
        <p:spPr>
          <a:xfrm>
            <a:off x="415635" y="7794240"/>
            <a:ext cx="2394067" cy="400110"/>
          </a:xfrm>
          <a:prstGeom prst="rect">
            <a:avLst/>
          </a:prstGeom>
          <a:noFill/>
        </p:spPr>
        <p:txBody>
          <a:bodyPr wrap="square" rtlCol="0">
            <a:spAutoFit/>
          </a:bodyPr>
          <a:lstStyle/>
          <a:p>
            <a:r>
              <a:rPr lang="en-US" dirty="0"/>
              <a:t>NEW HAMPSHIRE</a:t>
            </a:r>
          </a:p>
        </p:txBody>
      </p:sp>
      <p:pic>
        <p:nvPicPr>
          <p:cNvPr id="4" name="Picture 3">
            <a:extLst>
              <a:ext uri="{FF2B5EF4-FFF2-40B4-BE49-F238E27FC236}">
                <a16:creationId xmlns:a16="http://schemas.microsoft.com/office/drawing/2014/main" id="{71730D13-4AEE-403B-9D7D-BBD2408A59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3700" y="895350"/>
            <a:ext cx="7848600" cy="7353300"/>
          </a:xfrm>
          <a:prstGeom prst="rect">
            <a:avLst/>
          </a:prstGeom>
        </p:spPr>
      </p:pic>
      <p:sp>
        <p:nvSpPr>
          <p:cNvPr id="3" name="Rectangle 2">
            <a:extLst>
              <a:ext uri="{FF2B5EF4-FFF2-40B4-BE49-F238E27FC236}">
                <a16:creationId xmlns:a16="http://schemas.microsoft.com/office/drawing/2014/main" id="{027BCE6C-6701-4F76-96B7-6D8E2F264625}"/>
              </a:ext>
            </a:extLst>
          </p:cNvPr>
          <p:cNvSpPr/>
          <p:nvPr/>
        </p:nvSpPr>
        <p:spPr>
          <a:xfrm>
            <a:off x="415635" y="8508585"/>
            <a:ext cx="5107488" cy="400110"/>
          </a:xfrm>
          <a:prstGeom prst="rect">
            <a:avLst/>
          </a:prstGeom>
        </p:spPr>
        <p:txBody>
          <a:bodyPr wrap="none">
            <a:spAutoFit/>
          </a:bodyPr>
          <a:lstStyle/>
          <a:p>
            <a:r>
              <a:rPr lang="en-US" dirty="0"/>
              <a:t>https://www.sierraclub.org/ready-for-100</a:t>
            </a:r>
          </a:p>
        </p:txBody>
      </p:sp>
    </p:spTree>
    <p:extLst>
      <p:ext uri="{BB962C8B-B14F-4D97-AF65-F5344CB8AC3E}">
        <p14:creationId xmlns:p14="http://schemas.microsoft.com/office/powerpoint/2010/main" val="2600023618"/>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49BDB-5BF9-4CD4-902C-84B2645BADE4}"/>
              </a:ext>
            </a:extLst>
          </p:cNvPr>
          <p:cNvSpPr>
            <a:spLocks noGrp="1"/>
          </p:cNvSpPr>
          <p:nvPr>
            <p:ph type="title"/>
          </p:nvPr>
        </p:nvSpPr>
        <p:spPr>
          <a:xfrm>
            <a:off x="1197033" y="435360"/>
            <a:ext cx="13067607" cy="774700"/>
          </a:xfrm>
        </p:spPr>
        <p:txBody>
          <a:bodyPr/>
          <a:lstStyle/>
          <a:p>
            <a:r>
              <a:rPr lang="en-US" dirty="0"/>
              <a:t>JOIN RALLYS AND PROCLAMATIONS</a:t>
            </a:r>
          </a:p>
        </p:txBody>
      </p:sp>
      <p:pic>
        <p:nvPicPr>
          <p:cNvPr id="5" name="Picture 4">
            <a:extLst>
              <a:ext uri="{FF2B5EF4-FFF2-40B4-BE49-F238E27FC236}">
                <a16:creationId xmlns:a16="http://schemas.microsoft.com/office/drawing/2014/main" id="{7A1031F0-AB88-4F57-9530-EA4F7BBB2D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25" y="1210060"/>
            <a:ext cx="16289250" cy="9773550"/>
          </a:xfrm>
          <a:prstGeom prst="rect">
            <a:avLst/>
          </a:prstGeom>
        </p:spPr>
      </p:pic>
      <p:sp>
        <p:nvSpPr>
          <p:cNvPr id="3" name="Rectangle 2">
            <a:extLst>
              <a:ext uri="{FF2B5EF4-FFF2-40B4-BE49-F238E27FC236}">
                <a16:creationId xmlns:a16="http://schemas.microsoft.com/office/drawing/2014/main" id="{EF5980CF-C0DA-4924-86E0-D7701C5FB967}"/>
              </a:ext>
            </a:extLst>
          </p:cNvPr>
          <p:cNvSpPr/>
          <p:nvPr/>
        </p:nvSpPr>
        <p:spPr>
          <a:xfrm>
            <a:off x="2140943" y="8743890"/>
            <a:ext cx="5107488" cy="400110"/>
          </a:xfrm>
          <a:prstGeom prst="rect">
            <a:avLst/>
          </a:prstGeom>
        </p:spPr>
        <p:txBody>
          <a:bodyPr wrap="none">
            <a:spAutoFit/>
          </a:bodyPr>
          <a:lstStyle/>
          <a:p>
            <a:r>
              <a:rPr lang="en-US" dirty="0"/>
              <a:t>https://www.sierraclub.org/ready-for-100</a:t>
            </a:r>
          </a:p>
        </p:txBody>
      </p:sp>
    </p:spTree>
    <p:extLst>
      <p:ext uri="{BB962C8B-B14F-4D97-AF65-F5344CB8AC3E}">
        <p14:creationId xmlns:p14="http://schemas.microsoft.com/office/powerpoint/2010/main" val="126207438"/>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49BDB-5BF9-4CD4-902C-84B2645BADE4}"/>
              </a:ext>
            </a:extLst>
          </p:cNvPr>
          <p:cNvSpPr>
            <a:spLocks noGrp="1"/>
          </p:cNvSpPr>
          <p:nvPr>
            <p:ph type="title"/>
          </p:nvPr>
        </p:nvSpPr>
        <p:spPr>
          <a:xfrm>
            <a:off x="1197033" y="435360"/>
            <a:ext cx="13067607" cy="774700"/>
          </a:xfrm>
        </p:spPr>
        <p:txBody>
          <a:bodyPr/>
          <a:lstStyle/>
          <a:p>
            <a:r>
              <a:rPr lang="en-US" dirty="0"/>
              <a:t>JOIN RALLIES AND PROCLAMATIONS</a:t>
            </a:r>
          </a:p>
        </p:txBody>
      </p:sp>
      <p:pic>
        <p:nvPicPr>
          <p:cNvPr id="4" name="Picture 3">
            <a:extLst>
              <a:ext uri="{FF2B5EF4-FFF2-40B4-BE49-F238E27FC236}">
                <a16:creationId xmlns:a16="http://schemas.microsoft.com/office/drawing/2014/main" id="{0288FBB7-6189-4E97-B240-BF94592DC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8562"/>
            <a:ext cx="16256000" cy="8025438"/>
          </a:xfrm>
          <a:prstGeom prst="rect">
            <a:avLst/>
          </a:prstGeom>
        </p:spPr>
      </p:pic>
      <p:sp>
        <p:nvSpPr>
          <p:cNvPr id="6" name="TextBox 5">
            <a:extLst>
              <a:ext uri="{FF2B5EF4-FFF2-40B4-BE49-F238E27FC236}">
                <a16:creationId xmlns:a16="http://schemas.microsoft.com/office/drawing/2014/main" id="{5333220B-EA50-42CE-8FA0-C4AA3E28186F}"/>
              </a:ext>
            </a:extLst>
          </p:cNvPr>
          <p:cNvSpPr txBox="1"/>
          <p:nvPr/>
        </p:nvSpPr>
        <p:spPr>
          <a:xfrm>
            <a:off x="731519" y="8508585"/>
            <a:ext cx="1681871" cy="400110"/>
          </a:xfrm>
          <a:prstGeom prst="rect">
            <a:avLst/>
          </a:prstGeom>
          <a:noFill/>
        </p:spPr>
        <p:txBody>
          <a:bodyPr wrap="none" rtlCol="0">
            <a:spAutoFit/>
          </a:bodyPr>
          <a:lstStyle/>
          <a:p>
            <a:r>
              <a:rPr lang="en-US" dirty="0"/>
              <a:t>COLORADO</a:t>
            </a:r>
          </a:p>
        </p:txBody>
      </p:sp>
      <p:sp>
        <p:nvSpPr>
          <p:cNvPr id="3" name="Rectangle 2">
            <a:extLst>
              <a:ext uri="{FF2B5EF4-FFF2-40B4-BE49-F238E27FC236}">
                <a16:creationId xmlns:a16="http://schemas.microsoft.com/office/drawing/2014/main" id="{A541DD7A-020D-493C-ACD9-CB03AF1B3193}"/>
              </a:ext>
            </a:extLst>
          </p:cNvPr>
          <p:cNvSpPr/>
          <p:nvPr/>
        </p:nvSpPr>
        <p:spPr>
          <a:xfrm>
            <a:off x="3538423" y="8508585"/>
            <a:ext cx="5107488" cy="400110"/>
          </a:xfrm>
          <a:prstGeom prst="rect">
            <a:avLst/>
          </a:prstGeom>
        </p:spPr>
        <p:txBody>
          <a:bodyPr wrap="none">
            <a:spAutoFit/>
          </a:bodyPr>
          <a:lstStyle/>
          <a:p>
            <a:r>
              <a:rPr lang="en-US" dirty="0"/>
              <a:t>https://www.sierraclub.org/ready-for-100</a:t>
            </a:r>
          </a:p>
        </p:txBody>
      </p:sp>
    </p:spTree>
    <p:extLst>
      <p:ext uri="{BB962C8B-B14F-4D97-AF65-F5344CB8AC3E}">
        <p14:creationId xmlns:p14="http://schemas.microsoft.com/office/powerpoint/2010/main" val="3390996163"/>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49BDB-5BF9-4CD4-902C-84B2645BADE4}"/>
              </a:ext>
            </a:extLst>
          </p:cNvPr>
          <p:cNvSpPr>
            <a:spLocks noGrp="1"/>
          </p:cNvSpPr>
          <p:nvPr>
            <p:ph type="title"/>
          </p:nvPr>
        </p:nvSpPr>
        <p:spPr>
          <a:xfrm>
            <a:off x="372157" y="591857"/>
            <a:ext cx="15089516" cy="1494398"/>
          </a:xfrm>
        </p:spPr>
        <p:txBody>
          <a:bodyPr/>
          <a:lstStyle/>
          <a:p>
            <a:pPr algn="ctr"/>
            <a:r>
              <a:rPr lang="en-US" sz="4000" dirty="0"/>
              <a:t>WHAT YOU CAN DO IN A GROUP TO BUILD MOMENTUM </a:t>
            </a:r>
            <a:br>
              <a:rPr lang="en-US" sz="4000" dirty="0"/>
            </a:br>
            <a:r>
              <a:rPr lang="en-US" sz="4000" dirty="0"/>
              <a:t>IN YOUR TOWN FOR 100% CLEAN ENERGY</a:t>
            </a:r>
          </a:p>
        </p:txBody>
      </p:sp>
      <p:sp>
        <p:nvSpPr>
          <p:cNvPr id="3" name="Text Placeholder 2">
            <a:extLst>
              <a:ext uri="{FF2B5EF4-FFF2-40B4-BE49-F238E27FC236}">
                <a16:creationId xmlns:a16="http://schemas.microsoft.com/office/drawing/2014/main" id="{FBE63043-B05F-4DE9-B86F-C8A85EDEC2E1}"/>
              </a:ext>
            </a:extLst>
          </p:cNvPr>
          <p:cNvSpPr>
            <a:spLocks noGrp="1"/>
          </p:cNvSpPr>
          <p:nvPr>
            <p:ph type="body" sz="quarter" idx="1"/>
          </p:nvPr>
        </p:nvSpPr>
        <p:spPr>
          <a:xfrm>
            <a:off x="764771" y="2599934"/>
            <a:ext cx="14533843" cy="1494398"/>
          </a:xfrm>
        </p:spPr>
        <p:txBody>
          <a:bodyPr/>
          <a:lstStyle/>
          <a:p>
            <a:pPr algn="l"/>
            <a:r>
              <a:rPr lang="en-US" sz="3200" dirty="0">
                <a:solidFill>
                  <a:schemeClr val="tx1"/>
                </a:solidFill>
                <a:latin typeface="+mj-lt"/>
                <a:ea typeface="+mj-ea"/>
                <a:cs typeface="+mj-cs"/>
              </a:rPr>
              <a:t>SUPPORTED BY SIERRA CLUB READY FOR 100% CAMPAIGN:</a:t>
            </a:r>
          </a:p>
          <a:p>
            <a:pPr marL="164306" lvl="1" indent="-457200">
              <a:buFont typeface="Arial" panose="020B0604020202020204" pitchFamily="34" charset="0"/>
              <a:buChar char="•"/>
            </a:pPr>
            <a:r>
              <a:rPr lang="en-US" sz="2800" dirty="0">
                <a:solidFill>
                  <a:schemeClr val="tx1"/>
                </a:solidFill>
                <a:latin typeface="+mj-lt"/>
                <a:ea typeface="+mj-ea"/>
                <a:cs typeface="+mj-cs"/>
              </a:rPr>
              <a:t>“HOW TO DO IT” STEP BY STEP DOCUMENTATION</a:t>
            </a:r>
          </a:p>
          <a:p>
            <a:pPr marL="164306" lvl="1" indent="-457200">
              <a:buFont typeface="Arial" panose="020B0604020202020204" pitchFamily="34" charset="0"/>
              <a:buChar char="•"/>
            </a:pPr>
            <a:r>
              <a:rPr lang="en-US" sz="2800" dirty="0">
                <a:solidFill>
                  <a:schemeClr val="tx1"/>
                </a:solidFill>
                <a:latin typeface="+mj-lt"/>
                <a:ea typeface="+mj-ea"/>
                <a:cs typeface="+mj-cs"/>
              </a:rPr>
              <a:t>ACCESS TO SIERRA CLUB CLIMATE ACTIVISTS IN YOUR TOWN</a:t>
            </a:r>
          </a:p>
          <a:p>
            <a:endParaRPr lang="en-US" sz="2250" dirty="0">
              <a:solidFill>
                <a:schemeClr val="tx1"/>
              </a:solidFill>
              <a:latin typeface="+mj-lt"/>
              <a:ea typeface="+mj-ea"/>
              <a:cs typeface="+mj-cs"/>
            </a:endParaRPr>
          </a:p>
        </p:txBody>
      </p:sp>
      <p:sp>
        <p:nvSpPr>
          <p:cNvPr id="4" name="TextBox 3">
            <a:extLst>
              <a:ext uri="{FF2B5EF4-FFF2-40B4-BE49-F238E27FC236}">
                <a16:creationId xmlns:a16="http://schemas.microsoft.com/office/drawing/2014/main" id="{B9A879BB-52AE-4F80-A395-12D63B0D1A64}"/>
              </a:ext>
            </a:extLst>
          </p:cNvPr>
          <p:cNvSpPr txBox="1"/>
          <p:nvPr/>
        </p:nvSpPr>
        <p:spPr>
          <a:xfrm>
            <a:off x="764771" y="4815965"/>
            <a:ext cx="14018935" cy="3149580"/>
          </a:xfrm>
          <a:prstGeom prst="rect">
            <a:avLst/>
          </a:prstGeom>
          <a:noFill/>
        </p:spPr>
        <p:txBody>
          <a:bodyPr wrap="square" rtlCol="0">
            <a:spAutoFit/>
          </a:bodyPr>
          <a:lstStyle/>
          <a:p>
            <a:pPr defTabSz="857250" fontAlgn="base" hangingPunct="1">
              <a:spcBef>
                <a:spcPts val="844"/>
              </a:spcBef>
              <a:spcAft>
                <a:spcPct val="0"/>
              </a:spcAft>
            </a:pPr>
            <a:r>
              <a:rPr lang="en-US" sz="3200" b="0" kern="1200" dirty="0">
                <a:sym typeface="Arial Bold" charset="0"/>
              </a:rPr>
              <a:t>SIGN UP TONIGHT- ADD YOUR NAME, AND CONTACT INFORMATION INCLUDING YOUR TOWN.  </a:t>
            </a:r>
            <a:br>
              <a:rPr lang="en-US" sz="3200" b="0" kern="1200" dirty="0">
                <a:sym typeface="Arial Bold" charset="0"/>
              </a:rPr>
            </a:br>
            <a:r>
              <a:rPr lang="en-US" sz="3200" b="0" kern="1200" dirty="0">
                <a:sym typeface="Arial Bold" charset="0"/>
              </a:rPr>
              <a:t> </a:t>
            </a:r>
          </a:p>
          <a:p>
            <a:pPr defTabSz="857250" fontAlgn="base" hangingPunct="1">
              <a:spcBef>
                <a:spcPts val="844"/>
              </a:spcBef>
              <a:spcAft>
                <a:spcPct val="0"/>
              </a:spcAft>
            </a:pPr>
            <a:r>
              <a:rPr lang="en-US" sz="3200" b="0" kern="1200" dirty="0">
                <a:sym typeface="Arial Bold" charset="0"/>
              </a:rPr>
              <a:t>WE WILL CONTACT YOU AND HELP FORM A CORE GROUP IN YOUR TOWN, AND HELP WITH SLIDES/TALKS AS REQUIRED</a:t>
            </a:r>
            <a:br>
              <a:rPr lang="en-US" sz="3200" b="0" kern="1200" dirty="0">
                <a:sym typeface="Arial Bold" charset="0"/>
              </a:rPr>
            </a:br>
            <a:endParaRPr lang="en-US" sz="3200" b="0" kern="1200" dirty="0">
              <a:sym typeface="Arial Bold" charset="0"/>
            </a:endParaRPr>
          </a:p>
        </p:txBody>
      </p:sp>
    </p:spTree>
    <p:extLst>
      <p:ext uri="{BB962C8B-B14F-4D97-AF65-F5344CB8AC3E}">
        <p14:creationId xmlns:p14="http://schemas.microsoft.com/office/powerpoint/2010/main" val="1083582975"/>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B161A-6D56-47E5-A587-07239BF10593}"/>
              </a:ext>
            </a:extLst>
          </p:cNvPr>
          <p:cNvSpPr>
            <a:spLocks noGrp="1"/>
          </p:cNvSpPr>
          <p:nvPr>
            <p:ph type="title"/>
          </p:nvPr>
        </p:nvSpPr>
        <p:spPr/>
        <p:txBody>
          <a:bodyPr/>
          <a:lstStyle/>
          <a:p>
            <a:r>
              <a:rPr lang="en-US" dirty="0"/>
              <a:t>WE BRAKE 4 CLIMATE</a:t>
            </a:r>
          </a:p>
        </p:txBody>
      </p:sp>
      <p:pic>
        <p:nvPicPr>
          <p:cNvPr id="4" name="WeBrake4Climate">
            <a:hlinkClick r:id="" action="ppaction://media"/>
            <a:extLst>
              <a:ext uri="{FF2B5EF4-FFF2-40B4-BE49-F238E27FC236}">
                <a16:creationId xmlns:a16="http://schemas.microsoft.com/office/drawing/2014/main" id="{0D0AF9D1-93C7-4CE8-BD28-47455F8244D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6256000" cy="9144000"/>
          </a:xfrm>
          <a:prstGeom prst="rect">
            <a:avLst/>
          </a:prstGeom>
        </p:spPr>
      </p:pic>
    </p:spTree>
    <p:extLst>
      <p:ext uri="{BB962C8B-B14F-4D97-AF65-F5344CB8AC3E}">
        <p14:creationId xmlns:p14="http://schemas.microsoft.com/office/powerpoint/2010/main" val="18596661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61F29-A832-4F60-A1ED-ED3A9052EE6A}"/>
              </a:ext>
            </a:extLst>
          </p:cNvPr>
          <p:cNvSpPr>
            <a:spLocks noGrp="1"/>
          </p:cNvSpPr>
          <p:nvPr>
            <p:ph type="title"/>
          </p:nvPr>
        </p:nvSpPr>
        <p:spPr>
          <a:xfrm>
            <a:off x="2770188" y="2000251"/>
            <a:ext cx="10315575" cy="774700"/>
          </a:xfrm>
        </p:spPr>
        <p:txBody>
          <a:bodyPr/>
          <a:lstStyle/>
          <a:p>
            <a:pPr eaLnBrk="1">
              <a:defRPr/>
            </a:pPr>
            <a:r>
              <a:rPr lang="en-US" altLang="en-US" sz="2625" dirty="0">
                <a:solidFill>
                  <a:schemeClr val="tx1">
                    <a:lumMod val="95000"/>
                  </a:schemeClr>
                </a:solidFill>
                <a:sym typeface="Arial" charset="0"/>
              </a:rPr>
              <a:t>WhatWeKnow.aaas.org</a:t>
            </a:r>
            <a:br>
              <a:rPr lang="en-US" altLang="en-US" sz="2625" dirty="0">
                <a:solidFill>
                  <a:schemeClr val="tx1">
                    <a:lumMod val="95000"/>
                  </a:schemeClr>
                </a:solidFill>
                <a:sym typeface="Arial" charset="0"/>
              </a:rPr>
            </a:br>
            <a:br>
              <a:rPr lang="en-US" altLang="en-US" sz="2625" dirty="0">
                <a:solidFill>
                  <a:schemeClr val="tx1">
                    <a:lumMod val="95000"/>
                  </a:schemeClr>
                </a:solidFill>
                <a:sym typeface="Arial" charset="0"/>
              </a:rPr>
            </a:br>
            <a:br>
              <a:rPr lang="en-US" altLang="en-US" sz="2625" dirty="0">
                <a:solidFill>
                  <a:schemeClr val="tx1">
                    <a:lumMod val="95000"/>
                  </a:schemeClr>
                </a:solidFill>
                <a:sym typeface="Arial" charset="0"/>
              </a:rPr>
            </a:br>
            <a:br>
              <a:rPr lang="en-US" altLang="en-US" sz="2625" dirty="0">
                <a:solidFill>
                  <a:schemeClr val="tx1">
                    <a:lumMod val="95000"/>
                  </a:schemeClr>
                </a:solidFill>
                <a:sym typeface="Arial" charset="0"/>
              </a:rPr>
            </a:br>
            <a:br>
              <a:rPr lang="en-US" altLang="en-US" sz="1688" dirty="0">
                <a:solidFill>
                  <a:schemeClr val="tx1">
                    <a:lumMod val="95000"/>
                  </a:schemeClr>
                </a:solidFill>
                <a:sym typeface="Arial" charset="0"/>
              </a:rPr>
            </a:br>
            <a:r>
              <a:rPr lang="en-US" altLang="en-US" dirty="0">
                <a:solidFill>
                  <a:schemeClr val="tx1">
                    <a:lumMod val="95000"/>
                  </a:schemeClr>
                </a:solidFill>
                <a:sym typeface="Arial" charset="0"/>
              </a:rPr>
              <a:t>“We Brake 4 Climate”</a:t>
            </a:r>
            <a:br>
              <a:rPr lang="en-US" altLang="en-US" dirty="0">
                <a:solidFill>
                  <a:schemeClr val="tx1">
                    <a:lumMod val="95000"/>
                  </a:schemeClr>
                </a:solidFill>
                <a:sym typeface="Arial" charset="0"/>
              </a:rPr>
            </a:br>
            <a:br>
              <a:rPr lang="en-US" altLang="en-US" dirty="0">
                <a:solidFill>
                  <a:schemeClr val="tx1">
                    <a:lumMod val="95000"/>
                  </a:schemeClr>
                </a:solidFill>
                <a:sym typeface="Arial" charset="0"/>
              </a:rPr>
            </a:br>
            <a:r>
              <a:rPr lang="en-US" altLang="en-US" dirty="0">
                <a:solidFill>
                  <a:schemeClr val="tx1">
                    <a:lumMod val="95000"/>
                  </a:schemeClr>
                </a:solidFill>
                <a:sym typeface="Arial" charset="0"/>
                <a:hlinkClick r:id="rId3"/>
              </a:rPr>
              <a:t>https://vimeo.com/88817119</a:t>
            </a:r>
            <a:br>
              <a:rPr lang="en-US" altLang="en-US" dirty="0">
                <a:solidFill>
                  <a:schemeClr val="tx1">
                    <a:lumMod val="95000"/>
                  </a:schemeClr>
                </a:solidFill>
                <a:sym typeface="Arial" charset="0"/>
              </a:rPr>
            </a:br>
            <a:br>
              <a:rPr lang="en-US" altLang="en-US" dirty="0">
                <a:solidFill>
                  <a:schemeClr val="tx1">
                    <a:lumMod val="95000"/>
                  </a:schemeClr>
                </a:solidFill>
                <a:sym typeface="Arial" charset="0"/>
              </a:rPr>
            </a:br>
            <a:r>
              <a:rPr lang="en-US" altLang="en-US" sz="3200" dirty="0">
                <a:solidFill>
                  <a:schemeClr val="tx1">
                    <a:lumMod val="95000"/>
                  </a:schemeClr>
                </a:solidFill>
                <a:sym typeface="Arial" charset="0"/>
              </a:rPr>
              <a:t>(1 minute movie)</a:t>
            </a:r>
            <a:br>
              <a:rPr lang="en-US" altLang="en-US" dirty="0">
                <a:solidFill>
                  <a:schemeClr val="tx1">
                    <a:lumMod val="95000"/>
                  </a:schemeClr>
                </a:solidFill>
                <a:sym typeface="Arial" charset="0"/>
              </a:rPr>
            </a:br>
            <a:endParaRPr lang="en-US" dirty="0"/>
          </a:p>
        </p:txBody>
      </p:sp>
      <p:sp>
        <p:nvSpPr>
          <p:cNvPr id="3" name="Text Placeholder 2">
            <a:extLst>
              <a:ext uri="{FF2B5EF4-FFF2-40B4-BE49-F238E27FC236}">
                <a16:creationId xmlns:a16="http://schemas.microsoft.com/office/drawing/2014/main" id="{8ABE2225-1856-47E0-81C0-CB45645F3BA9}"/>
              </a:ext>
            </a:extLst>
          </p:cNvPr>
          <p:cNvSpPr>
            <a:spLocks noGrp="1"/>
          </p:cNvSpPr>
          <p:nvPr>
            <p:ph type="body" sz="quarter" idx="1"/>
          </p:nvPr>
        </p:nvSpPr>
        <p:spPr>
          <a:xfrm>
            <a:off x="2970213" y="3214688"/>
            <a:ext cx="10315575" cy="762000"/>
          </a:xfrm>
        </p:spPr>
        <p:txBody>
          <a:bodyPr/>
          <a:lstStyle/>
          <a:p>
            <a:r>
              <a:rPr lang="en-US" altLang="en-US" sz="2250" dirty="0">
                <a:sym typeface="Arial" charset="0"/>
              </a:rPr>
              <a:t>American Association for the Advancement of Science</a:t>
            </a:r>
            <a:endParaRPr lang="en-US" dirty="0"/>
          </a:p>
        </p:txBody>
      </p:sp>
    </p:spTree>
    <p:extLst>
      <p:ext uri="{BB962C8B-B14F-4D97-AF65-F5344CB8AC3E}">
        <p14:creationId xmlns:p14="http://schemas.microsoft.com/office/powerpoint/2010/main" val="3235247580"/>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94CFCD-53B9-4879-A207-12C4B2A82BBE}"/>
              </a:ext>
            </a:extLst>
          </p:cNvPr>
          <p:cNvSpPr txBox="1"/>
          <p:nvPr/>
        </p:nvSpPr>
        <p:spPr>
          <a:xfrm>
            <a:off x="1739845" y="1364386"/>
            <a:ext cx="12770767" cy="1938992"/>
          </a:xfrm>
          <a:prstGeom prst="rect">
            <a:avLst/>
          </a:prstGeom>
          <a:noFill/>
        </p:spPr>
        <p:txBody>
          <a:bodyPr wrap="square" rtlCol="0">
            <a:spAutoFit/>
          </a:bodyPr>
          <a:lstStyle/>
          <a:p>
            <a:pPr algn="ctr" defTabSz="857250" fontAlgn="base" hangingPunct="1">
              <a:spcBef>
                <a:spcPct val="0"/>
              </a:spcBef>
              <a:spcAft>
                <a:spcPct val="0"/>
              </a:spcAft>
            </a:pPr>
            <a:r>
              <a:rPr lang="en-US" sz="6000" kern="1200" dirty="0">
                <a:sym typeface="Arial Bold" charset="0"/>
              </a:rPr>
              <a:t>PATH TO 100% CLEAN ENERGY IN YOUR TOWN</a:t>
            </a:r>
            <a:endParaRPr lang="en-US" sz="6000" b="0" kern="1200" dirty="0">
              <a:sym typeface="Arial Bold" charset="0"/>
            </a:endParaRPr>
          </a:p>
        </p:txBody>
      </p:sp>
      <p:sp>
        <p:nvSpPr>
          <p:cNvPr id="6" name="Rectangle 5">
            <a:extLst>
              <a:ext uri="{FF2B5EF4-FFF2-40B4-BE49-F238E27FC236}">
                <a16:creationId xmlns:a16="http://schemas.microsoft.com/office/drawing/2014/main" id="{8E173DDD-0AE9-4241-8117-43B220D7C203}"/>
              </a:ext>
            </a:extLst>
          </p:cNvPr>
          <p:cNvSpPr/>
          <p:nvPr/>
        </p:nvSpPr>
        <p:spPr>
          <a:xfrm>
            <a:off x="4396509" y="6810118"/>
            <a:ext cx="7457440" cy="1308050"/>
          </a:xfrm>
          <a:prstGeom prst="rect">
            <a:avLst/>
          </a:prstGeom>
        </p:spPr>
        <p:txBody>
          <a:bodyPr wrap="square">
            <a:spAutoFit/>
          </a:bodyPr>
          <a:lstStyle/>
          <a:p>
            <a:br>
              <a:rPr lang="en-US" sz="1100" dirty="0"/>
            </a:br>
            <a:r>
              <a:rPr lang="en-US" sz="4800" dirty="0"/>
              <a:t>http://climate.smiller.org</a:t>
            </a:r>
            <a:br>
              <a:rPr lang="en-US" dirty="0"/>
            </a:br>
            <a:endParaRPr lang="en-US" dirty="0"/>
          </a:p>
        </p:txBody>
      </p:sp>
      <p:sp>
        <p:nvSpPr>
          <p:cNvPr id="2" name="TextBox 1">
            <a:extLst>
              <a:ext uri="{FF2B5EF4-FFF2-40B4-BE49-F238E27FC236}">
                <a16:creationId xmlns:a16="http://schemas.microsoft.com/office/drawing/2014/main" id="{E18C438C-D983-4B6E-9EAA-A809C831CE66}"/>
              </a:ext>
            </a:extLst>
          </p:cNvPr>
          <p:cNvSpPr txBox="1"/>
          <p:nvPr/>
        </p:nvSpPr>
        <p:spPr>
          <a:xfrm>
            <a:off x="3507972" y="4255573"/>
            <a:ext cx="7847020" cy="2554545"/>
          </a:xfrm>
          <a:prstGeom prst="rect">
            <a:avLst/>
          </a:prstGeom>
          <a:noFill/>
        </p:spPr>
        <p:txBody>
          <a:bodyPr wrap="none" rtlCol="0">
            <a:spAutoFit/>
          </a:bodyPr>
          <a:lstStyle/>
          <a:p>
            <a:r>
              <a:rPr lang="en-US" sz="4000" dirty="0"/>
              <a:t>YOUR NAME &amp; CONTACT INFO</a:t>
            </a:r>
          </a:p>
          <a:p>
            <a:endParaRPr lang="en-US" sz="4000" dirty="0"/>
          </a:p>
          <a:p>
            <a:endParaRPr lang="en-US" sz="4000" dirty="0"/>
          </a:p>
          <a:p>
            <a:r>
              <a:rPr lang="en-US" sz="4000" dirty="0"/>
              <a:t>RESOURCES:</a:t>
            </a:r>
          </a:p>
        </p:txBody>
      </p:sp>
    </p:spTree>
    <p:extLst>
      <p:ext uri="{BB962C8B-B14F-4D97-AF65-F5344CB8AC3E}">
        <p14:creationId xmlns:p14="http://schemas.microsoft.com/office/powerpoint/2010/main" val="969370948"/>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65002-94D8-400B-AFAF-8E3FA6A4B44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FC5DF49-07A7-479C-8891-3F4371113DA3}"/>
              </a:ext>
            </a:extLst>
          </p:cNvPr>
          <p:cNvSpPr>
            <a:spLocks noGrp="1"/>
          </p:cNvSpPr>
          <p:nvPr>
            <p:ph type="body" sz="quarter" idx="1"/>
          </p:nvPr>
        </p:nvSpPr>
        <p:spPr/>
        <p:txBody>
          <a:bodyPr/>
          <a:lstStyle/>
          <a:p>
            <a:endParaRPr lang="en-US"/>
          </a:p>
        </p:txBody>
      </p:sp>
    </p:spTree>
    <p:extLst>
      <p:ext uri="{BB962C8B-B14F-4D97-AF65-F5344CB8AC3E}">
        <p14:creationId xmlns:p14="http://schemas.microsoft.com/office/powerpoint/2010/main" val="20079801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E8623-5A09-4155-A3B9-48C2257EC279}"/>
              </a:ext>
            </a:extLst>
          </p:cNvPr>
          <p:cNvSpPr>
            <a:spLocks noGrp="1"/>
          </p:cNvSpPr>
          <p:nvPr>
            <p:ph type="title"/>
          </p:nvPr>
        </p:nvSpPr>
        <p:spPr>
          <a:xfrm>
            <a:off x="882748" y="2031683"/>
            <a:ext cx="5692339" cy="774700"/>
          </a:xfrm>
        </p:spPr>
        <p:txBody>
          <a:bodyPr/>
          <a:lstStyle/>
          <a:p>
            <a:r>
              <a:rPr lang="en-US" sz="3375" dirty="0"/>
              <a:t>SUGGEST:  “RESOLUTION IN SUPPORT OF 100% RENEWABLE ELECTRICAL ENERGY BY 2035”</a:t>
            </a:r>
            <a:br>
              <a:rPr lang="en-US" sz="3375" dirty="0"/>
            </a:br>
            <a:br>
              <a:rPr lang="en-US" sz="3375" dirty="0"/>
            </a:br>
            <a:r>
              <a:rPr lang="en-US" sz="3375" dirty="0"/>
              <a:t>multiple short and long examples are available on Sierra Club Readyfor100 Resource Hub</a:t>
            </a:r>
            <a:br>
              <a:rPr lang="en-US" sz="3375" dirty="0"/>
            </a:br>
            <a:r>
              <a:rPr lang="en-US" sz="3375" dirty="0"/>
              <a:t> contact Steve Miller</a:t>
            </a:r>
            <a:endParaRPr lang="en-US" sz="1875" dirty="0"/>
          </a:p>
        </p:txBody>
      </p:sp>
      <p:sp>
        <p:nvSpPr>
          <p:cNvPr id="6" name="TextBox 5">
            <a:extLst>
              <a:ext uri="{FF2B5EF4-FFF2-40B4-BE49-F238E27FC236}">
                <a16:creationId xmlns:a16="http://schemas.microsoft.com/office/drawing/2014/main" id="{C26106DA-27E3-4FC6-89D9-76C2A4DDFE34}"/>
              </a:ext>
            </a:extLst>
          </p:cNvPr>
          <p:cNvSpPr txBox="1"/>
          <p:nvPr/>
        </p:nvSpPr>
        <p:spPr>
          <a:xfrm>
            <a:off x="7104184" y="140676"/>
            <a:ext cx="9151816" cy="12403395"/>
          </a:xfrm>
          <a:prstGeom prst="rect">
            <a:avLst/>
          </a:prstGeom>
          <a:noFill/>
        </p:spPr>
        <p:txBody>
          <a:bodyPr wrap="square" rtlCol="0">
            <a:spAutoFit/>
          </a:bodyPr>
          <a:lstStyle/>
          <a:p>
            <a:r>
              <a:rPr lang="en-US" dirty="0"/>
              <a:t>TEMPLATE- COMMITTEE RESOLUTION  - 100% Clean Electrical Energy by 2035</a:t>
            </a:r>
          </a:p>
          <a:p>
            <a:r>
              <a:rPr lang="en-US" dirty="0"/>
              <a:t>WHEREAS, [Related policies, commitments, plans and/or actions city has taken on climate and energy to-date]</a:t>
            </a:r>
          </a:p>
          <a:p>
            <a:r>
              <a:rPr lang="en-US" dirty="0"/>
              <a:t>WHEREAS, clean energy sources such as wind are now more affordable than fossil fuel sources; and energy efficiency measures that drive down energy demand are the most cost effective means to reduce fossil fuel consumption; and </a:t>
            </a:r>
          </a:p>
          <a:p>
            <a:r>
              <a:rPr lang="en-US" dirty="0"/>
              <a:t>WHEREAS, renewable energy represents an enormous economic opportunity for [CITY] to create jobs in an emerging industry, increase economic security and expand prosperity for local residents, reduce air pollution and associated public health risks, reduce the strain on water resources, and save consumers money  </a:t>
            </a:r>
          </a:p>
          <a:p>
            <a:r>
              <a:rPr lang="en-US" dirty="0"/>
              <a:t>WHEREAS, people of color, immigrants, refugees, economically disadvantaged residents, older people and children, people who are homeless, and people with existing mental or health conditions experience the impacts of climate change disproportionately; and</a:t>
            </a:r>
          </a:p>
          <a:p>
            <a:r>
              <a:rPr lang="en-US" dirty="0"/>
              <a:t>WHEREAS, clean energy is one of the fastest growing employment sectors and creates opportunities for good local jobs within the city; and </a:t>
            </a:r>
          </a:p>
          <a:p>
            <a:r>
              <a:rPr lang="en-US" dirty="0"/>
              <a:t>WHEREAS, cities across the nation have made commitments to transition to 100 percent clean energy and [CITY] strives to remain a leader among its peer cities. </a:t>
            </a:r>
          </a:p>
          <a:p>
            <a:r>
              <a:rPr lang="en-US" dirty="0"/>
              <a:t> </a:t>
            </a:r>
          </a:p>
          <a:p>
            <a:r>
              <a:rPr lang="en-US" dirty="0"/>
              <a:t>NOW THEREFORE IT BE RESOLVED by the [GOVERNING BODY] of [CITY] calls for the City to commit to transition to 100 percent clean energy in the form of wind and solar and energy efficiency measures within the electricity sector by 2035 and all energy-use sectors including heating and transportation by 2050. [GOVERNING BODY]  requests that the City develops a plan by [DATE] to meet the clean energy goal through a transparent and inclusive stakeholder process which includes community members as well as representatives from organizations representing labor, faith, social justice, environmental justice, frontline communities and those most impacted by our current energy systems, public health and the environment, economic development, utility sector, clean energy sector, universities and academic institutions, business, housing, employment services, low income advocates, government, and any other relevant groups. </a:t>
            </a:r>
          </a:p>
          <a:p>
            <a:r>
              <a:rPr lang="en-US" dirty="0"/>
              <a:t> </a:t>
            </a:r>
          </a:p>
          <a:p>
            <a:r>
              <a:rPr lang="en-US" dirty="0"/>
              <a:t>Introduced on [DATE] by: </a:t>
            </a:r>
          </a:p>
          <a:p>
            <a:r>
              <a:rPr lang="en-US" dirty="0"/>
              <a:t>Adopted on [DATE] as attested by</a:t>
            </a:r>
          </a:p>
        </p:txBody>
      </p:sp>
    </p:spTree>
    <p:extLst>
      <p:ext uri="{BB962C8B-B14F-4D97-AF65-F5344CB8AC3E}">
        <p14:creationId xmlns:p14="http://schemas.microsoft.com/office/powerpoint/2010/main" val="177655627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7CBE6-DAEB-4B11-8E21-94F5C415900A}"/>
              </a:ext>
            </a:extLst>
          </p:cNvPr>
          <p:cNvSpPr>
            <a:spLocks noGrp="1"/>
          </p:cNvSpPr>
          <p:nvPr>
            <p:ph type="title"/>
          </p:nvPr>
        </p:nvSpPr>
        <p:spPr/>
        <p:txBody>
          <a:bodyPr/>
          <a:lstStyle/>
          <a:p>
            <a:r>
              <a:rPr lang="en-US" dirty="0"/>
              <a:t>YOUR TOWN in a Warming World</a:t>
            </a:r>
          </a:p>
        </p:txBody>
      </p:sp>
      <p:sp>
        <p:nvSpPr>
          <p:cNvPr id="3" name="Text Placeholder 2">
            <a:extLst>
              <a:ext uri="{FF2B5EF4-FFF2-40B4-BE49-F238E27FC236}">
                <a16:creationId xmlns:a16="http://schemas.microsoft.com/office/drawing/2014/main" id="{EC412AB6-77A0-42C9-A161-C7AD4E9FA714}"/>
              </a:ext>
            </a:extLst>
          </p:cNvPr>
          <p:cNvSpPr>
            <a:spLocks noGrp="1"/>
          </p:cNvSpPr>
          <p:nvPr>
            <p:ph type="body" sz="quarter" idx="1"/>
          </p:nvPr>
        </p:nvSpPr>
        <p:spPr/>
        <p:txBody>
          <a:bodyPr/>
          <a:lstStyle/>
          <a:p>
            <a:r>
              <a:rPr lang="en-US" sz="3600" dirty="0"/>
              <a:t>How to Respond</a:t>
            </a:r>
          </a:p>
        </p:txBody>
      </p:sp>
      <p:sp>
        <p:nvSpPr>
          <p:cNvPr id="9" name="TextBox 8">
            <a:extLst>
              <a:ext uri="{FF2B5EF4-FFF2-40B4-BE49-F238E27FC236}">
                <a16:creationId xmlns:a16="http://schemas.microsoft.com/office/drawing/2014/main" id="{6F2DC929-0FB8-4B71-B3D3-F4A59DB5DA5B}"/>
              </a:ext>
            </a:extLst>
          </p:cNvPr>
          <p:cNvSpPr txBox="1"/>
          <p:nvPr/>
        </p:nvSpPr>
        <p:spPr>
          <a:xfrm>
            <a:off x="2277687" y="4261263"/>
            <a:ext cx="15514885" cy="1284967"/>
          </a:xfrm>
          <a:prstGeom prst="rect">
            <a:avLst/>
          </a:prstGeom>
          <a:noFill/>
        </p:spPr>
        <p:txBody>
          <a:bodyPr wrap="square" rtlCol="0">
            <a:spAutoFit/>
          </a:bodyPr>
          <a:lstStyle/>
          <a:p>
            <a:pPr defTabSz="857250" fontAlgn="base" hangingPunct="1">
              <a:spcBef>
                <a:spcPct val="0"/>
              </a:spcBef>
              <a:spcAft>
                <a:spcPct val="0"/>
              </a:spcAft>
            </a:pPr>
            <a:r>
              <a:rPr lang="en-US" sz="4000" b="0" kern="1200" dirty="0">
                <a:solidFill>
                  <a:srgbClr val="F97815"/>
                </a:solidFill>
                <a:sym typeface="Arial Bold" charset="0"/>
              </a:rPr>
              <a:t>FOLLOW THROUGH ON THE COMMITMENT</a:t>
            </a:r>
          </a:p>
          <a:p>
            <a:pPr marL="750094" lvl="1" indent="-321469" defTabSz="857250" fontAlgn="base" hangingPunct="1">
              <a:spcBef>
                <a:spcPct val="0"/>
              </a:spcBef>
              <a:spcAft>
                <a:spcPct val="0"/>
              </a:spcAft>
              <a:buFont typeface="Arial" panose="020B0604020202020204" pitchFamily="34" charset="0"/>
              <a:buChar char="•"/>
            </a:pPr>
            <a:endParaRPr lang="en-US" sz="1875" b="0" kern="1200" dirty="0">
              <a:sym typeface="Arial Bold" charset="0"/>
            </a:endParaRPr>
          </a:p>
          <a:p>
            <a:pPr defTabSz="857250" fontAlgn="base" hangingPunct="1">
              <a:spcBef>
                <a:spcPct val="0"/>
              </a:spcBef>
              <a:spcAft>
                <a:spcPct val="0"/>
              </a:spcAft>
            </a:pPr>
            <a:endParaRPr lang="en-US" sz="1875" b="0" kern="1200" dirty="0">
              <a:sym typeface="Arial Bold" charset="0"/>
            </a:endParaRPr>
          </a:p>
        </p:txBody>
      </p:sp>
    </p:spTree>
    <p:extLst>
      <p:ext uri="{BB962C8B-B14F-4D97-AF65-F5344CB8AC3E}">
        <p14:creationId xmlns:p14="http://schemas.microsoft.com/office/powerpoint/2010/main" val="8217630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33696-161D-4B0C-9FAB-997A6B54BDB7}"/>
              </a:ext>
            </a:extLst>
          </p:cNvPr>
          <p:cNvSpPr>
            <a:spLocks noGrp="1"/>
          </p:cNvSpPr>
          <p:nvPr>
            <p:ph type="title"/>
          </p:nvPr>
        </p:nvSpPr>
        <p:spPr>
          <a:xfrm>
            <a:off x="1250950" y="679328"/>
            <a:ext cx="13754100" cy="774700"/>
          </a:xfrm>
        </p:spPr>
        <p:txBody>
          <a:bodyPr/>
          <a:lstStyle/>
          <a:p>
            <a:r>
              <a:rPr lang="en-US" dirty="0"/>
              <a:t>NJ POLICY CHANGES TO DATE (a few of many)</a:t>
            </a:r>
            <a:br>
              <a:rPr lang="en-US" dirty="0"/>
            </a:br>
            <a:br>
              <a:rPr lang="en-US" dirty="0"/>
            </a:br>
            <a:br>
              <a:rPr lang="en-US" dirty="0"/>
            </a:br>
            <a:r>
              <a:rPr lang="en-US" dirty="0"/>
              <a:t> </a:t>
            </a:r>
          </a:p>
        </p:txBody>
      </p:sp>
      <p:sp>
        <p:nvSpPr>
          <p:cNvPr id="3" name="Text Placeholder 2">
            <a:extLst>
              <a:ext uri="{FF2B5EF4-FFF2-40B4-BE49-F238E27FC236}">
                <a16:creationId xmlns:a16="http://schemas.microsoft.com/office/drawing/2014/main" id="{93FB57D0-7A23-4173-94FA-148D1BC6F2D7}"/>
              </a:ext>
            </a:extLst>
          </p:cNvPr>
          <p:cNvSpPr>
            <a:spLocks noGrp="1"/>
          </p:cNvSpPr>
          <p:nvPr>
            <p:ph type="body" sz="quarter" idx="1"/>
          </p:nvPr>
        </p:nvSpPr>
        <p:spPr>
          <a:xfrm>
            <a:off x="694575" y="1640643"/>
            <a:ext cx="15561425" cy="5500688"/>
          </a:xfrm>
        </p:spPr>
        <p:txBody>
          <a:bodyPr/>
          <a:lstStyle/>
          <a:p>
            <a:pPr algn="l">
              <a:spcBef>
                <a:spcPts val="1800"/>
              </a:spcBef>
              <a:spcAft>
                <a:spcPts val="1800"/>
              </a:spcAft>
            </a:pPr>
            <a:r>
              <a:rPr lang="en-US" sz="3600" dirty="0"/>
              <a:t>GOV MURPHY IS FOLLOWING HIS ENERGY TRANSITION PLAN</a:t>
            </a:r>
            <a:br>
              <a:rPr lang="en-US" sz="3200" dirty="0"/>
            </a:br>
            <a:r>
              <a:rPr lang="en-US" sz="3200" dirty="0"/>
              <a:t>1st PRIORITY: 100% CE BY 2050</a:t>
            </a:r>
          </a:p>
          <a:p>
            <a:pPr algn="l">
              <a:spcBef>
                <a:spcPts val="1800"/>
              </a:spcBef>
              <a:spcAft>
                <a:spcPts val="1800"/>
              </a:spcAft>
            </a:pPr>
            <a:r>
              <a:rPr lang="en-US" sz="3600" dirty="0">
                <a:solidFill>
                  <a:srgbClr val="FFFFFF"/>
                </a:solidFill>
                <a:latin typeface="+mn-lt"/>
                <a:ea typeface="+mn-ea"/>
                <a:cs typeface="+mn-cs"/>
                <a:sym typeface="Arial Bold" charset="0"/>
              </a:rPr>
              <a:t>REJOINING RGGI  (CT, DE, ME, MD, MA, NJ, NY, RI, VT)</a:t>
            </a:r>
          </a:p>
          <a:p>
            <a:pPr marL="1797844" lvl="5" indent="-267891">
              <a:buFont typeface="Arial" panose="020B0604020202020204" pitchFamily="34" charset="0"/>
              <a:buChar char="•"/>
            </a:pPr>
            <a:r>
              <a:rPr lang="en-US" sz="3200" b="1" dirty="0"/>
              <a:t>SETS POWER SECTOR CO2 CAPS (declines 3%/year after 2020)</a:t>
            </a:r>
          </a:p>
          <a:p>
            <a:pPr marL="1797844" lvl="5" indent="-267891">
              <a:spcBef>
                <a:spcPts val="600"/>
              </a:spcBef>
              <a:spcAft>
                <a:spcPts val="1200"/>
              </a:spcAft>
              <a:buFont typeface="Arial" panose="020B0604020202020204" pitchFamily="34" charset="0"/>
              <a:buChar char="•"/>
            </a:pPr>
            <a:r>
              <a:rPr lang="en-US" sz="3200" b="1" dirty="0"/>
              <a:t>SELL EMISSION ALLOWANCES &amp; INVEST PROCEEDS</a:t>
            </a:r>
            <a:endParaRPr lang="en-US" sz="3600" dirty="0"/>
          </a:p>
          <a:p>
            <a:pPr algn="l">
              <a:spcBef>
                <a:spcPts val="1800"/>
              </a:spcBef>
              <a:spcAft>
                <a:spcPts val="1800"/>
              </a:spcAft>
            </a:pPr>
            <a:r>
              <a:rPr lang="en-US" sz="3600" dirty="0"/>
              <a:t>JOINED “US CLIMATE ALLIANCE” </a:t>
            </a:r>
            <a:br>
              <a:rPr lang="en-US" sz="3600" dirty="0"/>
            </a:br>
            <a:r>
              <a:rPr lang="en-US" sz="3600" dirty="0"/>
              <a:t>      (with 15 other states on E &amp; W coasts)</a:t>
            </a:r>
          </a:p>
          <a:p>
            <a:pPr marL="1797844" lvl="5" indent="-267891">
              <a:buFont typeface="Arial" panose="020B0604020202020204" pitchFamily="34" charset="0"/>
              <a:buChar char="•"/>
            </a:pPr>
            <a:r>
              <a:rPr lang="en-US" sz="3200" b="1" dirty="0"/>
              <a:t>RESTORE HIGHER SOCIETAL COST OF CARBON  (EPA  reduced)</a:t>
            </a:r>
          </a:p>
          <a:p>
            <a:pPr marL="1797844" lvl="5" indent="-267891">
              <a:spcBef>
                <a:spcPts val="600"/>
              </a:spcBef>
              <a:spcAft>
                <a:spcPts val="1200"/>
              </a:spcAft>
              <a:buFont typeface="Arial" panose="020B0604020202020204" pitchFamily="34" charset="0"/>
              <a:buChar char="•"/>
            </a:pPr>
            <a:r>
              <a:rPr lang="en-US" sz="3200" b="1" dirty="0"/>
              <a:t>REQUIRE NEAR-TERM GHG REDUCTIONS (at least 26-28% below 2005 by 2025)</a:t>
            </a:r>
          </a:p>
        </p:txBody>
      </p:sp>
      <p:sp>
        <p:nvSpPr>
          <p:cNvPr id="4" name="TextBox 3">
            <a:extLst>
              <a:ext uri="{FF2B5EF4-FFF2-40B4-BE49-F238E27FC236}">
                <a16:creationId xmlns:a16="http://schemas.microsoft.com/office/drawing/2014/main" id="{67EB05CB-37C0-496D-90DE-C41A9A456F32}"/>
              </a:ext>
            </a:extLst>
          </p:cNvPr>
          <p:cNvSpPr txBox="1"/>
          <p:nvPr/>
        </p:nvSpPr>
        <p:spPr>
          <a:xfrm>
            <a:off x="162350" y="8743890"/>
            <a:ext cx="14784817" cy="707886"/>
          </a:xfrm>
          <a:prstGeom prst="rect">
            <a:avLst/>
          </a:prstGeom>
          <a:noFill/>
        </p:spPr>
        <p:txBody>
          <a:bodyPr wrap="none" rtlCol="0">
            <a:spAutoFit/>
          </a:bodyPr>
          <a:lstStyle/>
          <a:p>
            <a:r>
              <a:rPr lang="en-US" dirty="0"/>
              <a:t>Transition plan: http://nj.gov/governor/news/reports/docs/Environment%20and%20Energy%20Transition%20Report.pdf </a:t>
            </a:r>
          </a:p>
          <a:p>
            <a:r>
              <a:rPr lang="en-US" dirty="0"/>
              <a:t> </a:t>
            </a:r>
          </a:p>
        </p:txBody>
      </p:sp>
    </p:spTree>
    <p:extLst>
      <p:ext uri="{BB962C8B-B14F-4D97-AF65-F5344CB8AC3E}">
        <p14:creationId xmlns:p14="http://schemas.microsoft.com/office/powerpoint/2010/main" val="220772879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5646B0-18F3-4801-8F10-437BA7CC4E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04609"/>
            <a:ext cx="16256000" cy="5534781"/>
          </a:xfrm>
          <a:prstGeom prst="rect">
            <a:avLst/>
          </a:prstGeom>
        </p:spPr>
      </p:pic>
      <p:sp>
        <p:nvSpPr>
          <p:cNvPr id="6" name="TextBox 5">
            <a:extLst>
              <a:ext uri="{FF2B5EF4-FFF2-40B4-BE49-F238E27FC236}">
                <a16:creationId xmlns:a16="http://schemas.microsoft.com/office/drawing/2014/main" id="{8B7CB873-5D00-4E81-976C-45B3D83CD4D6}"/>
              </a:ext>
            </a:extLst>
          </p:cNvPr>
          <p:cNvSpPr txBox="1"/>
          <p:nvPr/>
        </p:nvSpPr>
        <p:spPr>
          <a:xfrm>
            <a:off x="4422371" y="415637"/>
            <a:ext cx="6050054" cy="707886"/>
          </a:xfrm>
          <a:prstGeom prst="rect">
            <a:avLst/>
          </a:prstGeom>
          <a:noFill/>
        </p:spPr>
        <p:txBody>
          <a:bodyPr wrap="none" rtlCol="0">
            <a:spAutoFit/>
          </a:bodyPr>
          <a:lstStyle/>
          <a:p>
            <a:r>
              <a:rPr lang="en-US" sz="4000" dirty="0"/>
              <a:t>US CLIMATE ALLIANCE</a:t>
            </a:r>
          </a:p>
        </p:txBody>
      </p:sp>
      <p:sp>
        <p:nvSpPr>
          <p:cNvPr id="3" name="Rectangle 2">
            <a:extLst>
              <a:ext uri="{FF2B5EF4-FFF2-40B4-BE49-F238E27FC236}">
                <a16:creationId xmlns:a16="http://schemas.microsoft.com/office/drawing/2014/main" id="{656DC6D9-9F81-4D89-ABBD-BC88802706B5}"/>
              </a:ext>
            </a:extLst>
          </p:cNvPr>
          <p:cNvSpPr/>
          <p:nvPr/>
        </p:nvSpPr>
        <p:spPr>
          <a:xfrm>
            <a:off x="1814710" y="7820421"/>
            <a:ext cx="5634876" cy="400110"/>
          </a:xfrm>
          <a:prstGeom prst="rect">
            <a:avLst/>
          </a:prstGeom>
        </p:spPr>
        <p:txBody>
          <a:bodyPr wrap="none">
            <a:spAutoFit/>
          </a:bodyPr>
          <a:lstStyle/>
          <a:p>
            <a:r>
              <a:rPr lang="en-US" dirty="0"/>
              <a:t>SOURCE: https://www.usclimatealliance.org/</a:t>
            </a:r>
          </a:p>
        </p:txBody>
      </p:sp>
    </p:spTree>
    <p:extLst>
      <p:ext uri="{BB962C8B-B14F-4D97-AF65-F5344CB8AC3E}">
        <p14:creationId xmlns:p14="http://schemas.microsoft.com/office/powerpoint/2010/main" val="2385031486"/>
      </p:ext>
    </p:extLst>
  </p:cSld>
  <p:clrMapOvr>
    <a:masterClrMapping/>
  </p:clrMapOvr>
  <p:transition spd="med"/>
</p:sld>
</file>

<file path=ppt/theme/theme1.xml><?xml version="1.0" encoding="utf-8"?>
<a:theme xmlns:a="http://schemas.openxmlformats.org/drawingml/2006/main" name="Blank">
  <a:themeElements>
    <a:clrScheme name="">
      <a:dk1>
        <a:srgbClr val="000000"/>
      </a:dk1>
      <a:lt1>
        <a:srgbClr val="FFFFFF"/>
      </a:lt1>
      <a:dk2>
        <a:srgbClr val="000000"/>
      </a:dk2>
      <a:lt2>
        <a:srgbClr val="000000"/>
      </a:lt2>
      <a:accent1>
        <a:srgbClr val="F97815"/>
      </a:accent1>
      <a:accent2>
        <a:srgbClr val="333399"/>
      </a:accent2>
      <a:accent3>
        <a:srgbClr val="AAAAAA"/>
      </a:accent3>
      <a:accent4>
        <a:srgbClr val="DADADA"/>
      </a:accent4>
      <a:accent5>
        <a:srgbClr val="FBBEAA"/>
      </a:accent5>
      <a:accent6>
        <a:srgbClr val="2D2D8A"/>
      </a:accent6>
      <a:hlink>
        <a:srgbClr val="009999"/>
      </a:hlink>
      <a:folHlink>
        <a:srgbClr val="99CC00"/>
      </a:folHlink>
    </a:clrScheme>
    <a:fontScheme name="Blank">
      <a:majorFont>
        <a:latin typeface="Arial Bold"/>
        <a:ea typeface="ヒラギノ角ゴ ProN W6"/>
        <a:cs typeface="ヒラギノ角ゴ ProN W6"/>
      </a:majorFont>
      <a:minorFont>
        <a:latin typeface="Arial Bol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97815"/>
        </a:solidFill>
        <a:ln w="25400" cap="flat" cmpd="sng" algn="ctr">
          <a:noFill/>
          <a:prstDash val="solid"/>
          <a:round/>
          <a:headEnd type="none" w="med" len="med"/>
          <a:tailEnd type="oval"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FFFFFF"/>
            </a:solidFill>
            <a:effectLst/>
            <a:latin typeface="Arial Bold" charset="0"/>
            <a:ea typeface="ヒラギノ角ゴ ProN W6" charset="0"/>
            <a:cs typeface="ヒラギノ角ゴ ProN W6" charset="0"/>
            <a:sym typeface="Arial Bold" charset="0"/>
          </a:defRPr>
        </a:defPPr>
      </a:lstStyle>
    </a:spDef>
    <a:lnDef>
      <a:spPr bwMode="auto">
        <a:xfrm>
          <a:off x="0" y="0"/>
          <a:ext cx="1" cy="1"/>
        </a:xfrm>
        <a:custGeom>
          <a:avLst/>
          <a:gdLst/>
          <a:ahLst/>
          <a:cxnLst/>
          <a:rect l="0" t="0" r="0" b="0"/>
          <a:pathLst/>
        </a:custGeom>
        <a:solidFill>
          <a:srgbClr val="F97815"/>
        </a:solidFill>
        <a:ln w="25400" cap="flat" cmpd="sng" algn="ctr">
          <a:noFill/>
          <a:prstDash val="solid"/>
          <a:round/>
          <a:headEnd type="none" w="med" len="med"/>
          <a:tailEnd type="oval"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FFFFFF"/>
            </a:solidFill>
            <a:effectLst/>
            <a:latin typeface="Arial Bold" charset="0"/>
            <a:ea typeface="ヒラギノ角ゴ ProN W6" charset="0"/>
            <a:cs typeface="ヒラギノ角ゴ ProN W6" charset="0"/>
            <a:sym typeface="Arial Bold"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38100" dir="5400000" rotWithShape="0">
              <a:srgbClr val="000000"/>
            </a:outerShdw>
          </a:effectLst>
        </a:effectStyle>
        <a:effectStyle>
          <a:effectLst>
            <a:outerShdw blurRad="50800" dist="38100" dir="324112" rotWithShape="0">
              <a:srgbClr val="000000"/>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alpha val="50000"/>
              </a:srgbClr>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11675</TotalTime>
  <Words>4577</Words>
  <Application>Microsoft Office PowerPoint</Application>
  <PresentationFormat>Custom</PresentationFormat>
  <Paragraphs>553</Paragraphs>
  <Slides>58</Slides>
  <Notes>58</Notes>
  <HiddenSlides>7</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Arial</vt:lpstr>
      <vt:lpstr>Arial Bold</vt:lpstr>
      <vt:lpstr>Calibri</vt:lpstr>
      <vt:lpstr>Times New Roman</vt:lpstr>
      <vt:lpstr>ヒラギノ角ゴ ProN W3</vt:lpstr>
      <vt:lpstr>ヒラギノ角ゴ ProN W6</vt:lpstr>
      <vt:lpstr>Blank</vt:lpstr>
      <vt:lpstr>PowerPoint Presentation</vt:lpstr>
      <vt:lpstr>YOUR TOWN in a Warming World</vt:lpstr>
      <vt:lpstr>PowerPoint Presentation</vt:lpstr>
      <vt:lpstr>An ASK:  Sign “MAYORS FOR 100% CLEAN ENERGY ENDORSEMENT”  “I believe that a transition to 100 percent clean energy is good for my community”   Sierra Club version of the  100% endorsement: https://www.sierraclub.org/ready-for-100/mayors-for-clean-energy</vt:lpstr>
      <vt:lpstr>“RESOLUTION IN SUPPORT OF CLEAN ENERGY”   multiple short and long examples are available on Sierra Club Readyfor100 Resource Hub  contact Steve Miller</vt:lpstr>
      <vt:lpstr>SUGGEST:  “RESOLUTION IN SUPPORT OF 100% RENEWABLE ELECTRICAL ENERGY BY 2035”  multiple short and long examples are available on Sierra Club Readyfor100 Resource Hub  contact Steve Miller</vt:lpstr>
      <vt:lpstr>YOUR TOWN in a Warming World</vt:lpstr>
      <vt:lpstr>NJ POLICY CHANGES TO DATE (a few of many)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MAYORS CLIMATE CONFERENCE</vt:lpstr>
      <vt:lpstr>NOAA  State Climate Summary - NJ</vt:lpstr>
      <vt:lpstr>NOAA  State Climate Summary - NJ</vt:lpstr>
      <vt:lpstr>PowerPoint Presentation</vt:lpstr>
      <vt:lpstr>IMPROVE YOUR TOWN’S MASTER PLAN</vt:lpstr>
      <vt:lpstr>YOUR TOWN in a Warming World</vt:lpstr>
      <vt:lpstr>YOUR TOWN GHG (representative)</vt:lpstr>
      <vt:lpstr>YOUR TOWN in a Warming World</vt:lpstr>
      <vt:lpstr>START WITH ENERGY EFFICIENCY IMPROVEMENTS</vt:lpstr>
      <vt:lpstr>START WITH ENERGY EFFICIENCY IMPROVEMENTS</vt:lpstr>
      <vt:lpstr>YOUR TOWN in a Warming World</vt:lpstr>
      <vt:lpstr>GOLD STAR STANDARD IN ENERGY  3.6% / per year   Enables reaching 80% emission reduction by 2050</vt:lpstr>
      <vt:lpstr>AFTER COMPLETING ENERGY EFFICIENCY ACTIONS</vt:lpstr>
      <vt:lpstr>GOLD STAR STANDARD IN ENERGY</vt:lpstr>
      <vt:lpstr>YOUR TOWN in a Warming World</vt:lpstr>
      <vt:lpstr>PowerPoint Presentation</vt:lpstr>
      <vt:lpstr>PowerPoint Presentation</vt:lpstr>
      <vt:lpstr>ELECTRICAL AGGREGATIONS HAVE EXISTED FOR YEARS</vt:lpstr>
      <vt:lpstr>PowerPoint Presentation</vt:lpstr>
      <vt:lpstr>WESTCHESTER, NY  GREEN AGGREGATION SUCCESS STORY (2016-2017)</vt:lpstr>
      <vt:lpstr>YOUR CITY in a Warming World</vt:lpstr>
      <vt:lpstr>NJ FRAMES</vt:lpstr>
      <vt:lpstr>PowerPoint Presentation</vt:lpstr>
      <vt:lpstr>WHAT CAN YOU PERSONALLY DO</vt:lpstr>
      <vt:lpstr>SWITCH YOUR ELECTRIC SUPPLY TO GREEN RENEWABLE ENERGY </vt:lpstr>
      <vt:lpstr>SWITCH YOUR ELECTRIC SUPPLY TO GREEN RENEWABLE ENERGY </vt:lpstr>
      <vt:lpstr>SWITCH YOUR ELECTRIC SUPPLY TO GREEN RENEWABLE ENERGY </vt:lpstr>
      <vt:lpstr>SWITCH YOUR ELECTRIC SUPPLY TO GREEN RENEWABLE ENERGY </vt:lpstr>
      <vt:lpstr>NJ RPS  (RENEWABLE PORTFOLIO STANDARD)</vt:lpstr>
      <vt:lpstr>NJ RENEWABLE ELECTRIC PRICES</vt:lpstr>
      <vt:lpstr>WHAT CAN YOU PERSONALLY DO</vt:lpstr>
      <vt:lpstr>WHAT YOU CAN PERSONALLY DO</vt:lpstr>
      <vt:lpstr>JOIN RALLIES AND PROCLAMATIONS</vt:lpstr>
      <vt:lpstr>JOIN RALLIES AND PROCLAMATIONS</vt:lpstr>
      <vt:lpstr>JOIN RALLIES AND PROCLAMATIONS</vt:lpstr>
      <vt:lpstr>JOIN RALLIES AND PROCLAMATIONS</vt:lpstr>
      <vt:lpstr>JOIN RALLYS AND PROCLAMATIONS</vt:lpstr>
      <vt:lpstr>JOIN RALLIES AND PROCLAMATIONS</vt:lpstr>
      <vt:lpstr>WHAT YOU CAN DO IN A GROUP TO BUILD MOMENTUM  IN YOUR TOWN FOR 100% CLEAN ENERGY</vt:lpstr>
      <vt:lpstr>WE BRAKE 4 CLIMATE</vt:lpstr>
      <vt:lpstr>WhatWeKnow.aaas.org     “We Brake 4 Climate”  https://vimeo.com/88817119  (1 minute movie)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Miller</dc:creator>
  <cp:lastModifiedBy>Steve Miller</cp:lastModifiedBy>
  <cp:revision>245</cp:revision>
  <cp:lastPrinted>2018-04-04T21:24:36Z</cp:lastPrinted>
  <dcterms:modified xsi:type="dcterms:W3CDTF">2018-05-21T17:29:18Z</dcterms:modified>
</cp:coreProperties>
</file>