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5" r:id="rId3"/>
  </p:sldMasterIdLst>
  <p:notesMasterIdLst>
    <p:notesMasterId r:id="rId20"/>
  </p:notesMasterIdLst>
  <p:handoutMasterIdLst>
    <p:handoutMasterId r:id="rId21"/>
  </p:handoutMasterIdLst>
  <p:sldIdLst>
    <p:sldId id="616" r:id="rId4"/>
    <p:sldId id="628" r:id="rId5"/>
    <p:sldId id="984" r:id="rId6"/>
    <p:sldId id="982" r:id="rId7"/>
    <p:sldId id="961" r:id="rId8"/>
    <p:sldId id="989" r:id="rId9"/>
    <p:sldId id="988" r:id="rId10"/>
    <p:sldId id="978" r:id="rId11"/>
    <p:sldId id="987" r:id="rId12"/>
    <p:sldId id="991" r:id="rId13"/>
    <p:sldId id="986" r:id="rId14"/>
    <p:sldId id="992" r:id="rId15"/>
    <p:sldId id="990" r:id="rId16"/>
    <p:sldId id="993" r:id="rId17"/>
    <p:sldId id="985" r:id="rId18"/>
    <p:sldId id="994" r:id="rId19"/>
  </p:sldIdLst>
  <p:sldSz cx="16256000" cy="9144000"/>
  <p:notesSz cx="68580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1pPr>
    <a:lvl2pPr marL="0" marR="0" indent="2794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2pPr>
    <a:lvl3pPr marL="0" marR="0" indent="5715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3pPr>
    <a:lvl4pPr marL="0" marR="0" indent="8509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4pPr>
    <a:lvl5pPr marL="0" marR="0" indent="11430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5pPr>
    <a:lvl6pPr marL="0" marR="0" indent="14224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6pPr>
    <a:lvl7pPr marL="0" marR="0" indent="17145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7pPr>
    <a:lvl8pPr marL="0" marR="0" indent="19939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8pPr>
    <a:lvl9pPr marL="0" marR="0" indent="22860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 initials="s" lastIdx="1" clrIdx="0">
    <p:extLst>
      <p:ext uri="{19B8F6BF-5375-455C-9EA6-DF929625EA0E}">
        <p15:presenceInfo xmlns:p15="http://schemas.microsoft.com/office/powerpoint/2012/main" userI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8F44A2F1-9E1F-4B54-A3A2-5F16C0AD49E2}" styleName="">
    <a:tblBg/>
    <a:wholeTbl>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EFF1F3"/>
          </a:solidFill>
        </a:fill>
      </a:tcStyle>
    </a:band2H>
    <a:firstCol>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firstCol>
    <a:lastRow>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54891" autoAdjust="0"/>
  </p:normalViewPr>
  <p:slideViewPr>
    <p:cSldViewPr snapToGrid="0" showGuides="1">
      <p:cViewPr varScale="1">
        <p:scale>
          <a:sx n="43" d="100"/>
          <a:sy n="43" d="100"/>
        </p:scale>
        <p:origin x="594" y="66"/>
      </p:cViewPr>
      <p:guideLst>
        <p:guide orient="horz" pos="2880"/>
        <p:guide pos="512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3456"/>
    </p:cViewPr>
  </p:sorterViewPr>
  <p:notesViewPr>
    <p:cSldViewPr snapToGrid="0">
      <p:cViewPr varScale="1">
        <p:scale>
          <a:sx n="96" d="100"/>
          <a:sy n="96" d="100"/>
        </p:scale>
        <p:origin x="364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3.8974500000000002E-2"/>
          <c:y val="4.6386999999999998E-2"/>
          <c:w val="0.93852800000000003"/>
          <c:h val="0.87492899999999996"/>
        </c:manualLayout>
      </c:layout>
      <c:areaChart>
        <c:grouping val="standard"/>
        <c:varyColors val="0"/>
        <c:ser>
          <c:idx val="0"/>
          <c:order val="0"/>
          <c:tx>
            <c:strRef>
              <c:f>Sheet1!$B$1</c:f>
              <c:strCache>
                <c:ptCount val="1"/>
                <c:pt idx="0">
                  <c:v>CO2</c:v>
                </c:pt>
              </c:strCache>
            </c:strRef>
          </c:tx>
          <c:spPr>
            <a:gradFill flip="none" rotWithShape="1">
              <a:gsLst>
                <a:gs pos="0">
                  <a:srgbClr val="9DA9A9"/>
                </a:gs>
                <a:gs pos="100000">
                  <a:srgbClr val="5D6464"/>
                </a:gs>
              </a:gsLst>
              <a:lin ang="5400000" scaled="0"/>
            </a:gradFill>
            <a:ln w="76200" cap="flat">
              <a:noFill/>
              <a:miter lim="400000"/>
            </a:ln>
            <a:effectLst>
              <a:outerShdw blurRad="50800" dist="12700" dir="16200000" algn="tl">
                <a:srgbClr val="000000">
                  <a:alpha val="20000"/>
                </a:srgbClr>
              </a:outerShdw>
            </a:effectLst>
          </c:spPr>
          <c:cat>
            <c:strRef>
              <c:f>Sheet1!$A$2:$A$167</c:f>
              <c:strCache>
                <c:ptCount val="166"/>
                <c:pt idx="0">
                  <c:v>1850</c:v>
                </c:pt>
                <c:pt idx="1">
                  <c:v>1851</c:v>
                </c:pt>
                <c:pt idx="2">
                  <c:v>1852</c:v>
                </c:pt>
                <c:pt idx="3">
                  <c:v>1853</c:v>
                </c:pt>
                <c:pt idx="4">
                  <c:v>1854</c:v>
                </c:pt>
                <c:pt idx="5">
                  <c:v>1855</c:v>
                </c:pt>
                <c:pt idx="6">
                  <c:v>1856</c:v>
                </c:pt>
                <c:pt idx="7">
                  <c:v>1857</c:v>
                </c:pt>
                <c:pt idx="8">
                  <c:v>1858</c:v>
                </c:pt>
                <c:pt idx="9">
                  <c:v>1859</c:v>
                </c:pt>
                <c:pt idx="10">
                  <c:v>1860</c:v>
                </c:pt>
                <c:pt idx="11">
                  <c:v>1861</c:v>
                </c:pt>
                <c:pt idx="12">
                  <c:v>1862</c:v>
                </c:pt>
                <c:pt idx="13">
                  <c:v>1863</c:v>
                </c:pt>
                <c:pt idx="14">
                  <c:v>1864</c:v>
                </c:pt>
                <c:pt idx="15">
                  <c:v>1865</c:v>
                </c:pt>
                <c:pt idx="16">
                  <c:v>1866</c:v>
                </c:pt>
                <c:pt idx="17">
                  <c:v>1867</c:v>
                </c:pt>
                <c:pt idx="18">
                  <c:v>1868</c:v>
                </c:pt>
                <c:pt idx="19">
                  <c:v>1869</c:v>
                </c:pt>
                <c:pt idx="20">
                  <c:v>1870</c:v>
                </c:pt>
                <c:pt idx="21">
                  <c:v>1871</c:v>
                </c:pt>
                <c:pt idx="22">
                  <c:v>1872</c:v>
                </c:pt>
                <c:pt idx="23">
                  <c:v>1873</c:v>
                </c:pt>
                <c:pt idx="24">
                  <c:v>1874</c:v>
                </c:pt>
                <c:pt idx="25">
                  <c:v>1875</c:v>
                </c:pt>
                <c:pt idx="26">
                  <c:v>1876</c:v>
                </c:pt>
                <c:pt idx="27">
                  <c:v>1877</c:v>
                </c:pt>
                <c:pt idx="28">
                  <c:v>1878</c:v>
                </c:pt>
                <c:pt idx="29">
                  <c:v>1879</c:v>
                </c:pt>
                <c:pt idx="30">
                  <c:v>1880</c:v>
                </c:pt>
                <c:pt idx="31">
                  <c:v>1881</c:v>
                </c:pt>
                <c:pt idx="32">
                  <c:v>1882</c:v>
                </c:pt>
                <c:pt idx="33">
                  <c:v>1883</c:v>
                </c:pt>
                <c:pt idx="34">
                  <c:v>1884</c:v>
                </c:pt>
                <c:pt idx="35">
                  <c:v>1885</c:v>
                </c:pt>
                <c:pt idx="36">
                  <c:v>1886</c:v>
                </c:pt>
                <c:pt idx="37">
                  <c:v>1887</c:v>
                </c:pt>
                <c:pt idx="38">
                  <c:v>1888</c:v>
                </c:pt>
                <c:pt idx="39">
                  <c:v>1889</c:v>
                </c:pt>
                <c:pt idx="40">
                  <c:v>1890</c:v>
                </c:pt>
                <c:pt idx="41">
                  <c:v>1891</c:v>
                </c:pt>
                <c:pt idx="42">
                  <c:v>1892</c:v>
                </c:pt>
                <c:pt idx="43">
                  <c:v>1893</c:v>
                </c:pt>
                <c:pt idx="44">
                  <c:v>1894</c:v>
                </c:pt>
                <c:pt idx="45">
                  <c:v>1895</c:v>
                </c:pt>
                <c:pt idx="46">
                  <c:v>1896</c:v>
                </c:pt>
                <c:pt idx="47">
                  <c:v>1897</c:v>
                </c:pt>
                <c:pt idx="48">
                  <c:v>1898</c:v>
                </c:pt>
                <c:pt idx="49">
                  <c:v>1899</c:v>
                </c:pt>
                <c:pt idx="50">
                  <c:v>1900</c:v>
                </c:pt>
                <c:pt idx="51">
                  <c:v>1901</c:v>
                </c:pt>
                <c:pt idx="52">
                  <c:v>1902</c:v>
                </c:pt>
                <c:pt idx="53">
                  <c:v>1903</c:v>
                </c:pt>
                <c:pt idx="54">
                  <c:v>1904</c:v>
                </c:pt>
                <c:pt idx="55">
                  <c:v>1905</c:v>
                </c:pt>
                <c:pt idx="56">
                  <c:v>1906</c:v>
                </c:pt>
                <c:pt idx="57">
                  <c:v>1907</c:v>
                </c:pt>
                <c:pt idx="58">
                  <c:v>1908</c:v>
                </c:pt>
                <c:pt idx="59">
                  <c:v>1909</c:v>
                </c:pt>
                <c:pt idx="60">
                  <c:v>1910</c:v>
                </c:pt>
                <c:pt idx="61">
                  <c:v>1911</c:v>
                </c:pt>
                <c:pt idx="62">
                  <c:v>1912</c:v>
                </c:pt>
                <c:pt idx="63">
                  <c:v>1913</c:v>
                </c:pt>
                <c:pt idx="64">
                  <c:v>1914</c:v>
                </c:pt>
                <c:pt idx="65">
                  <c:v>1915</c:v>
                </c:pt>
                <c:pt idx="66">
                  <c:v>1916</c:v>
                </c:pt>
                <c:pt idx="67">
                  <c:v>1917</c:v>
                </c:pt>
                <c:pt idx="68">
                  <c:v>1918</c:v>
                </c:pt>
                <c:pt idx="69">
                  <c:v>1919</c:v>
                </c:pt>
                <c:pt idx="70">
                  <c:v>1920</c:v>
                </c:pt>
                <c:pt idx="71">
                  <c:v>1921</c:v>
                </c:pt>
                <c:pt idx="72">
                  <c:v>1922</c:v>
                </c:pt>
                <c:pt idx="73">
                  <c:v>1923</c:v>
                </c:pt>
                <c:pt idx="74">
                  <c:v>1924</c:v>
                </c:pt>
                <c:pt idx="75">
                  <c:v>1925</c:v>
                </c:pt>
                <c:pt idx="76">
                  <c:v>1926</c:v>
                </c:pt>
                <c:pt idx="77">
                  <c:v>1927</c:v>
                </c:pt>
                <c:pt idx="78">
                  <c:v>1928</c:v>
                </c:pt>
                <c:pt idx="79">
                  <c:v>1929</c:v>
                </c:pt>
                <c:pt idx="80">
                  <c:v>1930</c:v>
                </c:pt>
                <c:pt idx="81">
                  <c:v>1931</c:v>
                </c:pt>
                <c:pt idx="82">
                  <c:v>1932</c:v>
                </c:pt>
                <c:pt idx="83">
                  <c:v>1933</c:v>
                </c:pt>
                <c:pt idx="84">
                  <c:v>1934</c:v>
                </c:pt>
                <c:pt idx="85">
                  <c:v>1935</c:v>
                </c:pt>
                <c:pt idx="86">
                  <c:v>1936</c:v>
                </c:pt>
                <c:pt idx="87">
                  <c:v>1937</c:v>
                </c:pt>
                <c:pt idx="88">
                  <c:v>1938</c:v>
                </c:pt>
                <c:pt idx="89">
                  <c:v>1939</c:v>
                </c:pt>
                <c:pt idx="90">
                  <c:v>1940</c:v>
                </c:pt>
                <c:pt idx="91">
                  <c:v>1941</c:v>
                </c:pt>
                <c:pt idx="92">
                  <c:v>1942</c:v>
                </c:pt>
                <c:pt idx="93">
                  <c:v>1943</c:v>
                </c:pt>
                <c:pt idx="94">
                  <c:v>1944</c:v>
                </c:pt>
                <c:pt idx="95">
                  <c:v>1945</c:v>
                </c:pt>
                <c:pt idx="96">
                  <c:v>1946</c:v>
                </c:pt>
                <c:pt idx="97">
                  <c:v>1947</c:v>
                </c:pt>
                <c:pt idx="98">
                  <c:v>1948</c:v>
                </c:pt>
                <c:pt idx="99">
                  <c:v>1949</c:v>
                </c:pt>
                <c:pt idx="100">
                  <c:v>1950</c:v>
                </c:pt>
                <c:pt idx="101">
                  <c:v>1951</c:v>
                </c:pt>
                <c:pt idx="102">
                  <c:v>1952</c:v>
                </c:pt>
                <c:pt idx="103">
                  <c:v>1953</c:v>
                </c:pt>
                <c:pt idx="104">
                  <c:v>1954</c:v>
                </c:pt>
                <c:pt idx="105">
                  <c:v>1955</c:v>
                </c:pt>
                <c:pt idx="106">
                  <c:v>1956</c:v>
                </c:pt>
                <c:pt idx="107">
                  <c:v>1957</c:v>
                </c:pt>
                <c:pt idx="108">
                  <c:v>1958</c:v>
                </c:pt>
                <c:pt idx="109">
                  <c:v>1959</c:v>
                </c:pt>
                <c:pt idx="110">
                  <c:v>1960</c:v>
                </c:pt>
                <c:pt idx="111">
                  <c:v>1961</c:v>
                </c:pt>
                <c:pt idx="112">
                  <c:v>1962</c:v>
                </c:pt>
                <c:pt idx="113">
                  <c:v>1963</c:v>
                </c:pt>
                <c:pt idx="114">
                  <c:v>1964</c:v>
                </c:pt>
                <c:pt idx="115">
                  <c:v>1965</c:v>
                </c:pt>
                <c:pt idx="116">
                  <c:v>1966</c:v>
                </c:pt>
                <c:pt idx="117">
                  <c:v>1967</c:v>
                </c:pt>
                <c:pt idx="118">
                  <c:v>1968</c:v>
                </c:pt>
                <c:pt idx="119">
                  <c:v>1969</c:v>
                </c:pt>
                <c:pt idx="120">
                  <c:v>1970</c:v>
                </c:pt>
                <c:pt idx="121">
                  <c:v>1971</c:v>
                </c:pt>
                <c:pt idx="122">
                  <c:v>1972</c:v>
                </c:pt>
                <c:pt idx="123">
                  <c:v>1973</c:v>
                </c:pt>
                <c:pt idx="124">
                  <c:v>1974</c:v>
                </c:pt>
                <c:pt idx="125">
                  <c:v>1975</c:v>
                </c:pt>
                <c:pt idx="126">
                  <c:v>1976</c:v>
                </c:pt>
                <c:pt idx="127">
                  <c:v>1977</c:v>
                </c:pt>
                <c:pt idx="128">
                  <c:v>1978</c:v>
                </c:pt>
                <c:pt idx="129">
                  <c:v>1979</c:v>
                </c:pt>
                <c:pt idx="130">
                  <c:v>1980</c:v>
                </c:pt>
                <c:pt idx="131">
                  <c:v>1981</c:v>
                </c:pt>
                <c:pt idx="132">
                  <c:v>1982</c:v>
                </c:pt>
                <c:pt idx="133">
                  <c:v>1983</c:v>
                </c:pt>
                <c:pt idx="134">
                  <c:v>1984</c:v>
                </c:pt>
                <c:pt idx="135">
                  <c:v>1985</c:v>
                </c:pt>
                <c:pt idx="136">
                  <c:v>1986</c:v>
                </c:pt>
                <c:pt idx="137">
                  <c:v>1987</c:v>
                </c:pt>
                <c:pt idx="138">
                  <c:v>1988</c:v>
                </c:pt>
                <c:pt idx="139">
                  <c:v>1989</c:v>
                </c:pt>
                <c:pt idx="140">
                  <c:v>1990</c:v>
                </c:pt>
                <c:pt idx="141">
                  <c:v>1991</c:v>
                </c:pt>
                <c:pt idx="142">
                  <c:v>1992</c:v>
                </c:pt>
                <c:pt idx="143">
                  <c:v>1993</c:v>
                </c:pt>
                <c:pt idx="144">
                  <c:v>1994</c:v>
                </c:pt>
                <c:pt idx="145">
                  <c:v>1995</c:v>
                </c:pt>
                <c:pt idx="146">
                  <c:v>1996</c:v>
                </c:pt>
                <c:pt idx="147">
                  <c:v>1997</c:v>
                </c:pt>
                <c:pt idx="148">
                  <c:v>1998</c:v>
                </c:pt>
                <c:pt idx="149">
                  <c:v>1999</c:v>
                </c:pt>
                <c:pt idx="150">
                  <c:v>2000</c:v>
                </c:pt>
                <c:pt idx="151">
                  <c:v>2001</c:v>
                </c:pt>
                <c:pt idx="152">
                  <c:v>2002</c:v>
                </c:pt>
                <c:pt idx="153">
                  <c:v>2003</c:v>
                </c:pt>
                <c:pt idx="154">
                  <c:v>2004</c:v>
                </c:pt>
                <c:pt idx="155">
                  <c:v>2005</c:v>
                </c:pt>
                <c:pt idx="156">
                  <c:v>2006</c:v>
                </c:pt>
                <c:pt idx="157">
                  <c:v>2007</c:v>
                </c:pt>
                <c:pt idx="158">
                  <c:v>2008</c:v>
                </c:pt>
                <c:pt idx="159">
                  <c:v>2009</c:v>
                </c:pt>
                <c:pt idx="160">
                  <c:v>2010</c:v>
                </c:pt>
                <c:pt idx="161">
                  <c:v>2011</c:v>
                </c:pt>
                <c:pt idx="162">
                  <c:v>2012</c:v>
                </c:pt>
                <c:pt idx="163">
                  <c:v>2013</c:v>
                </c:pt>
                <c:pt idx="164">
                  <c:v>2014</c:v>
                </c:pt>
                <c:pt idx="165">
                  <c:v>2015</c:v>
                </c:pt>
              </c:strCache>
            </c:strRef>
          </c:cat>
          <c:val>
            <c:numRef>
              <c:f>Sheet1!$B$2:$B$167</c:f>
              <c:numCache>
                <c:formatCode>General</c:formatCode>
                <c:ptCount val="166"/>
                <c:pt idx="0">
                  <c:v>5.3999999999999999E-2</c:v>
                </c:pt>
                <c:pt idx="1">
                  <c:v>5.3999999999999999E-2</c:v>
                </c:pt>
                <c:pt idx="2">
                  <c:v>5.7000000000000002E-2</c:v>
                </c:pt>
                <c:pt idx="3">
                  <c:v>5.8999999999999997E-2</c:v>
                </c:pt>
                <c:pt idx="4">
                  <c:v>6.9000000000000006E-2</c:v>
                </c:pt>
                <c:pt idx="5">
                  <c:v>7.0999999999999994E-2</c:v>
                </c:pt>
                <c:pt idx="6">
                  <c:v>7.5999999999999998E-2</c:v>
                </c:pt>
                <c:pt idx="7">
                  <c:v>7.6999999999999999E-2</c:v>
                </c:pt>
                <c:pt idx="8">
                  <c:v>7.8E-2</c:v>
                </c:pt>
                <c:pt idx="9">
                  <c:v>8.3000000000000004E-2</c:v>
                </c:pt>
                <c:pt idx="10">
                  <c:v>9.0999999999999998E-2</c:v>
                </c:pt>
                <c:pt idx="11">
                  <c:v>9.5000000000000001E-2</c:v>
                </c:pt>
                <c:pt idx="12">
                  <c:v>9.7000000000000003E-2</c:v>
                </c:pt>
                <c:pt idx="13">
                  <c:v>0.104</c:v>
                </c:pt>
                <c:pt idx="14">
                  <c:v>0.112</c:v>
                </c:pt>
                <c:pt idx="15">
                  <c:v>0.11899999999999999</c:v>
                </c:pt>
                <c:pt idx="16">
                  <c:v>0.122</c:v>
                </c:pt>
                <c:pt idx="17">
                  <c:v>0.13</c:v>
                </c:pt>
                <c:pt idx="18">
                  <c:v>0.13500000000000001</c:v>
                </c:pt>
                <c:pt idx="19">
                  <c:v>0.14199999999999999</c:v>
                </c:pt>
                <c:pt idx="20">
                  <c:v>0.14699999999999999</c:v>
                </c:pt>
                <c:pt idx="21">
                  <c:v>0.156</c:v>
                </c:pt>
                <c:pt idx="22">
                  <c:v>0.17299999999999999</c:v>
                </c:pt>
                <c:pt idx="23">
                  <c:v>0.184</c:v>
                </c:pt>
                <c:pt idx="24">
                  <c:v>0.17399999999999999</c:v>
                </c:pt>
                <c:pt idx="25">
                  <c:v>0.188</c:v>
                </c:pt>
                <c:pt idx="26">
                  <c:v>0.191</c:v>
                </c:pt>
                <c:pt idx="27">
                  <c:v>0.19400000000000001</c:v>
                </c:pt>
                <c:pt idx="28">
                  <c:v>0.19600000000000001</c:v>
                </c:pt>
                <c:pt idx="29">
                  <c:v>0.21</c:v>
                </c:pt>
                <c:pt idx="30">
                  <c:v>0.23599999999999999</c:v>
                </c:pt>
                <c:pt idx="31">
                  <c:v>0.24299999999999999</c:v>
                </c:pt>
                <c:pt idx="32">
                  <c:v>0.25600000000000001</c:v>
                </c:pt>
                <c:pt idx="33">
                  <c:v>0.27200000000000002</c:v>
                </c:pt>
                <c:pt idx="34">
                  <c:v>0.27500000000000002</c:v>
                </c:pt>
                <c:pt idx="35">
                  <c:v>0.27700000000000002</c:v>
                </c:pt>
                <c:pt idx="36">
                  <c:v>0.28100000000000003</c:v>
                </c:pt>
                <c:pt idx="37">
                  <c:v>0.29499999999999998</c:v>
                </c:pt>
                <c:pt idx="38">
                  <c:v>0.32700000000000001</c:v>
                </c:pt>
                <c:pt idx="39">
                  <c:v>0.32700000000000001</c:v>
                </c:pt>
                <c:pt idx="40">
                  <c:v>0.35599999999999998</c:v>
                </c:pt>
                <c:pt idx="41">
                  <c:v>0.372</c:v>
                </c:pt>
                <c:pt idx="42">
                  <c:v>0.374</c:v>
                </c:pt>
                <c:pt idx="43">
                  <c:v>0.37</c:v>
                </c:pt>
                <c:pt idx="44">
                  <c:v>0.38300000000000001</c:v>
                </c:pt>
                <c:pt idx="45">
                  <c:v>0.40600000000000003</c:v>
                </c:pt>
                <c:pt idx="46">
                  <c:v>0.41899999999999998</c:v>
                </c:pt>
                <c:pt idx="47">
                  <c:v>0.44</c:v>
                </c:pt>
                <c:pt idx="48">
                  <c:v>0.46500000000000002</c:v>
                </c:pt>
                <c:pt idx="49">
                  <c:v>0.50700000000000001</c:v>
                </c:pt>
                <c:pt idx="50">
                  <c:v>0.53400000000000003</c:v>
                </c:pt>
                <c:pt idx="51">
                  <c:v>0.55200000000000005</c:v>
                </c:pt>
                <c:pt idx="52">
                  <c:v>0.56599999999999995</c:v>
                </c:pt>
                <c:pt idx="53">
                  <c:v>0.61699999999999999</c:v>
                </c:pt>
                <c:pt idx="54">
                  <c:v>0.624</c:v>
                </c:pt>
                <c:pt idx="55">
                  <c:v>0.66300000000000003</c:v>
                </c:pt>
                <c:pt idx="56">
                  <c:v>0.70699999999999996</c:v>
                </c:pt>
                <c:pt idx="57">
                  <c:v>0.78400000000000003</c:v>
                </c:pt>
                <c:pt idx="58">
                  <c:v>0.75</c:v>
                </c:pt>
                <c:pt idx="59">
                  <c:v>0.78500000000000003</c:v>
                </c:pt>
                <c:pt idx="60">
                  <c:v>0.81899999999999995</c:v>
                </c:pt>
                <c:pt idx="61">
                  <c:v>0.83599999999999997</c:v>
                </c:pt>
                <c:pt idx="62">
                  <c:v>0.879</c:v>
                </c:pt>
                <c:pt idx="63">
                  <c:v>0.94299999999999995</c:v>
                </c:pt>
                <c:pt idx="64">
                  <c:v>0.85</c:v>
                </c:pt>
                <c:pt idx="65">
                  <c:v>0.83799999999999997</c:v>
                </c:pt>
                <c:pt idx="66">
                  <c:v>0.90100000000000002</c:v>
                </c:pt>
                <c:pt idx="67">
                  <c:v>0.95499999999999996</c:v>
                </c:pt>
                <c:pt idx="68">
                  <c:v>0.93600000000000005</c:v>
                </c:pt>
                <c:pt idx="69">
                  <c:v>0.80600000000000005</c:v>
                </c:pt>
                <c:pt idx="70">
                  <c:v>0.93200000000000005</c:v>
                </c:pt>
                <c:pt idx="71">
                  <c:v>0.80300000000000005</c:v>
                </c:pt>
                <c:pt idx="72">
                  <c:v>0.84499999999999997</c:v>
                </c:pt>
                <c:pt idx="73">
                  <c:v>0.97</c:v>
                </c:pt>
                <c:pt idx="74">
                  <c:v>0.96299999999999997</c:v>
                </c:pt>
                <c:pt idx="75">
                  <c:v>0.97499999999999998</c:v>
                </c:pt>
                <c:pt idx="76">
                  <c:v>0.98299999999999998</c:v>
                </c:pt>
                <c:pt idx="77">
                  <c:v>1.0620000000000001</c:v>
                </c:pt>
                <c:pt idx="78">
                  <c:v>1.0649999999999999</c:v>
                </c:pt>
                <c:pt idx="79">
                  <c:v>1.145</c:v>
                </c:pt>
                <c:pt idx="80">
                  <c:v>1.0529999999999999</c:v>
                </c:pt>
                <c:pt idx="81">
                  <c:v>0.94</c:v>
                </c:pt>
                <c:pt idx="82">
                  <c:v>0.84699999999999998</c:v>
                </c:pt>
                <c:pt idx="83">
                  <c:v>0.89300000000000002</c:v>
                </c:pt>
                <c:pt idx="84">
                  <c:v>0.97299999999999998</c:v>
                </c:pt>
                <c:pt idx="85">
                  <c:v>1.0269999999999999</c:v>
                </c:pt>
                <c:pt idx="86">
                  <c:v>1.1299999999999999</c:v>
                </c:pt>
                <c:pt idx="87">
                  <c:v>1.2090000000000001</c:v>
                </c:pt>
                <c:pt idx="88">
                  <c:v>1.1419999999999999</c:v>
                </c:pt>
                <c:pt idx="89">
                  <c:v>1.1919999999999999</c:v>
                </c:pt>
                <c:pt idx="90">
                  <c:v>1.2989999999999999</c:v>
                </c:pt>
                <c:pt idx="91">
                  <c:v>1.3340000000000001</c:v>
                </c:pt>
                <c:pt idx="92">
                  <c:v>1.3420000000000001</c:v>
                </c:pt>
                <c:pt idx="93">
                  <c:v>1.391</c:v>
                </c:pt>
                <c:pt idx="94">
                  <c:v>1.383</c:v>
                </c:pt>
                <c:pt idx="95">
                  <c:v>1.1599999999999999</c:v>
                </c:pt>
                <c:pt idx="96">
                  <c:v>1.238</c:v>
                </c:pt>
                <c:pt idx="97">
                  <c:v>1.3919999999999999</c:v>
                </c:pt>
                <c:pt idx="98">
                  <c:v>1.4690000000000001</c:v>
                </c:pt>
                <c:pt idx="99">
                  <c:v>1.419</c:v>
                </c:pt>
                <c:pt idx="100">
                  <c:v>1.63</c:v>
                </c:pt>
                <c:pt idx="101">
                  <c:v>1.7669999999999999</c:v>
                </c:pt>
                <c:pt idx="102">
                  <c:v>1.7949999999999999</c:v>
                </c:pt>
                <c:pt idx="103">
                  <c:v>1.841</c:v>
                </c:pt>
                <c:pt idx="104">
                  <c:v>1.865</c:v>
                </c:pt>
                <c:pt idx="105">
                  <c:v>2.0419999999999998</c:v>
                </c:pt>
                <c:pt idx="106">
                  <c:v>2.177</c:v>
                </c:pt>
                <c:pt idx="107">
                  <c:v>2.27</c:v>
                </c:pt>
                <c:pt idx="108">
                  <c:v>2.33</c:v>
                </c:pt>
                <c:pt idx="109">
                  <c:v>2.4540000000000002</c:v>
                </c:pt>
                <c:pt idx="110">
                  <c:v>2.569</c:v>
                </c:pt>
                <c:pt idx="111">
                  <c:v>2.58</c:v>
                </c:pt>
                <c:pt idx="112">
                  <c:v>2.6859999999999999</c:v>
                </c:pt>
                <c:pt idx="113">
                  <c:v>2.8330000000000002</c:v>
                </c:pt>
                <c:pt idx="114">
                  <c:v>2.9950000000000001</c:v>
                </c:pt>
                <c:pt idx="115">
                  <c:v>3.13</c:v>
                </c:pt>
                <c:pt idx="116">
                  <c:v>3.2879999999999998</c:v>
                </c:pt>
                <c:pt idx="117">
                  <c:v>3.3929999999999989</c:v>
                </c:pt>
                <c:pt idx="118">
                  <c:v>3.5659999999999998</c:v>
                </c:pt>
                <c:pt idx="119">
                  <c:v>3.78</c:v>
                </c:pt>
                <c:pt idx="120">
                  <c:v>4.052999999999999</c:v>
                </c:pt>
                <c:pt idx="121">
                  <c:v>4.2080000000000002</c:v>
                </c:pt>
                <c:pt idx="122">
                  <c:v>4.3760000000000003</c:v>
                </c:pt>
                <c:pt idx="123">
                  <c:v>4.613999999999999</c:v>
                </c:pt>
                <c:pt idx="124">
                  <c:v>4.6229999999999993</c:v>
                </c:pt>
                <c:pt idx="125">
                  <c:v>4.5960000000000001</c:v>
                </c:pt>
                <c:pt idx="126">
                  <c:v>4.863999999999999</c:v>
                </c:pt>
                <c:pt idx="127">
                  <c:v>5.016</c:v>
                </c:pt>
                <c:pt idx="128">
                  <c:v>5.0739999999999998</c:v>
                </c:pt>
                <c:pt idx="129">
                  <c:v>5.3569999999999993</c:v>
                </c:pt>
                <c:pt idx="130">
                  <c:v>5.3010000000000002</c:v>
                </c:pt>
                <c:pt idx="131">
                  <c:v>5.137999999999999</c:v>
                </c:pt>
                <c:pt idx="132">
                  <c:v>5.0939999999999994</c:v>
                </c:pt>
                <c:pt idx="133">
                  <c:v>5.0750000000000002</c:v>
                </c:pt>
                <c:pt idx="134">
                  <c:v>5.258</c:v>
                </c:pt>
                <c:pt idx="135">
                  <c:v>5.4169999999999998</c:v>
                </c:pt>
                <c:pt idx="136">
                  <c:v>5.5830000000000002</c:v>
                </c:pt>
                <c:pt idx="137">
                  <c:v>5.7249999999999988</c:v>
                </c:pt>
                <c:pt idx="138">
                  <c:v>5.9359999999999999</c:v>
                </c:pt>
                <c:pt idx="139">
                  <c:v>6.0659999999999989</c:v>
                </c:pt>
                <c:pt idx="140">
                  <c:v>6.0860000000000003</c:v>
                </c:pt>
                <c:pt idx="141">
                  <c:v>6.1659999999999986</c:v>
                </c:pt>
                <c:pt idx="142">
                  <c:v>6.1149999999999993</c:v>
                </c:pt>
                <c:pt idx="143">
                  <c:v>6.1239999999999988</c:v>
                </c:pt>
                <c:pt idx="144">
                  <c:v>6.226</c:v>
                </c:pt>
                <c:pt idx="145">
                  <c:v>6.3229999999999986</c:v>
                </c:pt>
                <c:pt idx="146">
                  <c:v>6.4749999999999996</c:v>
                </c:pt>
                <c:pt idx="147">
                  <c:v>6.569</c:v>
                </c:pt>
                <c:pt idx="148">
                  <c:v>6.593</c:v>
                </c:pt>
                <c:pt idx="149">
                  <c:v>6.6239999999999988</c:v>
                </c:pt>
                <c:pt idx="150">
                  <c:v>6.7850000000000001</c:v>
                </c:pt>
                <c:pt idx="151">
                  <c:v>6.9740000000000002</c:v>
                </c:pt>
                <c:pt idx="152">
                  <c:v>7.0739999999999998</c:v>
                </c:pt>
                <c:pt idx="153">
                  <c:v>7.4729999999999999</c:v>
                </c:pt>
                <c:pt idx="154">
                  <c:v>7.8549999999999986</c:v>
                </c:pt>
                <c:pt idx="155">
                  <c:v>8.2329999999999988</c:v>
                </c:pt>
                <c:pt idx="156">
                  <c:v>8.5260000000000016</c:v>
                </c:pt>
                <c:pt idx="157">
                  <c:v>8.7760000000000016</c:v>
                </c:pt>
                <c:pt idx="158">
                  <c:v>8.9640000000000004</c:v>
                </c:pt>
                <c:pt idx="159">
                  <c:v>8.8720000000000034</c:v>
                </c:pt>
                <c:pt idx="160">
                  <c:v>9.2069999999999972</c:v>
                </c:pt>
                <c:pt idx="161">
                  <c:v>9.543000000000001</c:v>
                </c:pt>
                <c:pt idx="162">
                  <c:v>9.6870000000000012</c:v>
                </c:pt>
                <c:pt idx="163">
                  <c:v>9.8219999999999992</c:v>
                </c:pt>
                <c:pt idx="164">
                  <c:v>9.891</c:v>
                </c:pt>
                <c:pt idx="165">
                  <c:v>9.8970000000000002</c:v>
                </c:pt>
              </c:numCache>
            </c:numRef>
          </c:val>
          <c:extLst>
            <c:ext xmlns:c16="http://schemas.microsoft.com/office/drawing/2014/chart" uri="{C3380CC4-5D6E-409C-BE32-E72D297353CC}">
              <c16:uniqueId val="{00000000-6A0A-40FC-BBE8-E3CF444DFDA5}"/>
            </c:ext>
          </c:extLst>
        </c:ser>
        <c:dLbls>
          <c:showLegendKey val="0"/>
          <c:showVal val="0"/>
          <c:showCatName val="0"/>
          <c:showSerName val="0"/>
          <c:showPercent val="0"/>
          <c:showBubbleSize val="0"/>
        </c:dLbls>
        <c:axId val="381794152"/>
        <c:axId val="381791016"/>
      </c:areaChart>
      <c:catAx>
        <c:axId val="381794152"/>
        <c:scaling>
          <c:orientation val="minMax"/>
        </c:scaling>
        <c:delete val="0"/>
        <c:axPos val="b"/>
        <c:numFmt formatCode="General" sourceLinked="0"/>
        <c:majorTickMark val="none"/>
        <c:minorTickMark val="none"/>
        <c:tickLblPos val="low"/>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381791016"/>
        <c:crosses val="autoZero"/>
        <c:auto val="1"/>
        <c:lblAlgn val="ctr"/>
        <c:lblOffset val="100"/>
        <c:tickLblSkip val="25"/>
        <c:noMultiLvlLbl val="1"/>
      </c:catAx>
      <c:valAx>
        <c:axId val="381791016"/>
        <c:scaling>
          <c:orientation val="minMax"/>
          <c:max val="10"/>
          <c:min val="0"/>
        </c:scaling>
        <c:delete val="0"/>
        <c:axPos val="l"/>
        <c:majorGridlines>
          <c:spPr>
            <a:ln w="12700" cap="flat">
              <a:solidFill>
                <a:srgbClr val="5D6464"/>
              </a:solidFill>
              <a:prstDash val="sysDot"/>
              <a:miter lim="400000"/>
            </a:ln>
          </c:spPr>
        </c:majorGridlines>
        <c:numFmt formatCode="#,##0" sourceLinked="0"/>
        <c:majorTickMark val="none"/>
        <c:minorTickMark val="none"/>
        <c:tickLblPos val="nextTo"/>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381794152"/>
        <c:crosses val="autoZero"/>
        <c:crossBetween val="midCat"/>
        <c:majorUnit val="2"/>
        <c:minorUnit val="1"/>
      </c:valAx>
      <c:spPr>
        <a:gradFill flip="none" rotWithShape="1">
          <a:gsLst>
            <a:gs pos="0">
              <a:srgbClr val="2E2E2E"/>
            </a:gs>
            <a:gs pos="100000">
              <a:srgbClr val="000000"/>
            </a:gs>
          </a:gsLst>
          <a:lin ang="5400000" scaled="0"/>
        </a:grad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1479700000000003E-2"/>
          <c:y val="4.64134E-2"/>
          <c:w val="0.94352000000000003"/>
          <c:h val="0.91788000000000003"/>
        </c:manualLayout>
      </c:layout>
      <c:barChart>
        <c:barDir val="col"/>
        <c:grouping val="clustered"/>
        <c:varyColors val="0"/>
        <c:ser>
          <c:idx val="0"/>
          <c:order val="0"/>
          <c:tx>
            <c:strRef>
              <c:f>Sheet1!$A$2</c:f>
              <c:strCache>
                <c:ptCount val="1"/>
                <c:pt idx="0">
                  <c:v>Region 1</c:v>
                </c:pt>
              </c:strCache>
            </c:strRef>
          </c:tx>
          <c:spPr>
            <a:gradFill flip="none" rotWithShape="1">
              <a:gsLst>
                <a:gs pos="0">
                  <a:srgbClr val="1E73BA"/>
                </a:gs>
                <a:gs pos="100000">
                  <a:srgbClr val="005698"/>
                </a:gs>
              </a:gsLst>
              <a:lin ang="16200000" scaled="0"/>
            </a:gradFill>
            <a:ln w="12700" cap="flat">
              <a:noFill/>
              <a:miter lim="400000"/>
            </a:ln>
            <a:effectLst>
              <a:outerShdw blurRad="76200" dist="38100" dir="5400000" algn="tl">
                <a:srgbClr val="000000">
                  <a:alpha val="80000"/>
                </a:srgbClr>
              </a:outerShdw>
            </a:effectLst>
          </c:spPr>
          <c:invertIfNegative val="0"/>
          <c:cat>
            <c:strRef>
              <c:f>Sheet1!$B$1:$F$1</c:f>
              <c:strCache>
                <c:ptCount val="5"/>
                <c:pt idx="0">
                  <c:v>Wind - Onshore</c:v>
                </c:pt>
                <c:pt idx="1">
                  <c:v>Solar - Utility</c:v>
                </c:pt>
                <c:pt idx="2">
                  <c:v>Gas Combined  Cycle</c:v>
                </c:pt>
                <c:pt idx="3">
                  <c:v>Coal</c:v>
                </c:pt>
                <c:pt idx="4">
                  <c:v>Nuclear</c:v>
                </c:pt>
              </c:strCache>
            </c:strRef>
          </c:cat>
          <c:val>
            <c:numRef>
              <c:f>Sheet1!$B$2:$F$2</c:f>
              <c:numCache>
                <c:formatCode>General</c:formatCode>
                <c:ptCount val="5"/>
              </c:numCache>
            </c:numRef>
          </c:val>
          <c:extLst>
            <c:ext xmlns:c16="http://schemas.microsoft.com/office/drawing/2014/chart" uri="{C3380CC4-5D6E-409C-BE32-E72D297353CC}">
              <c16:uniqueId val="{00000000-34FA-46DD-B99A-CCFACA43F858}"/>
            </c:ext>
          </c:extLst>
        </c:ser>
        <c:dLbls>
          <c:showLegendKey val="0"/>
          <c:showVal val="0"/>
          <c:showCatName val="0"/>
          <c:showSerName val="0"/>
          <c:showPercent val="0"/>
          <c:showBubbleSize val="0"/>
        </c:dLbls>
        <c:gapWidth val="120"/>
        <c:overlap val="-20"/>
        <c:axId val="2094734552"/>
        <c:axId val="2094734553"/>
      </c:barChart>
      <c:catAx>
        <c:axId val="2094734552"/>
        <c:scaling>
          <c:orientation val="minMax"/>
        </c:scaling>
        <c:delete val="0"/>
        <c:axPos val="b"/>
        <c:numFmt formatCode="General" sourceLinked="0"/>
        <c:majorTickMark val="none"/>
        <c:minorTickMark val="none"/>
        <c:tickLblPos val="none"/>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2094734553"/>
        <c:crosses val="autoZero"/>
        <c:auto val="1"/>
        <c:lblAlgn val="ctr"/>
        <c:lblOffset val="100"/>
        <c:noMultiLvlLbl val="1"/>
      </c:catAx>
      <c:valAx>
        <c:axId val="2094734553"/>
        <c:scaling>
          <c:orientation val="minMax"/>
          <c:max val="160"/>
          <c:min val="0"/>
        </c:scaling>
        <c:delete val="0"/>
        <c:axPos val="l"/>
        <c:majorGridlines>
          <c:spPr>
            <a:ln w="12700" cap="flat">
              <a:solidFill>
                <a:srgbClr val="5D6464"/>
              </a:solidFill>
              <a:prstDash val="sysDot"/>
              <a:miter lim="400000"/>
            </a:ln>
          </c:spPr>
        </c:majorGridlines>
        <c:numFmt formatCode="General" sourceLinked="0"/>
        <c:majorTickMark val="none"/>
        <c:minorTickMark val="none"/>
        <c:tickLblPos val="nextTo"/>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2094734552"/>
        <c:crosses val="autoZero"/>
        <c:crossBetween val="between"/>
        <c:majorUnit val="20"/>
        <c:minorUnit val="10"/>
      </c:valAx>
      <c:spPr>
        <a:gradFill flip="none" rotWithShape="1">
          <a:gsLst>
            <a:gs pos="0">
              <a:srgbClr val="2E2E2E"/>
            </a:gs>
            <a:gs pos="100000">
              <a:srgbClr val="000000"/>
            </a:gs>
          </a:gsLst>
          <a:lin ang="5400000" scaled="0"/>
        </a:grad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8040CAFF-553E-4A11-B0E5-DD366DE5BCD3}" type="datetimeFigureOut">
              <a:rPr lang="en-US" smtClean="0"/>
              <a:t>8/15/2017</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90EF804B-9504-45C7-BE98-5A9DA10F01F4}" type="slidenum">
              <a:rPr lang="en-US" smtClean="0"/>
              <a:t>‹#›</a:t>
            </a:fld>
            <a:endParaRPr lang="en-US"/>
          </a:p>
        </p:txBody>
      </p:sp>
    </p:spTree>
    <p:extLst>
      <p:ext uri="{BB962C8B-B14F-4D97-AF65-F5344CB8AC3E}">
        <p14:creationId xmlns:p14="http://schemas.microsoft.com/office/powerpoint/2010/main" val="4011666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330200" y="696913"/>
            <a:ext cx="6197600" cy="3486150"/>
          </a:xfrm>
          <a:prstGeom prst="rect">
            <a:avLst/>
          </a:prstGeom>
        </p:spPr>
        <p:txBody>
          <a:bodyPr/>
          <a:lstStyle/>
          <a:p>
            <a:endParaRPr/>
          </a:p>
        </p:txBody>
      </p:sp>
      <p:sp>
        <p:nvSpPr>
          <p:cNvPr id="126" name="Shape 126"/>
          <p:cNvSpPr>
            <a:spLocks noGrp="1"/>
          </p:cNvSpPr>
          <p:nvPr>
            <p:ph type="body" sz="quarter" idx="1"/>
          </p:nvPr>
        </p:nvSpPr>
        <p:spPr>
          <a:xfrm>
            <a:off x="914400" y="4415790"/>
            <a:ext cx="5029200" cy="4183380"/>
          </a:xfrm>
          <a:prstGeom prst="rect">
            <a:avLst/>
          </a:prstGeom>
        </p:spPr>
        <p:txBody>
          <a:bodyPr/>
          <a:lstStyle/>
          <a:p>
            <a:endParaRPr/>
          </a:p>
        </p:txBody>
      </p:sp>
    </p:spTree>
    <p:extLst>
      <p:ext uri="{BB962C8B-B14F-4D97-AF65-F5344CB8AC3E}">
        <p14:creationId xmlns:p14="http://schemas.microsoft.com/office/powerpoint/2010/main" val="219369087"/>
      </p:ext>
    </p:extLst>
  </p:cSld>
  <p:clrMap bg1="lt1" tx1="dk1" bg2="lt2" tx2="dk2" accent1="accent1" accent2="accent2" accent3="accent3" accent4="accent4" accent5="accent5" accent6="accent6" hlink="hlink" folHlink="folHlink"/>
  <p:notesStyle>
    <a:lvl1pPr defTabSz="457200" latinLnBrk="0">
      <a:defRPr>
        <a:latin typeface="+mn-lt"/>
        <a:ea typeface="+mn-ea"/>
        <a:cs typeface="+mn-cs"/>
        <a:sym typeface="Arial"/>
      </a:defRPr>
    </a:lvl1pPr>
    <a:lvl2pPr indent="228600" defTabSz="457200" latinLnBrk="0">
      <a:defRPr>
        <a:latin typeface="+mn-lt"/>
        <a:ea typeface="+mn-ea"/>
        <a:cs typeface="+mn-cs"/>
        <a:sym typeface="Arial"/>
      </a:defRPr>
    </a:lvl2pPr>
    <a:lvl3pPr indent="457200" defTabSz="457200" latinLnBrk="0">
      <a:defRPr>
        <a:latin typeface="+mn-lt"/>
        <a:ea typeface="+mn-ea"/>
        <a:cs typeface="+mn-cs"/>
        <a:sym typeface="Arial"/>
      </a:defRPr>
    </a:lvl3pPr>
    <a:lvl4pPr indent="685800" defTabSz="457200" latinLnBrk="0">
      <a:defRPr>
        <a:latin typeface="+mn-lt"/>
        <a:ea typeface="+mn-ea"/>
        <a:cs typeface="+mn-cs"/>
        <a:sym typeface="Arial"/>
      </a:defRPr>
    </a:lvl4pPr>
    <a:lvl5pPr indent="914400" defTabSz="457200" latinLnBrk="0">
      <a:defRPr>
        <a:latin typeface="+mn-lt"/>
        <a:ea typeface="+mn-ea"/>
        <a:cs typeface="+mn-cs"/>
        <a:sym typeface="Arial"/>
      </a:defRPr>
    </a:lvl5pPr>
    <a:lvl6pPr indent="1143000" defTabSz="457200" latinLnBrk="0">
      <a:defRPr>
        <a:latin typeface="+mn-lt"/>
        <a:ea typeface="+mn-ea"/>
        <a:cs typeface="+mn-cs"/>
        <a:sym typeface="Arial"/>
      </a:defRPr>
    </a:lvl6pPr>
    <a:lvl7pPr indent="1371600" defTabSz="457200" latinLnBrk="0">
      <a:defRPr>
        <a:latin typeface="+mn-lt"/>
        <a:ea typeface="+mn-ea"/>
        <a:cs typeface="+mn-cs"/>
        <a:sym typeface="Arial"/>
      </a:defRPr>
    </a:lvl7pPr>
    <a:lvl8pPr indent="1600200" defTabSz="457200" latinLnBrk="0">
      <a:defRPr>
        <a:latin typeface="+mn-lt"/>
        <a:ea typeface="+mn-ea"/>
        <a:cs typeface="+mn-cs"/>
        <a:sym typeface="Arial"/>
      </a:defRPr>
    </a:lvl8pPr>
    <a:lvl9pPr indent="1828800" defTabSz="457200" latinLnBrk="0">
      <a:defRPr>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ytimes.com/2017/04/10/business/tesla-general-motors-stock-market.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ytimes.com/2017/04/10/business/tesla-general-motors-stock-market.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ytimes.com/2017/04/10/business/tesla-general-motors-stock-market.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xfrm>
            <a:off x="330200" y="696913"/>
            <a:ext cx="6197600" cy="3486150"/>
          </a:xfrm>
          <a:prstGeom prst="rect">
            <a:avLst/>
          </a:prstGeom>
        </p:spPr>
        <p:txBody>
          <a:bodyPr/>
          <a:lstStyle/>
          <a:p>
            <a:pPr lvl="0"/>
            <a:endParaRPr dirty="0"/>
          </a:p>
        </p:txBody>
      </p:sp>
      <p:sp>
        <p:nvSpPr>
          <p:cNvPr id="46" name="Shape 46"/>
          <p:cNvSpPr>
            <a:spLocks noGrp="1"/>
          </p:cNvSpPr>
          <p:nvPr>
            <p:ph type="body" sz="quarter" idx="1"/>
          </p:nvPr>
        </p:nvSpPr>
        <p:spPr>
          <a:prstGeom prst="rect">
            <a:avLst/>
          </a:prstGeom>
        </p:spPr>
        <p:txBody>
          <a:bodyPr/>
          <a:lstStyle>
            <a:lvl1pPr>
              <a:defRPr b="1"/>
            </a:lvl1pPr>
          </a:lstStyle>
          <a:p>
            <a:pPr marL="0" marR="0" lvl="0" indent="0" defTabSz="457200" eaLnBrk="1" fontAlgn="auto" latinLnBrk="0" hangingPunct="1">
              <a:lnSpc>
                <a:spcPct val="100000"/>
              </a:lnSpc>
              <a:spcBef>
                <a:spcPts val="0"/>
              </a:spcBef>
              <a:spcAft>
                <a:spcPts val="0"/>
              </a:spcAft>
              <a:buClrTx/>
              <a:buSzTx/>
              <a:buFontTx/>
              <a:buNone/>
              <a:tabLst/>
              <a:defRPr b="1"/>
            </a:pPr>
            <a:r>
              <a:rPr kumimoji="0" lang="en-US" sz="1000" b="1" i="0" u="none" strike="noStrike" kern="0" cap="none" spc="0" normalizeH="0" baseline="0" noProof="0" dirty="0">
                <a:ln>
                  <a:noFill/>
                </a:ln>
                <a:solidFill>
                  <a:sysClr val="windowText" lastClr="000000"/>
                </a:solidFill>
                <a:effectLst/>
                <a:uLnTx/>
                <a:uFillTx/>
                <a:latin typeface="+mn-lt"/>
                <a:cs typeface="+mn-cs"/>
                <a:sym typeface="Arial"/>
              </a:rPr>
              <a:t>ID #1 - Can be used in noncommercial online and TV broadcasts of your presentation.</a:t>
            </a:r>
          </a:p>
          <a:p>
            <a:pPr marL="0" marR="0" lvl="0" indent="0" defTabSz="457200" eaLnBrk="1" fontAlgn="auto" latinLnBrk="0" hangingPunct="1">
              <a:lnSpc>
                <a:spcPct val="100000"/>
              </a:lnSpc>
              <a:spcBef>
                <a:spcPts val="0"/>
              </a:spcBef>
              <a:spcAft>
                <a:spcPts val="0"/>
              </a:spcAft>
              <a:buClrTx/>
              <a:buSzTx/>
              <a:buFontTx/>
              <a:buNone/>
              <a:tabLst/>
              <a:defRPr sz="1400"/>
            </a:pPr>
            <a:endParaRPr kumimoji="0" lang="en-US" sz="1400" b="0" i="0" u="none" strike="noStrike" kern="0" cap="none" spc="0" normalizeH="0" baseline="0" noProof="0" dirty="0">
              <a:ln>
                <a:noFill/>
              </a:ln>
              <a:solidFill>
                <a:sysClr val="windowText" lastClr="000000"/>
              </a:solidFill>
              <a:effectLst/>
              <a:uLnTx/>
              <a:uFillTx/>
              <a:latin typeface="+mn-lt"/>
              <a:cs typeface="+mn-cs"/>
              <a:sym typeface="Arial"/>
            </a:endParaRPr>
          </a:p>
        </p:txBody>
      </p:sp>
    </p:spTree>
    <p:extLst>
      <p:ext uri="{BB962C8B-B14F-4D97-AF65-F5344CB8AC3E}">
        <p14:creationId xmlns:p14="http://schemas.microsoft.com/office/powerpoint/2010/main" val="2546497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Sierra Club broadcast email, 8/14/2017</a:t>
            </a:r>
          </a:p>
        </p:txBody>
      </p:sp>
    </p:spTree>
    <p:extLst>
      <p:ext uri="{BB962C8B-B14F-4D97-AF65-F5344CB8AC3E}">
        <p14:creationId xmlns:p14="http://schemas.microsoft.com/office/powerpoint/2010/main" val="3900909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2" name="Shape 5112"/>
          <p:cNvSpPr>
            <a:spLocks noGrp="1" noRot="1" noChangeAspect="1"/>
          </p:cNvSpPr>
          <p:nvPr>
            <p:ph type="sldImg"/>
          </p:nvPr>
        </p:nvSpPr>
        <p:spPr>
          <a:xfrm>
            <a:off x="381000" y="685800"/>
            <a:ext cx="6096000" cy="3429000"/>
          </a:xfrm>
          <a:prstGeom prst="rect">
            <a:avLst/>
          </a:prstGeom>
        </p:spPr>
        <p:txBody>
          <a:bodyPr/>
          <a:lstStyle/>
          <a:p>
            <a:endParaRPr/>
          </a:p>
        </p:txBody>
      </p:sp>
      <p:sp>
        <p:nvSpPr>
          <p:cNvPr id="5113" name="Shape 5113"/>
          <p:cNvSpPr>
            <a:spLocks noGrp="1"/>
          </p:cNvSpPr>
          <p:nvPr>
            <p:ph type="body" sz="quarter" idx="1"/>
          </p:nvPr>
        </p:nvSpPr>
        <p:spPr>
          <a:prstGeom prst="rect">
            <a:avLst/>
          </a:prstGeom>
        </p:spPr>
        <p:txBody>
          <a:bodyPr/>
          <a:lstStyle/>
          <a:p>
            <a:pPr>
              <a:defRPr b="1">
                <a:solidFill>
                  <a:schemeClr val="accent6">
                    <a:satOff val="24555"/>
                    <a:lumOff val="22232"/>
                  </a:schemeClr>
                </a:solidFill>
              </a:defRPr>
            </a:pPr>
            <a:r>
              <a:rPr dirty="0"/>
              <a:t>ID #4842 - Can be used in noncommercial online and TV broadcasts of your presentation, but not modified.</a:t>
            </a:r>
          </a:p>
          <a:p>
            <a:pPr>
              <a:defRPr sz="1400"/>
            </a:pPr>
            <a:endParaRPr dirty="0"/>
          </a:p>
          <a:p>
            <a:pPr>
              <a:defRPr sz="1400"/>
            </a:pPr>
            <a:endParaRPr dirty="0"/>
          </a:p>
          <a:p>
            <a:pPr>
              <a:defRPr sz="1400"/>
            </a:pPr>
            <a:endParaRPr dirty="0"/>
          </a:p>
          <a:p>
            <a:pPr>
              <a:defRPr sz="1200"/>
            </a:pPr>
            <a:r>
              <a:rPr b="1" dirty="0"/>
              <a:t>DESCRIPTION</a:t>
            </a:r>
            <a:r>
              <a:rPr dirty="0"/>
              <a:t>: Text list of auto manufacturers with an electric model in production</a:t>
            </a:r>
          </a:p>
          <a:p>
            <a:pPr>
              <a:defRPr sz="1200"/>
            </a:pPr>
            <a:endParaRPr dirty="0"/>
          </a:p>
          <a:p>
            <a:pPr>
              <a:defRPr sz="1200"/>
            </a:pPr>
            <a:r>
              <a:rPr b="1" dirty="0"/>
              <a:t>ADDITIONAL</a:t>
            </a:r>
            <a:r>
              <a:rPr dirty="0"/>
              <a:t> </a:t>
            </a:r>
            <a:r>
              <a:rPr b="1" dirty="0"/>
              <a:t>TALKING</a:t>
            </a:r>
            <a:r>
              <a:rPr dirty="0"/>
              <a:t> </a:t>
            </a:r>
            <a:r>
              <a:rPr b="1" dirty="0"/>
              <a:t>POINTS</a:t>
            </a:r>
            <a:r>
              <a:rPr dirty="0"/>
              <a:t>: According to recent research by McKinsey &amp; Company, about 30 percent of vehicle buyers in the US consider an electric vehicle (EV) purchase today. In Germany, this number is closer to 45 percent. One of the factors behind this low percentage is that around half of the consumers in the US and Germany comprehend how electrified vehicles and the associated technology work, compared to almost 100 percent of consumers for an internal combustion engine (ICE). But less than 5 percent of potential buyers ultimately purchase an EV over an ICE (~3 percent in the US, ~4 percent in Germany, and ~22 percent in Norway).*</a:t>
            </a:r>
          </a:p>
          <a:p>
            <a:pPr>
              <a:defRPr sz="1200"/>
            </a:pPr>
            <a:endParaRPr dirty="0"/>
          </a:p>
          <a:p>
            <a:pPr>
              <a:defRPr sz="1200"/>
            </a:pPr>
            <a:r>
              <a:rPr dirty="0"/>
              <a:t>Although understanding and purchases of EVs may be low, the stage is set for a change as the average battery pack price has fallen almost 80 percent between 2010 and 2016. Additionally, significant range increases since 2013 of about 20 to 40 percent helped offset consumer concerns about mileage, one of the major deterrents to an EV purchase. Finally, projections indicate that global charging station deployments – both public and private – could grow from around two million in 2016 to over 12 million in 2020.*</a:t>
            </a:r>
          </a:p>
          <a:p>
            <a:pPr>
              <a:defRPr sz="1200"/>
            </a:pPr>
            <a:endParaRPr dirty="0"/>
          </a:p>
          <a:p>
            <a:pPr>
              <a:defRPr sz="1200"/>
            </a:pPr>
            <a:r>
              <a:rPr dirty="0"/>
              <a:t>In 2016, there were over two million electric vehicles on the road globally. Although they represented only a small portion — about 0.2 percent — of total passenger light-duty vehicles in circulation that year, carmakers estimate between 9 and 20 million electric vehicles could be deployed by 2020, and between 40 and 70 million by 2025.**</a:t>
            </a:r>
          </a:p>
          <a:p>
            <a:pPr>
              <a:defRPr sz="1200"/>
            </a:pPr>
            <a:endParaRPr dirty="0"/>
          </a:p>
          <a:p>
            <a:pPr>
              <a:defRPr sz="1200"/>
            </a:pPr>
            <a:r>
              <a:rPr dirty="0"/>
              <a:t>Perhaps as a sign of where investors believe the future of automobile sales lies, in April 2017, electric car manufacturer Tesla surpassed General Motors in market value.***</a:t>
            </a:r>
          </a:p>
          <a:p>
            <a:pPr>
              <a:defRPr sz="1200"/>
            </a:pPr>
            <a:endParaRPr dirty="0"/>
          </a:p>
          <a:p>
            <a:pPr>
              <a:defRPr sz="1200"/>
            </a:pPr>
            <a:r>
              <a:rPr b="1" dirty="0"/>
              <a:t>REFERENCES</a:t>
            </a:r>
            <a:r>
              <a:rPr dirty="0"/>
              <a:t>:</a:t>
            </a:r>
          </a:p>
          <a:p>
            <a:pPr>
              <a:defRPr sz="1200"/>
            </a:pPr>
            <a:r>
              <a:rPr dirty="0"/>
              <a:t>* McKinsey &amp; Company, “Electrifying insights: How automakers can drive electrified vehicle sales and profitability,” Advanced Industries, January, 2017. http://www.mckinsey.com/industries/automotive-and-assembly/our-insights/electrifying-insights-how-automakers-can-drive-electrified-vehicle-sales-and-profitability</a:t>
            </a:r>
          </a:p>
          <a:p>
            <a:pPr>
              <a:defRPr sz="1200"/>
            </a:pPr>
            <a:r>
              <a:rPr dirty="0"/>
              <a:t>** Katie </a:t>
            </a:r>
            <a:r>
              <a:rPr dirty="0" err="1"/>
              <a:t>Fehrenbacher</a:t>
            </a:r>
            <a:r>
              <a:rPr dirty="0"/>
              <a:t>, “5 Ways Automakers Can Make Electric Cars Profitable,” </a:t>
            </a:r>
            <a:r>
              <a:rPr dirty="0" err="1"/>
              <a:t>Greentech</a:t>
            </a:r>
            <a:r>
              <a:rPr dirty="0"/>
              <a:t> Media, February 7, 2017. https://www.greentechmedia.com/articles/read/5-ways-automakers-can-make-electric-cars-profitable</a:t>
            </a:r>
            <a:br>
              <a:rPr dirty="0"/>
            </a:br>
            <a:r>
              <a:rPr dirty="0"/>
              <a:t>*** International Energy Agency, “Electric Vehicles Have Another Record Year, Reaching 2 Million Cars in 2016,” June 7, 2017. https://www.iea.org/newsroom/news/2017/june/electric-vehicles-have-another-record-year-reaching-2-million-cars-in-2016.html</a:t>
            </a:r>
          </a:p>
          <a:p>
            <a:pPr>
              <a:defRPr sz="1200"/>
            </a:pPr>
            <a:r>
              <a:rPr dirty="0"/>
              <a:t>**** The New York Times, “Tesla Hits a New Milestone, Passes G.M. in Market Valuation,” April 10, 2017. </a:t>
            </a:r>
            <a:r>
              <a:rPr u="sng" dirty="0">
                <a:hlinkClick r:id="rId3"/>
              </a:rPr>
              <a:t>https://www.nytimes.com/2017/04/10/business/tesla-general-motors-stock-market.html</a:t>
            </a:r>
          </a:p>
        </p:txBody>
      </p:sp>
    </p:spTree>
    <p:extLst>
      <p:ext uri="{BB962C8B-B14F-4D97-AF65-F5344CB8AC3E}">
        <p14:creationId xmlns:p14="http://schemas.microsoft.com/office/powerpoint/2010/main" val="3657034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2" name="Shape 5112"/>
          <p:cNvSpPr>
            <a:spLocks noGrp="1" noRot="1" noChangeAspect="1"/>
          </p:cNvSpPr>
          <p:nvPr>
            <p:ph type="sldImg"/>
          </p:nvPr>
        </p:nvSpPr>
        <p:spPr>
          <a:xfrm>
            <a:off x="381000" y="685800"/>
            <a:ext cx="6096000" cy="3429000"/>
          </a:xfrm>
          <a:prstGeom prst="rect">
            <a:avLst/>
          </a:prstGeom>
        </p:spPr>
        <p:txBody>
          <a:bodyPr/>
          <a:lstStyle/>
          <a:p>
            <a:endParaRPr/>
          </a:p>
        </p:txBody>
      </p:sp>
      <p:sp>
        <p:nvSpPr>
          <p:cNvPr id="5113" name="Shape 5113"/>
          <p:cNvSpPr>
            <a:spLocks noGrp="1"/>
          </p:cNvSpPr>
          <p:nvPr>
            <p:ph type="body" sz="quarter" idx="1"/>
          </p:nvPr>
        </p:nvSpPr>
        <p:spPr>
          <a:prstGeom prst="rect">
            <a:avLst/>
          </a:prstGeom>
        </p:spPr>
        <p:txBody>
          <a:bodyPr/>
          <a:lstStyle/>
          <a:p>
            <a:pPr>
              <a:defRPr b="1">
                <a:solidFill>
                  <a:schemeClr val="accent6">
                    <a:satOff val="24555"/>
                    <a:lumOff val="22232"/>
                  </a:schemeClr>
                </a:solidFill>
              </a:defRPr>
            </a:pPr>
            <a:endParaRPr u="sng" dirty="0">
              <a:hlinkClick r:id="rId3"/>
            </a:endParaRPr>
          </a:p>
        </p:txBody>
      </p:sp>
    </p:spTree>
    <p:extLst>
      <p:ext uri="{BB962C8B-B14F-4D97-AF65-F5344CB8AC3E}">
        <p14:creationId xmlns:p14="http://schemas.microsoft.com/office/powerpoint/2010/main" val="2394458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2" name="Shape 5112"/>
          <p:cNvSpPr>
            <a:spLocks noGrp="1" noRot="1" noChangeAspect="1"/>
          </p:cNvSpPr>
          <p:nvPr>
            <p:ph type="sldImg"/>
          </p:nvPr>
        </p:nvSpPr>
        <p:spPr>
          <a:xfrm>
            <a:off x="381000" y="685800"/>
            <a:ext cx="6096000" cy="3429000"/>
          </a:xfrm>
          <a:prstGeom prst="rect">
            <a:avLst/>
          </a:prstGeom>
        </p:spPr>
        <p:txBody>
          <a:bodyPr/>
          <a:lstStyle/>
          <a:p>
            <a:endParaRPr/>
          </a:p>
        </p:txBody>
      </p:sp>
      <p:sp>
        <p:nvSpPr>
          <p:cNvPr id="5113" name="Shape 5113"/>
          <p:cNvSpPr>
            <a:spLocks noGrp="1"/>
          </p:cNvSpPr>
          <p:nvPr>
            <p:ph type="body" sz="quarter" idx="1"/>
          </p:nvPr>
        </p:nvSpPr>
        <p:spPr>
          <a:prstGeom prst="rect">
            <a:avLst/>
          </a:prstGeom>
        </p:spPr>
        <p:txBody>
          <a:bodyPr/>
          <a:lstStyle/>
          <a:p>
            <a:pPr>
              <a:defRPr b="1">
                <a:solidFill>
                  <a:schemeClr val="accent6">
                    <a:satOff val="24555"/>
                    <a:lumOff val="22232"/>
                  </a:schemeClr>
                </a:solidFill>
              </a:defRPr>
            </a:pPr>
            <a:r>
              <a:rPr lang="en-US" u="sng" dirty="0">
                <a:solidFill>
                  <a:srgbClr val="5D6464"/>
                </a:solidFill>
                <a:hlinkClick r:id="rId3"/>
              </a:rPr>
              <a:t>Sources: “Drawdown” (edited by Hawken), and Sustainable Jersey</a:t>
            </a:r>
            <a:endParaRPr u="sng" dirty="0">
              <a:solidFill>
                <a:srgbClr val="5D6464"/>
              </a:solidFill>
              <a:hlinkClick r:id="rId3"/>
            </a:endParaRPr>
          </a:p>
        </p:txBody>
      </p:sp>
    </p:spTree>
    <p:extLst>
      <p:ext uri="{BB962C8B-B14F-4D97-AF65-F5344CB8AC3E}">
        <p14:creationId xmlns:p14="http://schemas.microsoft.com/office/powerpoint/2010/main" val="3031793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Sustainable Jersey</a:t>
            </a:r>
          </a:p>
        </p:txBody>
      </p:sp>
    </p:spTree>
    <p:extLst>
      <p:ext uri="{BB962C8B-B14F-4D97-AF65-F5344CB8AC3E}">
        <p14:creationId xmlns:p14="http://schemas.microsoft.com/office/powerpoint/2010/main" val="3728834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Tree>
    <p:extLst>
      <p:ext uri="{BB962C8B-B14F-4D97-AF65-F5344CB8AC3E}">
        <p14:creationId xmlns:p14="http://schemas.microsoft.com/office/powerpoint/2010/main" val="3578118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39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30200" y="696913"/>
            <a:ext cx="6197600" cy="3486150"/>
          </a:xfrm>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lvl1pPr>
              <a:defRPr b="1"/>
            </a:lvl1pPr>
          </a:lstStyle>
          <a:p>
            <a:pPr marL="0" marR="0" lvl="0" indent="0" defTabSz="457200" eaLnBrk="1" fontAlgn="auto" latinLnBrk="0" hangingPunct="1">
              <a:lnSpc>
                <a:spcPct val="100000"/>
              </a:lnSpc>
              <a:spcBef>
                <a:spcPts val="0"/>
              </a:spcBef>
              <a:spcAft>
                <a:spcPts val="0"/>
              </a:spcAft>
              <a:buClrTx/>
              <a:buSzTx/>
              <a:buFontTx/>
              <a:buNone/>
              <a:tabLst/>
              <a:defRPr b="1"/>
            </a:pPr>
            <a:r>
              <a:rPr kumimoji="0" lang="en-US" sz="1800" b="1" i="0" u="none" strike="noStrike" kern="0" cap="none" spc="0" normalizeH="0" baseline="0" noProof="0" dirty="0">
                <a:ln>
                  <a:noFill/>
                </a:ln>
                <a:solidFill>
                  <a:sysClr val="windowText" lastClr="000000"/>
                </a:solidFill>
                <a:effectLst/>
                <a:uLnTx/>
                <a:uFillTx/>
                <a:latin typeface="+mn-lt"/>
                <a:cs typeface="+mn-cs"/>
                <a:sym typeface="Arial"/>
              </a:rPr>
              <a:t>ID #3430.C - Can be used in noncommercial online and TV broadcasts of your presentation, but not modified.</a:t>
            </a:r>
          </a:p>
          <a:p>
            <a:pPr marL="0" marR="0" lvl="0" indent="0" defTabSz="457200" eaLnBrk="1" fontAlgn="auto" latinLnBrk="0" hangingPunct="1">
              <a:lnSpc>
                <a:spcPct val="100000"/>
              </a:lnSpc>
              <a:spcBef>
                <a:spcPts val="0"/>
              </a:spcBef>
              <a:spcAft>
                <a:spcPts val="0"/>
              </a:spcAft>
              <a:buClrTx/>
              <a:buSzTx/>
              <a:buFontTx/>
              <a:buNone/>
              <a:tabLst/>
              <a:defRPr sz="1400"/>
            </a:pPr>
            <a:endParaRPr kumimoji="0" lang="en-US" sz="1400" b="0" i="0" u="none" strike="noStrike" kern="0" cap="none" spc="0" normalizeH="0" baseline="0" noProof="0" dirty="0">
              <a:ln>
                <a:noFill/>
              </a:ln>
              <a:solidFill>
                <a:sysClr val="windowText" lastClr="000000"/>
              </a:solidFill>
              <a:effectLst/>
              <a:uLnTx/>
              <a:uFillTx/>
              <a:latin typeface="+mn-lt"/>
              <a:cs typeface="+mn-cs"/>
              <a:sym typeface="Arial"/>
            </a:endParaRPr>
          </a:p>
          <a:p>
            <a:pPr marL="0" marR="0" lvl="0" indent="0" defTabSz="457200" eaLnBrk="1" fontAlgn="auto" latinLnBrk="0" hangingPunct="1">
              <a:lnSpc>
                <a:spcPct val="100000"/>
              </a:lnSpc>
              <a:spcBef>
                <a:spcPts val="0"/>
              </a:spcBef>
              <a:spcAft>
                <a:spcPts val="0"/>
              </a:spcAft>
              <a:buClrTx/>
              <a:buSzTx/>
              <a:buFontTx/>
              <a:buNone/>
              <a:tabLst/>
              <a:defRPr sz="1400"/>
            </a:pPr>
            <a:endParaRPr kumimoji="0" lang="en-US" sz="1400" b="0" i="0" u="none" strike="noStrike" kern="0" cap="none" spc="0" normalizeH="0" baseline="0" noProof="0" dirty="0">
              <a:ln>
                <a:noFill/>
              </a:ln>
              <a:solidFill>
                <a:sysClr val="windowText" lastClr="000000"/>
              </a:solidFill>
              <a:effectLst/>
              <a:uLnTx/>
              <a:uFillTx/>
              <a:latin typeface="+mn-lt"/>
              <a:cs typeface="+mn-cs"/>
              <a:sym typeface="Arial"/>
            </a:endParaRPr>
          </a:p>
          <a:p>
            <a:pPr marL="0" marR="0" lvl="0" indent="0" defTabSz="457200" eaLnBrk="1" fontAlgn="auto" latinLnBrk="0" hangingPunct="1">
              <a:lnSpc>
                <a:spcPct val="100000"/>
              </a:lnSpc>
              <a:spcBef>
                <a:spcPts val="0"/>
              </a:spcBef>
              <a:spcAft>
                <a:spcPts val="0"/>
              </a:spcAft>
              <a:buClrTx/>
              <a:buSzTx/>
              <a:buFontTx/>
              <a:buNone/>
              <a:tabLst/>
              <a:defRPr sz="1400"/>
            </a:pPr>
            <a:endParaRPr kumimoji="0" lang="en-US" sz="1400" b="0" i="0" u="none" strike="noStrike" kern="0" cap="none" spc="0" normalizeH="0" baseline="0" noProof="0" dirty="0">
              <a:ln>
                <a:noFill/>
              </a:ln>
              <a:solidFill>
                <a:sysClr val="windowText" lastClr="000000"/>
              </a:solidFill>
              <a:effectLst/>
              <a:uLnTx/>
              <a:uFillTx/>
              <a:latin typeface="+mn-lt"/>
              <a:cs typeface="+mn-cs"/>
              <a:sym typeface="Arial"/>
            </a:endParaRPr>
          </a:p>
          <a:p>
            <a:pPr marL="0" marR="0" lvl="0" indent="0" defTabSz="457200" eaLnBrk="1" fontAlgn="auto" latinLnBrk="0" hangingPunct="1">
              <a:lnSpc>
                <a:spcPct val="100000"/>
              </a:lnSpc>
              <a:spcBef>
                <a:spcPts val="0"/>
              </a:spcBef>
              <a:spcAft>
                <a:spcPts val="0"/>
              </a:spcAft>
              <a:buClrTx/>
              <a:buSzTx/>
              <a:buFontTx/>
              <a:buNone/>
              <a:tabLst/>
              <a:defRPr sz="1200"/>
            </a:pPr>
            <a:r>
              <a:rPr kumimoji="0" lang="en-US" sz="1200" b="1" i="0" u="none" strike="noStrike" kern="0" cap="none" spc="0" normalizeH="0" baseline="0" noProof="0" dirty="0">
                <a:ln>
                  <a:noFill/>
                </a:ln>
                <a:solidFill>
                  <a:sysClr val="windowText" lastClr="000000"/>
                </a:solidFill>
                <a:effectLst/>
                <a:uLnTx/>
                <a:uFillTx/>
                <a:latin typeface="+mn-lt"/>
                <a:cs typeface="+mn-cs"/>
                <a:sym typeface="Arial"/>
              </a:rPr>
              <a:t>DESCRIPTION</a:t>
            </a:r>
            <a:r>
              <a:rPr kumimoji="0" lang="en-US" sz="1200" b="0" i="0" u="none" strike="noStrike" kern="0" cap="none" spc="0" normalizeH="0" baseline="0" noProof="0" dirty="0">
                <a:ln>
                  <a:noFill/>
                </a:ln>
                <a:solidFill>
                  <a:sysClr val="windowText" lastClr="000000"/>
                </a:solidFill>
                <a:effectLst/>
                <a:uLnTx/>
                <a:uFillTx/>
                <a:latin typeface="+mn-lt"/>
                <a:cs typeface="+mn-cs"/>
                <a:sym typeface="Arial"/>
              </a:rPr>
              <a:t>: Graph showing the growth of global carbon emissions from fossil fuels in million metric tons of carbon, 1850-2015</a:t>
            </a:r>
          </a:p>
          <a:p>
            <a:pPr marL="0" marR="0" lvl="0" indent="0" defTabSz="457200" eaLnBrk="1" fontAlgn="auto" latinLnBrk="0" hangingPunct="1">
              <a:lnSpc>
                <a:spcPct val="100000"/>
              </a:lnSpc>
              <a:spcBef>
                <a:spcPts val="0"/>
              </a:spcBef>
              <a:spcAft>
                <a:spcPts val="0"/>
              </a:spcAft>
              <a:buClrTx/>
              <a:buSzTx/>
              <a:buFontTx/>
              <a:buNone/>
              <a:tabLst/>
              <a:defRPr sz="1200"/>
            </a:pPr>
            <a:endParaRPr kumimoji="0" lang="en-US" sz="1200" b="0" i="0" u="none" strike="noStrike" kern="0" cap="none" spc="0" normalizeH="0" baseline="0" noProof="0" dirty="0">
              <a:ln>
                <a:noFill/>
              </a:ln>
              <a:solidFill>
                <a:sysClr val="windowText" lastClr="000000"/>
              </a:solidFill>
              <a:effectLst/>
              <a:uLnTx/>
              <a:uFillTx/>
              <a:latin typeface="+mn-lt"/>
              <a:cs typeface="+mn-cs"/>
              <a:sym typeface="Arial"/>
            </a:endParaRPr>
          </a:p>
          <a:p>
            <a:pPr marL="0" marR="0" lvl="0" indent="0" defTabSz="457200" eaLnBrk="1" fontAlgn="auto" latinLnBrk="0" hangingPunct="1">
              <a:lnSpc>
                <a:spcPct val="100000"/>
              </a:lnSpc>
              <a:spcBef>
                <a:spcPts val="0"/>
              </a:spcBef>
              <a:spcAft>
                <a:spcPts val="0"/>
              </a:spcAft>
              <a:buClrTx/>
              <a:buSzTx/>
              <a:buFontTx/>
              <a:buNone/>
              <a:tabLst/>
              <a:defRPr sz="1200"/>
            </a:pPr>
            <a:r>
              <a:rPr kumimoji="0" lang="en-US" sz="1200" b="1" i="0" u="none" strike="noStrike" kern="0" cap="none" spc="0" normalizeH="0" baseline="0" noProof="0" dirty="0">
                <a:ln>
                  <a:noFill/>
                </a:ln>
                <a:solidFill>
                  <a:sysClr val="windowText" lastClr="000000"/>
                </a:solidFill>
                <a:effectLst/>
                <a:uLnTx/>
                <a:uFillTx/>
                <a:latin typeface="+mn-lt"/>
                <a:cs typeface="+mn-cs"/>
                <a:sym typeface="Arial"/>
              </a:rPr>
              <a:t>ADDITIONAL TALKING POINTS</a:t>
            </a:r>
            <a:r>
              <a:rPr kumimoji="0" lang="en-US" sz="1200" b="0" i="0" u="none" strike="noStrike" kern="0" cap="none" spc="0" normalizeH="0" baseline="0" noProof="0" dirty="0">
                <a:ln>
                  <a:noFill/>
                </a:ln>
                <a:solidFill>
                  <a:sysClr val="windowText" lastClr="000000"/>
                </a:solidFill>
                <a:effectLst/>
                <a:uLnTx/>
                <a:uFillTx/>
                <a:latin typeface="+mn-lt"/>
                <a:cs typeface="+mn-cs"/>
                <a:sym typeface="Arial"/>
              </a:rPr>
              <a:t>: Emissions of carbon dioxide from the burning of fossil fuels continue to rise. As the graph shows, this rise has been quite steep since the middle of last century.* </a:t>
            </a:r>
          </a:p>
          <a:p>
            <a:pPr marL="0" marR="0" lvl="0" indent="0" defTabSz="457200" eaLnBrk="1" fontAlgn="auto" latinLnBrk="0" hangingPunct="1">
              <a:lnSpc>
                <a:spcPct val="100000"/>
              </a:lnSpc>
              <a:spcBef>
                <a:spcPts val="0"/>
              </a:spcBef>
              <a:spcAft>
                <a:spcPts val="0"/>
              </a:spcAft>
              <a:buClrTx/>
              <a:buSzTx/>
              <a:buFontTx/>
              <a:buNone/>
              <a:tabLst/>
              <a:defRPr sz="1200"/>
            </a:pPr>
            <a:endParaRPr kumimoji="0" lang="en-US" sz="1200" b="0" i="0" u="none" strike="noStrike" kern="0" cap="none" spc="0" normalizeH="0" baseline="0" noProof="0" dirty="0">
              <a:ln>
                <a:noFill/>
              </a:ln>
              <a:solidFill>
                <a:sysClr val="windowText" lastClr="000000"/>
              </a:solidFill>
              <a:effectLst/>
              <a:uLnTx/>
              <a:uFillTx/>
              <a:latin typeface="+mn-lt"/>
              <a:cs typeface="+mn-cs"/>
              <a:sym typeface="Arial"/>
            </a:endParaRPr>
          </a:p>
          <a:p>
            <a:pPr marL="0" marR="0" lvl="0" indent="0" defTabSz="457200" eaLnBrk="1" fontAlgn="auto" latinLnBrk="0" hangingPunct="1">
              <a:lnSpc>
                <a:spcPct val="100000"/>
              </a:lnSpc>
              <a:spcBef>
                <a:spcPts val="0"/>
              </a:spcBef>
              <a:spcAft>
                <a:spcPts val="0"/>
              </a:spcAft>
              <a:buClrTx/>
              <a:buSzTx/>
              <a:buFontTx/>
              <a:buNone/>
              <a:tabLst/>
              <a:defRPr sz="1200"/>
            </a:pPr>
            <a:r>
              <a:rPr kumimoji="0" lang="en-US" sz="1200" b="1" i="0" u="none" strike="noStrike" kern="0" cap="none" spc="0" normalizeH="0" baseline="0" noProof="0" dirty="0">
                <a:ln>
                  <a:noFill/>
                </a:ln>
                <a:solidFill>
                  <a:sysClr val="windowText" lastClr="000000"/>
                </a:solidFill>
                <a:effectLst/>
                <a:uLnTx/>
                <a:uFillTx/>
                <a:latin typeface="+mn-lt"/>
                <a:cs typeface="+mn-cs"/>
                <a:sym typeface="Arial"/>
              </a:rPr>
              <a:t>REFERENCES</a:t>
            </a:r>
            <a:r>
              <a:rPr kumimoji="0" lang="en-US" sz="1200" b="0" i="0" u="none" strike="noStrike" kern="0" cap="none" spc="0" normalizeH="0" baseline="0" noProof="0" dirty="0">
                <a:ln>
                  <a:noFill/>
                </a:ln>
                <a:solidFill>
                  <a:sysClr val="windowText" lastClr="000000"/>
                </a:solidFill>
                <a:effectLst/>
                <a:uLnTx/>
                <a:uFillTx/>
                <a:latin typeface="+mn-lt"/>
                <a:cs typeface="+mn-cs"/>
                <a:sym typeface="Arial"/>
              </a:rPr>
              <a:t>:</a:t>
            </a:r>
          </a:p>
          <a:p>
            <a:pPr marL="0" marR="0" lvl="0" indent="0" defTabSz="457200" eaLnBrk="1" fontAlgn="auto" latinLnBrk="0" hangingPunct="1">
              <a:lnSpc>
                <a:spcPct val="100000"/>
              </a:lnSpc>
              <a:spcBef>
                <a:spcPts val="0"/>
              </a:spcBef>
              <a:spcAft>
                <a:spcPts val="0"/>
              </a:spcAft>
              <a:buClrTx/>
              <a:buSzTx/>
              <a:buFontTx/>
              <a:buNone/>
              <a:tabLst/>
              <a:defRPr sz="1200"/>
            </a:pPr>
            <a:r>
              <a:rPr kumimoji="0" lang="en-US" sz="1200" b="0" i="0" u="none" strike="noStrike" kern="0" cap="none" spc="0" normalizeH="0" baseline="0" noProof="0" dirty="0">
                <a:ln>
                  <a:noFill/>
                </a:ln>
                <a:solidFill>
                  <a:sysClr val="windowText" lastClr="000000"/>
                </a:solidFill>
                <a:effectLst/>
                <a:uLnTx/>
                <a:uFillTx/>
                <a:latin typeface="+mn-lt"/>
                <a:cs typeface="+mn-cs"/>
                <a:sym typeface="Arial"/>
              </a:rPr>
              <a:t>* Global Carbon Project version 2014 Budget v1.1. (US Department of Energy, Office of Science, November 2016). http://cdiac.ornl.gov/GCP/ </a:t>
            </a:r>
          </a:p>
        </p:txBody>
      </p:sp>
    </p:spTree>
    <p:extLst>
      <p:ext uri="{BB962C8B-B14F-4D97-AF65-F5344CB8AC3E}">
        <p14:creationId xmlns:p14="http://schemas.microsoft.com/office/powerpoint/2010/main" val="3656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569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5/16/2017 + 5/19/2017 ”The Weather Channel” Android</a:t>
            </a:r>
            <a:r>
              <a:rPr lang="en-US" baseline="0" dirty="0"/>
              <a:t> App.</a:t>
            </a:r>
          </a:p>
          <a:p>
            <a:r>
              <a:rPr lang="en-US" baseline="0" dirty="0"/>
              <a:t>(Snapshot of Steve Miller’s Android Smartphone)</a:t>
            </a:r>
          </a:p>
          <a:p>
            <a:r>
              <a:rPr lang="en-US" baseline="0" dirty="0"/>
              <a:t>Source: National Weather Service</a:t>
            </a:r>
          </a:p>
          <a:p>
            <a:r>
              <a:rPr lang="en-US" baseline="0" dirty="0"/>
              <a:t>EPA website as of 5/16/17</a:t>
            </a:r>
            <a:endParaRPr lang="en-US" dirty="0"/>
          </a:p>
        </p:txBody>
      </p:sp>
    </p:spTree>
    <p:extLst>
      <p:ext uri="{BB962C8B-B14F-4D97-AF65-F5344CB8AC3E}">
        <p14:creationId xmlns:p14="http://schemas.microsoft.com/office/powerpoint/2010/main" val="133726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GET CREDIT TOWARD Carbon footprints, PLUS beginning of CLEAN ENERGY PLAN</a:t>
            </a:r>
          </a:p>
          <a:p>
            <a:endParaRPr lang="en-US" baseline="0" dirty="0"/>
          </a:p>
          <a:p>
            <a:endParaRPr lang="en-US" dirty="0"/>
          </a:p>
        </p:txBody>
      </p:sp>
    </p:spTree>
    <p:extLst>
      <p:ext uri="{BB962C8B-B14F-4D97-AF65-F5344CB8AC3E}">
        <p14:creationId xmlns:p14="http://schemas.microsoft.com/office/powerpoint/2010/main" val="317314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381000" y="685800"/>
            <a:ext cx="6096000" cy="3429000"/>
          </a:xfrm>
        </p:spPr>
      </p:sp>
      <p:sp>
        <p:nvSpPr>
          <p:cNvPr id="1433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Middletown Municipal carbon footprint (from 2010 Middletown Energy Plan - draft).  2008 data</a:t>
            </a:r>
          </a:p>
        </p:txBody>
      </p:sp>
    </p:spTree>
    <p:extLst>
      <p:ext uri="{BB962C8B-B14F-4D97-AF65-F5344CB8AC3E}">
        <p14:creationId xmlns:p14="http://schemas.microsoft.com/office/powerpoint/2010/main" val="385587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381000" y="685800"/>
            <a:ext cx="6096000" cy="3429000"/>
          </a:xfrm>
        </p:spPr>
      </p:sp>
      <p:sp>
        <p:nvSpPr>
          <p:cNvPr id="1433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Middletown Community Carbon Footprint (2010 Middletown Energy Plan - draft). Data is suspect! – see notes on left of slide  2008 data</a:t>
            </a:r>
          </a:p>
        </p:txBody>
      </p:sp>
    </p:spTree>
    <p:extLst>
      <p:ext uri="{BB962C8B-B14F-4D97-AF65-F5344CB8AC3E}">
        <p14:creationId xmlns:p14="http://schemas.microsoft.com/office/powerpoint/2010/main" val="338329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381000" y="685800"/>
            <a:ext cx="6096000" cy="3429000"/>
          </a:xfrm>
        </p:spPr>
      </p:sp>
      <p:sp>
        <p:nvSpPr>
          <p:cNvPr id="1433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Woodbridge carbon footprint</a:t>
            </a:r>
          </a:p>
        </p:txBody>
      </p:sp>
    </p:spTree>
    <p:extLst>
      <p:ext uri="{BB962C8B-B14F-4D97-AF65-F5344CB8AC3E}">
        <p14:creationId xmlns:p14="http://schemas.microsoft.com/office/powerpoint/2010/main" val="142920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1" name="Shape 5351"/>
          <p:cNvSpPr>
            <a:spLocks noGrp="1" noRot="1" noChangeAspect="1"/>
          </p:cNvSpPr>
          <p:nvPr>
            <p:ph type="sldImg"/>
          </p:nvPr>
        </p:nvSpPr>
        <p:spPr>
          <a:xfrm>
            <a:off x="381000" y="685800"/>
            <a:ext cx="6096000" cy="3429000"/>
          </a:xfrm>
          <a:prstGeom prst="rect">
            <a:avLst/>
          </a:prstGeom>
        </p:spPr>
        <p:txBody>
          <a:bodyPr/>
          <a:lstStyle/>
          <a:p>
            <a:endParaRPr/>
          </a:p>
        </p:txBody>
      </p:sp>
      <p:sp>
        <p:nvSpPr>
          <p:cNvPr id="5352" name="Shape 5352"/>
          <p:cNvSpPr>
            <a:spLocks noGrp="1"/>
          </p:cNvSpPr>
          <p:nvPr>
            <p:ph type="body" sz="quarter" idx="1"/>
          </p:nvPr>
        </p:nvSpPr>
        <p:spPr>
          <a:prstGeom prst="rect">
            <a:avLst/>
          </a:prstGeom>
        </p:spPr>
        <p:txBody>
          <a:bodyPr/>
          <a:lstStyle/>
          <a:p>
            <a:pPr>
              <a:defRPr b="1"/>
            </a:pPr>
            <a:r>
              <a:rPr lang="en-US" dirty="0"/>
              <a:t>ID #4697 - Can be used in noncommercial online and TV broadcasts of your presentation, but not modified.</a:t>
            </a:r>
          </a:p>
          <a:p>
            <a:pPr>
              <a:defRPr sz="1400"/>
            </a:pPr>
            <a:endParaRPr lang="en-US" dirty="0"/>
          </a:p>
          <a:p>
            <a:pPr>
              <a:defRPr sz="1400"/>
            </a:pPr>
            <a:endParaRPr lang="en-US" dirty="0"/>
          </a:p>
          <a:p>
            <a:pPr>
              <a:defRPr sz="1400"/>
            </a:pPr>
            <a:endParaRPr lang="en-US" dirty="0"/>
          </a:p>
          <a:p>
            <a:pPr>
              <a:defRPr sz="1200"/>
            </a:pPr>
            <a:r>
              <a:rPr lang="en-US" b="1" dirty="0"/>
              <a:t>DESCRIPTION</a:t>
            </a:r>
            <a:r>
              <a:rPr lang="en-US" dirty="0"/>
              <a:t>: Graph comparing the </a:t>
            </a:r>
            <a:r>
              <a:rPr lang="en-US" dirty="0" err="1"/>
              <a:t>levelized</a:t>
            </a:r>
            <a:r>
              <a:rPr lang="en-US" dirty="0"/>
              <a:t> cost of renewables and conventional energy sources in the US in dollars per megawatt-hour</a:t>
            </a:r>
          </a:p>
          <a:p>
            <a:pPr>
              <a:defRPr sz="1200"/>
            </a:pPr>
            <a:endParaRPr lang="en-US" dirty="0"/>
          </a:p>
          <a:p>
            <a:pPr>
              <a:defRPr sz="1200"/>
            </a:pPr>
            <a:r>
              <a:rPr lang="en-US" b="1" dirty="0"/>
              <a:t>ADDITIONAL</a:t>
            </a:r>
            <a:r>
              <a:rPr lang="en-US" dirty="0"/>
              <a:t> </a:t>
            </a:r>
            <a:r>
              <a:rPr lang="en-US" b="1" dirty="0"/>
              <a:t>TALKING</a:t>
            </a:r>
            <a:r>
              <a:rPr lang="en-US" dirty="0"/>
              <a:t> </a:t>
            </a:r>
            <a:r>
              <a:rPr lang="en-US" b="1" dirty="0"/>
              <a:t>POINTS</a:t>
            </a:r>
            <a:r>
              <a:rPr lang="en-US" dirty="0"/>
              <a:t>: Renewable energy generation technologies are fast becoming cost-competitive with conventional generation technologies. Since the turn of the decade, wind and solar PV in particular have become increasingly economically competitive with conventional power sources, partly due to declines in the cost of equipment and installations.*</a:t>
            </a:r>
          </a:p>
          <a:p>
            <a:pPr>
              <a:defRPr sz="1200"/>
            </a:pPr>
            <a:endParaRPr lang="en-US" dirty="0"/>
          </a:p>
          <a:p>
            <a:pPr>
              <a:defRPr sz="1200"/>
            </a:pPr>
            <a:r>
              <a:rPr lang="en-US" dirty="0"/>
              <a:t>According to the financial advisory and asset management firm Lazard, wind costs have dropped 66 percent between 2009-2016. The cost of solar showed an even more substantial decline, dropping 85 percent during the same time period.**</a:t>
            </a:r>
          </a:p>
          <a:p>
            <a:pPr>
              <a:defRPr sz="1200"/>
            </a:pPr>
            <a:endParaRPr lang="en-US" dirty="0"/>
          </a:p>
          <a:p>
            <a:pPr>
              <a:defRPr sz="1200"/>
            </a:pPr>
            <a:r>
              <a:rPr lang="en-US" b="1" dirty="0"/>
              <a:t>REFERENCES</a:t>
            </a:r>
            <a:r>
              <a:rPr lang="en-US" dirty="0"/>
              <a:t>:</a:t>
            </a:r>
          </a:p>
          <a:p>
            <a:pPr>
              <a:defRPr sz="1200"/>
            </a:pPr>
            <a:r>
              <a:rPr lang="en-US" dirty="0"/>
              <a:t>* Lazard, “”Lazard’s </a:t>
            </a:r>
            <a:r>
              <a:rPr lang="en-US" dirty="0" err="1"/>
              <a:t>Levelized</a:t>
            </a:r>
            <a:r>
              <a:rPr lang="en-US" dirty="0"/>
              <a:t> Cost of Energy Analysis- Version 10.0,” December 2016. https://www.lazard.com/media/438038/levelized-cost-of-energy-v100.pdf</a:t>
            </a:r>
          </a:p>
          <a:p>
            <a:pPr>
              <a:defRPr sz="1200"/>
            </a:pPr>
            <a:r>
              <a:rPr lang="en-US" dirty="0"/>
              <a:t>** Mike O’Boyle, “Wind and Solar are Our Cheapest Electricity Sources- Now What Do We Do?” Medium, America’s Power Plan, December 21, 2016. https://medium.com/americas-power-plan/wind-and-solar-are-our-cheapest-electricity-sources-now-what-do-we-do-b323082239de#.9emz48c96</a:t>
            </a:r>
          </a:p>
        </p:txBody>
      </p:sp>
    </p:spTree>
    <p:extLst>
      <p:ext uri="{BB962C8B-B14F-4D97-AF65-F5344CB8AC3E}">
        <p14:creationId xmlns:p14="http://schemas.microsoft.com/office/powerpoint/2010/main" val="197109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entered 1 Line Title">
    <p:spTree>
      <p:nvGrpSpPr>
        <p:cNvPr id="1" name=""/>
        <p:cNvGrpSpPr/>
        <p:nvPr/>
      </p:nvGrpSpPr>
      <p:grpSpPr>
        <a:xfrm>
          <a:off x="0" y="0"/>
          <a:ext cx="0" cy="0"/>
          <a:chOff x="0" y="0"/>
          <a:chExt cx="0" cy="0"/>
        </a:xfrm>
      </p:grpSpPr>
      <p:sp>
        <p:nvSpPr>
          <p:cNvPr id="38" name="Shape 38"/>
          <p:cNvSpPr>
            <a:spLocks noGrp="1"/>
          </p:cNvSpPr>
          <p:nvPr>
            <p:ph type="title"/>
          </p:nvPr>
        </p:nvSpPr>
        <p:spPr>
          <a:xfrm>
            <a:off x="863600" y="596900"/>
            <a:ext cx="14528800" cy="762000"/>
          </a:xfrm>
          <a:prstGeom prst="rect">
            <a:avLst/>
          </a:prstGeom>
        </p:spPr>
        <p:txBody>
          <a:bodyPr/>
          <a:lstStyle>
            <a:lvl1pPr algn="ctr">
              <a:lnSpc>
                <a:spcPts val="5400"/>
              </a:lnSpc>
              <a:spcBef>
                <a:spcPts val="300"/>
              </a:spcBef>
            </a:lvl1pPr>
          </a:lstStyle>
          <a:p>
            <a:r>
              <a:t>Title Text</a:t>
            </a:r>
          </a:p>
        </p:txBody>
      </p:sp>
      <p:sp>
        <p:nvSpPr>
          <p:cNvPr id="39" name="Shape 39"/>
          <p:cNvSpPr>
            <a:spLocks noGrp="1"/>
          </p:cNvSpPr>
          <p:nvPr>
            <p:ph type="body" sz="quarter" idx="1"/>
          </p:nvPr>
        </p:nvSpPr>
        <p:spPr>
          <a:xfrm>
            <a:off x="863600" y="1270000"/>
            <a:ext cx="14528800" cy="1016000"/>
          </a:xfrm>
          <a:prstGeom prst="rect">
            <a:avLst/>
          </a:prstGeom>
        </p:spPr>
        <p:txBody>
          <a:bodyPr/>
          <a:lstStyle>
            <a:lvl1pPr algn="ctr"/>
            <a:lvl2pPr marL="38100" indent="228600">
              <a:buSzTx/>
              <a:buNone/>
              <a:defRPr sz="3200" b="1"/>
            </a:lvl2pPr>
            <a:lvl3pPr marL="0" indent="457200">
              <a:buSzTx/>
              <a:buNone/>
              <a:defRPr sz="3000" b="1"/>
            </a:lvl3pPr>
            <a:lvl4pPr marL="0" indent="685800">
              <a:buSzTx/>
              <a:buNone/>
              <a:defRPr sz="2600" b="1"/>
            </a:lvl4pPr>
            <a:lvl5pPr marL="0" indent="914400">
              <a:buSzTx/>
              <a:buNone/>
              <a:defRPr b="1"/>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188" y="487363"/>
            <a:ext cx="14020800" cy="1766887"/>
          </a:xfrm>
        </p:spPr>
        <p:txBody>
          <a:bodyPr/>
          <a:lstStyle/>
          <a:p>
            <a:r>
              <a:rPr lang="en-US"/>
              <a:t>Click to edit Master title style</a:t>
            </a:r>
          </a:p>
        </p:txBody>
      </p:sp>
      <p:sp>
        <p:nvSpPr>
          <p:cNvPr id="3" name="Text Placeholder 2"/>
          <p:cNvSpPr>
            <a:spLocks noGrp="1"/>
          </p:cNvSpPr>
          <p:nvPr>
            <p:ph type="body" idx="1"/>
          </p:nvPr>
        </p:nvSpPr>
        <p:spPr>
          <a:xfrm>
            <a:off x="1119188" y="2241550"/>
            <a:ext cx="6877050"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9188" y="3340100"/>
            <a:ext cx="6877050"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29600" y="2241550"/>
            <a:ext cx="6910388"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229600" y="3340100"/>
            <a:ext cx="6910388"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490B04-147E-42E6-A01D-8FD7D673AB47}" type="datetimeFigureOut">
              <a:rPr lang="en-US" smtClean="0"/>
              <a:t>8/15/2017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156209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490B04-147E-42E6-A01D-8FD7D673AB47}" type="datetimeFigureOut">
              <a:rPr lang="en-US" smtClean="0"/>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2415622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90B04-147E-42E6-A01D-8FD7D673AB47}" type="datetimeFigureOut">
              <a:rPr lang="en-US" smtClean="0"/>
              <a:t>8/15/2017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3193019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188" y="609600"/>
            <a:ext cx="5243512" cy="21336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910388"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490B04-147E-42E6-A01D-8FD7D673AB47}"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175769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188" y="609600"/>
            <a:ext cx="5243512" cy="21336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6910388"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490B04-147E-42E6-A01D-8FD7D673AB47}"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339148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90B04-147E-42E6-A01D-8FD7D673AB47}"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2934344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7363"/>
            <a:ext cx="3505200" cy="7748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487363"/>
            <a:ext cx="10363200" cy="774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90B04-147E-42E6-A01D-8FD7D673AB47}"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3481006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7013"/>
            <a:ext cx="12192000" cy="3182937"/>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032000" y="4802188"/>
            <a:ext cx="121920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0F8906-13A1-4E2F-8861-C5B322AA5EC3}"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3335522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F8906-13A1-4E2F-8861-C5B322AA5EC3}"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3804225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663" y="2279650"/>
            <a:ext cx="14020800" cy="38036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109663" y="6119813"/>
            <a:ext cx="14020800"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F8906-13A1-4E2F-8861-C5B322AA5EC3}"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165657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hape 5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2433638"/>
            <a:ext cx="6934200"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4200" y="2433638"/>
            <a:ext cx="6934200"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F8906-13A1-4E2F-8861-C5B322AA5EC3}"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1605713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188" y="487363"/>
            <a:ext cx="14020800" cy="1766887"/>
          </a:xfrm>
        </p:spPr>
        <p:txBody>
          <a:bodyPr/>
          <a:lstStyle/>
          <a:p>
            <a:r>
              <a:rPr lang="en-US"/>
              <a:t>Click to edit Master title style</a:t>
            </a:r>
          </a:p>
        </p:txBody>
      </p:sp>
      <p:sp>
        <p:nvSpPr>
          <p:cNvPr id="3" name="Text Placeholder 2"/>
          <p:cNvSpPr>
            <a:spLocks noGrp="1"/>
          </p:cNvSpPr>
          <p:nvPr>
            <p:ph type="body" idx="1"/>
          </p:nvPr>
        </p:nvSpPr>
        <p:spPr>
          <a:xfrm>
            <a:off x="1119188" y="2241550"/>
            <a:ext cx="6877050"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9188" y="3340100"/>
            <a:ext cx="6877050"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29600" y="2241550"/>
            <a:ext cx="6910388"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229600" y="3340100"/>
            <a:ext cx="6910388"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F8906-13A1-4E2F-8861-C5B322AA5EC3}" type="datetimeFigureOut">
              <a:rPr lang="en-US" smtClean="0"/>
              <a:t>8/15/2017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945562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0F8906-13A1-4E2F-8861-C5B322AA5EC3}" type="datetimeFigureOut">
              <a:rPr lang="en-US" smtClean="0"/>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4214630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F8906-13A1-4E2F-8861-C5B322AA5EC3}" type="datetimeFigureOut">
              <a:rPr lang="en-US" smtClean="0"/>
              <a:t>8/15/2017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1704668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188" y="609600"/>
            <a:ext cx="5243512" cy="21336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910388"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F8906-13A1-4E2F-8861-C5B322AA5EC3}"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463909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188" y="609600"/>
            <a:ext cx="5243512" cy="21336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6910388"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F8906-13A1-4E2F-8861-C5B322AA5EC3}"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2097168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F8906-13A1-4E2F-8861-C5B322AA5EC3}"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2126755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7363"/>
            <a:ext cx="3505200" cy="7748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487363"/>
            <a:ext cx="10363200" cy="774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F8906-13A1-4E2F-8861-C5B322AA5EC3}"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359460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99" name="Shape 99"/>
          <p:cNvSpPr>
            <a:spLocks noGrp="1"/>
          </p:cNvSpPr>
          <p:nvPr>
            <p:ph type="title"/>
          </p:nvPr>
        </p:nvSpPr>
        <p:spPr>
          <a:xfrm>
            <a:off x="736600" y="393700"/>
            <a:ext cx="13754100" cy="698500"/>
          </a:xfrm>
          <a:prstGeom prst="rect">
            <a:avLst/>
          </a:prstGeom>
          <a:effectLst>
            <a:outerShdw blurRad="38100" dist="38100" dir="5400000" rotWithShape="0">
              <a:srgbClr val="000000">
                <a:alpha val="90000"/>
              </a:srgbClr>
            </a:outerShdw>
          </a:effectLst>
        </p:spPr>
        <p:txBody>
          <a:bodyPr/>
          <a:lstStyle>
            <a:lvl1pPr>
              <a:lnSpc>
                <a:spcPts val="5400"/>
              </a:lnSpc>
            </a:lvl1pPr>
          </a:lstStyle>
          <a:p>
            <a:r>
              <a:t>Title Text</a:t>
            </a:r>
          </a:p>
        </p:txBody>
      </p:sp>
      <p:sp>
        <p:nvSpPr>
          <p:cNvPr id="100" name="Shape 100"/>
          <p:cNvSpPr>
            <a:spLocks noGrp="1"/>
          </p:cNvSpPr>
          <p:nvPr>
            <p:ph type="body" sz="quarter" idx="1"/>
          </p:nvPr>
        </p:nvSpPr>
        <p:spPr>
          <a:xfrm>
            <a:off x="736600" y="1079500"/>
            <a:ext cx="13754100" cy="762000"/>
          </a:xfrm>
          <a:prstGeom prst="rect">
            <a:avLst/>
          </a:prstGeom>
          <a:effectLst>
            <a:outerShdw blurRad="38100" dist="38100" dir="5400000" rotWithShape="0">
              <a:srgbClr val="000000">
                <a:alpha val="90000"/>
              </a:srgbClr>
            </a:outerShdw>
          </a:effectLst>
        </p:spPr>
        <p:txBody>
          <a:bodyPr/>
          <a:lstStyle>
            <a:lvl1pPr>
              <a:spcBef>
                <a:spcPts val="1300"/>
              </a:spcBef>
              <a:defRPr sz="2600">
                <a:solidFill>
                  <a:srgbClr val="FFFFFF"/>
                </a:solidFill>
              </a:defRPr>
            </a:lvl1pPr>
            <a:lvl2pPr marL="38100" indent="0">
              <a:buSzTx/>
              <a:buNone/>
              <a:defRPr sz="2600" b="1"/>
            </a:lvl2pPr>
            <a:lvl3pPr marL="0" indent="292100">
              <a:buSzTx/>
              <a:buNone/>
              <a:defRPr b="1"/>
            </a:lvl3pPr>
            <a:lvl4pPr marL="0" indent="615950">
              <a:buSzTx/>
              <a:buNone/>
              <a:defRPr sz="2600" b="1"/>
            </a:lvl4pPr>
            <a:lvl5pPr marL="0" indent="895350">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101" name="Shape 1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108" name="Shape 108"/>
          <p:cNvSpPr>
            <a:spLocks noGrp="1"/>
          </p:cNvSpPr>
          <p:nvPr>
            <p:ph type="title"/>
          </p:nvPr>
        </p:nvSpPr>
        <p:spPr>
          <a:xfrm>
            <a:off x="736600" y="393700"/>
            <a:ext cx="13754100" cy="698500"/>
          </a:xfrm>
          <a:prstGeom prst="rect">
            <a:avLst/>
          </a:prstGeom>
          <a:effectLst>
            <a:outerShdw blurRad="38100" dist="38100" dir="5400000" rotWithShape="0">
              <a:srgbClr val="000000">
                <a:alpha val="90000"/>
              </a:srgbClr>
            </a:outerShdw>
          </a:effectLst>
        </p:spPr>
        <p:txBody>
          <a:bodyPr/>
          <a:lstStyle>
            <a:lvl1pPr>
              <a:lnSpc>
                <a:spcPts val="5000"/>
              </a:lnSpc>
              <a:defRPr sz="4200"/>
            </a:lvl1pPr>
          </a:lstStyle>
          <a:p>
            <a:r>
              <a:t>Title Text</a:t>
            </a:r>
          </a:p>
        </p:txBody>
      </p:sp>
      <p:sp>
        <p:nvSpPr>
          <p:cNvPr id="109" name="Shape 109"/>
          <p:cNvSpPr>
            <a:spLocks noGrp="1"/>
          </p:cNvSpPr>
          <p:nvPr>
            <p:ph type="body" sz="quarter" idx="1"/>
          </p:nvPr>
        </p:nvSpPr>
        <p:spPr>
          <a:xfrm>
            <a:off x="736600" y="1016000"/>
            <a:ext cx="13754100" cy="889000"/>
          </a:xfrm>
          <a:prstGeom prst="rect">
            <a:avLst/>
          </a:prstGeom>
          <a:effectLst>
            <a:outerShdw blurRad="38100" dist="38100" dir="5400000" rotWithShape="0">
              <a:srgbClr val="000000">
                <a:alpha val="90000"/>
              </a:srgbClr>
            </a:outerShdw>
          </a:effectLst>
        </p:spPr>
        <p:txBody>
          <a:bodyPr/>
          <a:lstStyle>
            <a:lvl1pPr>
              <a:spcBef>
                <a:spcPts val="1300"/>
              </a:spcBef>
              <a:defRPr sz="2400">
                <a:solidFill>
                  <a:srgbClr val="FFFFFF"/>
                </a:solidFill>
              </a:defRPr>
            </a:lvl1pPr>
            <a:lvl2pPr marL="38100" indent="0">
              <a:buSzTx/>
              <a:buNone/>
              <a:defRPr sz="2400" b="1"/>
            </a:lvl2pPr>
            <a:lvl3pPr marL="0" indent="292100">
              <a:buSzTx/>
              <a:buNone/>
              <a:defRPr sz="2400" b="1"/>
            </a:lvl3pPr>
            <a:lvl4pPr marL="0" indent="615950">
              <a:buSzTx/>
              <a:buNone/>
              <a:defRPr sz="2400" b="1"/>
            </a:lvl4pPr>
            <a:lvl5pPr marL="0" indent="89535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518940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7013"/>
            <a:ext cx="12192000" cy="3182937"/>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032000" y="4802188"/>
            <a:ext cx="121920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490B04-147E-42E6-A01D-8FD7D673AB47}"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39663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90B04-147E-42E6-A01D-8FD7D673AB47}"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397648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663" y="2279650"/>
            <a:ext cx="14020800" cy="38036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109663" y="6119813"/>
            <a:ext cx="14020800"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490B04-147E-42E6-A01D-8FD7D673AB47}"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2605992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2433638"/>
            <a:ext cx="6934200"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4200" y="2433638"/>
            <a:ext cx="6934200"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490B04-147E-42E6-A01D-8FD7D673AB47}"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1225317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63600" y="596900"/>
            <a:ext cx="14528800" cy="78740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lstStyle/>
          <a:p>
            <a:r>
              <a:t>Title Text</a:t>
            </a:r>
          </a:p>
        </p:txBody>
      </p:sp>
      <p:sp>
        <p:nvSpPr>
          <p:cNvPr id="3" name="Shape 3"/>
          <p:cNvSpPr>
            <a:spLocks noGrp="1"/>
          </p:cNvSpPr>
          <p:nvPr>
            <p:ph type="body" idx="1"/>
          </p:nvPr>
        </p:nvSpPr>
        <p:spPr>
          <a:xfrm>
            <a:off x="863600" y="1371600"/>
            <a:ext cx="14528800" cy="716280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lstStyle>
            <a:lvl2pPr marL="368300" indent="-330200">
              <a:spcBef>
                <a:spcPts val="1300"/>
              </a:spcBef>
              <a:buSzPct val="90000"/>
              <a:buChar char="•"/>
              <a:defRPr sz="3000" b="0">
                <a:solidFill>
                  <a:srgbClr val="FFFFFF"/>
                </a:solidFill>
              </a:defRPr>
            </a:lvl2pPr>
            <a:lvl3pPr marL="596900" indent="-304800">
              <a:spcBef>
                <a:spcPts val="1100"/>
              </a:spcBef>
              <a:buSzPct val="80000"/>
              <a:buChar char="–"/>
              <a:defRPr sz="2600" b="0">
                <a:solidFill>
                  <a:srgbClr val="FFFFFF"/>
                </a:solidFill>
              </a:defRPr>
            </a:lvl3pPr>
            <a:lvl4pPr marL="869950" indent="-254000">
              <a:spcBef>
                <a:spcPts val="900"/>
              </a:spcBef>
              <a:buSzPct val="80000"/>
              <a:buChar char="–"/>
              <a:defRPr sz="2200" b="0">
                <a:solidFill>
                  <a:srgbClr val="FFFFFF"/>
                </a:solidFill>
              </a:defRPr>
            </a:lvl4pPr>
            <a:lvl5pPr marL="1149350" indent="-254000">
              <a:spcBef>
                <a:spcPts val="900"/>
              </a:spcBef>
              <a:buSzPct val="80000"/>
              <a:buChar char="–"/>
              <a:defRPr sz="22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4699960" y="8674100"/>
            <a:ext cx="182216" cy="172815"/>
          </a:xfrm>
          <a:prstGeom prst="rect">
            <a:avLst/>
          </a:prstGeom>
          <a:ln w="12700">
            <a:miter lim="400000"/>
          </a:ln>
        </p:spPr>
        <p:txBody>
          <a:bodyPr wrap="none" lIns="0" tIns="0" rIns="0" bIns="0">
            <a:spAutoFit/>
          </a:bodyPr>
          <a:lstStyle>
            <a:lvl1pPr algn="r">
              <a:defRPr sz="1200" b="0">
                <a:solidFill>
                  <a:srgbClr val="929292"/>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2" r:id="rId1"/>
    <p:sldLayoutId id="2147483654" r:id="rId2"/>
    <p:sldLayoutId id="2147483659" r:id="rId3"/>
    <p:sldLayoutId id="2147483660" r:id="rId4"/>
    <p:sldLayoutId id="2147483662" r:id="rId5"/>
  </p:sldLayoutIdLst>
  <p:transition spd="med">
    <p:fade/>
  </p:transition>
  <p:txStyles>
    <p:titleStyle>
      <a:lvl1pPr marL="0" marR="0" indent="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1pPr>
      <a:lvl2pPr marL="0" marR="0" indent="2286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2pPr>
      <a:lvl3pPr marL="0" marR="0" indent="4572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3pPr>
      <a:lvl4pPr marL="0" marR="0" indent="6858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4pPr>
      <a:lvl5pPr marL="0" marR="0" indent="9144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5pPr>
      <a:lvl6pPr marL="0" marR="0" indent="11430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6pPr>
      <a:lvl7pPr marL="0" marR="0" indent="13716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7pPr>
      <a:lvl8pPr marL="0" marR="0" indent="16002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8pPr>
      <a:lvl9pPr marL="0" marR="0" indent="18288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9pPr>
    </p:titleStyle>
    <p:bodyStyle>
      <a:lvl1pPr marL="0" marR="0" indent="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1pPr>
      <a:lvl2pPr marL="0" marR="0" indent="2286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2pPr>
      <a:lvl3pPr marL="0" marR="0" indent="4572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3pPr>
      <a:lvl4pPr marL="0" marR="0" indent="6858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4pPr>
      <a:lvl5pPr marL="0" marR="0" indent="9144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5pPr>
      <a:lvl6pPr marL="0" marR="0" indent="11430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6pPr>
      <a:lvl7pPr marL="0" marR="0" indent="13716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7pPr>
      <a:lvl8pPr marL="0" marR="0" indent="16002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8pPr>
      <a:lvl9pPr marL="0" marR="0" indent="18288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9pPr>
    </p:bodyStyle>
    <p:otherStyle>
      <a:lvl1pPr marL="0" marR="0" indent="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2286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4572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6858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9144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11430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13716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16002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18288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7363"/>
            <a:ext cx="14020800" cy="1766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0" y="2433638"/>
            <a:ext cx="14020800" cy="580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20490B04-147E-42E6-A01D-8FD7D673AB47}" type="datetimeFigureOut">
              <a:rPr lang="en-US" smtClean="0"/>
              <a:t>8/15/2017</a:t>
            </a:fld>
            <a:endParaRPr lang="en-US"/>
          </a:p>
        </p:txBody>
      </p:sp>
      <p:sp>
        <p:nvSpPr>
          <p:cNvPr id="5" name="Footer Placeholder 4"/>
          <p:cNvSpPr>
            <a:spLocks noGrp="1"/>
          </p:cNvSpPr>
          <p:nvPr>
            <p:ph type="ftr" sz="quarter" idx="3"/>
          </p:nvPr>
        </p:nvSpPr>
        <p:spPr>
          <a:xfrm>
            <a:off x="5384800" y="8475663"/>
            <a:ext cx="54864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FA48-F2CD-4939-AEC4-F2EBA7A18D85}" type="slidenum">
              <a:rPr lang="en-US" smtClean="0"/>
              <a:t>‹#›</a:t>
            </a:fld>
            <a:endParaRPr lang="en-US"/>
          </a:p>
        </p:txBody>
      </p:sp>
    </p:spTree>
    <p:extLst>
      <p:ext uri="{BB962C8B-B14F-4D97-AF65-F5344CB8AC3E}">
        <p14:creationId xmlns:p14="http://schemas.microsoft.com/office/powerpoint/2010/main" val="388192998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7363"/>
            <a:ext cx="14020800" cy="1766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0" y="2433638"/>
            <a:ext cx="14020800" cy="580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10F8906-13A1-4E2F-8861-C5B322AA5EC3}" type="datetimeFigureOut">
              <a:rPr lang="en-US" smtClean="0"/>
              <a:t>8/15/2017</a:t>
            </a:fld>
            <a:endParaRPr lang="en-US"/>
          </a:p>
        </p:txBody>
      </p:sp>
      <p:sp>
        <p:nvSpPr>
          <p:cNvPr id="5" name="Footer Placeholder 4"/>
          <p:cNvSpPr>
            <a:spLocks noGrp="1"/>
          </p:cNvSpPr>
          <p:nvPr>
            <p:ph type="ftr" sz="quarter" idx="3"/>
          </p:nvPr>
        </p:nvSpPr>
        <p:spPr>
          <a:xfrm>
            <a:off x="5384800" y="8475663"/>
            <a:ext cx="54864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BB43C9B-688C-4252-A9E6-18D8E2EAAA35}" type="slidenum">
              <a:rPr lang="en-US" smtClean="0"/>
              <a:t>‹#›</a:t>
            </a:fld>
            <a:endParaRPr lang="en-US"/>
          </a:p>
        </p:txBody>
      </p:sp>
    </p:spTree>
    <p:extLst>
      <p:ext uri="{BB962C8B-B14F-4D97-AF65-F5344CB8AC3E}">
        <p14:creationId xmlns:p14="http://schemas.microsoft.com/office/powerpoint/2010/main" val="17571867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esignnews.com/automotive-0/15-most-important-autonomous-car-programs?cid=nl.x.dn14.edt.aud.dn.20170801.tst004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4"/>
          <p:cNvGrpSpPr/>
          <p:nvPr/>
        </p:nvGrpSpPr>
        <p:grpSpPr>
          <a:xfrm>
            <a:off x="914400" y="8686800"/>
            <a:ext cx="397471" cy="140221"/>
            <a:chOff x="-6350" y="-6350"/>
            <a:chExt cx="397470" cy="140220"/>
          </a:xfrm>
        </p:grpSpPr>
        <p:pic>
          <p:nvPicPr>
            <p:cNvPr id="40" name="Picture 39"/>
            <p:cNvPicPr/>
            <p:nvPr/>
          </p:nvPicPr>
          <p:blipFill>
            <a:blip r:embed="rId3">
              <a:extLst/>
            </a:blip>
            <a:stretch>
              <a:fillRect/>
            </a:stretch>
          </p:blipFill>
          <p:spPr>
            <a:xfrm>
              <a:off x="-6351" y="-6350"/>
              <a:ext cx="397471" cy="140221"/>
            </a:xfrm>
            <a:prstGeom prst="rect">
              <a:avLst/>
            </a:prstGeom>
            <a:effectLst/>
          </p:spPr>
        </p:pic>
        <p:pic>
          <p:nvPicPr>
            <p:cNvPr id="42" name="Picture 41"/>
            <p:cNvPicPr/>
            <p:nvPr/>
          </p:nvPicPr>
          <p:blipFill>
            <a:blip r:embed="rId4">
              <a:extLst/>
            </a:blip>
            <a:stretch>
              <a:fillRect/>
            </a:stretch>
          </p:blipFill>
          <p:spPr>
            <a:xfrm rot="21420000">
              <a:off x="97935" y="43043"/>
              <a:ext cx="247397" cy="39605"/>
            </a:xfrm>
            <a:prstGeom prst="rect">
              <a:avLst/>
            </a:prstGeom>
            <a:effectLst/>
          </p:spPr>
        </p:pic>
      </p:grpSp>
      <p:pic>
        <p:nvPicPr>
          <p:cNvPr id="5" name="pasted-image.pdf"/>
          <p:cNvPicPr/>
          <p:nvPr/>
        </p:nvPicPr>
        <p:blipFill>
          <a:blip r:embed="rId5">
            <a:extLst/>
          </a:blip>
          <a:stretch>
            <a:fillRect/>
          </a:stretch>
        </p:blipFill>
        <p:spPr>
          <a:xfrm>
            <a:off x="4292122" y="781890"/>
            <a:ext cx="7836619" cy="3134504"/>
          </a:xfrm>
          <a:prstGeom prst="rect">
            <a:avLst/>
          </a:prstGeom>
          <a:ln w="12700">
            <a:miter lim="400000"/>
          </a:ln>
        </p:spPr>
      </p:pic>
      <p:sp>
        <p:nvSpPr>
          <p:cNvPr id="2" name="TextBox 1"/>
          <p:cNvSpPr txBox="1"/>
          <p:nvPr/>
        </p:nvSpPr>
        <p:spPr>
          <a:xfrm>
            <a:off x="1648538" y="4669515"/>
            <a:ext cx="12327093"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4000" dirty="0"/>
              <a:t>Making Holmdel’s Future Bright: A Plan for Action</a:t>
            </a:r>
            <a:endParaRPr kumimoji="0" lang="en-US" sz="3200" b="1" i="0" u="none" strike="noStrike" cap="none" spc="0" normalizeH="0" baseline="0" dirty="0">
              <a:ln>
                <a:noFill/>
              </a:ln>
              <a:solidFill>
                <a:srgbClr val="FFFFFF"/>
              </a:solidFill>
              <a:effectLst/>
              <a:uFillTx/>
              <a:latin typeface="+mn-lt"/>
              <a:ea typeface="+mn-ea"/>
              <a:cs typeface="+mn-cs"/>
              <a:sym typeface="Arial"/>
            </a:endParaRPr>
          </a:p>
          <a:p>
            <a:pPr marL="0" marR="0" indent="0" algn="ctr" defTabSz="457200" rtl="0" fontAlgn="auto" latinLnBrk="0" hangingPunct="0">
              <a:lnSpc>
                <a:spcPct val="100000"/>
              </a:lnSpc>
              <a:spcBef>
                <a:spcPts val="0"/>
              </a:spcBef>
              <a:spcAft>
                <a:spcPts val="0"/>
              </a:spcAft>
              <a:buClrTx/>
              <a:buSzTx/>
              <a:buFontTx/>
              <a:buNone/>
              <a:tabLst/>
            </a:pPr>
            <a:endParaRPr lang="en-US" sz="3200" dirty="0"/>
          </a:p>
          <a:p>
            <a:pPr marL="0" marR="0" indent="0" algn="ctr" defTabSz="457200" rtl="0" fontAlgn="auto" latinLnBrk="0" hangingPunct="0">
              <a:lnSpc>
                <a:spcPct val="100000"/>
              </a:lnSpc>
              <a:spcBef>
                <a:spcPts val="0"/>
              </a:spcBef>
              <a:spcAft>
                <a:spcPts val="0"/>
              </a:spcAft>
              <a:buClrTx/>
              <a:buSzTx/>
              <a:buFontTx/>
              <a:buNone/>
              <a:tabLst/>
            </a:pPr>
            <a:r>
              <a:rPr lang="en-US" sz="3200" dirty="0"/>
              <a:t>Steve Miller</a:t>
            </a:r>
          </a:p>
          <a:p>
            <a:pPr marL="0" marR="0" indent="0" algn="ctr"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mn-lt"/>
                <a:ea typeface="+mn-ea"/>
                <a:cs typeface="+mn-cs"/>
                <a:sym typeface="Arial"/>
              </a:rPr>
              <a:t>Climate Reality Leader</a:t>
            </a:r>
          </a:p>
          <a:p>
            <a:pPr marL="0" marR="0" indent="0" algn="ctr" defTabSz="457200" rtl="0" fontAlgn="auto" latinLnBrk="0" hangingPunct="0">
              <a:lnSpc>
                <a:spcPct val="100000"/>
              </a:lnSpc>
              <a:spcBef>
                <a:spcPts val="0"/>
              </a:spcBef>
              <a:spcAft>
                <a:spcPts val="0"/>
              </a:spcAft>
              <a:buClrTx/>
              <a:buSzTx/>
              <a:buFontTx/>
              <a:buNone/>
              <a:tabLst/>
            </a:pPr>
            <a:endParaRPr lang="en-US" sz="3200" dirty="0"/>
          </a:p>
          <a:p>
            <a:pPr marL="0" marR="0" indent="0" algn="ctr"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dirty="0">
                <a:ln>
                  <a:noFill/>
                </a:ln>
                <a:solidFill>
                  <a:srgbClr val="FFFFFF"/>
                </a:solidFill>
                <a:effectLst/>
                <a:uFillTx/>
                <a:latin typeface="+mn-lt"/>
                <a:ea typeface="+mn-ea"/>
                <a:cs typeface="+mn-cs"/>
                <a:sym typeface="Arial"/>
              </a:rPr>
              <a:t>Aug 14, 2017</a:t>
            </a:r>
            <a:endParaRPr kumimoji="0" lang="en-US" sz="3200" b="1" i="0" u="none" strike="noStrike" cap="none" spc="0" normalizeH="0" baseline="0" dirty="0">
              <a:ln>
                <a:noFill/>
              </a:ln>
              <a:solidFill>
                <a:srgbClr val="FFFFFF"/>
              </a:solidFill>
              <a:effectLst/>
              <a:uFillTx/>
              <a:latin typeface="+mn-lt"/>
              <a:ea typeface="+mn-ea"/>
              <a:cs typeface="+mn-cs"/>
              <a:sym typeface="Arial"/>
            </a:endParaRPr>
          </a:p>
        </p:txBody>
      </p:sp>
    </p:spTree>
    <p:extLst>
      <p:ext uri="{BB962C8B-B14F-4D97-AF65-F5344CB8AC3E}">
        <p14:creationId xmlns:p14="http://schemas.microsoft.com/office/powerpoint/2010/main" val="426708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E76A-26B8-4AC6-862B-8D0131ADF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0941"/>
            <a:ext cx="16256000" cy="7983059"/>
          </a:xfrm>
          <a:prstGeom prst="rect">
            <a:avLst/>
          </a:prstGeom>
        </p:spPr>
      </p:pic>
      <p:sp>
        <p:nvSpPr>
          <p:cNvPr id="4" name="TextBox 3">
            <a:extLst>
              <a:ext uri="{FF2B5EF4-FFF2-40B4-BE49-F238E27FC236}">
                <a16:creationId xmlns:a16="http://schemas.microsoft.com/office/drawing/2014/main" id="{2ED0BFBA-5376-4DE2-B052-B18F28F3C457}"/>
              </a:ext>
            </a:extLst>
          </p:cNvPr>
          <p:cNvSpPr txBox="1"/>
          <p:nvPr/>
        </p:nvSpPr>
        <p:spPr>
          <a:xfrm>
            <a:off x="2094297" y="0"/>
            <a:ext cx="12067406"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FFFFFF"/>
                </a:solidFill>
                <a:effectLst/>
                <a:uFillTx/>
                <a:latin typeface="+mn-lt"/>
                <a:ea typeface="+mn-ea"/>
                <a:cs typeface="+mn-cs"/>
                <a:sym typeface="Arial"/>
              </a:rPr>
              <a:t>AUGUST 14, 2017 CLEAN ENERGY SCORECARD</a:t>
            </a:r>
          </a:p>
          <a:p>
            <a:pPr marL="0" marR="0" indent="0" algn="ctr" defTabSz="457200" rtl="0" fontAlgn="auto" latinLnBrk="0" hangingPunct="0">
              <a:lnSpc>
                <a:spcPct val="100000"/>
              </a:lnSpc>
              <a:spcBef>
                <a:spcPts val="0"/>
              </a:spcBef>
              <a:spcAft>
                <a:spcPts val="0"/>
              </a:spcAft>
              <a:buClrTx/>
              <a:buSzTx/>
              <a:buFontTx/>
              <a:buNone/>
              <a:tabLst/>
            </a:pPr>
            <a:r>
              <a:rPr lang="en-US" sz="4000" dirty="0"/>
              <a:t>Sierra Club “Ready for 100” Campaign</a:t>
            </a:r>
            <a:endParaRPr kumimoji="0" lang="en-US" sz="4000" b="1" i="0" u="none" strike="noStrike" cap="none" spc="0" normalizeH="0" baseline="0" dirty="0">
              <a:ln>
                <a:noFill/>
              </a:ln>
              <a:solidFill>
                <a:srgbClr val="FFFFFF"/>
              </a:solidFill>
              <a:effectLst/>
              <a:uFillTx/>
              <a:latin typeface="+mn-lt"/>
              <a:ea typeface="+mn-ea"/>
              <a:cs typeface="+mn-cs"/>
              <a:sym typeface="Arial"/>
            </a:endParaRPr>
          </a:p>
        </p:txBody>
      </p:sp>
    </p:spTree>
    <p:extLst>
      <p:ext uri="{BB962C8B-B14F-4D97-AF65-F5344CB8AC3E}">
        <p14:creationId xmlns:p14="http://schemas.microsoft.com/office/powerpoint/2010/main" val="46845371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4" name="Shape 5104"/>
          <p:cNvSpPr/>
          <p:nvPr/>
        </p:nvSpPr>
        <p:spPr>
          <a:xfrm>
            <a:off x="914400" y="8686800"/>
            <a:ext cx="3917739" cy="23596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b">
            <a:spAutoFit/>
          </a:bodyPr>
          <a:lstStyle>
            <a:lvl1pPr>
              <a:defRPr sz="1200">
                <a:solidFill>
                  <a:srgbClr val="FFFFFF">
                    <a:alpha val="50000"/>
                  </a:srgbClr>
                </a:solidFill>
              </a:defRPr>
            </a:lvl1pPr>
          </a:lstStyle>
          <a:p>
            <a:r>
              <a:rPr lang="en-US" dirty="0"/>
              <a:t>Data</a:t>
            </a:r>
            <a:r>
              <a:rPr dirty="0"/>
              <a:t>: Bloomberg New Energy Finance, </a:t>
            </a:r>
            <a:r>
              <a:rPr dirty="0" err="1"/>
              <a:t>EVObsession</a:t>
            </a:r>
            <a:endParaRPr dirty="0"/>
          </a:p>
        </p:txBody>
      </p:sp>
      <p:sp>
        <p:nvSpPr>
          <p:cNvPr id="5105" name="Shape 5105"/>
          <p:cNvSpPr/>
          <p:nvPr/>
        </p:nvSpPr>
        <p:spPr>
          <a:xfrm>
            <a:off x="1062998" y="584200"/>
            <a:ext cx="14130004" cy="74330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ctr">
              <a:lnSpc>
                <a:spcPts val="5400"/>
              </a:lnSpc>
              <a:spcBef>
                <a:spcPts val="300"/>
              </a:spcBef>
              <a:defRPr sz="4500"/>
            </a:lvl1pPr>
          </a:lstStyle>
          <a:p>
            <a:r>
              <a:t>Auto Manufacturers Are Moving to Electric Vehicles</a:t>
            </a:r>
          </a:p>
        </p:txBody>
      </p:sp>
      <p:sp>
        <p:nvSpPr>
          <p:cNvPr id="5106" name="Shape 5106"/>
          <p:cNvSpPr/>
          <p:nvPr/>
        </p:nvSpPr>
        <p:spPr>
          <a:xfrm>
            <a:off x="3599854" y="1257300"/>
            <a:ext cx="9056292" cy="55820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ctr" defTabSz="546100">
              <a:spcBef>
                <a:spcPts val="3800"/>
              </a:spcBef>
              <a:defRPr sz="3200">
                <a:solidFill>
                  <a:srgbClr val="9DA9A9"/>
                </a:solidFill>
              </a:defRPr>
            </a:lvl1pPr>
          </a:lstStyle>
          <a:p>
            <a:r>
              <a:t>Companies with Electric Models in Production</a:t>
            </a:r>
          </a:p>
        </p:txBody>
      </p:sp>
      <p:pic>
        <p:nvPicPr>
          <p:cNvPr id="5107" name="Screen Shot 2017-05-17 at 3.06.23 PM (2).png"/>
          <p:cNvPicPr>
            <a:picLocks noChangeAspect="1"/>
          </p:cNvPicPr>
          <p:nvPr/>
        </p:nvPicPr>
        <p:blipFill>
          <a:blip r:embed="rId3">
            <a:extLst/>
          </a:blip>
          <a:srcRect l="2581" t="22431" r="81204" b="9035"/>
          <a:stretch>
            <a:fillRect/>
          </a:stretch>
        </p:blipFill>
        <p:spPr>
          <a:xfrm>
            <a:off x="419618" y="2051117"/>
            <a:ext cx="2635780" cy="6266663"/>
          </a:xfrm>
          <a:prstGeom prst="rect">
            <a:avLst/>
          </a:prstGeom>
          <a:ln w="12700">
            <a:miter lim="400000"/>
          </a:ln>
        </p:spPr>
      </p:pic>
      <p:pic>
        <p:nvPicPr>
          <p:cNvPr id="5108" name="Screen Shot 2017-05-17 at 3.06.23 PM (2).png"/>
          <p:cNvPicPr>
            <a:picLocks noChangeAspect="1"/>
          </p:cNvPicPr>
          <p:nvPr/>
        </p:nvPicPr>
        <p:blipFill>
          <a:blip r:embed="rId3">
            <a:extLst/>
          </a:blip>
          <a:srcRect l="20054" t="22431" r="61896" b="9035"/>
          <a:stretch>
            <a:fillRect/>
          </a:stretch>
        </p:blipFill>
        <p:spPr>
          <a:xfrm>
            <a:off x="3260114" y="2051117"/>
            <a:ext cx="2934067" cy="6266663"/>
          </a:xfrm>
          <a:prstGeom prst="rect">
            <a:avLst/>
          </a:prstGeom>
          <a:ln w="12700">
            <a:miter lim="400000"/>
          </a:ln>
        </p:spPr>
      </p:pic>
      <p:pic>
        <p:nvPicPr>
          <p:cNvPr id="5109" name="Screen Shot 2017-05-17 at 3.06.23 PM (2).png"/>
          <p:cNvPicPr>
            <a:picLocks noChangeAspect="1"/>
          </p:cNvPicPr>
          <p:nvPr/>
        </p:nvPicPr>
        <p:blipFill>
          <a:blip r:embed="rId3">
            <a:extLst/>
          </a:blip>
          <a:srcRect l="39553" t="22431" r="45288" b="9035"/>
          <a:stretch>
            <a:fillRect/>
          </a:stretch>
        </p:blipFill>
        <p:spPr>
          <a:xfrm>
            <a:off x="6429802" y="2051117"/>
            <a:ext cx="2464157" cy="6266663"/>
          </a:xfrm>
          <a:prstGeom prst="rect">
            <a:avLst/>
          </a:prstGeom>
          <a:ln w="12700">
            <a:miter lim="400000"/>
          </a:ln>
        </p:spPr>
      </p:pic>
      <p:pic>
        <p:nvPicPr>
          <p:cNvPr id="5110" name="Screen Shot 2017-05-17 at 3.06.23 PM (2).png"/>
          <p:cNvPicPr>
            <a:picLocks noChangeAspect="1"/>
          </p:cNvPicPr>
          <p:nvPr/>
        </p:nvPicPr>
        <p:blipFill>
          <a:blip r:embed="rId3">
            <a:extLst/>
          </a:blip>
          <a:srcRect l="56270" t="22431" r="26023" b="9035"/>
          <a:stretch>
            <a:fillRect/>
          </a:stretch>
        </p:blipFill>
        <p:spPr>
          <a:xfrm>
            <a:off x="9147333" y="2051117"/>
            <a:ext cx="2878300" cy="6266663"/>
          </a:xfrm>
          <a:prstGeom prst="rect">
            <a:avLst/>
          </a:prstGeom>
          <a:ln w="12700">
            <a:miter lim="400000"/>
          </a:ln>
        </p:spPr>
      </p:pic>
      <p:pic>
        <p:nvPicPr>
          <p:cNvPr id="5111" name="Screen Shot 2017-05-17 at 3.06.23 PM (2).png"/>
          <p:cNvPicPr>
            <a:picLocks noChangeAspect="1"/>
          </p:cNvPicPr>
          <p:nvPr/>
        </p:nvPicPr>
        <p:blipFill>
          <a:blip r:embed="rId3">
            <a:extLst/>
          </a:blip>
          <a:srcRect l="75912" t="22431" r="2141" b="9035"/>
          <a:stretch>
            <a:fillRect/>
          </a:stretch>
        </p:blipFill>
        <p:spPr>
          <a:xfrm>
            <a:off x="12340263" y="2051117"/>
            <a:ext cx="3567578" cy="6266663"/>
          </a:xfrm>
          <a:prstGeom prst="rect">
            <a:avLst/>
          </a:prstGeom>
          <a:ln w="12700">
            <a:miter lim="400000"/>
          </a:ln>
        </p:spPr>
      </p:pic>
    </p:spTree>
    <p:extLst>
      <p:ext uri="{BB962C8B-B14F-4D97-AF65-F5344CB8AC3E}">
        <p14:creationId xmlns:p14="http://schemas.microsoft.com/office/powerpoint/2010/main" val="3982449482"/>
      </p:ext>
    </p:extLst>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
                                  </p:stCondLst>
                                  <p:iterate>
                                    <p:tmAbs val="0"/>
                                  </p:iterate>
                                  <p:childTnLst>
                                    <p:set>
                                      <p:cBhvr>
                                        <p:cTn id="6" fill="hold"/>
                                        <p:tgtEl>
                                          <p:spTgt spid="5107"/>
                                        </p:tgtEl>
                                        <p:attrNameLst>
                                          <p:attrName>style.visibility</p:attrName>
                                        </p:attrNameLst>
                                      </p:cBhvr>
                                      <p:to>
                                        <p:strVal val="visible"/>
                                      </p:to>
                                    </p:set>
                                    <p:animEffect transition="in" filter="wipe(up)">
                                      <p:cBhvr>
                                        <p:cTn id="7" dur="1000"/>
                                        <p:tgtEl>
                                          <p:spTgt spid="5107"/>
                                        </p:tgtEl>
                                      </p:cBhvr>
                                    </p:animEffect>
                                  </p:childTnLst>
                                </p:cTn>
                              </p:par>
                            </p:childTnLst>
                          </p:cTn>
                        </p:par>
                        <p:par>
                          <p:cTn id="8" fill="hold">
                            <p:stCondLst>
                              <p:cond delay="1200"/>
                            </p:stCondLst>
                            <p:childTnLst>
                              <p:par>
                                <p:cTn id="9" presetID="22" presetClass="entr" presetSubtype="1" fill="hold" grpId="0" nodeType="afterEffect">
                                  <p:stCondLst>
                                    <p:cond delay="0"/>
                                  </p:stCondLst>
                                  <p:iterate>
                                    <p:tmAbs val="0"/>
                                  </p:iterate>
                                  <p:childTnLst>
                                    <p:set>
                                      <p:cBhvr>
                                        <p:cTn id="10" fill="hold"/>
                                        <p:tgtEl>
                                          <p:spTgt spid="5108"/>
                                        </p:tgtEl>
                                        <p:attrNameLst>
                                          <p:attrName>style.visibility</p:attrName>
                                        </p:attrNameLst>
                                      </p:cBhvr>
                                      <p:to>
                                        <p:strVal val="visible"/>
                                      </p:to>
                                    </p:set>
                                    <p:animEffect transition="in" filter="wipe(up)">
                                      <p:cBhvr>
                                        <p:cTn id="11" dur="1000"/>
                                        <p:tgtEl>
                                          <p:spTgt spid="5108"/>
                                        </p:tgtEl>
                                      </p:cBhvr>
                                    </p:animEffect>
                                  </p:childTnLst>
                                </p:cTn>
                              </p:par>
                            </p:childTnLst>
                          </p:cTn>
                        </p:par>
                        <p:par>
                          <p:cTn id="12" fill="hold">
                            <p:stCondLst>
                              <p:cond delay="2200"/>
                            </p:stCondLst>
                            <p:childTnLst>
                              <p:par>
                                <p:cTn id="13" presetID="22" presetClass="entr" presetSubtype="1" fill="hold" grpId="0" nodeType="afterEffect">
                                  <p:stCondLst>
                                    <p:cond delay="0"/>
                                  </p:stCondLst>
                                  <p:iterate>
                                    <p:tmAbs val="0"/>
                                  </p:iterate>
                                  <p:childTnLst>
                                    <p:set>
                                      <p:cBhvr>
                                        <p:cTn id="14" fill="hold"/>
                                        <p:tgtEl>
                                          <p:spTgt spid="5109"/>
                                        </p:tgtEl>
                                        <p:attrNameLst>
                                          <p:attrName>style.visibility</p:attrName>
                                        </p:attrNameLst>
                                      </p:cBhvr>
                                      <p:to>
                                        <p:strVal val="visible"/>
                                      </p:to>
                                    </p:set>
                                    <p:animEffect transition="in" filter="wipe(up)">
                                      <p:cBhvr>
                                        <p:cTn id="15" dur="1000"/>
                                        <p:tgtEl>
                                          <p:spTgt spid="5109"/>
                                        </p:tgtEl>
                                      </p:cBhvr>
                                    </p:animEffect>
                                  </p:childTnLst>
                                </p:cTn>
                              </p:par>
                            </p:childTnLst>
                          </p:cTn>
                        </p:par>
                        <p:par>
                          <p:cTn id="16" fill="hold">
                            <p:stCondLst>
                              <p:cond delay="3200"/>
                            </p:stCondLst>
                            <p:childTnLst>
                              <p:par>
                                <p:cTn id="17" presetID="22" presetClass="entr" presetSubtype="1" fill="hold" grpId="0" nodeType="afterEffect">
                                  <p:stCondLst>
                                    <p:cond delay="0"/>
                                  </p:stCondLst>
                                  <p:iterate>
                                    <p:tmAbs val="0"/>
                                  </p:iterate>
                                  <p:childTnLst>
                                    <p:set>
                                      <p:cBhvr>
                                        <p:cTn id="18" fill="hold"/>
                                        <p:tgtEl>
                                          <p:spTgt spid="5110"/>
                                        </p:tgtEl>
                                        <p:attrNameLst>
                                          <p:attrName>style.visibility</p:attrName>
                                        </p:attrNameLst>
                                      </p:cBhvr>
                                      <p:to>
                                        <p:strVal val="visible"/>
                                      </p:to>
                                    </p:set>
                                    <p:animEffect transition="in" filter="wipe(up)">
                                      <p:cBhvr>
                                        <p:cTn id="19" dur="1000"/>
                                        <p:tgtEl>
                                          <p:spTgt spid="5110"/>
                                        </p:tgtEl>
                                      </p:cBhvr>
                                    </p:animEffect>
                                  </p:childTnLst>
                                </p:cTn>
                              </p:par>
                            </p:childTnLst>
                          </p:cTn>
                        </p:par>
                        <p:par>
                          <p:cTn id="20" fill="hold">
                            <p:stCondLst>
                              <p:cond delay="4200"/>
                            </p:stCondLst>
                            <p:childTnLst>
                              <p:par>
                                <p:cTn id="21" presetID="22" presetClass="entr" presetSubtype="1" fill="hold" grpId="0" nodeType="afterEffect">
                                  <p:stCondLst>
                                    <p:cond delay="0"/>
                                  </p:stCondLst>
                                  <p:iterate>
                                    <p:tmAbs val="0"/>
                                  </p:iterate>
                                  <p:childTnLst>
                                    <p:set>
                                      <p:cBhvr>
                                        <p:cTn id="22" fill="hold"/>
                                        <p:tgtEl>
                                          <p:spTgt spid="5111"/>
                                        </p:tgtEl>
                                        <p:attrNameLst>
                                          <p:attrName>style.visibility</p:attrName>
                                        </p:attrNameLst>
                                      </p:cBhvr>
                                      <p:to>
                                        <p:strVal val="visible"/>
                                      </p:to>
                                    </p:set>
                                    <p:animEffect transition="in" filter="wipe(up)">
                                      <p:cBhvr>
                                        <p:cTn id="23" dur="1000"/>
                                        <p:tgtEl>
                                          <p:spTgt spid="5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7" grpId="0" animBg="1" advAuto="0"/>
      <p:bldP spid="5108" grpId="0" animBg="1" advAuto="0"/>
      <p:bldP spid="5109" grpId="0" animBg="1" advAuto="0"/>
      <p:bldP spid="5110" grpId="0" animBg="1" advAuto="0"/>
      <p:bldP spid="5111"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4" name="Shape 5104"/>
          <p:cNvSpPr/>
          <p:nvPr/>
        </p:nvSpPr>
        <p:spPr>
          <a:xfrm>
            <a:off x="914400" y="8686800"/>
            <a:ext cx="3917739" cy="235962"/>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b">
            <a:spAutoFit/>
          </a:bodyPr>
          <a:lstStyle>
            <a:lvl1pPr>
              <a:defRPr sz="1200">
                <a:solidFill>
                  <a:srgbClr val="FFFFFF">
                    <a:alpha val="50000"/>
                  </a:srgbClr>
                </a:solidFill>
              </a:defRPr>
            </a:lvl1pPr>
          </a:lstStyle>
          <a:p>
            <a:r>
              <a:rPr lang="en-US" dirty="0"/>
              <a:t>Data</a:t>
            </a:r>
            <a:r>
              <a:rPr dirty="0"/>
              <a:t>: Bloomberg New Energy Finance, </a:t>
            </a:r>
            <a:r>
              <a:rPr dirty="0" err="1"/>
              <a:t>EVObsession</a:t>
            </a:r>
            <a:endParaRPr dirty="0"/>
          </a:p>
        </p:txBody>
      </p:sp>
      <p:sp>
        <p:nvSpPr>
          <p:cNvPr id="5105" name="Shape 5105"/>
          <p:cNvSpPr/>
          <p:nvPr/>
        </p:nvSpPr>
        <p:spPr>
          <a:xfrm>
            <a:off x="238022" y="584200"/>
            <a:ext cx="15779961" cy="7950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lgn="ctr">
              <a:lnSpc>
                <a:spcPts val="5400"/>
              </a:lnSpc>
              <a:spcBef>
                <a:spcPts val="300"/>
              </a:spcBef>
              <a:defRPr sz="4500"/>
            </a:lvl1pPr>
          </a:lstStyle>
          <a:p>
            <a:r>
              <a:rPr dirty="0"/>
              <a:t>Auto Manufacturers Are Moving to </a:t>
            </a:r>
            <a:r>
              <a:rPr lang="en-US" dirty="0"/>
              <a:t>Autonomous </a:t>
            </a:r>
            <a:r>
              <a:rPr dirty="0"/>
              <a:t>Vehicles</a:t>
            </a:r>
          </a:p>
        </p:txBody>
      </p:sp>
      <p:sp>
        <p:nvSpPr>
          <p:cNvPr id="2" name="TextBox 1">
            <a:extLst>
              <a:ext uri="{FF2B5EF4-FFF2-40B4-BE49-F238E27FC236}">
                <a16:creationId xmlns:a16="http://schemas.microsoft.com/office/drawing/2014/main" id="{5A22A534-3E02-4B6A-A233-9BADC4830CC5}"/>
              </a:ext>
            </a:extLst>
          </p:cNvPr>
          <p:cNvSpPr txBox="1"/>
          <p:nvPr/>
        </p:nvSpPr>
        <p:spPr>
          <a:xfrm>
            <a:off x="3506896" y="2429586"/>
            <a:ext cx="4298958" cy="5027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mn-lt"/>
                <a:ea typeface="+mn-ea"/>
                <a:cs typeface="+mn-cs"/>
                <a:sym typeface="Arial"/>
              </a:rPr>
              <a:t>Tesla</a:t>
            </a:r>
          </a:p>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mn-lt"/>
                <a:ea typeface="+mn-ea"/>
                <a:cs typeface="+mn-cs"/>
                <a:sym typeface="Arial"/>
              </a:rPr>
              <a:t>Toyota</a:t>
            </a:r>
          </a:p>
          <a:p>
            <a:pPr marL="0" marR="0" indent="0" algn="l" defTabSz="457200" rtl="0" fontAlgn="auto" latinLnBrk="0" hangingPunct="0">
              <a:lnSpc>
                <a:spcPct val="100000"/>
              </a:lnSpc>
              <a:spcBef>
                <a:spcPts val="0"/>
              </a:spcBef>
              <a:spcAft>
                <a:spcPts val="0"/>
              </a:spcAft>
              <a:buClrTx/>
              <a:buSzTx/>
              <a:buFontTx/>
              <a:buNone/>
              <a:tabLst/>
            </a:pPr>
            <a:r>
              <a:rPr lang="en-US" sz="3200" dirty="0"/>
              <a:t>PSA</a:t>
            </a:r>
          </a:p>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mn-lt"/>
                <a:ea typeface="+mn-ea"/>
                <a:cs typeface="+mn-cs"/>
                <a:sym typeface="Arial"/>
              </a:rPr>
              <a:t>Delphi</a:t>
            </a:r>
          </a:p>
          <a:p>
            <a:pPr marL="0" marR="0" indent="0" algn="l" defTabSz="457200" rtl="0" fontAlgn="auto" latinLnBrk="0" hangingPunct="0">
              <a:lnSpc>
                <a:spcPct val="100000"/>
              </a:lnSpc>
              <a:spcBef>
                <a:spcPts val="0"/>
              </a:spcBef>
              <a:spcAft>
                <a:spcPts val="0"/>
              </a:spcAft>
              <a:buClrTx/>
              <a:buSzTx/>
              <a:buFontTx/>
              <a:buNone/>
              <a:tabLst/>
            </a:pPr>
            <a:r>
              <a:rPr lang="en-US" sz="3200" dirty="0"/>
              <a:t>VW Group</a:t>
            </a:r>
          </a:p>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mn-lt"/>
                <a:ea typeface="+mn-ea"/>
                <a:cs typeface="+mn-cs"/>
                <a:sym typeface="Arial"/>
              </a:rPr>
              <a:t>Volvo/</a:t>
            </a:r>
            <a:r>
              <a:rPr kumimoji="0" lang="en-US" sz="3200" b="1" i="0" u="none" strike="noStrike" cap="none" spc="0" normalizeH="0" baseline="0" dirty="0" err="1">
                <a:ln>
                  <a:noFill/>
                </a:ln>
                <a:solidFill>
                  <a:srgbClr val="FFFFFF"/>
                </a:solidFill>
                <a:effectLst/>
                <a:uFillTx/>
                <a:latin typeface="+mn-lt"/>
                <a:ea typeface="+mn-ea"/>
                <a:cs typeface="+mn-cs"/>
                <a:sym typeface="Arial"/>
              </a:rPr>
              <a:t>Autoliv</a:t>
            </a:r>
            <a:r>
              <a:rPr kumimoji="0" lang="en-US" sz="3200" b="1" i="0" u="none" strike="noStrike" cap="none" spc="0" normalizeH="0" baseline="0" dirty="0">
                <a:ln>
                  <a:noFill/>
                </a:ln>
                <a:solidFill>
                  <a:srgbClr val="FFFFFF"/>
                </a:solidFill>
                <a:effectLst/>
                <a:uFillTx/>
                <a:latin typeface="+mn-lt"/>
                <a:ea typeface="+mn-ea"/>
                <a:cs typeface="+mn-cs"/>
                <a:sym typeface="Arial"/>
              </a:rPr>
              <a:t>/</a:t>
            </a:r>
            <a:r>
              <a:rPr kumimoji="0" lang="en-US" sz="3200" b="1" i="0" u="none" strike="noStrike" cap="none" spc="0" normalizeH="0" baseline="0" dirty="0" err="1">
                <a:ln>
                  <a:noFill/>
                </a:ln>
                <a:solidFill>
                  <a:srgbClr val="FFFFFF"/>
                </a:solidFill>
                <a:effectLst/>
                <a:uFillTx/>
                <a:latin typeface="+mn-lt"/>
                <a:ea typeface="+mn-ea"/>
                <a:cs typeface="+mn-cs"/>
                <a:sym typeface="Arial"/>
              </a:rPr>
              <a:t>Zenuity</a:t>
            </a:r>
            <a:endParaRPr kumimoji="0" lang="en-US" sz="3200" b="1" i="0" u="none" strike="noStrike" cap="none" spc="0" normalizeH="0" baseline="0" dirty="0">
              <a:ln>
                <a:noFill/>
              </a:ln>
              <a:solidFill>
                <a:srgbClr val="FFFFFF"/>
              </a:solidFill>
              <a:effectLst/>
              <a:uFillTx/>
              <a:latin typeface="+mn-lt"/>
              <a:ea typeface="+mn-ea"/>
              <a:cs typeface="+mn-cs"/>
              <a:sym typeface="Arial"/>
            </a:endParaRPr>
          </a:p>
          <a:p>
            <a:pPr marL="0" marR="0" indent="0" algn="l" defTabSz="457200" rtl="0" fontAlgn="auto" latinLnBrk="0" hangingPunct="0">
              <a:lnSpc>
                <a:spcPct val="100000"/>
              </a:lnSpc>
              <a:spcBef>
                <a:spcPts val="0"/>
              </a:spcBef>
              <a:spcAft>
                <a:spcPts val="0"/>
              </a:spcAft>
              <a:buClrTx/>
              <a:buSzTx/>
              <a:buFontTx/>
              <a:buNone/>
              <a:tabLst/>
            </a:pPr>
            <a:r>
              <a:rPr lang="en-US" sz="3200" dirty="0"/>
              <a:t>Renault-Nissan</a:t>
            </a:r>
          </a:p>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mn-lt"/>
                <a:ea typeface="+mn-ea"/>
                <a:cs typeface="+mn-cs"/>
                <a:sym typeface="Arial"/>
              </a:rPr>
              <a:t>Baidu</a:t>
            </a:r>
          </a:p>
          <a:p>
            <a:r>
              <a:rPr lang="en-US" sz="3200" dirty="0"/>
              <a:t>Uber</a:t>
            </a:r>
          </a:p>
          <a:p>
            <a:pPr marL="0" marR="0" indent="0" algn="l" defTabSz="457200"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dirty="0">
              <a:ln>
                <a:noFill/>
              </a:ln>
              <a:solidFill>
                <a:srgbClr val="FFFFFF"/>
              </a:solidFill>
              <a:effectLst/>
              <a:uFillTx/>
              <a:latin typeface="+mn-lt"/>
              <a:ea typeface="+mn-ea"/>
              <a:cs typeface="+mn-cs"/>
              <a:sym typeface="Arial"/>
            </a:endParaRPr>
          </a:p>
        </p:txBody>
      </p:sp>
      <p:sp>
        <p:nvSpPr>
          <p:cNvPr id="4" name="TextBox 3">
            <a:extLst>
              <a:ext uri="{FF2B5EF4-FFF2-40B4-BE49-F238E27FC236}">
                <a16:creationId xmlns:a16="http://schemas.microsoft.com/office/drawing/2014/main" id="{0F5E0FE9-7837-4CA1-B084-56309B353F43}"/>
              </a:ext>
            </a:extLst>
          </p:cNvPr>
          <p:cNvSpPr txBox="1"/>
          <p:nvPr/>
        </p:nvSpPr>
        <p:spPr>
          <a:xfrm>
            <a:off x="9255512" y="2450884"/>
            <a:ext cx="4291379"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mn-lt"/>
                <a:ea typeface="+mn-ea"/>
                <a:cs typeface="+mn-cs"/>
                <a:sym typeface="Arial"/>
              </a:rPr>
              <a:t>GM</a:t>
            </a:r>
          </a:p>
          <a:p>
            <a:pPr marL="0" marR="0" indent="0" algn="l" defTabSz="457200" rtl="0" fontAlgn="auto" latinLnBrk="0" hangingPunct="0">
              <a:lnSpc>
                <a:spcPct val="100000"/>
              </a:lnSpc>
              <a:spcBef>
                <a:spcPts val="0"/>
              </a:spcBef>
              <a:spcAft>
                <a:spcPts val="0"/>
              </a:spcAft>
              <a:buClrTx/>
              <a:buSzTx/>
              <a:buFontTx/>
              <a:buNone/>
              <a:tabLst/>
            </a:pPr>
            <a:r>
              <a:rPr lang="en-US" sz="3200" dirty="0"/>
              <a:t>Ford</a:t>
            </a:r>
          </a:p>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mn-lt"/>
                <a:ea typeface="+mn-ea"/>
                <a:cs typeface="+mn-cs"/>
                <a:sym typeface="Arial"/>
              </a:rPr>
              <a:t>Daimler</a:t>
            </a:r>
          </a:p>
          <a:p>
            <a:pPr marL="0" marR="0" indent="0" algn="l" defTabSz="457200" rtl="0" fontAlgn="auto" latinLnBrk="0" hangingPunct="0">
              <a:lnSpc>
                <a:spcPct val="100000"/>
              </a:lnSpc>
              <a:spcBef>
                <a:spcPts val="0"/>
              </a:spcBef>
              <a:spcAft>
                <a:spcPts val="0"/>
              </a:spcAft>
              <a:buClrTx/>
              <a:buSzTx/>
              <a:buFontTx/>
              <a:buNone/>
              <a:tabLst/>
            </a:pPr>
            <a:r>
              <a:rPr lang="en-US" sz="3200" dirty="0"/>
              <a:t>BMW</a:t>
            </a:r>
          </a:p>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err="1">
                <a:ln>
                  <a:noFill/>
                </a:ln>
                <a:solidFill>
                  <a:srgbClr val="FFFFFF"/>
                </a:solidFill>
                <a:effectLst/>
                <a:uFillTx/>
                <a:latin typeface="+mn-lt"/>
                <a:ea typeface="+mn-ea"/>
                <a:cs typeface="+mn-cs"/>
                <a:sym typeface="Arial"/>
              </a:rPr>
              <a:t>Waymo</a:t>
            </a:r>
            <a:endParaRPr kumimoji="0" lang="en-US" sz="3200" b="1" i="0" u="none" strike="noStrike" cap="none" spc="0" normalizeH="0" baseline="0" dirty="0">
              <a:ln>
                <a:noFill/>
              </a:ln>
              <a:solidFill>
                <a:srgbClr val="FFFFFF"/>
              </a:solidFill>
              <a:effectLst/>
              <a:uFillTx/>
              <a:latin typeface="+mn-lt"/>
              <a:ea typeface="+mn-ea"/>
              <a:cs typeface="+mn-cs"/>
              <a:sym typeface="Arial"/>
            </a:endParaRPr>
          </a:p>
          <a:p>
            <a:pPr marL="0" marR="0" indent="0" algn="l" defTabSz="457200" rtl="0" fontAlgn="auto" latinLnBrk="0" hangingPunct="0">
              <a:lnSpc>
                <a:spcPct val="100000"/>
              </a:lnSpc>
              <a:spcBef>
                <a:spcPts val="0"/>
              </a:spcBef>
              <a:spcAft>
                <a:spcPts val="0"/>
              </a:spcAft>
              <a:buClrTx/>
              <a:buSzTx/>
              <a:buFontTx/>
              <a:buNone/>
              <a:tabLst/>
            </a:pPr>
            <a:r>
              <a:rPr lang="en-US" sz="3200" dirty="0"/>
              <a:t>Hyundai Motor Group</a:t>
            </a:r>
          </a:p>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mn-lt"/>
                <a:ea typeface="+mn-ea"/>
                <a:cs typeface="+mn-cs"/>
                <a:sym typeface="Arial"/>
              </a:rPr>
              <a:t>ZF</a:t>
            </a:r>
          </a:p>
          <a:p>
            <a:pPr marL="0" marR="0" indent="0" algn="l" defTabSz="457200" rtl="0" fontAlgn="auto" latinLnBrk="0" hangingPunct="0">
              <a:lnSpc>
                <a:spcPct val="100000"/>
              </a:lnSpc>
              <a:spcBef>
                <a:spcPts val="0"/>
              </a:spcBef>
              <a:spcAft>
                <a:spcPts val="0"/>
              </a:spcAft>
              <a:buClrTx/>
              <a:buSzTx/>
              <a:buFontTx/>
              <a:buNone/>
              <a:tabLst/>
            </a:pPr>
            <a:r>
              <a:rPr lang="en-US" sz="3200" dirty="0"/>
              <a:t>Honda</a:t>
            </a:r>
          </a:p>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err="1">
                <a:ln>
                  <a:noFill/>
                </a:ln>
                <a:solidFill>
                  <a:srgbClr val="FFFFFF"/>
                </a:solidFill>
                <a:effectLst/>
                <a:uFillTx/>
                <a:latin typeface="+mn-lt"/>
                <a:ea typeface="+mn-ea"/>
                <a:cs typeface="+mn-cs"/>
                <a:sym typeface="Arial"/>
              </a:rPr>
              <a:t>NuTonomy</a:t>
            </a:r>
            <a:endParaRPr kumimoji="0" lang="en-US" sz="3200" b="1" i="0" u="none" strike="noStrike" cap="none" spc="0" normalizeH="0" baseline="0" dirty="0">
              <a:ln>
                <a:noFill/>
              </a:ln>
              <a:solidFill>
                <a:srgbClr val="FFFFFF"/>
              </a:solidFill>
              <a:effectLst/>
              <a:uFillTx/>
              <a:latin typeface="+mn-lt"/>
              <a:ea typeface="+mn-ea"/>
              <a:cs typeface="+mn-cs"/>
              <a:sym typeface="Arial"/>
            </a:endParaRPr>
          </a:p>
        </p:txBody>
      </p:sp>
      <p:sp>
        <p:nvSpPr>
          <p:cNvPr id="6" name="TextBox 5">
            <a:extLst>
              <a:ext uri="{FF2B5EF4-FFF2-40B4-BE49-F238E27FC236}">
                <a16:creationId xmlns:a16="http://schemas.microsoft.com/office/drawing/2014/main" id="{4D0201F7-FEC3-4FEA-8F51-B7642D22E9B6}"/>
              </a:ext>
            </a:extLst>
          </p:cNvPr>
          <p:cNvSpPr txBox="1"/>
          <p:nvPr/>
        </p:nvSpPr>
        <p:spPr>
          <a:xfrm>
            <a:off x="598421" y="7736940"/>
            <a:ext cx="16357042"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r>
              <a:rPr lang="en-US" sz="3200" dirty="0">
                <a:solidFill>
                  <a:schemeClr val="tx1"/>
                </a:solidFill>
              </a:rPr>
              <a:t>Link to Aug 13, 2017 source:</a:t>
            </a:r>
            <a:endParaRPr lang="en-US" sz="3200" dirty="0">
              <a:solidFill>
                <a:schemeClr val="tx1"/>
              </a:solidFill>
              <a:hlinkClick r:id="rId3"/>
            </a:endParaRPr>
          </a:p>
          <a:p>
            <a:r>
              <a:rPr lang="en-US" dirty="0">
                <a:hlinkClick r:id="rId3"/>
              </a:rPr>
              <a:t>SOURCE:</a:t>
            </a:r>
            <a:endParaRPr lang="en-US" dirty="0"/>
          </a:p>
          <a:p>
            <a:r>
              <a:rPr lang="en-US" dirty="0">
                <a:hlinkClick r:id="rId3"/>
              </a:rPr>
              <a:t>https://www.designnews.com/automotive-0/15-most-important-autonomous-car-programs?cid=nl.x.dn14.edt.aud.dn.20170801.tst004c</a:t>
            </a:r>
            <a:endParaRPr kumimoji="0" lang="en-US" sz="2000" b="1" i="0" u="none" strike="noStrike" cap="none" spc="0" normalizeH="0" baseline="0" dirty="0">
              <a:ln>
                <a:noFill/>
              </a:ln>
              <a:solidFill>
                <a:srgbClr val="FFFFFF"/>
              </a:solidFill>
              <a:effectLst/>
              <a:uFillTx/>
              <a:latin typeface="+mn-lt"/>
              <a:ea typeface="+mn-ea"/>
              <a:cs typeface="+mn-cs"/>
              <a:sym typeface="Arial"/>
            </a:endParaRPr>
          </a:p>
        </p:txBody>
      </p:sp>
      <p:sp>
        <p:nvSpPr>
          <p:cNvPr id="7" name="TextBox 6">
            <a:extLst>
              <a:ext uri="{FF2B5EF4-FFF2-40B4-BE49-F238E27FC236}">
                <a16:creationId xmlns:a16="http://schemas.microsoft.com/office/drawing/2014/main" id="{3D1460B4-C7A3-4314-9962-029840425781}"/>
              </a:ext>
            </a:extLst>
          </p:cNvPr>
          <p:cNvSpPr txBox="1"/>
          <p:nvPr/>
        </p:nvSpPr>
        <p:spPr>
          <a:xfrm>
            <a:off x="484415" y="1395957"/>
            <a:ext cx="1540966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4000" dirty="0"/>
              <a:t>(</a:t>
            </a:r>
            <a:r>
              <a:rPr kumimoji="0" lang="en-US" sz="4000" b="1" i="0" u="none" strike="noStrike" cap="none" spc="0" normalizeH="0" baseline="0" dirty="0">
                <a:ln>
                  <a:noFill/>
                </a:ln>
                <a:solidFill>
                  <a:srgbClr val="FFFFFF"/>
                </a:solidFill>
                <a:effectLst/>
                <a:uFillTx/>
                <a:latin typeface="+mn-lt"/>
                <a:ea typeface="+mn-ea"/>
                <a:cs typeface="+mn-cs"/>
                <a:sym typeface="Arial"/>
              </a:rPr>
              <a:t>as soon as 2021; ther</a:t>
            </a:r>
            <a:r>
              <a:rPr lang="en-US" sz="4000" dirty="0"/>
              <a:t>e may be a marketing connection to EVs)</a:t>
            </a:r>
            <a:endParaRPr kumimoji="0" lang="en-US" sz="2000" b="1" i="0" u="none" strike="noStrike" cap="none" spc="0" normalizeH="0" baseline="0" dirty="0">
              <a:ln>
                <a:noFill/>
              </a:ln>
              <a:solidFill>
                <a:srgbClr val="FFFFFF"/>
              </a:solidFill>
              <a:effectLst/>
              <a:uFillTx/>
              <a:latin typeface="+mn-lt"/>
              <a:ea typeface="+mn-ea"/>
              <a:cs typeface="+mn-cs"/>
              <a:sym typeface="Arial"/>
            </a:endParaRPr>
          </a:p>
        </p:txBody>
      </p:sp>
    </p:spTree>
    <p:extLst>
      <p:ext uri="{BB962C8B-B14F-4D97-AF65-F5344CB8AC3E}">
        <p14:creationId xmlns:p14="http://schemas.microsoft.com/office/powerpoint/2010/main" val="345833763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22A534-3E02-4B6A-A233-9BADC4830CC5}"/>
              </a:ext>
            </a:extLst>
          </p:cNvPr>
          <p:cNvSpPr txBox="1"/>
          <p:nvPr/>
        </p:nvSpPr>
        <p:spPr>
          <a:xfrm>
            <a:off x="598419" y="1660924"/>
            <a:ext cx="7253867" cy="66274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mn-lt"/>
                <a:ea typeface="+mn-ea"/>
                <a:cs typeface="+mn-cs"/>
                <a:sym typeface="Arial"/>
              </a:rPr>
              <a:t>WASTE</a:t>
            </a:r>
            <a:endParaRPr lang="en-US" sz="3200" dirty="0"/>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D28 Wast</a:t>
            </a:r>
            <a:r>
              <a:rPr lang="en-US" sz="2800" dirty="0"/>
              <a:t>e to Energy</a:t>
            </a:r>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D26 Methane Digesters</a:t>
            </a:r>
          </a:p>
          <a:p>
            <a:pPr marL="0" marR="0" indent="0" algn="l" defTabSz="457200" rtl="0" fontAlgn="auto" latinLnBrk="0" hangingPunct="0">
              <a:lnSpc>
                <a:spcPct val="100000"/>
              </a:lnSpc>
              <a:spcBef>
                <a:spcPts val="0"/>
              </a:spcBef>
              <a:spcAft>
                <a:spcPts val="0"/>
              </a:spcAft>
              <a:buClrTx/>
              <a:buSzTx/>
              <a:buFontTx/>
              <a:buNone/>
              <a:tabLst/>
            </a:pPr>
            <a:r>
              <a:rPr lang="en-US" sz="2800" dirty="0"/>
              <a:t>D42 Reduced Food Waste</a:t>
            </a:r>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D100 Land</a:t>
            </a:r>
            <a:r>
              <a:rPr lang="en-US" sz="2800" dirty="0"/>
              <a:t>fill Methane</a:t>
            </a:r>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D158 Household Recycling</a:t>
            </a:r>
          </a:p>
          <a:p>
            <a:pPr marL="0" marR="0" indent="0" algn="l" defTabSz="457200" rtl="0" fontAlgn="auto" latinLnBrk="0" hangingPunct="0">
              <a:lnSpc>
                <a:spcPct val="100000"/>
              </a:lnSpc>
              <a:spcBef>
                <a:spcPts val="0"/>
              </a:spcBef>
              <a:spcAft>
                <a:spcPts val="0"/>
              </a:spcAft>
              <a:buClrTx/>
              <a:buSzTx/>
              <a:buFontTx/>
              <a:buNone/>
              <a:tabLst/>
            </a:pPr>
            <a:r>
              <a:rPr lang="en-US" sz="2800" dirty="0"/>
              <a:t>D160 Industrial Recycling</a:t>
            </a:r>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D160 Recycled Paper</a:t>
            </a:r>
          </a:p>
          <a:p>
            <a:pPr marL="0" marR="0" indent="0" algn="l" defTabSz="457200" rtl="0" fontAlgn="auto" latinLnBrk="0" hangingPunct="0">
              <a:lnSpc>
                <a:spcPct val="100000"/>
              </a:lnSpc>
              <a:spcBef>
                <a:spcPts val="0"/>
              </a:spcBef>
              <a:spcAft>
                <a:spcPts val="0"/>
              </a:spcAft>
              <a:buClrTx/>
              <a:buSzTx/>
              <a:buFontTx/>
              <a:buNone/>
              <a:tabLst/>
            </a:pPr>
            <a:r>
              <a:rPr lang="en-US" sz="2800" dirty="0"/>
              <a:t>D168 </a:t>
            </a:r>
            <a:r>
              <a:rPr lang="en-US" sz="2800" dirty="0" err="1"/>
              <a:t>BioPlastic</a:t>
            </a:r>
            <a:endParaRPr lang="en-US" sz="2800" dirty="0"/>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D170 Water Saving- Home</a:t>
            </a:r>
          </a:p>
          <a:p>
            <a:endParaRPr kumimoji="0" lang="en-US" sz="2800" b="1" i="0" u="none" strike="noStrike" cap="none" spc="0" normalizeH="0" baseline="0" dirty="0">
              <a:ln>
                <a:noFill/>
              </a:ln>
              <a:solidFill>
                <a:srgbClr val="FFFFFF"/>
              </a:solidFill>
              <a:effectLst/>
              <a:uFillTx/>
              <a:latin typeface="+mn-lt"/>
              <a:ea typeface="+mn-ea"/>
              <a:cs typeface="+mn-cs"/>
              <a:sym typeface="Arial"/>
            </a:endParaRPr>
          </a:p>
          <a:p>
            <a:endParaRPr kumimoji="0" lang="en-US" sz="2800" b="1" i="0" u="none" strike="noStrike" cap="none" spc="0" normalizeH="0" baseline="0" dirty="0">
              <a:ln>
                <a:noFill/>
              </a:ln>
              <a:solidFill>
                <a:srgbClr val="FFFFFF"/>
              </a:solidFill>
              <a:effectLst/>
              <a:uFillTx/>
              <a:latin typeface="+mn-lt"/>
              <a:ea typeface="+mn-ea"/>
              <a:cs typeface="+mn-cs"/>
              <a:sym typeface="Arial"/>
            </a:endParaRPr>
          </a:p>
          <a:p>
            <a:r>
              <a:rPr kumimoji="0" lang="en-US" sz="2800" b="1" i="0" u="none" strike="noStrike" cap="none" spc="0" normalizeH="0" baseline="0" dirty="0">
                <a:ln>
                  <a:noFill/>
                </a:ln>
                <a:solidFill>
                  <a:srgbClr val="FFFFFF"/>
                </a:solidFill>
                <a:effectLst/>
                <a:uFillTx/>
                <a:latin typeface="+mn-lt"/>
                <a:ea typeface="+mn-ea"/>
                <a:cs typeface="+mn-cs"/>
                <a:sym typeface="Arial"/>
              </a:rPr>
              <a:t>SJ-GOLD STAR IN WASTE (</a:t>
            </a:r>
            <a:r>
              <a:rPr lang="en-US" sz="2800" dirty="0"/>
              <a:t>8 Actions): http://www.sustainablejersey.com/actions-certification/gold-star-standards/</a:t>
            </a:r>
            <a:endParaRPr kumimoji="0" lang="en-US" sz="2800" b="1" i="0" u="none" strike="noStrike" cap="none" spc="0" normalizeH="0" baseline="0" dirty="0">
              <a:ln>
                <a:noFill/>
              </a:ln>
              <a:solidFill>
                <a:srgbClr val="FFFFFF"/>
              </a:solidFill>
              <a:effectLst/>
              <a:uFillTx/>
              <a:latin typeface="+mn-lt"/>
              <a:ea typeface="+mn-ea"/>
              <a:cs typeface="+mn-cs"/>
              <a:sym typeface="Arial"/>
            </a:endParaRPr>
          </a:p>
        </p:txBody>
      </p:sp>
      <p:sp>
        <p:nvSpPr>
          <p:cNvPr id="7" name="TextBox 6">
            <a:extLst>
              <a:ext uri="{FF2B5EF4-FFF2-40B4-BE49-F238E27FC236}">
                <a16:creationId xmlns:a16="http://schemas.microsoft.com/office/drawing/2014/main" id="{3D1460B4-C7A3-4314-9962-029840425781}"/>
              </a:ext>
            </a:extLst>
          </p:cNvPr>
          <p:cNvSpPr txBox="1"/>
          <p:nvPr/>
        </p:nvSpPr>
        <p:spPr>
          <a:xfrm>
            <a:off x="831748" y="566068"/>
            <a:ext cx="1463060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4000" dirty="0"/>
              <a:t>OTHER MAJOR CANDIDATES FOR EMISSION REDUCTION</a:t>
            </a:r>
            <a:endParaRPr kumimoji="0" lang="en-US" sz="2000" b="1" i="0" u="none" strike="noStrike" cap="none" spc="0" normalizeH="0" baseline="0" dirty="0">
              <a:ln>
                <a:noFill/>
              </a:ln>
              <a:solidFill>
                <a:srgbClr val="FFFFFF"/>
              </a:solidFill>
              <a:effectLst/>
              <a:uFillTx/>
              <a:latin typeface="+mn-lt"/>
              <a:ea typeface="+mn-ea"/>
              <a:cs typeface="+mn-cs"/>
              <a:sym typeface="Arial"/>
            </a:endParaRPr>
          </a:p>
        </p:txBody>
      </p:sp>
      <p:sp>
        <p:nvSpPr>
          <p:cNvPr id="8" name="TextBox 7">
            <a:extLst>
              <a:ext uri="{FF2B5EF4-FFF2-40B4-BE49-F238E27FC236}">
                <a16:creationId xmlns:a16="http://schemas.microsoft.com/office/drawing/2014/main" id="{D55F3EE1-4B34-492F-8DD4-82869F058F8E}"/>
              </a:ext>
            </a:extLst>
          </p:cNvPr>
          <p:cNvSpPr txBox="1"/>
          <p:nvPr/>
        </p:nvSpPr>
        <p:spPr>
          <a:xfrm>
            <a:off x="6165684" y="1649165"/>
            <a:ext cx="5222516" cy="2749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3200" dirty="0"/>
              <a:t>F</a:t>
            </a:r>
            <a:r>
              <a:rPr kumimoji="0" lang="en-US" sz="3200" b="1" i="0" u="none" strike="noStrike" cap="none" spc="0" normalizeH="0" baseline="0" dirty="0">
                <a:ln>
                  <a:noFill/>
                </a:ln>
                <a:solidFill>
                  <a:srgbClr val="FFFFFF"/>
                </a:solidFill>
                <a:effectLst/>
                <a:uFillTx/>
                <a:latin typeface="+mn-lt"/>
                <a:ea typeface="+mn-ea"/>
                <a:cs typeface="+mn-cs"/>
                <a:sym typeface="Arial"/>
              </a:rPr>
              <a:t>OOD</a:t>
            </a:r>
            <a:endParaRPr lang="en-US" sz="3200" dirty="0"/>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D38 Plant-Rich Diet</a:t>
            </a:r>
          </a:p>
          <a:p>
            <a:pPr marL="0" marR="0" indent="0" algn="l" defTabSz="457200" rtl="0" fontAlgn="auto" latinLnBrk="0" hangingPunct="0">
              <a:lnSpc>
                <a:spcPct val="100000"/>
              </a:lnSpc>
              <a:spcBef>
                <a:spcPts val="0"/>
              </a:spcBef>
              <a:spcAft>
                <a:spcPts val="0"/>
              </a:spcAft>
              <a:buClrTx/>
              <a:buSzTx/>
              <a:buFontTx/>
              <a:buNone/>
              <a:tabLst/>
            </a:pPr>
            <a:r>
              <a:rPr lang="en-US" sz="2800" dirty="0"/>
              <a:t>D54 Regenerative Agriculture</a:t>
            </a:r>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D56 Nutrient Management</a:t>
            </a:r>
          </a:p>
          <a:p>
            <a:pPr marL="0" marR="0" indent="0" algn="l" defTabSz="457200" rtl="0" fontAlgn="auto" latinLnBrk="0" hangingPunct="0">
              <a:lnSpc>
                <a:spcPct val="100000"/>
              </a:lnSpc>
              <a:spcBef>
                <a:spcPts val="0"/>
              </a:spcBef>
              <a:spcAft>
                <a:spcPts val="0"/>
              </a:spcAft>
              <a:buClrTx/>
              <a:buSzTx/>
              <a:buFontTx/>
              <a:buNone/>
              <a:tabLst/>
            </a:pPr>
            <a:r>
              <a:rPr lang="en-US" sz="2800" dirty="0"/>
              <a:t>D60 Conservation Agriculture</a:t>
            </a:r>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D62 Compos</a:t>
            </a:r>
            <a:r>
              <a:rPr lang="en-US" sz="2800" dirty="0"/>
              <a:t>ting</a:t>
            </a:r>
            <a:endParaRPr kumimoji="0" lang="en-US" sz="2800" b="1" i="0" u="none" strike="noStrike" cap="none" spc="0" normalizeH="0" baseline="0" dirty="0">
              <a:ln>
                <a:noFill/>
              </a:ln>
              <a:solidFill>
                <a:srgbClr val="FFFFFF"/>
              </a:solidFill>
              <a:effectLst/>
              <a:uFillTx/>
              <a:latin typeface="+mn-lt"/>
              <a:ea typeface="+mn-ea"/>
              <a:cs typeface="+mn-cs"/>
              <a:sym typeface="Arial"/>
            </a:endParaRPr>
          </a:p>
        </p:txBody>
      </p:sp>
      <p:sp>
        <p:nvSpPr>
          <p:cNvPr id="9" name="TextBox 8">
            <a:extLst>
              <a:ext uri="{FF2B5EF4-FFF2-40B4-BE49-F238E27FC236}">
                <a16:creationId xmlns:a16="http://schemas.microsoft.com/office/drawing/2014/main" id="{D36F17BC-0241-4464-B05B-422B6D148FA6}"/>
              </a:ext>
            </a:extLst>
          </p:cNvPr>
          <p:cNvSpPr txBox="1"/>
          <p:nvPr/>
        </p:nvSpPr>
        <p:spPr>
          <a:xfrm>
            <a:off x="11721159" y="1649165"/>
            <a:ext cx="430201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3200" dirty="0"/>
              <a:t>WOMEN &amp; GIRLS</a:t>
            </a:r>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D78 Family Planning</a:t>
            </a:r>
          </a:p>
          <a:p>
            <a:pPr marL="0" marR="0" indent="0" algn="l" defTabSz="457200" rtl="0" fontAlgn="auto" latinLnBrk="0" hangingPunct="0">
              <a:lnSpc>
                <a:spcPct val="100000"/>
              </a:lnSpc>
              <a:spcBef>
                <a:spcPts val="0"/>
              </a:spcBef>
              <a:spcAft>
                <a:spcPts val="0"/>
              </a:spcAft>
              <a:buClrTx/>
              <a:buSzTx/>
              <a:buFontTx/>
              <a:buNone/>
              <a:tabLst/>
            </a:pPr>
            <a:r>
              <a:rPr lang="en-US" sz="2800" dirty="0"/>
              <a:t>D80 Educating Girls</a:t>
            </a:r>
            <a:endParaRPr kumimoji="0" lang="en-US" sz="2800" b="1" i="0" u="none" strike="noStrike" cap="none" spc="0" normalizeH="0" baseline="0" dirty="0">
              <a:ln>
                <a:noFill/>
              </a:ln>
              <a:solidFill>
                <a:srgbClr val="FFFFFF"/>
              </a:solidFill>
              <a:effectLst/>
              <a:uFillTx/>
              <a:latin typeface="+mn-lt"/>
              <a:ea typeface="+mn-ea"/>
              <a:cs typeface="+mn-cs"/>
              <a:sym typeface="Arial"/>
            </a:endParaRPr>
          </a:p>
        </p:txBody>
      </p:sp>
      <p:sp>
        <p:nvSpPr>
          <p:cNvPr id="3" name="TextBox 2">
            <a:extLst>
              <a:ext uri="{FF2B5EF4-FFF2-40B4-BE49-F238E27FC236}">
                <a16:creationId xmlns:a16="http://schemas.microsoft.com/office/drawing/2014/main" id="{E04BE41D-2CEE-4D68-BB34-FB2BFAA46934}"/>
              </a:ext>
            </a:extLst>
          </p:cNvPr>
          <p:cNvSpPr txBox="1"/>
          <p:nvPr/>
        </p:nvSpPr>
        <p:spPr>
          <a:xfrm flipH="1">
            <a:off x="6165684" y="4825143"/>
            <a:ext cx="906688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err="1">
                <a:ln>
                  <a:noFill/>
                </a:ln>
                <a:solidFill>
                  <a:srgbClr val="FFFFFF"/>
                </a:solidFill>
                <a:effectLst/>
                <a:uFillTx/>
                <a:latin typeface="+mn-lt"/>
                <a:ea typeface="+mn-ea"/>
                <a:cs typeface="+mn-cs"/>
                <a:sym typeface="Arial"/>
              </a:rPr>
              <a:t>D</a:t>
            </a:r>
            <a:r>
              <a:rPr kumimoji="0" lang="en-US" sz="2400" b="1" i="0" u="none" strike="noStrike" cap="none" spc="0" normalizeH="0" baseline="0" dirty="0" err="1">
                <a:ln>
                  <a:noFill/>
                </a:ln>
                <a:solidFill>
                  <a:srgbClr val="FFFFFF"/>
                </a:solidFill>
                <a:effectLst/>
                <a:uFillTx/>
                <a:latin typeface="+mn-lt"/>
                <a:ea typeface="+mn-ea"/>
                <a:cs typeface="+mn-cs"/>
                <a:sym typeface="Arial"/>
              </a:rPr>
              <a:t>page</a:t>
            </a:r>
            <a:r>
              <a:rPr kumimoji="0" lang="en-US" sz="2400" b="1" i="0" u="none" strike="noStrike" cap="none" spc="0" normalizeH="0" baseline="0" dirty="0">
                <a:ln>
                  <a:noFill/>
                </a:ln>
                <a:solidFill>
                  <a:srgbClr val="FFFFFF"/>
                </a:solidFill>
                <a:effectLst/>
                <a:uFillTx/>
                <a:latin typeface="+mn-lt"/>
                <a:ea typeface="+mn-ea"/>
                <a:cs typeface="+mn-cs"/>
                <a:sym typeface="Arial"/>
              </a:rPr>
              <a:t>#</a:t>
            </a:r>
            <a:r>
              <a:rPr kumimoji="0" lang="en-US" sz="3200" b="1" i="0" u="none" strike="noStrike" cap="none" spc="0" normalizeH="0" baseline="0" dirty="0">
                <a:ln>
                  <a:noFill/>
                </a:ln>
                <a:solidFill>
                  <a:srgbClr val="FFFFFF"/>
                </a:solidFill>
                <a:effectLst/>
                <a:uFillTx/>
                <a:latin typeface="+mn-lt"/>
                <a:ea typeface="+mn-ea"/>
                <a:cs typeface="+mn-cs"/>
                <a:sym typeface="Arial"/>
              </a:rPr>
              <a:t> = “Drawdown”, edited by Paul Hawken  					</a:t>
            </a:r>
            <a:r>
              <a:rPr kumimoji="0" lang="en-US" sz="2400" b="1" i="0" u="none" strike="noStrike" cap="none" spc="0" normalizeH="0" baseline="0" dirty="0">
                <a:ln>
                  <a:noFill/>
                </a:ln>
                <a:solidFill>
                  <a:srgbClr val="FFFFFF"/>
                </a:solidFill>
                <a:effectLst/>
                <a:uFillTx/>
                <a:latin typeface="+mn-lt"/>
                <a:ea typeface="+mn-ea"/>
                <a:cs typeface="+mn-cs"/>
                <a:sym typeface="Arial"/>
              </a:rPr>
              <a:t>( possible “innovative” Actions)</a:t>
            </a:r>
          </a:p>
        </p:txBody>
      </p:sp>
    </p:spTree>
    <p:extLst>
      <p:ext uri="{BB962C8B-B14F-4D97-AF65-F5344CB8AC3E}">
        <p14:creationId xmlns:p14="http://schemas.microsoft.com/office/powerpoint/2010/main" val="97638055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3EE4A5-02E6-4DD1-9D38-A16B663B1B0B}"/>
              </a:ext>
            </a:extLst>
          </p:cNvPr>
          <p:cNvSpPr txBox="1"/>
          <p:nvPr/>
        </p:nvSpPr>
        <p:spPr>
          <a:xfrm>
            <a:off x="2007220" y="-334537"/>
            <a:ext cx="11307336" cy="93001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FFFFFF"/>
              </a:solidFill>
              <a:effectLst/>
              <a:uFillTx/>
              <a:latin typeface="+mn-lt"/>
              <a:ea typeface="+mn-ea"/>
              <a:cs typeface="+mn-cs"/>
              <a:sym typeface="Arial"/>
            </a:endParaRPr>
          </a:p>
        </p:txBody>
      </p:sp>
      <p:pic>
        <p:nvPicPr>
          <p:cNvPr id="7" name="Picture 6" descr="SJ-energy-data.doc [Compatibility Mode] - Word">
            <a:extLst>
              <a:ext uri="{FF2B5EF4-FFF2-40B4-BE49-F238E27FC236}">
                <a16:creationId xmlns:a16="http://schemas.microsoft.com/office/drawing/2014/main" id="{BB8779DC-75E6-4C89-BDBC-3DC91CA43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545"/>
            <a:ext cx="16256000" cy="8866909"/>
          </a:xfrm>
          <a:prstGeom prst="rect">
            <a:avLst/>
          </a:prstGeom>
        </p:spPr>
      </p:pic>
    </p:spTree>
    <p:extLst>
      <p:ext uri="{BB962C8B-B14F-4D97-AF65-F5344CB8AC3E}">
        <p14:creationId xmlns:p14="http://schemas.microsoft.com/office/powerpoint/2010/main" val="374504897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863600" y="596899"/>
            <a:ext cx="14528800" cy="1767159"/>
          </a:xfrm>
        </p:spPr>
        <p:txBody>
          <a:bodyPr/>
          <a:lstStyle/>
          <a:p>
            <a:pPr algn="ctr" eaLnBrk="1"/>
            <a:r>
              <a:rPr lang="en-US" altLang="en-US" dirty="0"/>
              <a:t>OPPORTUNITIES FOR MAYOR  GREGORY BUONTEMPO TO COMMIT HOLMDEL</a:t>
            </a:r>
            <a:br>
              <a:rPr lang="en-US" altLang="en-US" dirty="0"/>
            </a:br>
            <a:r>
              <a:rPr lang="en-US" altLang="en-US" dirty="0"/>
              <a:t> TO CLEAN ENERGY</a:t>
            </a:r>
          </a:p>
        </p:txBody>
      </p:sp>
      <p:sp>
        <p:nvSpPr>
          <p:cNvPr id="9219" name="Rectangle 2"/>
          <p:cNvSpPr>
            <a:spLocks noGrp="1" noChangeArrowheads="1"/>
          </p:cNvSpPr>
          <p:nvPr>
            <p:ph type="body" idx="1"/>
          </p:nvPr>
        </p:nvSpPr>
        <p:spPr>
          <a:xfrm>
            <a:off x="1080655" y="2364058"/>
            <a:ext cx="13799127" cy="6189392"/>
          </a:xfrm>
        </p:spPr>
        <p:txBody>
          <a:bodyPr/>
          <a:lstStyle/>
          <a:p>
            <a:pPr lvl="1">
              <a:defRPr/>
            </a:pPr>
            <a:endParaRPr lang="en-US" altLang="en-US" sz="3600" b="1" dirty="0">
              <a:ea typeface="Arial" panose="020B0604020202020204" pitchFamily="34" charset="0"/>
            </a:endParaRPr>
          </a:p>
          <a:p>
            <a:pPr lvl="1">
              <a:defRPr/>
            </a:pPr>
            <a:r>
              <a:rPr lang="en-US" altLang="en-US" sz="4000" b="1" dirty="0">
                <a:ea typeface="Arial" panose="020B0604020202020204" pitchFamily="34" charset="0"/>
              </a:rPr>
              <a:t>SIERRA MAYORS FOR CLEAN ENERGY</a:t>
            </a:r>
            <a:br>
              <a:rPr lang="en-US" altLang="en-US" sz="4000" b="1" dirty="0">
                <a:ea typeface="Arial" panose="020B0604020202020204" pitchFamily="34" charset="0"/>
              </a:rPr>
            </a:br>
            <a:r>
              <a:rPr lang="en-US" altLang="en-US" sz="4000" b="1" dirty="0">
                <a:ea typeface="Arial" panose="020B0604020202020204" pitchFamily="34" charset="0"/>
              </a:rPr>
              <a:t>sierraclub.org/ready-for-100/mayors-for-clean-energy</a:t>
            </a:r>
          </a:p>
          <a:p>
            <a:pPr lvl="1">
              <a:defRPr/>
            </a:pPr>
            <a:r>
              <a:rPr lang="en-US" altLang="en-US" sz="4000" b="1" dirty="0">
                <a:ea typeface="Arial" panose="020B0604020202020204" pitchFamily="34" charset="0"/>
              </a:rPr>
              <a:t>Climatemayors.org</a:t>
            </a:r>
          </a:p>
          <a:p>
            <a:pPr lvl="1">
              <a:defRPr/>
            </a:pPr>
            <a:r>
              <a:rPr lang="en-US" altLang="en-US" sz="4000" b="1" dirty="0">
                <a:ea typeface="Arial" panose="020B0604020202020204" pitchFamily="34" charset="0"/>
              </a:rPr>
              <a:t>WeAreStillIn.com</a:t>
            </a:r>
          </a:p>
          <a:p>
            <a:pPr lvl="1">
              <a:defRPr/>
            </a:pPr>
            <a:r>
              <a:rPr lang="en-US" altLang="en-US" sz="4000" b="1" dirty="0">
                <a:ea typeface="Arial" panose="020B0604020202020204" pitchFamily="34" charset="0"/>
              </a:rPr>
              <a:t>Oct, 2017 Mayors Climate Conference (sponsored by League of Conservation Voters).  Sustainable Jersey will ask mayors to sign a pledge for Gold Star in Energy collection of Actions</a:t>
            </a:r>
          </a:p>
        </p:txBody>
      </p:sp>
      <p:sp>
        <p:nvSpPr>
          <p:cNvPr id="11268" name="AutoShape 3"/>
          <p:cNvSpPr>
            <a:spLocks/>
          </p:cNvSpPr>
          <p:nvPr/>
        </p:nvSpPr>
        <p:spPr bwMode="auto">
          <a:xfrm>
            <a:off x="571500" y="8704263"/>
            <a:ext cx="2679700" cy="2238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endParaRPr lang="en-US" altLang="en-US" dirty="0"/>
          </a:p>
        </p:txBody>
      </p:sp>
    </p:spTree>
    <p:extLst>
      <p:ext uri="{BB962C8B-B14F-4D97-AF65-F5344CB8AC3E}">
        <p14:creationId xmlns:p14="http://schemas.microsoft.com/office/powerpoint/2010/main" val="1074099022"/>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B6AB-3EE7-46C0-B1FA-A18A3F41F3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90701-7FF5-4926-A38E-FB553BF1804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1178941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2317750" y="596900"/>
            <a:ext cx="12915900" cy="762000"/>
          </a:xfrm>
          <a:prstGeom prst="rect">
            <a:avLst/>
          </a:prstGeom>
        </p:spPr>
        <p:txBody>
          <a:bodyPr/>
          <a:lstStyle/>
          <a:p>
            <a:r>
              <a:t>Global Carbon Emissions from Fossil Fuels</a:t>
            </a:r>
          </a:p>
        </p:txBody>
      </p:sp>
      <p:graphicFrame>
        <p:nvGraphicFramePr>
          <p:cNvPr id="149" name="Chart 149"/>
          <p:cNvGraphicFramePr/>
          <p:nvPr>
            <p:extLst/>
          </p:nvPr>
        </p:nvGraphicFramePr>
        <p:xfrm>
          <a:off x="1454401" y="1531408"/>
          <a:ext cx="14096378" cy="6921323"/>
        </p:xfrm>
        <a:graphic>
          <a:graphicData uri="http://schemas.openxmlformats.org/drawingml/2006/chart">
            <c:chart xmlns:c="http://schemas.openxmlformats.org/drawingml/2006/chart" xmlns:r="http://schemas.openxmlformats.org/officeDocument/2006/relationships" r:id="rId3"/>
          </a:graphicData>
        </a:graphic>
      </p:graphicFrame>
      <p:sp>
        <p:nvSpPr>
          <p:cNvPr id="150" name="Shape 150"/>
          <p:cNvSpPr/>
          <p:nvPr/>
        </p:nvSpPr>
        <p:spPr>
          <a:xfrm rot="16200000">
            <a:off x="-1457775" y="4719202"/>
            <a:ext cx="4467263" cy="40871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spAutoFit/>
          </a:bodyPr>
          <a:lstStyle>
            <a:lvl1pPr algn="ctr">
              <a:defRPr sz="2500"/>
            </a:lvl1pPr>
          </a:lstStyle>
          <a:p>
            <a:r>
              <a:t>Billion Metric Tons of Carbon</a:t>
            </a:r>
          </a:p>
        </p:txBody>
      </p:sp>
      <p:sp>
        <p:nvSpPr>
          <p:cNvPr id="151" name="Shape 151"/>
          <p:cNvSpPr/>
          <p:nvPr/>
        </p:nvSpPr>
        <p:spPr>
          <a:xfrm>
            <a:off x="914400" y="8686800"/>
            <a:ext cx="3467100" cy="23596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b">
            <a:spAutoFit/>
          </a:bodyPr>
          <a:lstStyle>
            <a:lvl1pPr>
              <a:defRPr sz="1200">
                <a:solidFill>
                  <a:srgbClr val="FFFFFF">
                    <a:alpha val="50000"/>
                  </a:srgbClr>
                </a:solidFill>
              </a:defRPr>
            </a:lvl1pPr>
          </a:lstStyle>
          <a:p>
            <a:r>
              <a:rPr lang="en-US" dirty="0"/>
              <a:t>Data: U.S. Department of Energy/CDIAC</a:t>
            </a:r>
          </a:p>
        </p:txBody>
      </p:sp>
      <p:sp>
        <p:nvSpPr>
          <p:cNvPr id="6" name="TextBox 5"/>
          <p:cNvSpPr txBox="1"/>
          <p:nvPr/>
        </p:nvSpPr>
        <p:spPr>
          <a:xfrm>
            <a:off x="14767132" y="8007409"/>
            <a:ext cx="820398"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a:ln>
                  <a:noFill/>
                </a:ln>
                <a:solidFill>
                  <a:srgbClr val="FFFFFF"/>
                </a:solidFill>
                <a:effectLst/>
                <a:uFillTx/>
                <a:latin typeface="Arial" panose="020B0604020202020204" pitchFamily="34" charset="0"/>
                <a:cs typeface="Arial" panose="020B0604020202020204" pitchFamily="34" charset="0"/>
                <a:sym typeface="Arial"/>
              </a:rPr>
              <a:t>2015</a:t>
            </a:r>
          </a:p>
        </p:txBody>
      </p:sp>
      <p:sp>
        <p:nvSpPr>
          <p:cNvPr id="7" name="Shape 168"/>
          <p:cNvSpPr/>
          <p:nvPr/>
        </p:nvSpPr>
        <p:spPr>
          <a:xfrm>
            <a:off x="902113" y="7656916"/>
            <a:ext cx="1019300" cy="366863"/>
          </a:xfrm>
          <a:prstGeom prst="rect">
            <a:avLst/>
          </a:prstGeom>
          <a:solidFill>
            <a:srgbClr val="000000"/>
          </a:solidFill>
          <a:ln w="25400">
            <a:miter lim="400000"/>
          </a:ln>
        </p:spPr>
        <p:txBody>
          <a:bodyPr lIns="38100" tIns="38100" rIns="38100" bIns="38100"/>
          <a:lstStyle/>
          <a:p>
            <a:endParaRPr/>
          </a:p>
        </p:txBody>
      </p:sp>
    </p:spTree>
    <p:extLst>
      <p:ext uri="{BB962C8B-B14F-4D97-AF65-F5344CB8AC3E}">
        <p14:creationId xmlns:p14="http://schemas.microsoft.com/office/powerpoint/2010/main" val="1266227663"/>
      </p:ext>
    </p:extLst>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fill="hold"/>
                                        <p:tgtEl>
                                          <p:spTgt spid="149">
                                            <p:graphicEl>
                                              <a:chart seriesIdx="0" categoryIdx="-4" bldStep="series"/>
                                            </p:graphicEl>
                                          </p:spTgt>
                                        </p:tgtEl>
                                        <p:attrNameLst>
                                          <p:attrName>style.visibility</p:attrName>
                                        </p:attrNameLst>
                                      </p:cBhvr>
                                      <p:to>
                                        <p:strVal val="visible"/>
                                      </p:to>
                                    </p:set>
                                    <p:animEffect transition="in" filter="wipe(left)">
                                      <p:cBhvr>
                                        <p:cTn id="7" dur="3000"/>
                                        <p:tgtEl>
                                          <p:spTgt spid="149">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9"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10" y="1825933"/>
            <a:ext cx="4336497" cy="42207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210" y="6111055"/>
            <a:ext cx="4336497" cy="935583"/>
          </a:xfrm>
          <a:prstGeom prst="rect">
            <a:avLst/>
          </a:prstGeom>
        </p:spPr>
      </p:pic>
      <p:sp>
        <p:nvSpPr>
          <p:cNvPr id="8" name="TextBox 7"/>
          <p:cNvSpPr txBox="1"/>
          <p:nvPr/>
        </p:nvSpPr>
        <p:spPr>
          <a:xfrm>
            <a:off x="5538415" y="1825933"/>
            <a:ext cx="10830293" cy="69967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342900" indent="-342900">
              <a:lnSpc>
                <a:spcPct val="200000"/>
              </a:lnSpc>
              <a:buFont typeface="Arial" panose="020B0604020202020204" pitchFamily="34" charset="0"/>
              <a:buChar char="•"/>
            </a:pPr>
            <a:r>
              <a:rPr lang="en-US" sz="3200" dirty="0"/>
              <a:t>1.2 F </a:t>
            </a:r>
            <a:r>
              <a:rPr lang="en-US" sz="3200" dirty="0" err="1"/>
              <a:t>Avg</a:t>
            </a:r>
            <a:r>
              <a:rPr lang="en-US" sz="3200" dirty="0"/>
              <a:t> US Temp increase; Warming fastest in North Great Plains, Alaska, </a:t>
            </a:r>
            <a:r>
              <a:rPr lang="en-US" sz="3200" dirty="0" err="1"/>
              <a:t>SWest</a:t>
            </a:r>
            <a:r>
              <a:rPr lang="en-US" sz="3200" dirty="0"/>
              <a:t>, </a:t>
            </a:r>
            <a:r>
              <a:rPr lang="en-US" sz="3200" dirty="0" err="1"/>
              <a:t>NWest</a:t>
            </a:r>
            <a:r>
              <a:rPr lang="en-US" sz="3200" dirty="0"/>
              <a:t>, </a:t>
            </a:r>
            <a:r>
              <a:rPr lang="en-US" sz="3200" dirty="0" err="1"/>
              <a:t>NEast</a:t>
            </a:r>
            <a:endParaRPr lang="en-US" sz="3200" dirty="0"/>
          </a:p>
          <a:p>
            <a:pPr marL="342900" indent="-342900">
              <a:lnSpc>
                <a:spcPct val="200000"/>
              </a:lnSpc>
              <a:buFont typeface="Arial" panose="020B0604020202020204" pitchFamily="34" charset="0"/>
              <a:buChar char="•"/>
            </a:pPr>
            <a:r>
              <a:rPr lang="en-US" sz="3200" dirty="0"/>
              <a:t>Rising sea levels (</a:t>
            </a:r>
            <a:r>
              <a:rPr lang="en-US" sz="3200" dirty="0" err="1"/>
              <a:t>esp</a:t>
            </a:r>
            <a:r>
              <a:rPr lang="en-US" sz="3200" dirty="0"/>
              <a:t> in NE and Gulf of Mexico)  heavier rain; flooding; </a:t>
            </a:r>
            <a:br>
              <a:rPr lang="en-US" sz="3200" dirty="0"/>
            </a:br>
            <a:r>
              <a:rPr lang="en-US" sz="3200" dirty="0"/>
              <a:t>wetter hurricanes – potentially more destructive</a:t>
            </a:r>
          </a:p>
          <a:p>
            <a:pPr marL="342900" indent="-342900">
              <a:lnSpc>
                <a:spcPct val="200000"/>
              </a:lnSpc>
              <a:buFont typeface="Arial" panose="020B0604020202020204" pitchFamily="34" charset="0"/>
              <a:buChar char="•"/>
            </a:pPr>
            <a:r>
              <a:rPr lang="en-US" sz="3200" dirty="0"/>
              <a:t>California: water supply chronic shortages by 2100</a:t>
            </a:r>
          </a:p>
          <a:p>
            <a:pPr marL="342900" indent="-342900">
              <a:lnSpc>
                <a:spcPct val="200000"/>
              </a:lnSpc>
              <a:buFont typeface="Arial" panose="020B0604020202020204" pitchFamily="34" charset="0"/>
              <a:buChar char="•"/>
            </a:pPr>
            <a:r>
              <a:rPr lang="en-US" sz="3200" dirty="0"/>
              <a:t>Humans: “Extremely likely …the dominant cause”</a:t>
            </a:r>
          </a:p>
        </p:txBody>
      </p:sp>
      <p:sp>
        <p:nvSpPr>
          <p:cNvPr id="9" name="Rectangle 8"/>
          <p:cNvSpPr/>
          <p:nvPr/>
        </p:nvSpPr>
        <p:spPr>
          <a:xfrm>
            <a:off x="976501" y="7080983"/>
            <a:ext cx="4561914" cy="1569660"/>
          </a:xfrm>
          <a:prstGeom prst="rect">
            <a:avLst/>
          </a:prstGeom>
        </p:spPr>
        <p:txBody>
          <a:bodyPr wrap="square">
            <a:spAutoFit/>
          </a:bodyPr>
          <a:lstStyle/>
          <a:p>
            <a:r>
              <a:rPr lang="en-US" sz="3200" dirty="0"/>
              <a:t>Expect surprises in this “unprecedented experiment”</a:t>
            </a:r>
          </a:p>
        </p:txBody>
      </p:sp>
      <p:sp>
        <p:nvSpPr>
          <p:cNvPr id="10" name="TextBox 9">
            <a:extLst>
              <a:ext uri="{FF2B5EF4-FFF2-40B4-BE49-F238E27FC236}">
                <a16:creationId xmlns:a16="http://schemas.microsoft.com/office/drawing/2014/main" id="{4F81251C-F39F-4A2D-8085-6DE0A32783F5}"/>
              </a:ext>
            </a:extLst>
          </p:cNvPr>
          <p:cNvSpPr txBox="1"/>
          <p:nvPr/>
        </p:nvSpPr>
        <p:spPr>
          <a:xfrm>
            <a:off x="5538415" y="457199"/>
            <a:ext cx="70842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FFFFFF"/>
                </a:solidFill>
                <a:effectLst/>
                <a:uFillTx/>
                <a:latin typeface="+mn-lt"/>
                <a:ea typeface="+mn-ea"/>
                <a:cs typeface="+mn-cs"/>
                <a:sym typeface="Arial"/>
              </a:rPr>
              <a:t>New York </a:t>
            </a:r>
            <a:r>
              <a:rPr kumimoji="0" lang="en-US" sz="3600" b="1" i="0" u="none" strike="noStrike" cap="none" spc="0" normalizeH="0" dirty="0">
                <a:ln>
                  <a:noFill/>
                </a:ln>
                <a:solidFill>
                  <a:srgbClr val="FFFFFF"/>
                </a:solidFill>
                <a:effectLst/>
                <a:uFillTx/>
                <a:latin typeface="+mn-lt"/>
                <a:ea typeface="+mn-ea"/>
                <a:cs typeface="+mn-cs"/>
                <a:sym typeface="Arial"/>
              </a:rPr>
              <a:t>Times</a:t>
            </a:r>
            <a:r>
              <a:rPr kumimoji="0" lang="en-US" sz="3600" b="1" i="0" u="none" strike="noStrike" cap="none" spc="0" normalizeH="0" baseline="0" dirty="0">
                <a:ln>
                  <a:noFill/>
                </a:ln>
                <a:solidFill>
                  <a:srgbClr val="FFFFFF"/>
                </a:solidFill>
                <a:effectLst/>
                <a:uFillTx/>
                <a:latin typeface="+mn-lt"/>
                <a:ea typeface="+mn-ea"/>
                <a:cs typeface="+mn-cs"/>
                <a:sym typeface="Arial"/>
              </a:rPr>
              <a:t>, Aug 8, 2017</a:t>
            </a:r>
          </a:p>
        </p:txBody>
      </p:sp>
      <p:sp>
        <p:nvSpPr>
          <p:cNvPr id="11" name="TextBox 10">
            <a:extLst>
              <a:ext uri="{FF2B5EF4-FFF2-40B4-BE49-F238E27FC236}">
                <a16:creationId xmlns:a16="http://schemas.microsoft.com/office/drawing/2014/main" id="{BCAD1996-119B-4D5E-984A-B5184E419636}"/>
              </a:ext>
            </a:extLst>
          </p:cNvPr>
          <p:cNvSpPr txBox="1"/>
          <p:nvPr/>
        </p:nvSpPr>
        <p:spPr>
          <a:xfrm>
            <a:off x="4463906" y="1230898"/>
            <a:ext cx="9632445"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mn-lt"/>
                <a:ea typeface="+mn-ea"/>
                <a:cs typeface="+mn-cs"/>
                <a:sym typeface="Arial"/>
              </a:rPr>
              <a:t>“9 Takeaways From the National Climate Report”</a:t>
            </a:r>
          </a:p>
        </p:txBody>
      </p:sp>
    </p:spTree>
    <p:extLst>
      <p:ext uri="{BB962C8B-B14F-4D97-AF65-F5344CB8AC3E}">
        <p14:creationId xmlns:p14="http://schemas.microsoft.com/office/powerpoint/2010/main" val="194437211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1" y="412720"/>
            <a:ext cx="15543102" cy="787400"/>
          </a:xfrm>
        </p:spPr>
        <p:txBody>
          <a:bodyPr/>
          <a:lstStyle/>
          <a:p>
            <a:r>
              <a:rPr lang="en-US" dirty="0"/>
              <a:t>OZONE “SEVERE ALERT” IN MIDDLETOWN </a:t>
            </a:r>
            <a:r>
              <a:rPr lang="en-US" sz="2400" dirty="0"/>
              <a:t>May17 + May19, 2017</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97081" y="1371600"/>
            <a:ext cx="5061837" cy="7162800"/>
          </a:xfrm>
        </p:spPr>
      </p:pic>
      <p:sp>
        <p:nvSpPr>
          <p:cNvPr id="5" name="TextBox 4"/>
          <p:cNvSpPr txBox="1"/>
          <p:nvPr/>
        </p:nvSpPr>
        <p:spPr>
          <a:xfrm>
            <a:off x="10899648" y="1577717"/>
            <a:ext cx="5356352"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dirty="0"/>
              <a:t>EPA:   </a:t>
            </a:r>
            <a:r>
              <a:rPr lang="en-US" sz="4000" dirty="0"/>
              <a:t> </a:t>
            </a:r>
            <a:r>
              <a:rPr lang="en-US" sz="3200" dirty="0"/>
              <a:t>“Federal rules, including </a:t>
            </a:r>
            <a:r>
              <a:rPr lang="en-US" sz="3200" dirty="0">
                <a:solidFill>
                  <a:schemeClr val="tx1"/>
                </a:solidFill>
              </a:rPr>
              <a:t>the </a:t>
            </a:r>
            <a:r>
              <a:rPr lang="en-US" sz="4000" dirty="0">
                <a:solidFill>
                  <a:srgbClr val="FFFF00"/>
                </a:solidFill>
              </a:rPr>
              <a:t>Cross-State Air Pollution Rule</a:t>
            </a:r>
            <a:r>
              <a:rPr lang="en-US" sz="4000" dirty="0">
                <a:solidFill>
                  <a:schemeClr val="tx1"/>
                </a:solidFill>
              </a:rPr>
              <a:t>, the Tier 3 </a:t>
            </a:r>
            <a:r>
              <a:rPr lang="en-US" sz="4000" dirty="0">
                <a:solidFill>
                  <a:srgbClr val="FFFF00"/>
                </a:solidFill>
              </a:rPr>
              <a:t>Vehicle Emissions and Fuels Standard</a:t>
            </a:r>
            <a:r>
              <a:rPr lang="en-US" sz="4000" dirty="0">
                <a:solidFill>
                  <a:schemeClr val="tx1"/>
                </a:solidFill>
              </a:rPr>
              <a:t>, and the </a:t>
            </a:r>
            <a:r>
              <a:rPr lang="en-US" sz="4000" dirty="0">
                <a:solidFill>
                  <a:srgbClr val="FFFF00"/>
                </a:solidFill>
              </a:rPr>
              <a:t>Clean Power Plan</a:t>
            </a:r>
            <a:r>
              <a:rPr lang="en-US" sz="4000" dirty="0">
                <a:solidFill>
                  <a:schemeClr val="tx1"/>
                </a:solidFill>
              </a:rPr>
              <a:t> </a:t>
            </a:r>
            <a:r>
              <a:rPr lang="en-US" sz="4000" dirty="0"/>
              <a:t>will significantly reduce ozone-forming pollution </a:t>
            </a:r>
            <a:r>
              <a:rPr lang="en-US" sz="3200" dirty="0"/>
              <a:t>in the years ahead”</a:t>
            </a:r>
            <a:endParaRPr kumimoji="0" lang="en-US" sz="3200" b="1" i="0" u="none" strike="noStrike" cap="none" spc="0" normalizeH="0" baseline="0" dirty="0">
              <a:ln>
                <a:noFill/>
              </a:ln>
              <a:solidFill>
                <a:srgbClr val="FFFFFF"/>
              </a:solidFill>
              <a:effectLst/>
              <a:uFillTx/>
              <a:sym typeface="Arial"/>
            </a:endParaRPr>
          </a:p>
        </p:txBody>
      </p:sp>
      <p:sp>
        <p:nvSpPr>
          <p:cNvPr id="6" name="TextBox 5"/>
          <p:cNvSpPr txBox="1"/>
          <p:nvPr/>
        </p:nvSpPr>
        <p:spPr>
          <a:xfrm rot="10800000" flipV="1">
            <a:off x="246347" y="1635190"/>
            <a:ext cx="5350734" cy="1056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4000" dirty="0"/>
              <a:t>EPA:   “Sensitive groups: </a:t>
            </a:r>
            <a:r>
              <a:rPr lang="en-US" sz="4000" i="1" dirty="0"/>
              <a:t>Reduce</a:t>
            </a:r>
            <a:r>
              <a:rPr lang="en-US" sz="4000" dirty="0"/>
              <a:t> prolonged or heavy outdoor exertion.. Watch for symptoms such as coughing or shortness of breath. Schedule outdoor activities in the morning when ozone is lower.”</a:t>
            </a:r>
            <a:br>
              <a:rPr lang="en-US" sz="4000" dirty="0"/>
            </a:br>
            <a:br>
              <a:rPr lang="en-US" sz="4000" dirty="0"/>
            </a:br>
            <a:r>
              <a:rPr lang="en-US" sz="4000" dirty="0"/>
              <a:t>People with asthma should follow their asthma action plans and keep quick relief medicine handy.</a:t>
            </a:r>
            <a:endParaRPr kumimoji="0" lang="en-US" sz="4000" b="1" i="0" u="none" strike="noStrike" cap="none" spc="0" normalizeH="0" baseline="0" dirty="0">
              <a:ln>
                <a:noFill/>
              </a:ln>
              <a:solidFill>
                <a:srgbClr val="FFFFFF"/>
              </a:solidFill>
              <a:effectLst/>
              <a:uFillTx/>
              <a:sym typeface="Arial"/>
            </a:endParaRPr>
          </a:p>
        </p:txBody>
      </p:sp>
    </p:spTree>
    <p:extLst>
      <p:ext uri="{BB962C8B-B14F-4D97-AF65-F5344CB8AC3E}">
        <p14:creationId xmlns:p14="http://schemas.microsoft.com/office/powerpoint/2010/main" val="323863971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p:txBody>
          <a:bodyPr/>
          <a:lstStyle/>
          <a:p>
            <a:pPr algn="ctr" eaLnBrk="1"/>
            <a:r>
              <a:rPr lang="en-US" altLang="en-US" dirty="0"/>
              <a:t>HOLMDEL CARBON FOOTPRINTS</a:t>
            </a:r>
          </a:p>
        </p:txBody>
      </p:sp>
      <p:sp>
        <p:nvSpPr>
          <p:cNvPr id="9219" name="Rectangle 2"/>
          <p:cNvSpPr>
            <a:spLocks noGrp="1" noChangeArrowheads="1"/>
          </p:cNvSpPr>
          <p:nvPr>
            <p:ph type="body" idx="1"/>
          </p:nvPr>
        </p:nvSpPr>
        <p:spPr>
          <a:xfrm>
            <a:off x="2206486" y="1371600"/>
            <a:ext cx="9183757" cy="4949687"/>
          </a:xfrm>
        </p:spPr>
        <p:txBody>
          <a:bodyPr/>
          <a:lstStyle/>
          <a:p>
            <a:pPr lvl="1">
              <a:defRPr/>
            </a:pPr>
            <a:endParaRPr lang="en-US" altLang="en-US" sz="3600" b="1" dirty="0">
              <a:ea typeface="Arial" panose="020B0604020202020204" pitchFamily="34" charset="0"/>
            </a:endParaRPr>
          </a:p>
          <a:p>
            <a:pPr lvl="1">
              <a:defRPr/>
            </a:pPr>
            <a:endParaRPr lang="en-US" altLang="en-US" sz="3600" b="1" dirty="0">
              <a:ea typeface="Arial" panose="020B0604020202020204" pitchFamily="34" charset="0"/>
            </a:endParaRPr>
          </a:p>
          <a:p>
            <a:pPr lvl="1">
              <a:defRPr/>
            </a:pPr>
            <a:r>
              <a:rPr lang="en-US" altLang="en-US" sz="4000" b="1" dirty="0">
                <a:ea typeface="Arial" panose="020B0604020202020204" pitchFamily="34" charset="0"/>
              </a:rPr>
              <a:t>MUNICIPAL CARBON FOOTPRINT </a:t>
            </a:r>
          </a:p>
          <a:p>
            <a:pPr lvl="1">
              <a:defRPr/>
            </a:pPr>
            <a:endParaRPr lang="en-US" altLang="en-US" sz="4000" b="1" dirty="0">
              <a:ea typeface="Arial" panose="020B0604020202020204" pitchFamily="34" charset="0"/>
            </a:endParaRPr>
          </a:p>
          <a:p>
            <a:pPr lvl="1">
              <a:defRPr/>
            </a:pPr>
            <a:r>
              <a:rPr lang="en-US" altLang="en-US" sz="4000" b="1" dirty="0">
                <a:ea typeface="Arial" panose="020B0604020202020204" pitchFamily="34" charset="0"/>
              </a:rPr>
              <a:t>COMMUNITY CARBON FOOTPRINT</a:t>
            </a:r>
            <a:endParaRPr lang="en-US" altLang="en-US" sz="4000" b="0" dirty="0">
              <a:ea typeface="Arial" panose="020B0604020202020204" pitchFamily="34" charset="0"/>
            </a:endParaRPr>
          </a:p>
        </p:txBody>
      </p:sp>
      <p:sp>
        <p:nvSpPr>
          <p:cNvPr id="11268" name="AutoShape 3"/>
          <p:cNvSpPr>
            <a:spLocks/>
          </p:cNvSpPr>
          <p:nvPr/>
        </p:nvSpPr>
        <p:spPr bwMode="auto">
          <a:xfrm>
            <a:off x="571500" y="8704263"/>
            <a:ext cx="2679700" cy="2238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r>
              <a:rPr lang="en-US" altLang="en-US" sz="1200">
                <a:solidFill>
                  <a:srgbClr val="5D6464"/>
                </a:solidFill>
              </a:rPr>
              <a:t>Source/credit information goes here</a:t>
            </a:r>
            <a:endParaRPr lang="en-US" altLang="en-US"/>
          </a:p>
        </p:txBody>
      </p:sp>
    </p:spTree>
    <p:extLst>
      <p:ext uri="{BB962C8B-B14F-4D97-AF65-F5344CB8AC3E}">
        <p14:creationId xmlns:p14="http://schemas.microsoft.com/office/powerpoint/2010/main" val="3238357003"/>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277091" y="419100"/>
            <a:ext cx="16292946" cy="698500"/>
          </a:xfrm>
        </p:spPr>
        <p:txBody>
          <a:bodyPr/>
          <a:lstStyle/>
          <a:p>
            <a:pPr algn="ctr" eaLnBrk="1">
              <a:lnSpc>
                <a:spcPts val="5400"/>
              </a:lnSpc>
              <a:defRPr/>
            </a:pPr>
            <a:r>
              <a:rPr lang="en-US" altLang="en-US" dirty="0">
                <a:ea typeface="+mj-ea"/>
                <a:sym typeface="Arial" charset="0"/>
              </a:rPr>
              <a:t>EXAMPLE MUNICIPAL (</a:t>
            </a:r>
            <a:r>
              <a:rPr lang="en-US" altLang="en-US" dirty="0" err="1">
                <a:ea typeface="+mj-ea"/>
                <a:sym typeface="Arial" charset="0"/>
              </a:rPr>
              <a:t>gov</a:t>
            </a:r>
            <a:r>
              <a:rPr lang="en-US" altLang="en-US" dirty="0">
                <a:ea typeface="+mj-ea"/>
                <a:sym typeface="Arial" charset="0"/>
              </a:rPr>
              <a:t>) CARBON FOOTPRINT </a:t>
            </a:r>
            <a:br>
              <a:rPr lang="en-US" altLang="en-US" dirty="0">
                <a:ea typeface="+mj-ea"/>
                <a:sym typeface="Arial" charset="0"/>
              </a:rPr>
            </a:br>
            <a:r>
              <a:rPr lang="en-US" altLang="en-US" dirty="0">
                <a:ea typeface="+mj-ea"/>
                <a:sym typeface="Arial" charset="0"/>
              </a:rPr>
              <a:t>(by fuel source)</a:t>
            </a:r>
          </a:p>
        </p:txBody>
      </p:sp>
      <p:sp>
        <p:nvSpPr>
          <p:cNvPr id="15364" name="Rectangle 4"/>
          <p:cNvSpPr>
            <a:spLocks noGrp="1" noChangeArrowheads="1"/>
          </p:cNvSpPr>
          <p:nvPr>
            <p:ph type="body" idx="1"/>
          </p:nvPr>
        </p:nvSpPr>
        <p:spPr>
          <a:xfrm>
            <a:off x="0" y="1383866"/>
            <a:ext cx="4486564" cy="4880264"/>
          </a:xfrm>
        </p:spPr>
        <p:txBody>
          <a:bodyPr/>
          <a:lstStyle/>
          <a:p>
            <a:pPr marL="571500" indent="-571500" eaLnBrk="1">
              <a:buFont typeface="Arial" panose="020B0604020202020204" pitchFamily="34" charset="0"/>
              <a:buChar char="•"/>
              <a:defRPr/>
            </a:pPr>
            <a:endParaRPr lang="en-US" altLang="en-US" sz="3600" dirty="0">
              <a:solidFill>
                <a:schemeClr val="tx1"/>
              </a:solidFill>
              <a:ea typeface="+mn-ea"/>
              <a:sym typeface="Arial" charset="0"/>
            </a:endParaRPr>
          </a:p>
          <a:p>
            <a:pPr marL="571500" indent="-571500" eaLnBrk="1">
              <a:buFont typeface="Arial" panose="020B0604020202020204" pitchFamily="34" charset="0"/>
              <a:buChar char="•"/>
              <a:defRPr/>
            </a:pPr>
            <a:r>
              <a:rPr lang="en-US" altLang="en-US" sz="3600" dirty="0">
                <a:solidFill>
                  <a:schemeClr val="tx1"/>
                </a:solidFill>
                <a:ea typeface="+mn-ea"/>
                <a:sym typeface="Arial" charset="0"/>
              </a:rPr>
              <a:t>64%% </a:t>
            </a:r>
            <a:r>
              <a:rPr lang="en-US" altLang="en-US" sz="3600" dirty="0">
                <a:solidFill>
                  <a:schemeClr val="tx1"/>
                </a:solidFill>
                <a:sym typeface="Arial" charset="0"/>
              </a:rPr>
              <a:t>of total is </a:t>
            </a:r>
            <a:r>
              <a:rPr lang="en-US" altLang="en-US" sz="3600" dirty="0">
                <a:solidFill>
                  <a:schemeClr val="tx1"/>
                </a:solidFill>
                <a:ea typeface="+mn-ea"/>
                <a:sym typeface="Arial" charset="0"/>
              </a:rPr>
              <a:t>Electrical </a:t>
            </a:r>
          </a:p>
          <a:p>
            <a:pPr marL="571500" indent="-571500" eaLnBrk="1">
              <a:buFont typeface="Arial" panose="020B0604020202020204" pitchFamily="34" charset="0"/>
              <a:buChar char="•"/>
              <a:defRPr/>
            </a:pPr>
            <a:r>
              <a:rPr lang="en-US" altLang="en-US" sz="3600" dirty="0">
                <a:solidFill>
                  <a:schemeClr val="tx1"/>
                </a:solidFill>
                <a:sym typeface="Arial" charset="0"/>
              </a:rPr>
              <a:t>25% of total is Transportation (gas/diesel)</a:t>
            </a:r>
          </a:p>
          <a:p>
            <a:pPr marL="571500" indent="-571500" eaLnBrk="1">
              <a:buFont typeface="Arial" panose="020B0604020202020204" pitchFamily="34" charset="0"/>
              <a:buChar char="•"/>
              <a:defRPr/>
            </a:pPr>
            <a:r>
              <a:rPr lang="en-US" altLang="en-US" sz="3600" dirty="0">
                <a:solidFill>
                  <a:schemeClr val="tx1"/>
                </a:solidFill>
                <a:ea typeface="+mn-ea"/>
                <a:sym typeface="Arial" charset="0"/>
              </a:rPr>
              <a:t>11% of total is Natural Gas  (heating)</a:t>
            </a:r>
            <a:br>
              <a:rPr lang="en-US" altLang="en-US" sz="3600" dirty="0">
                <a:solidFill>
                  <a:schemeClr val="tx1"/>
                </a:solidFill>
                <a:ea typeface="+mn-ea"/>
                <a:sym typeface="Arial" charset="0"/>
              </a:rPr>
            </a:br>
            <a:endParaRPr lang="en-US" altLang="en-US" sz="3600" dirty="0">
              <a:solidFill>
                <a:schemeClr val="tx1"/>
              </a:solidFill>
              <a:ea typeface="+mn-ea"/>
              <a:sym typeface="Arial" charset="0"/>
            </a:endParaRPr>
          </a:p>
        </p:txBody>
      </p:sp>
      <p:sp>
        <p:nvSpPr>
          <p:cNvPr id="13316" name="AutoShape 6"/>
          <p:cNvSpPr>
            <a:spLocks/>
          </p:cNvSpPr>
          <p:nvPr/>
        </p:nvSpPr>
        <p:spPr bwMode="auto">
          <a:xfrm>
            <a:off x="571500" y="8797924"/>
            <a:ext cx="4194464" cy="130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r>
              <a:rPr lang="en-US" altLang="en-US" dirty="0"/>
              <a:t>Source: 2010 Middletown Energy Plan (draft)</a:t>
            </a:r>
          </a:p>
        </p:txBody>
      </p:sp>
      <p:sp>
        <p:nvSpPr>
          <p:cNvPr id="13317" name="AutoShape 7"/>
          <p:cNvSpPr>
            <a:spLocks/>
          </p:cNvSpPr>
          <p:nvPr/>
        </p:nvSpPr>
        <p:spPr bwMode="auto">
          <a:xfrm>
            <a:off x="736600" y="5740400"/>
            <a:ext cx="8915400" cy="21971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sp>
        <p:nvSpPr>
          <p:cNvPr id="13318" name="AutoShape 8"/>
          <p:cNvSpPr>
            <a:spLocks/>
          </p:cNvSpPr>
          <p:nvPr/>
        </p:nvSpPr>
        <p:spPr bwMode="auto">
          <a:xfrm>
            <a:off x="10820400" y="1460500"/>
            <a:ext cx="4775200" cy="333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pic>
        <p:nvPicPr>
          <p:cNvPr id="9" name="Picture 8">
            <a:extLst>
              <a:ext uri="{FF2B5EF4-FFF2-40B4-BE49-F238E27FC236}">
                <a16:creationId xmlns:a16="http://schemas.microsoft.com/office/drawing/2014/main" id="{68F83992-4E8C-442D-8118-7AFB60871765}"/>
              </a:ext>
            </a:extLst>
          </p:cNvPr>
          <p:cNvPicPr/>
          <p:nvPr/>
        </p:nvPicPr>
        <p:blipFill>
          <a:blip r:embed="rId3"/>
          <a:stretch>
            <a:fillRect/>
          </a:stretch>
        </p:blipFill>
        <p:spPr>
          <a:xfrm>
            <a:off x="5128895" y="2136775"/>
            <a:ext cx="10886960" cy="7007225"/>
          </a:xfrm>
          <a:prstGeom prst="rect">
            <a:avLst/>
          </a:prstGeom>
        </p:spPr>
      </p:pic>
    </p:spTree>
    <p:extLst>
      <p:ext uri="{BB962C8B-B14F-4D97-AF65-F5344CB8AC3E}">
        <p14:creationId xmlns:p14="http://schemas.microsoft.com/office/powerpoint/2010/main" val="4279200186"/>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73025" y="419100"/>
            <a:ext cx="14601825" cy="698500"/>
          </a:xfrm>
        </p:spPr>
        <p:txBody>
          <a:bodyPr/>
          <a:lstStyle/>
          <a:p>
            <a:pPr algn="ctr" eaLnBrk="1">
              <a:lnSpc>
                <a:spcPts val="5400"/>
              </a:lnSpc>
              <a:defRPr/>
            </a:pPr>
            <a:r>
              <a:rPr lang="en-US" altLang="en-US" dirty="0">
                <a:ea typeface="+mj-ea"/>
                <a:sym typeface="Arial" charset="0"/>
              </a:rPr>
              <a:t>EXAMPLE COMMUNITY CARBON FOOTPRINT </a:t>
            </a:r>
            <a:br>
              <a:rPr lang="en-US" altLang="en-US" dirty="0">
                <a:ea typeface="+mj-ea"/>
                <a:sym typeface="Arial" charset="0"/>
              </a:rPr>
            </a:br>
            <a:r>
              <a:rPr lang="en-US" altLang="en-US" dirty="0">
                <a:ea typeface="+mj-ea"/>
                <a:sym typeface="Arial" charset="0"/>
              </a:rPr>
              <a:t>(by source)</a:t>
            </a:r>
          </a:p>
        </p:txBody>
      </p:sp>
      <p:sp>
        <p:nvSpPr>
          <p:cNvPr id="15364" name="Rectangle 4"/>
          <p:cNvSpPr>
            <a:spLocks noGrp="1" noChangeArrowheads="1"/>
          </p:cNvSpPr>
          <p:nvPr>
            <p:ph type="body" idx="1"/>
          </p:nvPr>
        </p:nvSpPr>
        <p:spPr>
          <a:xfrm>
            <a:off x="0" y="1164936"/>
            <a:ext cx="4486564" cy="4880264"/>
          </a:xfrm>
        </p:spPr>
        <p:txBody>
          <a:bodyPr/>
          <a:lstStyle/>
          <a:p>
            <a:pPr marL="571500" indent="-571500" eaLnBrk="1">
              <a:buFont typeface="Arial" panose="020B0604020202020204" pitchFamily="34" charset="0"/>
              <a:buChar char="•"/>
              <a:defRPr/>
            </a:pPr>
            <a:r>
              <a:rPr lang="en-US" altLang="en-US" sz="3600" dirty="0">
                <a:solidFill>
                  <a:schemeClr val="tx1"/>
                </a:solidFill>
                <a:ea typeface="+mn-ea"/>
                <a:sym typeface="Arial" charset="0"/>
              </a:rPr>
              <a:t>92% </a:t>
            </a:r>
            <a:r>
              <a:rPr lang="en-US" altLang="en-US" sz="3600" dirty="0">
                <a:solidFill>
                  <a:schemeClr val="tx1"/>
                </a:solidFill>
                <a:sym typeface="Arial" charset="0"/>
              </a:rPr>
              <a:t>of total is </a:t>
            </a:r>
            <a:r>
              <a:rPr lang="en-US" altLang="en-US" sz="3600" dirty="0">
                <a:solidFill>
                  <a:schemeClr val="tx1"/>
                </a:solidFill>
                <a:ea typeface="+mn-ea"/>
                <a:sym typeface="Arial" charset="0"/>
              </a:rPr>
              <a:t>Electrical (commercial + residential + 2% municipal)</a:t>
            </a:r>
          </a:p>
          <a:p>
            <a:pPr marL="571500" indent="-571500" eaLnBrk="1">
              <a:buFont typeface="Arial" panose="020B0604020202020204" pitchFamily="34" charset="0"/>
              <a:buChar char="•"/>
              <a:defRPr/>
            </a:pPr>
            <a:r>
              <a:rPr lang="en-US" altLang="en-US" sz="3600" dirty="0">
                <a:solidFill>
                  <a:schemeClr val="tx1"/>
                </a:solidFill>
                <a:sym typeface="Arial" charset="0"/>
              </a:rPr>
              <a:t>Transportation (gas/diesel) is not shown</a:t>
            </a:r>
          </a:p>
          <a:p>
            <a:pPr marL="571500" indent="-571500" eaLnBrk="1">
              <a:buFont typeface="Arial" panose="020B0604020202020204" pitchFamily="34" charset="0"/>
              <a:buChar char="•"/>
              <a:defRPr/>
            </a:pPr>
            <a:r>
              <a:rPr lang="en-US" altLang="en-US" sz="3600" dirty="0">
                <a:solidFill>
                  <a:schemeClr val="tx1"/>
                </a:solidFill>
                <a:sym typeface="Arial" charset="0"/>
              </a:rPr>
              <a:t>4%Nat Gas is low (heating- </a:t>
            </a:r>
            <a:r>
              <a:rPr lang="en-US" altLang="en-US" sz="3600" dirty="0" err="1">
                <a:solidFill>
                  <a:schemeClr val="tx1"/>
                </a:solidFill>
                <a:sym typeface="Arial" charset="0"/>
              </a:rPr>
              <a:t>commercial+res</a:t>
            </a:r>
            <a:r>
              <a:rPr lang="en-US" altLang="en-US" sz="3600" dirty="0">
                <a:solidFill>
                  <a:schemeClr val="tx1"/>
                </a:solidFill>
                <a:sym typeface="Arial" charset="0"/>
              </a:rPr>
              <a:t>)</a:t>
            </a:r>
            <a:br>
              <a:rPr lang="en-US" altLang="en-US" sz="3600" dirty="0">
                <a:solidFill>
                  <a:schemeClr val="tx1"/>
                </a:solidFill>
                <a:ea typeface="+mn-ea"/>
                <a:sym typeface="Arial" charset="0"/>
              </a:rPr>
            </a:br>
            <a:endParaRPr lang="en-US" altLang="en-US" sz="3600" dirty="0">
              <a:solidFill>
                <a:schemeClr val="tx1"/>
              </a:solidFill>
              <a:ea typeface="+mn-ea"/>
              <a:sym typeface="Arial" charset="0"/>
            </a:endParaRPr>
          </a:p>
        </p:txBody>
      </p:sp>
      <p:sp>
        <p:nvSpPr>
          <p:cNvPr id="13316" name="AutoShape 6"/>
          <p:cNvSpPr>
            <a:spLocks/>
          </p:cNvSpPr>
          <p:nvPr/>
        </p:nvSpPr>
        <p:spPr bwMode="auto">
          <a:xfrm>
            <a:off x="571500" y="8797924"/>
            <a:ext cx="3915064" cy="130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r>
              <a:rPr lang="en-US" altLang="en-US" dirty="0"/>
              <a:t>Source: 2010 Middletown Energy Plan (draft)</a:t>
            </a:r>
          </a:p>
        </p:txBody>
      </p:sp>
      <p:sp>
        <p:nvSpPr>
          <p:cNvPr id="13317" name="AutoShape 7"/>
          <p:cNvSpPr>
            <a:spLocks/>
          </p:cNvSpPr>
          <p:nvPr/>
        </p:nvSpPr>
        <p:spPr bwMode="auto">
          <a:xfrm>
            <a:off x="736600" y="5740400"/>
            <a:ext cx="8915400" cy="21971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sp>
        <p:nvSpPr>
          <p:cNvPr id="13318" name="AutoShape 8"/>
          <p:cNvSpPr>
            <a:spLocks/>
          </p:cNvSpPr>
          <p:nvPr/>
        </p:nvSpPr>
        <p:spPr bwMode="auto">
          <a:xfrm>
            <a:off x="10820400" y="1460500"/>
            <a:ext cx="4775200" cy="333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pic>
        <p:nvPicPr>
          <p:cNvPr id="8" name="Picture 7">
            <a:extLst>
              <a:ext uri="{FF2B5EF4-FFF2-40B4-BE49-F238E27FC236}">
                <a16:creationId xmlns:a16="http://schemas.microsoft.com/office/drawing/2014/main" id="{6BEB4C7A-8200-4DC5-957B-4F4344E1EC25}"/>
              </a:ext>
            </a:extLst>
          </p:cNvPr>
          <p:cNvPicPr/>
          <p:nvPr/>
        </p:nvPicPr>
        <p:blipFill>
          <a:blip r:embed="rId3"/>
          <a:stretch>
            <a:fillRect/>
          </a:stretch>
        </p:blipFill>
        <p:spPr>
          <a:xfrm>
            <a:off x="4486564" y="2136775"/>
            <a:ext cx="11769435" cy="6791324"/>
          </a:xfrm>
          <a:prstGeom prst="rect">
            <a:avLst/>
          </a:prstGeom>
        </p:spPr>
      </p:pic>
    </p:spTree>
    <p:extLst>
      <p:ext uri="{BB962C8B-B14F-4D97-AF65-F5344CB8AC3E}">
        <p14:creationId xmlns:p14="http://schemas.microsoft.com/office/powerpoint/2010/main" val="596516054"/>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73025" y="419100"/>
            <a:ext cx="14601825" cy="698500"/>
          </a:xfrm>
        </p:spPr>
        <p:txBody>
          <a:bodyPr/>
          <a:lstStyle/>
          <a:p>
            <a:pPr algn="ctr" eaLnBrk="1">
              <a:lnSpc>
                <a:spcPts val="5400"/>
              </a:lnSpc>
              <a:defRPr/>
            </a:pPr>
            <a:r>
              <a:rPr lang="en-US" altLang="en-US" dirty="0">
                <a:ea typeface="+mj-ea"/>
                <a:sym typeface="Arial" charset="0"/>
              </a:rPr>
              <a:t>EXAMPLE COMMUNITY CARBON FOOTPRINT</a:t>
            </a:r>
          </a:p>
        </p:txBody>
      </p:sp>
      <p:sp>
        <p:nvSpPr>
          <p:cNvPr id="15364" name="Rectangle 4"/>
          <p:cNvSpPr>
            <a:spLocks noGrp="1" noChangeArrowheads="1"/>
          </p:cNvSpPr>
          <p:nvPr>
            <p:ph type="body" idx="1"/>
          </p:nvPr>
        </p:nvSpPr>
        <p:spPr>
          <a:xfrm>
            <a:off x="279400" y="2324100"/>
            <a:ext cx="7162800" cy="4152900"/>
          </a:xfrm>
        </p:spPr>
        <p:txBody>
          <a:bodyPr/>
          <a:lstStyle/>
          <a:p>
            <a:pPr eaLnBrk="1">
              <a:defRPr/>
            </a:pPr>
            <a:endParaRPr lang="en-US" altLang="en-US" sz="3600" dirty="0">
              <a:solidFill>
                <a:schemeClr val="tx1"/>
              </a:solidFill>
              <a:ea typeface="+mn-ea"/>
              <a:sym typeface="Arial" charset="0"/>
            </a:endParaRPr>
          </a:p>
          <a:p>
            <a:pPr marL="571500" indent="-571500" eaLnBrk="1">
              <a:buFont typeface="Arial" panose="020B0604020202020204" pitchFamily="34" charset="0"/>
              <a:buChar char="•"/>
              <a:defRPr/>
            </a:pPr>
            <a:r>
              <a:rPr lang="en-US" altLang="en-US" sz="3600" dirty="0">
                <a:solidFill>
                  <a:schemeClr val="tx1"/>
                </a:solidFill>
                <a:ea typeface="+mn-ea"/>
                <a:sym typeface="Arial" charset="0"/>
              </a:rPr>
              <a:t>“Local Government” (Municipal) is ONLY 5%</a:t>
            </a:r>
          </a:p>
          <a:p>
            <a:pPr marL="571500" indent="-571500" eaLnBrk="1">
              <a:buFont typeface="Arial" panose="020B0604020202020204" pitchFamily="34" charset="0"/>
              <a:buChar char="•"/>
              <a:defRPr/>
            </a:pPr>
            <a:endParaRPr lang="en-US" altLang="en-US" sz="3600" dirty="0">
              <a:solidFill>
                <a:schemeClr val="tx1"/>
              </a:solidFill>
              <a:sym typeface="Arial" charset="0"/>
            </a:endParaRPr>
          </a:p>
          <a:p>
            <a:pPr marL="571500" indent="-571500" eaLnBrk="1">
              <a:buFont typeface="Arial" panose="020B0604020202020204" pitchFamily="34" charset="0"/>
              <a:buChar char="•"/>
              <a:defRPr/>
            </a:pPr>
            <a:endParaRPr lang="en-US" altLang="en-US" sz="3600" dirty="0">
              <a:solidFill>
                <a:schemeClr val="tx1"/>
              </a:solidFill>
              <a:ea typeface="+mn-ea"/>
              <a:sym typeface="Arial" charset="0"/>
            </a:endParaRPr>
          </a:p>
          <a:p>
            <a:pPr marL="571500" indent="-571500" eaLnBrk="1">
              <a:buFont typeface="Arial" panose="020B0604020202020204" pitchFamily="34" charset="0"/>
              <a:buChar char="•"/>
              <a:defRPr/>
            </a:pPr>
            <a:endParaRPr lang="en-US" altLang="en-US" sz="3600" dirty="0">
              <a:solidFill>
                <a:schemeClr val="tx1"/>
              </a:solidFill>
              <a:ea typeface="+mn-ea"/>
              <a:sym typeface="Arial" charset="0"/>
            </a:endParaRPr>
          </a:p>
          <a:p>
            <a:pPr marL="571500" indent="-571500" eaLnBrk="1">
              <a:buFont typeface="Arial" panose="020B0604020202020204" pitchFamily="34" charset="0"/>
              <a:buChar char="•"/>
              <a:defRPr/>
            </a:pPr>
            <a:r>
              <a:rPr lang="en-US" altLang="en-US" sz="1800" dirty="0">
                <a:solidFill>
                  <a:schemeClr val="tx1"/>
                </a:solidFill>
                <a:sym typeface="Arial" charset="0"/>
              </a:rPr>
              <a:t>(“Industrial” is high in Woodbridge)</a:t>
            </a:r>
            <a:br>
              <a:rPr lang="en-US" altLang="en-US" sz="3600" dirty="0">
                <a:solidFill>
                  <a:schemeClr val="tx1"/>
                </a:solidFill>
                <a:ea typeface="+mn-ea"/>
                <a:sym typeface="Arial" charset="0"/>
              </a:rPr>
            </a:br>
            <a:endParaRPr lang="en-US" altLang="en-US" sz="3600" dirty="0">
              <a:solidFill>
                <a:schemeClr val="tx1"/>
              </a:solidFill>
              <a:ea typeface="+mn-ea"/>
              <a:sym typeface="Arial" charset="0"/>
            </a:endParaRPr>
          </a:p>
        </p:txBody>
      </p:sp>
      <p:sp>
        <p:nvSpPr>
          <p:cNvPr id="13316" name="AutoShape 6"/>
          <p:cNvSpPr>
            <a:spLocks/>
          </p:cNvSpPr>
          <p:nvPr/>
        </p:nvSpPr>
        <p:spPr bwMode="auto">
          <a:xfrm>
            <a:off x="571500" y="8610600"/>
            <a:ext cx="5346700" cy="3175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r>
              <a:rPr lang="en-US" altLang="en-US"/>
              <a:t>Source: Woodbridge Climate Action Plan</a:t>
            </a:r>
          </a:p>
        </p:txBody>
      </p:sp>
      <p:sp>
        <p:nvSpPr>
          <p:cNvPr id="13317" name="AutoShape 7"/>
          <p:cNvSpPr>
            <a:spLocks/>
          </p:cNvSpPr>
          <p:nvPr/>
        </p:nvSpPr>
        <p:spPr bwMode="auto">
          <a:xfrm>
            <a:off x="736600" y="5740400"/>
            <a:ext cx="8915400" cy="21971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sp>
        <p:nvSpPr>
          <p:cNvPr id="13318" name="AutoShape 8"/>
          <p:cNvSpPr>
            <a:spLocks/>
          </p:cNvSpPr>
          <p:nvPr/>
        </p:nvSpPr>
        <p:spPr bwMode="auto">
          <a:xfrm>
            <a:off x="10820400" y="1460500"/>
            <a:ext cx="4775200" cy="333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pic>
        <p:nvPicPr>
          <p:cNvPr id="1331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2200" y="2324100"/>
            <a:ext cx="84709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28081"/>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3" name="Shape 5313"/>
          <p:cNvSpPr>
            <a:spLocks noGrp="1"/>
          </p:cNvSpPr>
          <p:nvPr>
            <p:ph type="title"/>
          </p:nvPr>
        </p:nvSpPr>
        <p:spPr>
          <a:xfrm>
            <a:off x="2101787" y="596900"/>
            <a:ext cx="12985813" cy="762000"/>
          </a:xfrm>
          <a:prstGeom prst="rect">
            <a:avLst/>
          </a:prstGeom>
        </p:spPr>
        <p:txBody>
          <a:bodyPr/>
          <a:lstStyle/>
          <a:p>
            <a:r>
              <a:t>Levelized Cost of Energy in the U.S.</a:t>
            </a:r>
          </a:p>
        </p:txBody>
      </p:sp>
      <p:sp>
        <p:nvSpPr>
          <p:cNvPr id="5314" name="Shape 5314"/>
          <p:cNvSpPr/>
          <p:nvPr/>
        </p:nvSpPr>
        <p:spPr>
          <a:xfrm>
            <a:off x="914400" y="8686800"/>
            <a:ext cx="8415746" cy="235962"/>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b">
            <a:spAutoFit/>
          </a:bodyPr>
          <a:lstStyle>
            <a:lvl1pPr>
              <a:defRPr sz="1200">
                <a:solidFill>
                  <a:srgbClr val="5D6464"/>
                </a:solidFill>
              </a:defRPr>
            </a:lvl1pPr>
          </a:lstStyle>
          <a:p>
            <a:r>
              <a:rPr lang="en-US" dirty="0">
                <a:solidFill>
                  <a:schemeClr val="tx1">
                    <a:alpha val="50000"/>
                  </a:schemeClr>
                </a:solidFill>
              </a:rPr>
              <a:t>Data: 2016 Lazard </a:t>
            </a:r>
            <a:r>
              <a:rPr lang="en-US" i="1" dirty="0">
                <a:solidFill>
                  <a:schemeClr val="tx1">
                    <a:alpha val="50000"/>
                  </a:schemeClr>
                </a:solidFill>
              </a:rPr>
              <a:t>Lazard's</a:t>
            </a:r>
            <a:r>
              <a:rPr lang="en-US" dirty="0">
                <a:solidFill>
                  <a:schemeClr val="tx1">
                    <a:alpha val="50000"/>
                  </a:schemeClr>
                </a:solidFill>
              </a:rPr>
              <a:t> </a:t>
            </a:r>
            <a:r>
              <a:rPr lang="en-US" i="1" dirty="0" err="1">
                <a:solidFill>
                  <a:schemeClr val="tx1">
                    <a:alpha val="50000"/>
                  </a:schemeClr>
                </a:solidFill>
              </a:rPr>
              <a:t>Levelized</a:t>
            </a:r>
            <a:r>
              <a:rPr lang="en-US" i="1" dirty="0">
                <a:solidFill>
                  <a:schemeClr val="tx1">
                    <a:alpha val="50000"/>
                  </a:schemeClr>
                </a:solidFill>
              </a:rPr>
              <a:t> Cost of Energy Analysis v.10.0</a:t>
            </a:r>
            <a:r>
              <a:rPr lang="en-US" dirty="0">
                <a:solidFill>
                  <a:schemeClr val="tx1">
                    <a:alpha val="50000"/>
                  </a:schemeClr>
                </a:solidFill>
              </a:rPr>
              <a:t>; Energy Innovation Policy &amp; Technology, LLC</a:t>
            </a:r>
            <a:endParaRPr dirty="0">
              <a:solidFill>
                <a:schemeClr val="tx1">
                  <a:alpha val="50000"/>
                </a:schemeClr>
              </a:solidFill>
            </a:endParaRPr>
          </a:p>
        </p:txBody>
      </p:sp>
      <p:graphicFrame>
        <p:nvGraphicFramePr>
          <p:cNvPr id="5315" name="Chart 5315"/>
          <p:cNvGraphicFramePr/>
          <p:nvPr>
            <p:extLst/>
          </p:nvPr>
        </p:nvGraphicFramePr>
        <p:xfrm>
          <a:off x="1397000" y="1192050"/>
          <a:ext cx="13690600" cy="6917383"/>
        </p:xfrm>
        <a:graphic>
          <a:graphicData uri="http://schemas.openxmlformats.org/drawingml/2006/chart">
            <c:chart xmlns:c="http://schemas.openxmlformats.org/drawingml/2006/chart" xmlns:r="http://schemas.openxmlformats.org/officeDocument/2006/relationships" r:id="rId3"/>
          </a:graphicData>
        </a:graphic>
      </p:graphicFrame>
      <p:sp>
        <p:nvSpPr>
          <p:cNvPr id="5316" name="Shape 5316"/>
          <p:cNvSpPr/>
          <p:nvPr/>
        </p:nvSpPr>
        <p:spPr>
          <a:xfrm rot="16200000">
            <a:off x="-1028732" y="4526649"/>
            <a:ext cx="3609177" cy="40871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spAutoFit/>
          </a:bodyPr>
          <a:lstStyle>
            <a:lvl1pPr algn="ctr">
              <a:defRPr sz="2500"/>
            </a:lvl1pPr>
          </a:lstStyle>
          <a:p>
            <a:r>
              <a:t>Levelized Cost ($/MWh)</a:t>
            </a:r>
          </a:p>
        </p:txBody>
      </p:sp>
      <p:grpSp>
        <p:nvGrpSpPr>
          <p:cNvPr id="5322" name="Group 5322"/>
          <p:cNvGrpSpPr/>
          <p:nvPr/>
        </p:nvGrpSpPr>
        <p:grpSpPr>
          <a:xfrm>
            <a:off x="2678396" y="1743756"/>
            <a:ext cx="1676177" cy="2003463"/>
            <a:chOff x="0" y="0"/>
            <a:chExt cx="1676175" cy="2003462"/>
          </a:xfrm>
        </p:grpSpPr>
        <p:sp>
          <p:nvSpPr>
            <p:cNvPr id="5317" name="Shape 5317"/>
            <p:cNvSpPr/>
            <p:nvPr/>
          </p:nvSpPr>
          <p:spPr>
            <a:xfrm>
              <a:off x="0" y="195741"/>
              <a:ext cx="633892" cy="1571408"/>
            </a:xfrm>
            <a:prstGeom prst="rect">
              <a:avLst/>
            </a:prstGeom>
            <a:noFill/>
            <a:ln w="25400" cap="flat">
              <a:solidFill>
                <a:srgbClr val="FFFFFF"/>
              </a:solidFill>
              <a:prstDash val="sysDot"/>
              <a:miter lim="400000"/>
            </a:ln>
            <a:effectLst/>
          </p:spPr>
          <p:txBody>
            <a:bodyPr wrap="square" lIns="38100" tIns="38100" rIns="38100" bIns="38100" numCol="1" anchor="t">
              <a:noAutofit/>
            </a:bodyPr>
            <a:lstStyle/>
            <a:p>
              <a:endParaRPr/>
            </a:p>
          </p:txBody>
        </p:sp>
        <p:sp>
          <p:nvSpPr>
            <p:cNvPr id="5318" name="Shape 5318"/>
            <p:cNvSpPr/>
            <p:nvPr/>
          </p:nvSpPr>
          <p:spPr>
            <a:xfrm>
              <a:off x="235265" y="899764"/>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sp>
          <p:nvSpPr>
            <p:cNvPr id="5319" name="Shape 5319"/>
            <p:cNvSpPr/>
            <p:nvPr/>
          </p:nvSpPr>
          <p:spPr>
            <a:xfrm>
              <a:off x="782760" y="0"/>
              <a:ext cx="791469" cy="4472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a:defRPr sz="2400"/>
              </a:lvl1pPr>
            </a:lstStyle>
            <a:p>
              <a:r>
                <a:t>High</a:t>
              </a:r>
            </a:p>
          </p:txBody>
        </p:sp>
        <p:sp>
          <p:nvSpPr>
            <p:cNvPr id="5320" name="Shape 5320"/>
            <p:cNvSpPr/>
            <p:nvPr/>
          </p:nvSpPr>
          <p:spPr>
            <a:xfrm>
              <a:off x="782760" y="757830"/>
              <a:ext cx="893416" cy="4472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a:defRPr sz="2400"/>
              </a:lvl1pPr>
            </a:lstStyle>
            <a:p>
              <a:r>
                <a:t>Mean</a:t>
              </a:r>
            </a:p>
          </p:txBody>
        </p:sp>
        <p:sp>
          <p:nvSpPr>
            <p:cNvPr id="5321" name="Shape 5321"/>
            <p:cNvSpPr/>
            <p:nvPr/>
          </p:nvSpPr>
          <p:spPr>
            <a:xfrm>
              <a:off x="782760" y="1556234"/>
              <a:ext cx="723752" cy="4472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a:defRPr sz="2400"/>
              </a:lvl1pPr>
            </a:lstStyle>
            <a:p>
              <a:r>
                <a:t>Low</a:t>
              </a:r>
            </a:p>
          </p:txBody>
        </p:sp>
      </p:grpSp>
      <p:sp>
        <p:nvSpPr>
          <p:cNvPr id="5323" name="Shape 5323"/>
          <p:cNvSpPr/>
          <p:nvPr/>
        </p:nvSpPr>
        <p:spPr>
          <a:xfrm>
            <a:off x="3810810" y="7279790"/>
            <a:ext cx="1772959" cy="45951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ctr">
              <a:defRPr sz="2500">
                <a:solidFill>
                  <a:srgbClr val="7FB813"/>
                </a:solidFill>
              </a:defRPr>
            </a:lvl1pPr>
          </a:lstStyle>
          <a:p>
            <a:r>
              <a:t>Renewable</a:t>
            </a:r>
          </a:p>
        </p:txBody>
      </p:sp>
      <p:sp>
        <p:nvSpPr>
          <p:cNvPr id="5324" name="Shape 5324"/>
          <p:cNvSpPr/>
          <p:nvPr/>
        </p:nvSpPr>
        <p:spPr>
          <a:xfrm>
            <a:off x="10118077" y="7279790"/>
            <a:ext cx="2125186" cy="45951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ctr">
              <a:defRPr sz="2500">
                <a:solidFill>
                  <a:srgbClr val="B2C0C0"/>
                </a:solidFill>
              </a:defRPr>
            </a:lvl1pPr>
          </a:lstStyle>
          <a:p>
            <a:r>
              <a:rPr dirty="0"/>
              <a:t>Conventional</a:t>
            </a:r>
          </a:p>
        </p:txBody>
      </p:sp>
      <p:sp>
        <p:nvSpPr>
          <p:cNvPr id="5325" name="Shape 5325"/>
          <p:cNvSpPr/>
          <p:nvPr/>
        </p:nvSpPr>
        <p:spPr>
          <a:xfrm flipV="1">
            <a:off x="7283265" y="1523999"/>
            <a:ext cx="31935" cy="6329653"/>
          </a:xfrm>
          <a:prstGeom prst="line">
            <a:avLst/>
          </a:prstGeom>
          <a:ln w="38100">
            <a:solidFill>
              <a:srgbClr val="FFFFFF"/>
            </a:solidFill>
            <a:custDash>
              <a:ds d="200000" sp="200000"/>
            </a:custDash>
            <a:miter lim="400000"/>
          </a:ln>
        </p:spPr>
        <p:txBody>
          <a:bodyPr lIns="0" tIns="0" rIns="0" bIns="0"/>
          <a:lstStyle/>
          <a:p>
            <a:endParaRPr/>
          </a:p>
        </p:txBody>
      </p:sp>
      <p:grpSp>
        <p:nvGrpSpPr>
          <p:cNvPr id="5330" name="Group 5330"/>
          <p:cNvGrpSpPr/>
          <p:nvPr/>
        </p:nvGrpSpPr>
        <p:grpSpPr>
          <a:xfrm>
            <a:off x="2249300" y="5442185"/>
            <a:ext cx="2254003" cy="2949947"/>
            <a:chOff x="0" y="0"/>
            <a:chExt cx="2254001" cy="2949946"/>
          </a:xfrm>
        </p:grpSpPr>
        <p:grpSp>
          <p:nvGrpSpPr>
            <p:cNvPr id="5328" name="Group 5328"/>
            <p:cNvGrpSpPr/>
            <p:nvPr/>
          </p:nvGrpSpPr>
          <p:grpSpPr>
            <a:xfrm>
              <a:off x="810055" y="0"/>
              <a:ext cx="633892" cy="1244197"/>
              <a:chOff x="0" y="0"/>
              <a:chExt cx="633891" cy="1244196"/>
            </a:xfrm>
          </p:grpSpPr>
          <p:sp>
            <p:nvSpPr>
              <p:cNvPr id="5326" name="Shape 5326"/>
              <p:cNvSpPr/>
              <p:nvPr/>
            </p:nvSpPr>
            <p:spPr>
              <a:xfrm>
                <a:off x="0" y="0"/>
                <a:ext cx="633892" cy="1244197"/>
              </a:xfrm>
              <a:prstGeom prst="rect">
                <a:avLst/>
              </a:prstGeom>
              <a:solidFill>
                <a:srgbClr val="268DE7"/>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5327" name="Shape 5327"/>
              <p:cNvSpPr/>
              <p:nvPr/>
            </p:nvSpPr>
            <p:spPr>
              <a:xfrm>
                <a:off x="235265" y="540417"/>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5329" name="Shape 5329"/>
            <p:cNvSpPr/>
            <p:nvPr/>
          </p:nvSpPr>
          <p:spPr>
            <a:xfrm>
              <a:off x="-1" y="2527287"/>
              <a:ext cx="2254003" cy="4226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algn="ctr">
                <a:defRPr sz="2200"/>
              </a:lvl1pPr>
            </a:lstStyle>
            <a:p>
              <a:r>
                <a:t>Wind – Onshore</a:t>
              </a:r>
            </a:p>
          </p:txBody>
        </p:sp>
      </p:grpSp>
      <p:grpSp>
        <p:nvGrpSpPr>
          <p:cNvPr id="5335" name="Group 5335"/>
          <p:cNvGrpSpPr/>
          <p:nvPr/>
        </p:nvGrpSpPr>
        <p:grpSpPr>
          <a:xfrm>
            <a:off x="5118369" y="5485190"/>
            <a:ext cx="1698205" cy="3237142"/>
            <a:chOff x="0" y="0"/>
            <a:chExt cx="1698203" cy="3237141"/>
          </a:xfrm>
        </p:grpSpPr>
        <p:grpSp>
          <p:nvGrpSpPr>
            <p:cNvPr id="5333" name="Group 5333"/>
            <p:cNvGrpSpPr/>
            <p:nvPr/>
          </p:nvGrpSpPr>
          <p:grpSpPr>
            <a:xfrm>
              <a:off x="532155" y="0"/>
              <a:ext cx="633893" cy="629390"/>
              <a:chOff x="0" y="0"/>
              <a:chExt cx="633891" cy="629389"/>
            </a:xfrm>
          </p:grpSpPr>
          <p:sp>
            <p:nvSpPr>
              <p:cNvPr id="5331" name="Shape 5331"/>
              <p:cNvSpPr/>
              <p:nvPr/>
            </p:nvSpPr>
            <p:spPr>
              <a:xfrm>
                <a:off x="0" y="0"/>
                <a:ext cx="633892" cy="629390"/>
              </a:xfrm>
              <a:prstGeom prst="rect">
                <a:avLst/>
              </a:prstGeom>
              <a:solidFill>
                <a:srgbClr val="FFE700"/>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5332" name="Shape 5332"/>
              <p:cNvSpPr/>
              <p:nvPr/>
            </p:nvSpPr>
            <p:spPr>
              <a:xfrm>
                <a:off x="235265" y="233014"/>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5334" name="Shape 5334"/>
            <p:cNvSpPr/>
            <p:nvPr/>
          </p:nvSpPr>
          <p:spPr>
            <a:xfrm>
              <a:off x="-1" y="2484282"/>
              <a:ext cx="1698205" cy="7528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p>
              <a:pPr algn="ctr">
                <a:defRPr sz="2200"/>
              </a:pPr>
              <a:r>
                <a:t>Solar – </a:t>
              </a:r>
              <a:br/>
              <a:r>
                <a:t>Utility Scale</a:t>
              </a:r>
            </a:p>
          </p:txBody>
        </p:sp>
      </p:grpSp>
      <p:grpSp>
        <p:nvGrpSpPr>
          <p:cNvPr id="5340" name="Group 5340"/>
          <p:cNvGrpSpPr/>
          <p:nvPr/>
        </p:nvGrpSpPr>
        <p:grpSpPr>
          <a:xfrm>
            <a:off x="7519553" y="4805706"/>
            <a:ext cx="2150281" cy="3916626"/>
            <a:chOff x="0" y="0"/>
            <a:chExt cx="2150280" cy="3916625"/>
          </a:xfrm>
        </p:grpSpPr>
        <p:grpSp>
          <p:nvGrpSpPr>
            <p:cNvPr id="5338" name="Group 5338"/>
            <p:cNvGrpSpPr/>
            <p:nvPr/>
          </p:nvGrpSpPr>
          <p:grpSpPr>
            <a:xfrm>
              <a:off x="798341" y="0"/>
              <a:ext cx="633893" cy="1218764"/>
              <a:chOff x="0" y="0"/>
              <a:chExt cx="633891" cy="1218763"/>
            </a:xfrm>
          </p:grpSpPr>
          <p:sp>
            <p:nvSpPr>
              <p:cNvPr id="5336" name="Shape 5336"/>
              <p:cNvSpPr/>
              <p:nvPr/>
            </p:nvSpPr>
            <p:spPr>
              <a:xfrm>
                <a:off x="0" y="0"/>
                <a:ext cx="633892" cy="1218764"/>
              </a:xfrm>
              <a:prstGeom prst="rect">
                <a:avLst/>
              </a:prstGeom>
              <a:solidFill>
                <a:srgbClr val="B2C0C0"/>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5337" name="Shape 5337"/>
              <p:cNvSpPr/>
              <p:nvPr/>
            </p:nvSpPr>
            <p:spPr>
              <a:xfrm>
                <a:off x="235264" y="527701"/>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5339" name="Shape 5339"/>
            <p:cNvSpPr/>
            <p:nvPr/>
          </p:nvSpPr>
          <p:spPr>
            <a:xfrm>
              <a:off x="0" y="3163765"/>
              <a:ext cx="2150281" cy="7528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spAutoFit/>
            </a:bodyPr>
            <a:lstStyle>
              <a:lvl1pPr algn="ctr">
                <a:defRPr sz="2200"/>
              </a:lvl1pPr>
            </a:lstStyle>
            <a:p>
              <a:r>
                <a:t>Gas Combined Cycle</a:t>
              </a:r>
            </a:p>
          </p:txBody>
        </p:sp>
      </p:grpSp>
      <p:grpSp>
        <p:nvGrpSpPr>
          <p:cNvPr id="5345" name="Group 5345"/>
          <p:cNvGrpSpPr/>
          <p:nvPr/>
        </p:nvGrpSpPr>
        <p:grpSpPr>
          <a:xfrm>
            <a:off x="10176270" y="2190985"/>
            <a:ext cx="2150281" cy="6201148"/>
            <a:chOff x="0" y="0"/>
            <a:chExt cx="2150280" cy="6201147"/>
          </a:xfrm>
        </p:grpSpPr>
        <p:grpSp>
          <p:nvGrpSpPr>
            <p:cNvPr id="5343" name="Group 5343"/>
            <p:cNvGrpSpPr/>
            <p:nvPr/>
          </p:nvGrpSpPr>
          <p:grpSpPr>
            <a:xfrm>
              <a:off x="758194" y="0"/>
              <a:ext cx="633893" cy="3343225"/>
              <a:chOff x="0" y="0"/>
              <a:chExt cx="633891" cy="3343224"/>
            </a:xfrm>
          </p:grpSpPr>
          <p:sp>
            <p:nvSpPr>
              <p:cNvPr id="5341" name="Shape 5341"/>
              <p:cNvSpPr/>
              <p:nvPr/>
            </p:nvSpPr>
            <p:spPr>
              <a:xfrm>
                <a:off x="0" y="0"/>
                <a:ext cx="633892" cy="3343225"/>
              </a:xfrm>
              <a:prstGeom prst="rect">
                <a:avLst/>
              </a:prstGeom>
              <a:solidFill>
                <a:srgbClr val="889192"/>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5342" name="Shape 5342"/>
              <p:cNvSpPr/>
              <p:nvPr/>
            </p:nvSpPr>
            <p:spPr>
              <a:xfrm>
                <a:off x="235264" y="1589931"/>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5344" name="Shape 5344"/>
            <p:cNvSpPr/>
            <p:nvPr/>
          </p:nvSpPr>
          <p:spPr>
            <a:xfrm>
              <a:off x="0" y="5778487"/>
              <a:ext cx="2150281" cy="422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spAutoFit/>
            </a:bodyPr>
            <a:lstStyle>
              <a:lvl1pPr algn="ctr">
                <a:defRPr sz="2200"/>
              </a:lvl1pPr>
            </a:lstStyle>
            <a:p>
              <a:r>
                <a:t>Coal</a:t>
              </a:r>
            </a:p>
          </p:txBody>
        </p:sp>
      </p:grpSp>
      <p:grpSp>
        <p:nvGrpSpPr>
          <p:cNvPr id="5350" name="Group 5350"/>
          <p:cNvGrpSpPr/>
          <p:nvPr/>
        </p:nvGrpSpPr>
        <p:grpSpPr>
          <a:xfrm>
            <a:off x="12716640" y="2474820"/>
            <a:ext cx="2150281" cy="5917312"/>
            <a:chOff x="0" y="0"/>
            <a:chExt cx="2150280" cy="5917311"/>
          </a:xfrm>
        </p:grpSpPr>
        <p:grpSp>
          <p:nvGrpSpPr>
            <p:cNvPr id="5348" name="Group 5348"/>
            <p:cNvGrpSpPr/>
            <p:nvPr/>
          </p:nvGrpSpPr>
          <p:grpSpPr>
            <a:xfrm>
              <a:off x="758194" y="0"/>
              <a:ext cx="633893" cy="1571407"/>
              <a:chOff x="0" y="0"/>
              <a:chExt cx="633891" cy="1571406"/>
            </a:xfrm>
          </p:grpSpPr>
          <p:sp>
            <p:nvSpPr>
              <p:cNvPr id="5346" name="Shape 5346"/>
              <p:cNvSpPr/>
              <p:nvPr/>
            </p:nvSpPr>
            <p:spPr>
              <a:xfrm>
                <a:off x="0" y="0"/>
                <a:ext cx="633892" cy="1571407"/>
              </a:xfrm>
              <a:prstGeom prst="rect">
                <a:avLst/>
              </a:prstGeom>
              <a:solidFill>
                <a:srgbClr val="5D6464"/>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5347" name="Shape 5347"/>
              <p:cNvSpPr/>
              <p:nvPr/>
            </p:nvSpPr>
            <p:spPr>
              <a:xfrm>
                <a:off x="235264" y="704022"/>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5349" name="Shape 5349"/>
            <p:cNvSpPr/>
            <p:nvPr/>
          </p:nvSpPr>
          <p:spPr>
            <a:xfrm>
              <a:off x="0" y="5494652"/>
              <a:ext cx="2150281" cy="4226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spAutoFit/>
            </a:bodyPr>
            <a:lstStyle>
              <a:lvl1pPr algn="ctr">
                <a:defRPr sz="2200"/>
              </a:lvl1pPr>
            </a:lstStyle>
            <a:p>
              <a:r>
                <a:t>Nuclear</a:t>
              </a:r>
            </a:p>
          </p:txBody>
        </p:sp>
      </p:grpSp>
    </p:spTree>
    <p:extLst>
      <p:ext uri="{BB962C8B-B14F-4D97-AF65-F5344CB8AC3E}">
        <p14:creationId xmlns:p14="http://schemas.microsoft.com/office/powerpoint/2010/main" val="594667513"/>
      </p:ext>
    </p:extLst>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30"/>
                                        </p:tgtEl>
                                        <p:attrNameLst>
                                          <p:attrName>style.visibility</p:attrName>
                                        </p:attrNameLst>
                                      </p:cBhvr>
                                      <p:to>
                                        <p:strVal val="visible"/>
                                      </p:to>
                                    </p:set>
                                    <p:animEffect transition="in" filter="fade">
                                      <p:cBhvr>
                                        <p:cTn id="7" dur="600"/>
                                        <p:tgtEl>
                                          <p:spTgt spid="5330"/>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5335"/>
                                        </p:tgtEl>
                                        <p:attrNameLst>
                                          <p:attrName>style.visibility</p:attrName>
                                        </p:attrNameLst>
                                      </p:cBhvr>
                                      <p:to>
                                        <p:strVal val="visible"/>
                                      </p:to>
                                    </p:set>
                                    <p:animEffect transition="in" filter="fade">
                                      <p:cBhvr>
                                        <p:cTn id="11" dur="600"/>
                                        <p:tgtEl>
                                          <p:spTgt spid="53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iterate>
                                    <p:tmAbs val="0"/>
                                  </p:iterate>
                                  <p:childTnLst>
                                    <p:set>
                                      <p:cBhvr>
                                        <p:cTn id="15" fill="hold"/>
                                        <p:tgtEl>
                                          <p:spTgt spid="5325"/>
                                        </p:tgtEl>
                                        <p:attrNameLst>
                                          <p:attrName>style.visibility</p:attrName>
                                        </p:attrNameLst>
                                      </p:cBhvr>
                                      <p:to>
                                        <p:strVal val="visible"/>
                                      </p:to>
                                    </p:set>
                                    <p:animEffect transition="in" filter="wipe(down)">
                                      <p:cBhvr>
                                        <p:cTn id="16" dur="800"/>
                                        <p:tgtEl>
                                          <p:spTgt spid="5325"/>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5324"/>
                                        </p:tgtEl>
                                        <p:attrNameLst>
                                          <p:attrName>style.visibility</p:attrName>
                                        </p:attrNameLst>
                                      </p:cBhvr>
                                      <p:to>
                                        <p:strVal val="visible"/>
                                      </p:to>
                                    </p:set>
                                    <p:animEffect transition="in" filter="fade">
                                      <p:cBhvr>
                                        <p:cTn id="19" dur="600"/>
                                        <p:tgtEl>
                                          <p:spTgt spid="53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5340"/>
                                        </p:tgtEl>
                                        <p:attrNameLst>
                                          <p:attrName>style.visibility</p:attrName>
                                        </p:attrNameLst>
                                      </p:cBhvr>
                                      <p:to>
                                        <p:strVal val="visible"/>
                                      </p:to>
                                    </p:set>
                                    <p:animEffect transition="in" filter="fade">
                                      <p:cBhvr>
                                        <p:cTn id="23" dur="600"/>
                                        <p:tgtEl>
                                          <p:spTgt spid="5340"/>
                                        </p:tgtEl>
                                      </p:cBhvr>
                                    </p:animEffect>
                                  </p:childTnLst>
                                </p:cTn>
                              </p:par>
                            </p:childTnLst>
                          </p:cTn>
                        </p:par>
                        <p:par>
                          <p:cTn id="24" fill="hold">
                            <p:stCondLst>
                              <p:cond delay="1400"/>
                            </p:stCondLst>
                            <p:childTnLst>
                              <p:par>
                                <p:cTn id="25" presetID="10" presetClass="entr" presetSubtype="0" fill="hold" grpId="0" nodeType="afterEffect">
                                  <p:stCondLst>
                                    <p:cond delay="0"/>
                                  </p:stCondLst>
                                  <p:childTnLst>
                                    <p:set>
                                      <p:cBhvr>
                                        <p:cTn id="26" dur="1" fill="hold">
                                          <p:stCondLst>
                                            <p:cond delay="0"/>
                                          </p:stCondLst>
                                        </p:cTn>
                                        <p:tgtEl>
                                          <p:spTgt spid="5345"/>
                                        </p:tgtEl>
                                        <p:attrNameLst>
                                          <p:attrName>style.visibility</p:attrName>
                                        </p:attrNameLst>
                                      </p:cBhvr>
                                      <p:to>
                                        <p:strVal val="visible"/>
                                      </p:to>
                                    </p:set>
                                    <p:animEffect transition="in" filter="fade">
                                      <p:cBhvr>
                                        <p:cTn id="27" dur="600"/>
                                        <p:tgtEl>
                                          <p:spTgt spid="534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350"/>
                                        </p:tgtEl>
                                        <p:attrNameLst>
                                          <p:attrName>style.visibility</p:attrName>
                                        </p:attrNameLst>
                                      </p:cBhvr>
                                      <p:to>
                                        <p:strVal val="visible"/>
                                      </p:to>
                                    </p:set>
                                    <p:animEffect transition="in" filter="fade">
                                      <p:cBhvr>
                                        <p:cTn id="31" dur="600"/>
                                        <p:tgtEl>
                                          <p:spTgt spid="5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 grpId="0" animBg="1" advAuto="0"/>
      <p:bldP spid="5325" grpId="0" animBg="1" advAuto="0"/>
      <p:bldP spid="5330" grpId="0" animBg="1" advAuto="0"/>
      <p:bldP spid="5335" grpId="0" animBg="1" advAuto="0"/>
      <p:bldP spid="5340" grpId="0" animBg="1" advAuto="0"/>
      <p:bldP spid="5345" grpId="0" animBg="1" advAuto="0"/>
      <p:bldP spid="5350" grpId="0" animBg="1" advAuto="0"/>
    </p:bld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78E0C"/>
        </a:solidFill>
        <a:ln w="25400" cap="flat">
          <a:noFill/>
          <a:miter lim="400000"/>
        </a:ln>
        <a:effectLst/>
        <a:sp3d/>
      </a:spPr>
      <a:bodyPr rot="0" spcFirstLastPara="1" vertOverflow="overflow" horzOverflow="overflow" vert="horz" wrap="square" lIns="38100" tIns="38100" rIns="38100" bIns="381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FC8D19"/>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78E0C"/>
        </a:solidFill>
        <a:ln w="25400" cap="flat">
          <a:noFill/>
          <a:miter lim="400000"/>
        </a:ln>
        <a:effectLst/>
        <a:sp3d/>
      </a:spPr>
      <a:bodyPr rot="0" spcFirstLastPara="1" vertOverflow="overflow" horzOverflow="overflow" vert="horz" wrap="square" lIns="38100" tIns="38100" rIns="38100" bIns="381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FC8D19"/>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9735</TotalTime>
  <Words>1471</Words>
  <Application>Microsoft Office PowerPoint</Application>
  <PresentationFormat>Custom</PresentationFormat>
  <Paragraphs>171</Paragraphs>
  <Slides>16</Slides>
  <Notes>16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Calibri Light</vt:lpstr>
      <vt:lpstr>White</vt:lpstr>
      <vt:lpstr>Custom Design</vt:lpstr>
      <vt:lpstr>1_Custom Design</vt:lpstr>
      <vt:lpstr>PowerPoint Presentation</vt:lpstr>
      <vt:lpstr>Global Carbon Emissions from Fossil Fuels</vt:lpstr>
      <vt:lpstr>PowerPoint Presentation</vt:lpstr>
      <vt:lpstr>OZONE “SEVERE ALERT” IN MIDDLETOWN May17 + May19, 2017</vt:lpstr>
      <vt:lpstr>HOLMDEL CARBON FOOTPRINTS</vt:lpstr>
      <vt:lpstr>EXAMPLE MUNICIPAL (gov) CARBON FOOTPRINT  (by fuel source)</vt:lpstr>
      <vt:lpstr>EXAMPLE COMMUNITY CARBON FOOTPRINT  (by source)</vt:lpstr>
      <vt:lpstr>EXAMPLE COMMUNITY CARBON FOOTPRINT</vt:lpstr>
      <vt:lpstr>Levelized Cost of Energy in the U.S.</vt:lpstr>
      <vt:lpstr>PowerPoint Presentation</vt:lpstr>
      <vt:lpstr>PowerPoint Presentation</vt:lpstr>
      <vt:lpstr>PowerPoint Presentation</vt:lpstr>
      <vt:lpstr>PowerPoint Presentation</vt:lpstr>
      <vt:lpstr>PowerPoint Presentation</vt:lpstr>
      <vt:lpstr>OPPORTUNITIES FOR MAYOR  GREGORY BUONTEMPO TO COMMIT HOLMDEL  TO CLEAN ENERGY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Ryder</dc:creator>
  <cp:lastModifiedBy>s</cp:lastModifiedBy>
  <cp:revision>258</cp:revision>
  <cp:lastPrinted>2017-05-20T01:55:01Z</cp:lastPrinted>
  <dcterms:modified xsi:type="dcterms:W3CDTF">2017-08-15T19:27:39Z</dcterms:modified>
</cp:coreProperties>
</file>