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66" r:id="rId3"/>
    <p:sldId id="1549" r:id="rId4"/>
    <p:sldId id="1550" r:id="rId5"/>
    <p:sldId id="1551" r:id="rId6"/>
    <p:sldId id="1552" r:id="rId7"/>
    <p:sldId id="1553" r:id="rId8"/>
    <p:sldId id="1554" r:id="rId9"/>
    <p:sldId id="1328" r:id="rId10"/>
    <p:sldId id="1331" r:id="rId11"/>
    <p:sldId id="1556" r:id="rId1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49" autoAdjust="0"/>
    <p:restoredTop sz="94660"/>
  </p:normalViewPr>
  <p:slideViewPr>
    <p:cSldViewPr snapToGrid="0">
      <p:cViewPr varScale="1">
        <p:scale>
          <a:sx n="94" d="100"/>
          <a:sy n="94" d="100"/>
        </p:scale>
        <p:origin x="90" y="33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8" y="0"/>
            <a:ext cx="2972421" cy="466578"/>
          </a:xfrm>
          <a:prstGeom prst="rect">
            <a:avLst/>
          </a:prstGeom>
        </p:spPr>
        <p:txBody>
          <a:bodyPr vert="horz" lIns="91440" tIns="45720" rIns="91440" bIns="45720" rtlCol="0"/>
          <a:lstStyle>
            <a:lvl1pPr algn="r">
              <a:defRPr sz="1200"/>
            </a:lvl1pPr>
          </a:lstStyle>
          <a:p>
            <a:fld id="{86CD689F-7425-4F77-ABA0-F2CBC261D414}" type="datetimeFigureOut">
              <a:rPr lang="en-US" smtClean="0"/>
              <a:t>6/6/2022</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74033"/>
            <a:ext cx="5485158" cy="366071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8" y="8829822"/>
            <a:ext cx="2972421" cy="466578"/>
          </a:xfrm>
          <a:prstGeom prst="rect">
            <a:avLst/>
          </a:prstGeom>
        </p:spPr>
        <p:txBody>
          <a:bodyPr vert="horz" lIns="91440" tIns="45720" rIns="91440" bIns="45720" rtlCol="0" anchor="b"/>
          <a:lstStyle>
            <a:lvl1pPr algn="r">
              <a:defRPr sz="1200"/>
            </a:lvl1pPr>
          </a:lstStyle>
          <a:p>
            <a:fld id="{E3C0DF3E-978F-4BD0-8867-0209FCD9FF12}" type="slidenum">
              <a:rPr lang="en-US" smtClean="0"/>
              <a:t>‹#›</a:t>
            </a:fld>
            <a:endParaRPr lang="en-US"/>
          </a:p>
        </p:txBody>
      </p:sp>
    </p:spTree>
    <p:extLst>
      <p:ext uri="{BB962C8B-B14F-4D97-AF65-F5344CB8AC3E}">
        <p14:creationId xmlns:p14="http://schemas.microsoft.com/office/powerpoint/2010/main" val="130576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E63E-FB9A-2014-C4D0-D402D914BC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20C64B-5BA2-7EB6-E6D9-36958F5DD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B874B3-D7A8-BD46-8374-7359AF7C980E}"/>
              </a:ext>
            </a:extLst>
          </p:cNvPr>
          <p:cNvSpPr>
            <a:spLocks noGrp="1"/>
          </p:cNvSpPr>
          <p:nvPr>
            <p:ph type="dt" sz="half" idx="10"/>
          </p:nvPr>
        </p:nvSpPr>
        <p:spPr/>
        <p:txBody>
          <a:bodyPr/>
          <a:lstStyle/>
          <a:p>
            <a:fld id="{A48BA112-5D5F-4D73-AF52-C75EC62535BA}" type="datetimeFigureOut">
              <a:rPr lang="en-US" smtClean="0"/>
              <a:t>6/6/2022</a:t>
            </a:fld>
            <a:endParaRPr lang="en-US"/>
          </a:p>
        </p:txBody>
      </p:sp>
      <p:sp>
        <p:nvSpPr>
          <p:cNvPr id="5" name="Footer Placeholder 4">
            <a:extLst>
              <a:ext uri="{FF2B5EF4-FFF2-40B4-BE49-F238E27FC236}">
                <a16:creationId xmlns:a16="http://schemas.microsoft.com/office/drawing/2014/main" id="{45D5CC71-106C-56F3-888C-0B077AC16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4FA5B-F11A-778C-9FF4-5D586594AD6F}"/>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58434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147-73A0-D9C9-0792-5DA82A5440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5251E6-1849-7D3E-572A-3A2AF041EB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65A9D-7DC0-E70F-1422-ED0D15B57D42}"/>
              </a:ext>
            </a:extLst>
          </p:cNvPr>
          <p:cNvSpPr>
            <a:spLocks noGrp="1"/>
          </p:cNvSpPr>
          <p:nvPr>
            <p:ph type="dt" sz="half" idx="10"/>
          </p:nvPr>
        </p:nvSpPr>
        <p:spPr/>
        <p:txBody>
          <a:bodyPr/>
          <a:lstStyle/>
          <a:p>
            <a:fld id="{A48BA112-5D5F-4D73-AF52-C75EC62535BA}" type="datetimeFigureOut">
              <a:rPr lang="en-US" smtClean="0"/>
              <a:t>6/6/2022</a:t>
            </a:fld>
            <a:endParaRPr lang="en-US"/>
          </a:p>
        </p:txBody>
      </p:sp>
      <p:sp>
        <p:nvSpPr>
          <p:cNvPr id="5" name="Footer Placeholder 4">
            <a:extLst>
              <a:ext uri="{FF2B5EF4-FFF2-40B4-BE49-F238E27FC236}">
                <a16:creationId xmlns:a16="http://schemas.microsoft.com/office/drawing/2014/main" id="{8049FA1B-B1D1-9804-D196-D89FE3B97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02E4D-7CE3-86AD-2ECC-09218AFE4998}"/>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185691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FE47E8-75A7-5BA5-3B04-C7DE14E1FA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E2C52C-3A64-744D-D96C-E5FFB2045F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89910-0EF7-BBE2-2C0D-FAE154C8EE67}"/>
              </a:ext>
            </a:extLst>
          </p:cNvPr>
          <p:cNvSpPr>
            <a:spLocks noGrp="1"/>
          </p:cNvSpPr>
          <p:nvPr>
            <p:ph type="dt" sz="half" idx="10"/>
          </p:nvPr>
        </p:nvSpPr>
        <p:spPr/>
        <p:txBody>
          <a:bodyPr/>
          <a:lstStyle/>
          <a:p>
            <a:fld id="{A48BA112-5D5F-4D73-AF52-C75EC62535BA}" type="datetimeFigureOut">
              <a:rPr lang="en-US" smtClean="0"/>
              <a:t>6/6/2022</a:t>
            </a:fld>
            <a:endParaRPr lang="en-US"/>
          </a:p>
        </p:txBody>
      </p:sp>
      <p:sp>
        <p:nvSpPr>
          <p:cNvPr id="5" name="Footer Placeholder 4">
            <a:extLst>
              <a:ext uri="{FF2B5EF4-FFF2-40B4-BE49-F238E27FC236}">
                <a16:creationId xmlns:a16="http://schemas.microsoft.com/office/drawing/2014/main" id="{DC30370D-2792-57B8-8698-B1376BC6C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ACAE2-7CE6-BB8E-BDCB-9C9B2EE36259}"/>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2179664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or Transition - Green">
    <p:bg>
      <p:bgPr>
        <a:solidFill>
          <a:srgbClr val="8DC63F"/>
        </a:solidFill>
        <a:effectLst/>
      </p:bgPr>
    </p:bg>
    <p:spTree>
      <p:nvGrpSpPr>
        <p:cNvPr id="1" name=""/>
        <p:cNvGrpSpPr/>
        <p:nvPr/>
      </p:nvGrpSpPr>
      <p:grpSpPr>
        <a:xfrm>
          <a:off x="0" y="0"/>
          <a:ext cx="0" cy="0"/>
          <a:chOff x="0" y="0"/>
          <a:chExt cx="0" cy="0"/>
        </a:xfrm>
      </p:grpSpPr>
      <p:sp>
        <p:nvSpPr>
          <p:cNvPr id="31" name="Title Text"/>
          <p:cNvSpPr txBox="1">
            <a:spLocks noGrp="1"/>
          </p:cNvSpPr>
          <p:nvPr>
            <p:ph type="title"/>
          </p:nvPr>
        </p:nvSpPr>
        <p:spPr>
          <a:xfrm>
            <a:off x="1016001" y="2266950"/>
            <a:ext cx="10160000" cy="2324100"/>
          </a:xfrm>
          <a:prstGeom prst="rect">
            <a:avLst/>
          </a:prstGeom>
        </p:spPr>
        <p:txBody>
          <a:bodyPr anchor="ctr"/>
          <a:lstStyle>
            <a:lvl1pPr algn="ctr">
              <a:lnSpc>
                <a:spcPct val="80000"/>
              </a:lnSpc>
              <a:defRPr sz="6500" cap="all">
                <a:solidFill>
                  <a:srgbClr val="FFFFFF"/>
                </a:solidFill>
              </a:defRPr>
            </a:lvl1pPr>
          </a:lstStyle>
          <a:p>
            <a:r>
              <a:t>Title Text</a:t>
            </a:r>
          </a:p>
        </p:txBody>
      </p:sp>
      <p:sp>
        <p:nvSpPr>
          <p:cNvPr id="32" name="Slide Number"/>
          <p:cNvSpPr txBox="1">
            <a:spLocks noGrp="1"/>
          </p:cNvSpPr>
          <p:nvPr>
            <p:ph type="sldNum" sz="quarter" idx="2"/>
          </p:nvPr>
        </p:nvSpPr>
        <p:spPr>
          <a:xfrm>
            <a:off x="11880000" y="90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016685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or Transition - Grey">
    <p:bg>
      <p:bgPr>
        <a:solidFill>
          <a:srgbClr val="5F5F5F"/>
        </a:solidFill>
        <a:effectLst/>
      </p:bgPr>
    </p:bg>
    <p:spTree>
      <p:nvGrpSpPr>
        <p:cNvPr id="1" name=""/>
        <p:cNvGrpSpPr/>
        <p:nvPr/>
      </p:nvGrpSpPr>
      <p:grpSpPr>
        <a:xfrm>
          <a:off x="0" y="0"/>
          <a:ext cx="0" cy="0"/>
          <a:chOff x="0" y="0"/>
          <a:chExt cx="0" cy="0"/>
        </a:xfrm>
      </p:grpSpPr>
      <p:sp>
        <p:nvSpPr>
          <p:cNvPr id="39" name="Title Text"/>
          <p:cNvSpPr txBox="1">
            <a:spLocks noGrp="1"/>
          </p:cNvSpPr>
          <p:nvPr>
            <p:ph type="title"/>
          </p:nvPr>
        </p:nvSpPr>
        <p:spPr>
          <a:xfrm>
            <a:off x="1016001" y="2266950"/>
            <a:ext cx="10160000" cy="2324100"/>
          </a:xfrm>
          <a:prstGeom prst="rect">
            <a:avLst/>
          </a:prstGeom>
        </p:spPr>
        <p:txBody>
          <a:bodyPr anchor="ctr"/>
          <a:lstStyle>
            <a:lvl1pPr algn="ctr">
              <a:lnSpc>
                <a:spcPct val="80000"/>
              </a:lnSpc>
              <a:defRPr sz="6500" cap="all">
                <a:solidFill>
                  <a:srgbClr val="FFFFFF"/>
                </a:solidFill>
              </a:defRPr>
            </a:lvl1pPr>
          </a:lstStyle>
          <a:p>
            <a:r>
              <a:t>Title Text</a:t>
            </a:r>
          </a:p>
        </p:txBody>
      </p:sp>
      <p:sp>
        <p:nvSpPr>
          <p:cNvPr id="40" name="Slide Number"/>
          <p:cNvSpPr txBox="1">
            <a:spLocks noGrp="1"/>
          </p:cNvSpPr>
          <p:nvPr>
            <p:ph type="sldNum" sz="quarter" idx="2"/>
          </p:nvPr>
        </p:nvSpPr>
        <p:spPr>
          <a:xfrm>
            <a:off x="11880000" y="90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3765295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idx="1"/>
          </p:nvPr>
        </p:nvSpPr>
        <p:spPr>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1423661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ight Text on Dark Photo">
    <p:spTree>
      <p:nvGrpSpPr>
        <p:cNvPr id="1" name=""/>
        <p:cNvGrpSpPr/>
        <p:nvPr/>
      </p:nvGrpSpPr>
      <p:grpSpPr>
        <a:xfrm>
          <a:off x="0" y="0"/>
          <a:ext cx="0" cy="0"/>
          <a:chOff x="0" y="0"/>
          <a:chExt cx="0" cy="0"/>
        </a:xfrm>
      </p:grpSpPr>
      <p:sp>
        <p:nvSpPr>
          <p:cNvPr id="96" name="drought-1675729_1920.jpg"/>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97" name="Body Level One…"/>
          <p:cNvSpPr txBox="1">
            <a:spLocks noGrp="1"/>
          </p:cNvSpPr>
          <p:nvPr>
            <p:ph type="body" idx="1"/>
          </p:nvPr>
        </p:nvSpPr>
        <p:spPr>
          <a:xfrm>
            <a:off x="508000" y="1206501"/>
            <a:ext cx="10922000" cy="4849027"/>
          </a:xfrm>
          <a:prstGeom prst="rect">
            <a:avLst/>
          </a:prstGeom>
        </p:spPr>
        <p:txBody>
          <a:bodyPr/>
          <a:lstStyle>
            <a:lvl1pPr>
              <a:buBlip>
                <a:blip r:embed="rId2"/>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8" name="Title Text"/>
          <p:cNvSpPr txBox="1">
            <a:spLocks noGrp="1"/>
          </p:cNvSpPr>
          <p:nvPr>
            <p:ph type="title"/>
          </p:nvPr>
        </p:nvSpPr>
        <p:spPr>
          <a:xfrm>
            <a:off x="508000" y="317500"/>
            <a:ext cx="10922000" cy="693000"/>
          </a:xfrm>
          <a:prstGeom prst="rect">
            <a:avLst/>
          </a:prstGeom>
        </p:spPr>
        <p:txBody>
          <a:bodyPr/>
          <a:lstStyle>
            <a:lvl1pPr>
              <a:defRPr>
                <a:solidFill>
                  <a:srgbClr val="FFFFFF"/>
                </a:solidFill>
              </a:defRPr>
            </a:lvl1pPr>
          </a:lstStyle>
          <a:p>
            <a:r>
              <a:t>Title Text</a:t>
            </a:r>
          </a:p>
        </p:txBody>
      </p:sp>
      <p:sp>
        <p:nvSpPr>
          <p:cNvPr id="99"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418633977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ark Text on Light Photo">
    <p:spTree>
      <p:nvGrpSpPr>
        <p:cNvPr id="1" name=""/>
        <p:cNvGrpSpPr/>
        <p:nvPr/>
      </p:nvGrpSpPr>
      <p:grpSpPr>
        <a:xfrm>
          <a:off x="0" y="0"/>
          <a:ext cx="0" cy="0"/>
          <a:chOff x="0" y="0"/>
          <a:chExt cx="0" cy="0"/>
        </a:xfrm>
      </p:grpSpPr>
      <p:sp>
        <p:nvSpPr>
          <p:cNvPr id="106" name="iceberg-404966_1920.jpg"/>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07" name="Title Text"/>
          <p:cNvSpPr txBox="1">
            <a:spLocks noGrp="1"/>
          </p:cNvSpPr>
          <p:nvPr>
            <p:ph type="title"/>
          </p:nvPr>
        </p:nvSpPr>
        <p:spPr>
          <a:xfrm>
            <a:off x="508000" y="317500"/>
            <a:ext cx="10922000" cy="692367"/>
          </a:xfrm>
          <a:prstGeom prst="rect">
            <a:avLst/>
          </a:prstGeom>
        </p:spPr>
        <p:txBody>
          <a:bodyPr/>
          <a:lstStyle>
            <a:lvl1pPr>
              <a:defRPr>
                <a:solidFill>
                  <a:srgbClr val="333333"/>
                </a:solidFill>
              </a:defRPr>
            </a:lvl1pPr>
          </a:lstStyle>
          <a:p>
            <a:r>
              <a:t>Title Text</a:t>
            </a:r>
          </a:p>
        </p:txBody>
      </p:sp>
      <p:sp>
        <p:nvSpPr>
          <p:cNvPr id="108" name="Body Level One…"/>
          <p:cNvSpPr txBox="1">
            <a:spLocks noGrp="1"/>
          </p:cNvSpPr>
          <p:nvPr>
            <p:ph type="body" idx="1"/>
          </p:nvPr>
        </p:nvSpPr>
        <p:spPr>
          <a:xfrm>
            <a:off x="508000" y="1206501"/>
            <a:ext cx="10922000" cy="4848394"/>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82504010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Half Faded - Light">
    <p:spTree>
      <p:nvGrpSpPr>
        <p:cNvPr id="1" name=""/>
        <p:cNvGrpSpPr/>
        <p:nvPr/>
      </p:nvGrpSpPr>
      <p:grpSpPr>
        <a:xfrm>
          <a:off x="0" y="0"/>
          <a:ext cx="0" cy="0"/>
          <a:chOff x="0" y="0"/>
          <a:chExt cx="0" cy="0"/>
        </a:xfrm>
      </p:grpSpPr>
      <p:sp>
        <p:nvSpPr>
          <p:cNvPr id="116" name="_DSC3465.jpg"/>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17" name="Rectangle"/>
          <p:cNvSpPr/>
          <p:nvPr/>
        </p:nvSpPr>
        <p:spPr>
          <a:xfrm>
            <a:off x="6096000" y="1"/>
            <a:ext cx="6318575" cy="7072673"/>
          </a:xfrm>
          <a:prstGeom prst="rect">
            <a:avLst/>
          </a:prstGeom>
          <a:solidFill>
            <a:srgbClr val="FFFFFF">
              <a:alpha val="70389"/>
            </a:srgbClr>
          </a:solidFill>
          <a:ln w="12700">
            <a:miter lim="400000"/>
          </a:ln>
          <a:effectLst>
            <a:outerShdw blurRad="38100" dist="25400" dir="13494913" rotWithShape="0">
              <a:srgbClr val="000000">
                <a:alpha val="50000"/>
              </a:srgbClr>
            </a:outerShdw>
          </a:effectLst>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pic>
        <p:nvPicPr>
          <p:cNvPr id="118" name="transparent CRLC logo.png" descr="transparent CRLC logo.png"/>
          <p:cNvPicPr>
            <a:picLocks noChangeAspect="1"/>
          </p:cNvPicPr>
          <p:nvPr/>
        </p:nvPicPr>
        <p:blipFill>
          <a:blip r:embed="rId2">
            <a:alphaModFix amt="60000"/>
          </a:blip>
          <a:stretch>
            <a:fillRect/>
          </a:stretch>
        </p:blipFill>
        <p:spPr>
          <a:xfrm>
            <a:off x="180001" y="6251527"/>
            <a:ext cx="453473" cy="453473"/>
          </a:xfrm>
          <a:prstGeom prst="rect">
            <a:avLst/>
          </a:prstGeom>
          <a:ln w="12700">
            <a:miter lim="400000"/>
          </a:ln>
        </p:spPr>
      </p:pic>
      <p:sp>
        <p:nvSpPr>
          <p:cNvPr id="119" name="Title Text"/>
          <p:cNvSpPr txBox="1">
            <a:spLocks noGrp="1"/>
          </p:cNvSpPr>
          <p:nvPr>
            <p:ph type="title"/>
          </p:nvPr>
        </p:nvSpPr>
        <p:spPr>
          <a:xfrm>
            <a:off x="6604001" y="317501"/>
            <a:ext cx="5130001" cy="737996"/>
          </a:xfrm>
          <a:prstGeom prst="rect">
            <a:avLst/>
          </a:prstGeom>
        </p:spPr>
        <p:txBody>
          <a:bodyPr/>
          <a:lstStyle>
            <a:lvl1pPr>
              <a:defRPr>
                <a:solidFill>
                  <a:srgbClr val="333333"/>
                </a:solidFill>
              </a:defRPr>
            </a:lvl1pPr>
          </a:lstStyle>
          <a:p>
            <a:r>
              <a:t>Title Text</a:t>
            </a:r>
          </a:p>
        </p:txBody>
      </p:sp>
      <p:sp>
        <p:nvSpPr>
          <p:cNvPr id="120" name="Body Level One…"/>
          <p:cNvSpPr txBox="1">
            <a:spLocks noGrp="1"/>
          </p:cNvSpPr>
          <p:nvPr>
            <p:ph type="body" sz="half" idx="1"/>
          </p:nvPr>
        </p:nvSpPr>
        <p:spPr>
          <a:xfrm>
            <a:off x="6604001" y="1206501"/>
            <a:ext cx="5130001" cy="5045027"/>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91216549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Half Faded - Dark">
    <p:spTree>
      <p:nvGrpSpPr>
        <p:cNvPr id="1" name=""/>
        <p:cNvGrpSpPr/>
        <p:nvPr/>
      </p:nvGrpSpPr>
      <p:grpSpPr>
        <a:xfrm>
          <a:off x="0" y="0"/>
          <a:ext cx="0" cy="0"/>
          <a:chOff x="0" y="0"/>
          <a:chExt cx="0" cy="0"/>
        </a:xfrm>
      </p:grpSpPr>
      <p:sp>
        <p:nvSpPr>
          <p:cNvPr id="128" name="20180626_CRP_PC_0595.jpg"/>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29" name="Rectangle"/>
          <p:cNvSpPr/>
          <p:nvPr/>
        </p:nvSpPr>
        <p:spPr>
          <a:xfrm>
            <a:off x="6096000" y="1"/>
            <a:ext cx="6318575" cy="7072673"/>
          </a:xfrm>
          <a:prstGeom prst="rect">
            <a:avLst/>
          </a:prstGeom>
          <a:solidFill>
            <a:srgbClr val="333333">
              <a:alpha val="70384"/>
            </a:srgbClr>
          </a:solidFill>
          <a:ln w="12700">
            <a:miter lim="400000"/>
          </a:ln>
          <a:effectLst>
            <a:outerShdw blurRad="38100" dist="25400" dir="13494913" rotWithShape="0">
              <a:srgbClr val="000000">
                <a:alpha val="50000"/>
              </a:srgbClr>
            </a:outerShdw>
          </a:effectLst>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pic>
        <p:nvPicPr>
          <p:cNvPr id="130" name="transparent CRLC logo.png" descr="transparent CRLC logo.png"/>
          <p:cNvPicPr>
            <a:picLocks noChangeAspect="1"/>
          </p:cNvPicPr>
          <p:nvPr/>
        </p:nvPicPr>
        <p:blipFill>
          <a:blip r:embed="rId2">
            <a:alphaModFix amt="60000"/>
          </a:blip>
          <a:stretch>
            <a:fillRect/>
          </a:stretch>
        </p:blipFill>
        <p:spPr>
          <a:xfrm>
            <a:off x="180001" y="6251527"/>
            <a:ext cx="453473" cy="453473"/>
          </a:xfrm>
          <a:prstGeom prst="rect">
            <a:avLst/>
          </a:prstGeom>
          <a:ln w="12700">
            <a:miter lim="400000"/>
          </a:ln>
        </p:spPr>
      </p:pic>
      <p:sp>
        <p:nvSpPr>
          <p:cNvPr id="131" name="Title Text"/>
          <p:cNvSpPr txBox="1">
            <a:spLocks noGrp="1"/>
          </p:cNvSpPr>
          <p:nvPr>
            <p:ph type="title"/>
          </p:nvPr>
        </p:nvSpPr>
        <p:spPr>
          <a:xfrm>
            <a:off x="6604001" y="317501"/>
            <a:ext cx="5130001" cy="737996"/>
          </a:xfrm>
          <a:prstGeom prst="rect">
            <a:avLst/>
          </a:prstGeom>
        </p:spPr>
        <p:txBody>
          <a:bodyPr/>
          <a:lstStyle>
            <a:lvl1pPr>
              <a:defRPr>
                <a:solidFill>
                  <a:srgbClr val="FFFFFF"/>
                </a:solidFill>
              </a:defRPr>
            </a:lvl1pPr>
          </a:lstStyle>
          <a:p>
            <a:r>
              <a:t>Title Text</a:t>
            </a:r>
          </a:p>
        </p:txBody>
      </p:sp>
      <p:sp>
        <p:nvSpPr>
          <p:cNvPr id="132"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133" name="Body Level One…"/>
          <p:cNvSpPr txBox="1">
            <a:spLocks noGrp="1"/>
          </p:cNvSpPr>
          <p:nvPr>
            <p:ph type="body" sz="half" idx="1"/>
          </p:nvPr>
        </p:nvSpPr>
        <p:spPr>
          <a:xfrm>
            <a:off x="6604001" y="1206501"/>
            <a:ext cx="5130001" cy="5045027"/>
          </a:xfrm>
          <a:prstGeom prst="rect">
            <a:avLst/>
          </a:prstGeom>
        </p:spPr>
        <p:txBody>
          <a:bodyPr/>
          <a:lstStyle>
            <a:lvl1pPr>
              <a:buBlip>
                <a:blip r:embed="rId3"/>
              </a:buBlip>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96691046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Bullets (R)">
    <p:spTree>
      <p:nvGrpSpPr>
        <p:cNvPr id="1" name=""/>
        <p:cNvGrpSpPr/>
        <p:nvPr/>
      </p:nvGrpSpPr>
      <p:grpSpPr>
        <a:xfrm>
          <a:off x="0" y="0"/>
          <a:ext cx="0" cy="0"/>
          <a:chOff x="0" y="0"/>
          <a:chExt cx="0" cy="0"/>
        </a:xfrm>
      </p:grpSpPr>
      <p:sp>
        <p:nvSpPr>
          <p:cNvPr id="140" name="656.jpg"/>
          <p:cNvSpPr>
            <a:spLocks noGrp="1"/>
          </p:cNvSpPr>
          <p:nvPr>
            <p:ph type="pic" idx="13"/>
          </p:nvPr>
        </p:nvSpPr>
        <p:spPr>
          <a:xfrm>
            <a:off x="6521236" y="0"/>
            <a:ext cx="5677072" cy="6857903"/>
          </a:xfrm>
          <a:prstGeom prst="rect">
            <a:avLst/>
          </a:prstGeom>
        </p:spPr>
        <p:txBody>
          <a:bodyPr lIns="91439" tIns="45719" rIns="91439" bIns="45719">
            <a:noAutofit/>
          </a:bodyPr>
          <a:lstStyle/>
          <a:p>
            <a:endParaRPr/>
          </a:p>
        </p:txBody>
      </p:sp>
      <p:sp>
        <p:nvSpPr>
          <p:cNvPr id="141"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142"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559279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0DF0-F2E7-9567-9E1C-4F84DB45ED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B118D4-44F5-A23D-BF64-D6829B213D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6A4BE-F294-78A7-42FD-FCDEA704A15C}"/>
              </a:ext>
            </a:extLst>
          </p:cNvPr>
          <p:cNvSpPr>
            <a:spLocks noGrp="1"/>
          </p:cNvSpPr>
          <p:nvPr>
            <p:ph type="dt" sz="half" idx="10"/>
          </p:nvPr>
        </p:nvSpPr>
        <p:spPr/>
        <p:txBody>
          <a:bodyPr/>
          <a:lstStyle/>
          <a:p>
            <a:fld id="{A48BA112-5D5F-4D73-AF52-C75EC62535BA}" type="datetimeFigureOut">
              <a:rPr lang="en-US" smtClean="0"/>
              <a:t>6/6/2022</a:t>
            </a:fld>
            <a:endParaRPr lang="en-US"/>
          </a:p>
        </p:txBody>
      </p:sp>
      <p:sp>
        <p:nvSpPr>
          <p:cNvPr id="5" name="Footer Placeholder 4">
            <a:extLst>
              <a:ext uri="{FF2B5EF4-FFF2-40B4-BE49-F238E27FC236}">
                <a16:creationId xmlns:a16="http://schemas.microsoft.com/office/drawing/2014/main" id="{24B92F0E-BA50-8476-0C8B-05600D3D4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A78FE-D2E0-A47A-4602-A9F0131628D2}"/>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782218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hoto/Bullets (L)">
    <p:spTree>
      <p:nvGrpSpPr>
        <p:cNvPr id="1" name=""/>
        <p:cNvGrpSpPr/>
        <p:nvPr/>
      </p:nvGrpSpPr>
      <p:grpSpPr>
        <a:xfrm>
          <a:off x="0" y="0"/>
          <a:ext cx="0" cy="0"/>
          <a:chOff x="0" y="0"/>
          <a:chExt cx="0" cy="0"/>
        </a:xfrm>
      </p:grpSpPr>
      <p:sp>
        <p:nvSpPr>
          <p:cNvPr id="150" name="4273523149_903d6751f2_o.jpg"/>
          <p:cNvSpPr>
            <a:spLocks noGrp="1"/>
          </p:cNvSpPr>
          <p:nvPr>
            <p:ph type="pic" idx="13"/>
          </p:nvPr>
        </p:nvSpPr>
        <p:spPr>
          <a:xfrm>
            <a:off x="0" y="0"/>
            <a:ext cx="5677072" cy="6857903"/>
          </a:xfrm>
          <a:prstGeom prst="rect">
            <a:avLst/>
          </a:prstGeom>
        </p:spPr>
        <p:txBody>
          <a:bodyPr lIns="91439" tIns="45719" rIns="91439" bIns="45719">
            <a:noAutofit/>
          </a:bodyPr>
          <a:lstStyle/>
          <a:p>
            <a:endParaRPr/>
          </a:p>
        </p:txBody>
      </p:sp>
      <p:pic>
        <p:nvPicPr>
          <p:cNvPr id="151" name="transparent CRLC logo.png" descr="transparent CRLC logo.png"/>
          <p:cNvPicPr>
            <a:picLocks noChangeAspect="1"/>
          </p:cNvPicPr>
          <p:nvPr/>
        </p:nvPicPr>
        <p:blipFill>
          <a:blip r:embed="rId2">
            <a:alphaModFix amt="80862"/>
          </a:blip>
          <a:stretch>
            <a:fillRect/>
          </a:stretch>
        </p:blipFill>
        <p:spPr>
          <a:xfrm>
            <a:off x="180001" y="6251527"/>
            <a:ext cx="453473" cy="453473"/>
          </a:xfrm>
          <a:prstGeom prst="rect">
            <a:avLst/>
          </a:prstGeom>
          <a:ln w="12700">
            <a:miter lim="400000"/>
          </a:ln>
        </p:spPr>
      </p:pic>
      <p:sp>
        <p:nvSpPr>
          <p:cNvPr id="152" name="Title Text"/>
          <p:cNvSpPr txBox="1">
            <a:spLocks noGrp="1"/>
          </p:cNvSpPr>
          <p:nvPr>
            <p:ph type="title"/>
          </p:nvPr>
        </p:nvSpPr>
        <p:spPr>
          <a:xfrm>
            <a:off x="6159501" y="317501"/>
            <a:ext cx="5677099" cy="793750"/>
          </a:xfrm>
          <a:prstGeom prst="rect">
            <a:avLst/>
          </a:prstGeom>
        </p:spPr>
        <p:txBody>
          <a:bodyPr/>
          <a:lstStyle/>
          <a:p>
            <a:r>
              <a:t>Title Text</a:t>
            </a:r>
          </a:p>
        </p:txBody>
      </p:sp>
      <p:sp>
        <p:nvSpPr>
          <p:cNvPr id="153" name="Body Level One…"/>
          <p:cNvSpPr txBox="1">
            <a:spLocks noGrp="1"/>
          </p:cNvSpPr>
          <p:nvPr>
            <p:ph type="body" sz="half" idx="1"/>
          </p:nvPr>
        </p:nvSpPr>
        <p:spPr>
          <a:xfrm>
            <a:off x="6159501" y="1206501"/>
            <a:ext cx="5677099" cy="5045027"/>
          </a:xfrm>
          <a:prstGeom prst="rect">
            <a:avLst/>
          </a:prstGeom>
        </p:spPr>
        <p:txBody>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2481585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ottom 335">
    <p:spTree>
      <p:nvGrpSpPr>
        <p:cNvPr id="1" name=""/>
        <p:cNvGrpSpPr/>
        <p:nvPr/>
      </p:nvGrpSpPr>
      <p:grpSpPr>
        <a:xfrm>
          <a:off x="0" y="0"/>
          <a:ext cx="0" cy="0"/>
          <a:chOff x="0" y="0"/>
          <a:chExt cx="0" cy="0"/>
        </a:xfrm>
      </p:grpSpPr>
      <p:sp>
        <p:nvSpPr>
          <p:cNvPr id="171" name="u3qfwpdgrvy-sugar-bee.jpg"/>
          <p:cNvSpPr>
            <a:spLocks noGrp="1"/>
          </p:cNvSpPr>
          <p:nvPr>
            <p:ph type="pic" sz="half" idx="13"/>
          </p:nvPr>
        </p:nvSpPr>
        <p:spPr>
          <a:xfrm>
            <a:off x="-6308" y="4313621"/>
            <a:ext cx="12204616" cy="2544282"/>
          </a:xfrm>
          <a:prstGeom prst="rect">
            <a:avLst/>
          </a:prstGeom>
        </p:spPr>
        <p:txBody>
          <a:bodyPr lIns="91439" tIns="45719" rIns="91439" bIns="45719">
            <a:noAutofit/>
          </a:bodyPr>
          <a:lstStyle/>
          <a:p>
            <a:endParaRPr/>
          </a:p>
        </p:txBody>
      </p:sp>
      <p:sp>
        <p:nvSpPr>
          <p:cNvPr id="172" name="Title Text"/>
          <p:cNvSpPr txBox="1">
            <a:spLocks noGrp="1"/>
          </p:cNvSpPr>
          <p:nvPr>
            <p:ph type="title"/>
          </p:nvPr>
        </p:nvSpPr>
        <p:spPr>
          <a:xfrm>
            <a:off x="508000" y="317500"/>
            <a:ext cx="10922000" cy="693000"/>
          </a:xfrm>
          <a:prstGeom prst="rect">
            <a:avLst/>
          </a:prstGeom>
        </p:spPr>
        <p:txBody>
          <a:bodyPr/>
          <a:lstStyle/>
          <a:p>
            <a:r>
              <a:t>Title Text</a:t>
            </a:r>
          </a:p>
        </p:txBody>
      </p:sp>
      <p:sp>
        <p:nvSpPr>
          <p:cNvPr id="173" name="Body Level One…"/>
          <p:cNvSpPr txBox="1">
            <a:spLocks noGrp="1"/>
          </p:cNvSpPr>
          <p:nvPr>
            <p:ph type="body" sz="half" idx="1"/>
          </p:nvPr>
        </p:nvSpPr>
        <p:spPr>
          <a:xfrm>
            <a:off x="508000" y="1206501"/>
            <a:ext cx="10922000" cy="2911121"/>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62628373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General Renewable Energy">
    <p:spTree>
      <p:nvGrpSpPr>
        <p:cNvPr id="1" name=""/>
        <p:cNvGrpSpPr/>
        <p:nvPr/>
      </p:nvGrpSpPr>
      <p:grpSpPr>
        <a:xfrm>
          <a:off x="0" y="0"/>
          <a:ext cx="0" cy="0"/>
          <a:chOff x="0" y="0"/>
          <a:chExt cx="0" cy="0"/>
        </a:xfrm>
      </p:grpSpPr>
      <p:sp>
        <p:nvSpPr>
          <p:cNvPr id="19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19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196" name="icon-clean energy_green.ai" descr="icon-clean energy_green.ai"/>
          <p:cNvPicPr>
            <a:picLocks noChangeAspect="1"/>
          </p:cNvPicPr>
          <p:nvPr/>
        </p:nvPicPr>
        <p:blipFill>
          <a:blip r:embed="rId3"/>
          <a:stretch>
            <a:fillRect/>
          </a:stretch>
        </p:blipFill>
        <p:spPr>
          <a:xfrm>
            <a:off x="5918085" y="-32"/>
            <a:ext cx="6858001" cy="6858063"/>
          </a:xfrm>
          <a:prstGeom prst="rect">
            <a:avLst/>
          </a:prstGeom>
          <a:ln w="12700">
            <a:miter lim="400000"/>
          </a:ln>
        </p:spPr>
      </p:pic>
      <p:sp>
        <p:nvSpPr>
          <p:cNvPr id="19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2326666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General People">
    <p:spTree>
      <p:nvGrpSpPr>
        <p:cNvPr id="1" name=""/>
        <p:cNvGrpSpPr/>
        <p:nvPr/>
      </p:nvGrpSpPr>
      <p:grpSpPr>
        <a:xfrm>
          <a:off x="0" y="0"/>
          <a:ext cx="0" cy="0"/>
          <a:chOff x="0" y="0"/>
          <a:chExt cx="0" cy="0"/>
        </a:xfrm>
      </p:grpSpPr>
      <p:sp>
        <p:nvSpPr>
          <p:cNvPr id="20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0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06" name="icon-people_green.ai" descr="icon-people_green.ai"/>
          <p:cNvPicPr>
            <a:picLocks noChangeAspect="1"/>
          </p:cNvPicPr>
          <p:nvPr/>
        </p:nvPicPr>
        <p:blipFill>
          <a:blip r:embed="rId3"/>
          <a:srcRect/>
          <a:stretch>
            <a:fillRect/>
          </a:stretch>
        </p:blipFill>
        <p:spPr>
          <a:xfrm>
            <a:off x="6838393" y="981274"/>
            <a:ext cx="4895492" cy="4895492"/>
          </a:xfrm>
          <a:prstGeom prst="rect">
            <a:avLst/>
          </a:prstGeom>
          <a:ln w="12700">
            <a:miter lim="400000"/>
          </a:ln>
        </p:spPr>
      </p:pic>
      <p:sp>
        <p:nvSpPr>
          <p:cNvPr id="20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4482681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General Globe">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1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16" name="icon-world_green.ai" descr="icon-world_green.ai"/>
          <p:cNvPicPr>
            <a:picLocks noChangeAspect="1"/>
          </p:cNvPicPr>
          <p:nvPr/>
        </p:nvPicPr>
        <p:blipFill>
          <a:blip r:embed="rId3"/>
          <a:stretch>
            <a:fillRect/>
          </a:stretch>
        </p:blipFill>
        <p:spPr>
          <a:xfrm>
            <a:off x="6756050" y="1015052"/>
            <a:ext cx="4872474" cy="4827898"/>
          </a:xfrm>
          <a:prstGeom prst="rect">
            <a:avLst/>
          </a:prstGeom>
          <a:ln w="12700">
            <a:miter lim="400000"/>
          </a:ln>
        </p:spPr>
      </p:pic>
      <p:sp>
        <p:nvSpPr>
          <p:cNvPr id="21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4072711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General Corps">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2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26" name="LeadershipCorps-logo.ai" descr="LeadershipCorps-logo.ai"/>
          <p:cNvPicPr>
            <a:picLocks noChangeAspect="1"/>
          </p:cNvPicPr>
          <p:nvPr/>
        </p:nvPicPr>
        <p:blipFill>
          <a:blip r:embed="rId3"/>
          <a:stretch>
            <a:fillRect/>
          </a:stretch>
        </p:blipFill>
        <p:spPr>
          <a:xfrm>
            <a:off x="7584601" y="1007429"/>
            <a:ext cx="3548999" cy="4843144"/>
          </a:xfrm>
          <a:prstGeom prst="rect">
            <a:avLst/>
          </a:prstGeom>
          <a:ln w="12700">
            <a:miter lim="400000"/>
          </a:ln>
        </p:spPr>
      </p:pic>
      <p:sp>
        <p:nvSpPr>
          <p:cNvPr id="22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0532195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eneral 24 Hours">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3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36" name="24HrsReality-logo-2012.png" descr="24HrsReality-logo-2012.png"/>
          <p:cNvPicPr>
            <a:picLocks noChangeAspect="1"/>
          </p:cNvPicPr>
          <p:nvPr/>
        </p:nvPicPr>
        <p:blipFill>
          <a:blip r:embed="rId3"/>
          <a:stretch>
            <a:fillRect/>
          </a:stretch>
        </p:blipFill>
        <p:spPr>
          <a:xfrm>
            <a:off x="7193776" y="1016752"/>
            <a:ext cx="4330651" cy="4824497"/>
          </a:xfrm>
          <a:prstGeom prst="rect">
            <a:avLst/>
          </a:prstGeom>
          <a:ln w="12700">
            <a:miter lim="400000"/>
          </a:ln>
        </p:spPr>
      </p:pic>
      <p:sp>
        <p:nvSpPr>
          <p:cNvPr id="23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8880272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General CS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4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46"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pic>
        <p:nvPicPr>
          <p:cNvPr id="247" name="CSN_Logo_vert_CR.png" descr="CSN_Logo_vert_CR.png"/>
          <p:cNvPicPr>
            <a:picLocks noChangeAspect="1"/>
          </p:cNvPicPr>
          <p:nvPr/>
        </p:nvPicPr>
        <p:blipFill>
          <a:blip r:embed="rId3"/>
          <a:stretch>
            <a:fillRect/>
          </a:stretch>
        </p:blipFill>
        <p:spPr>
          <a:xfrm>
            <a:off x="6711951" y="146050"/>
            <a:ext cx="5302250" cy="6896391"/>
          </a:xfrm>
          <a:prstGeom prst="rect">
            <a:avLst/>
          </a:prstGeom>
          <a:ln w="12700">
            <a:miter lim="400000"/>
          </a:ln>
        </p:spPr>
      </p:pic>
    </p:spTree>
    <p:extLst>
      <p:ext uri="{BB962C8B-B14F-4D97-AF65-F5344CB8AC3E}">
        <p14:creationId xmlns:p14="http://schemas.microsoft.com/office/powerpoint/2010/main" val="263525827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eneral 100%">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5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pic>
        <p:nvPicPr>
          <p:cNvPr id="256" name="100Committed-Final.png" descr="100Committed-Final.png"/>
          <p:cNvPicPr>
            <a:picLocks noChangeAspect="1"/>
          </p:cNvPicPr>
          <p:nvPr/>
        </p:nvPicPr>
        <p:blipFill>
          <a:blip r:embed="rId3"/>
          <a:stretch>
            <a:fillRect/>
          </a:stretch>
        </p:blipFill>
        <p:spPr>
          <a:xfrm>
            <a:off x="5907343" y="761733"/>
            <a:ext cx="6903516" cy="5334536"/>
          </a:xfrm>
          <a:prstGeom prst="rect">
            <a:avLst/>
          </a:prstGeom>
          <a:ln w="12700">
            <a:miter lim="400000"/>
          </a:ln>
        </p:spPr>
      </p:pic>
      <p:sp>
        <p:nvSpPr>
          <p:cNvPr id="257"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8141326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eneral Pricing Pollution">
    <p:spTree>
      <p:nvGrpSpPr>
        <p:cNvPr id="1" name=""/>
        <p:cNvGrpSpPr/>
        <p:nvPr/>
      </p:nvGrpSpPr>
      <p:grpSpPr>
        <a:xfrm>
          <a:off x="0" y="0"/>
          <a:ext cx="0" cy="0"/>
          <a:chOff x="0" y="0"/>
          <a:chExt cx="0" cy="0"/>
        </a:xfrm>
      </p:grpSpPr>
      <p:sp>
        <p:nvSpPr>
          <p:cNvPr id="26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6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pic>
        <p:nvPicPr>
          <p:cNvPr id="267" name="PricingPollutionLogo.png" descr="PricingPollutionLogo.png"/>
          <p:cNvPicPr>
            <a:picLocks noChangeAspect="1"/>
          </p:cNvPicPr>
          <p:nvPr/>
        </p:nvPicPr>
        <p:blipFill>
          <a:blip r:embed="rId3"/>
          <a:stretch>
            <a:fillRect/>
          </a:stretch>
        </p:blipFill>
        <p:spPr>
          <a:xfrm>
            <a:off x="6423628" y="2373643"/>
            <a:ext cx="5323037" cy="2110715"/>
          </a:xfrm>
          <a:prstGeom prst="rect">
            <a:avLst/>
          </a:prstGeom>
          <a:ln w="12700">
            <a:miter lim="400000"/>
          </a:ln>
        </p:spPr>
      </p:pic>
    </p:spTree>
    <p:extLst>
      <p:ext uri="{BB962C8B-B14F-4D97-AF65-F5344CB8AC3E}">
        <p14:creationId xmlns:p14="http://schemas.microsoft.com/office/powerpoint/2010/main" val="212111712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433E-F775-BFEC-0254-ACA3E19F56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EB0276-1B8C-E1BD-34EE-4B8FCB85B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CEE845-A1A5-6266-D8BD-4A3B40D74095}"/>
              </a:ext>
            </a:extLst>
          </p:cNvPr>
          <p:cNvSpPr>
            <a:spLocks noGrp="1"/>
          </p:cNvSpPr>
          <p:nvPr>
            <p:ph type="dt" sz="half" idx="10"/>
          </p:nvPr>
        </p:nvSpPr>
        <p:spPr/>
        <p:txBody>
          <a:bodyPr/>
          <a:lstStyle/>
          <a:p>
            <a:fld id="{A48BA112-5D5F-4D73-AF52-C75EC62535BA}" type="datetimeFigureOut">
              <a:rPr lang="en-US" smtClean="0"/>
              <a:t>6/6/2022</a:t>
            </a:fld>
            <a:endParaRPr lang="en-US"/>
          </a:p>
        </p:txBody>
      </p:sp>
      <p:sp>
        <p:nvSpPr>
          <p:cNvPr id="5" name="Footer Placeholder 4">
            <a:extLst>
              <a:ext uri="{FF2B5EF4-FFF2-40B4-BE49-F238E27FC236}">
                <a16:creationId xmlns:a16="http://schemas.microsoft.com/office/drawing/2014/main" id="{900CB325-9CC7-DA0C-6289-778107878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71C80-26C7-5557-B83D-4F95A1C381C4}"/>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601760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General Campus Corps">
    <p:spTree>
      <p:nvGrpSpPr>
        <p:cNvPr id="1" name=""/>
        <p:cNvGrpSpPr/>
        <p:nvPr/>
      </p:nvGrpSpPr>
      <p:grpSpPr>
        <a:xfrm>
          <a:off x="0" y="0"/>
          <a:ext cx="0" cy="0"/>
          <a:chOff x="0" y="0"/>
          <a:chExt cx="0" cy="0"/>
        </a:xfrm>
      </p:grpSpPr>
      <p:sp>
        <p:nvSpPr>
          <p:cNvPr id="274" name="Title Text"/>
          <p:cNvSpPr txBox="1">
            <a:spLocks noGrp="1"/>
          </p:cNvSpPr>
          <p:nvPr>
            <p:ph type="title"/>
          </p:nvPr>
        </p:nvSpPr>
        <p:spPr>
          <a:xfrm>
            <a:off x="508001" y="317500"/>
            <a:ext cx="5677099" cy="693000"/>
          </a:xfrm>
          <a:prstGeom prst="rect">
            <a:avLst/>
          </a:prstGeom>
        </p:spPr>
        <p:txBody>
          <a:bodyPr/>
          <a:lstStyle/>
          <a:p>
            <a:r>
              <a:t>Title Text</a:t>
            </a:r>
          </a:p>
        </p:txBody>
      </p:sp>
      <p:sp>
        <p:nvSpPr>
          <p:cNvPr id="275" name="Body Level One…"/>
          <p:cNvSpPr txBox="1">
            <a:spLocks noGrp="1"/>
          </p:cNvSpPr>
          <p:nvPr>
            <p:ph type="body" sz="half" idx="1"/>
          </p:nvPr>
        </p:nvSpPr>
        <p:spPr>
          <a:xfrm>
            <a:off x="508001" y="1206501"/>
            <a:ext cx="5677099" cy="50450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76"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pic>
        <p:nvPicPr>
          <p:cNvPr id="277" name="CampusCorps_Final_Vertical.png" descr="CampusCorps_Final_Vertical.png"/>
          <p:cNvPicPr>
            <a:picLocks noChangeAspect="1"/>
          </p:cNvPicPr>
          <p:nvPr/>
        </p:nvPicPr>
        <p:blipFill>
          <a:blip r:embed="rId3"/>
          <a:stretch>
            <a:fillRect/>
          </a:stretch>
        </p:blipFill>
        <p:spPr>
          <a:xfrm>
            <a:off x="7106842" y="1316014"/>
            <a:ext cx="4247381" cy="4826000"/>
          </a:xfrm>
          <a:prstGeom prst="rect">
            <a:avLst/>
          </a:prstGeom>
          <a:ln w="12700">
            <a:miter lim="400000"/>
          </a:ln>
        </p:spPr>
      </p:pic>
    </p:spTree>
    <p:extLst>
      <p:ext uri="{BB962C8B-B14F-4D97-AF65-F5344CB8AC3E}">
        <p14:creationId xmlns:p14="http://schemas.microsoft.com/office/powerpoint/2010/main" val="407239930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Photo Title - 4">
    <p:spTree>
      <p:nvGrpSpPr>
        <p:cNvPr id="1" name=""/>
        <p:cNvGrpSpPr/>
        <p:nvPr/>
      </p:nvGrpSpPr>
      <p:grpSpPr>
        <a:xfrm>
          <a:off x="0" y="0"/>
          <a:ext cx="0" cy="0"/>
          <a:chOff x="0" y="0"/>
          <a:chExt cx="0" cy="0"/>
        </a:xfrm>
      </p:grpSpPr>
      <p:sp>
        <p:nvSpPr>
          <p:cNvPr id="284" name="CR-Pittsburgh-Wed-458.jpg"/>
          <p:cNvSpPr>
            <a:spLocks noGrp="1"/>
          </p:cNvSpPr>
          <p:nvPr>
            <p:ph type="pic" sz="half" idx="13"/>
          </p:nvPr>
        </p:nvSpPr>
        <p:spPr>
          <a:xfrm>
            <a:off x="6099969" y="1"/>
            <a:ext cx="6099950" cy="3431222"/>
          </a:xfrm>
          <a:prstGeom prst="rect">
            <a:avLst/>
          </a:prstGeom>
        </p:spPr>
        <p:txBody>
          <a:bodyPr lIns="91439" tIns="45719" rIns="91439" bIns="45719">
            <a:noAutofit/>
          </a:bodyPr>
          <a:lstStyle/>
          <a:p>
            <a:endParaRPr/>
          </a:p>
        </p:txBody>
      </p:sp>
      <p:sp>
        <p:nvSpPr>
          <p:cNvPr id="285" name="CR-Pittsburgh-Tues-227.jpg"/>
          <p:cNvSpPr>
            <a:spLocks noGrp="1"/>
          </p:cNvSpPr>
          <p:nvPr>
            <p:ph type="pic" sz="half" idx="14"/>
          </p:nvPr>
        </p:nvSpPr>
        <p:spPr>
          <a:xfrm>
            <a:off x="0" y="1"/>
            <a:ext cx="6099950" cy="3431222"/>
          </a:xfrm>
          <a:prstGeom prst="rect">
            <a:avLst/>
          </a:prstGeom>
        </p:spPr>
        <p:txBody>
          <a:bodyPr lIns="91439" tIns="45719" rIns="91439" bIns="45719">
            <a:noAutofit/>
          </a:bodyPr>
          <a:lstStyle/>
          <a:p>
            <a:endParaRPr/>
          </a:p>
        </p:txBody>
      </p:sp>
      <p:sp>
        <p:nvSpPr>
          <p:cNvPr id="286" name="CR-SEATTLE-STIAN-CARD5-114.jpg"/>
          <p:cNvSpPr>
            <a:spLocks noGrp="1"/>
          </p:cNvSpPr>
          <p:nvPr>
            <p:ph type="pic" sz="half" idx="15"/>
          </p:nvPr>
        </p:nvSpPr>
        <p:spPr>
          <a:xfrm>
            <a:off x="6099969" y="3429001"/>
            <a:ext cx="6099950" cy="3431222"/>
          </a:xfrm>
          <a:prstGeom prst="rect">
            <a:avLst/>
          </a:prstGeom>
        </p:spPr>
        <p:txBody>
          <a:bodyPr lIns="91439" tIns="45719" rIns="91439" bIns="45719">
            <a:noAutofit/>
          </a:bodyPr>
          <a:lstStyle/>
          <a:p>
            <a:endParaRPr/>
          </a:p>
        </p:txBody>
      </p:sp>
      <p:sp>
        <p:nvSpPr>
          <p:cNvPr id="287" name="CR-Pittsburgh-Wed-783.jpg"/>
          <p:cNvSpPr>
            <a:spLocks noGrp="1"/>
          </p:cNvSpPr>
          <p:nvPr>
            <p:ph type="pic" sz="half" idx="16"/>
          </p:nvPr>
        </p:nvSpPr>
        <p:spPr>
          <a:xfrm>
            <a:off x="0" y="3429001"/>
            <a:ext cx="6099950" cy="3431222"/>
          </a:xfrm>
          <a:prstGeom prst="rect">
            <a:avLst/>
          </a:prstGeom>
        </p:spPr>
        <p:txBody>
          <a:bodyPr lIns="91439" tIns="45719" rIns="91439" bIns="45719">
            <a:noAutofit/>
          </a:bodyPr>
          <a:lstStyle/>
          <a:p>
            <a:endParaRPr/>
          </a:p>
        </p:txBody>
      </p:sp>
      <p:grpSp>
        <p:nvGrpSpPr>
          <p:cNvPr id="290" name="Group"/>
          <p:cNvGrpSpPr/>
          <p:nvPr/>
        </p:nvGrpSpPr>
        <p:grpSpPr>
          <a:xfrm>
            <a:off x="-204000" y="-351000"/>
            <a:ext cx="12600001" cy="7560000"/>
            <a:chOff x="0" y="0"/>
            <a:chExt cx="25199999" cy="15119999"/>
          </a:xfrm>
        </p:grpSpPr>
        <p:sp>
          <p:nvSpPr>
            <p:cNvPr id="288" name="Rectangle"/>
            <p:cNvSpPr/>
            <p:nvPr/>
          </p:nvSpPr>
          <p:spPr>
            <a:xfrm>
              <a:off x="12420000" y="0"/>
              <a:ext cx="360001" cy="1512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289" name="Rectangle"/>
            <p:cNvSpPr/>
            <p:nvPr/>
          </p:nvSpPr>
          <p:spPr>
            <a:xfrm rot="16200000">
              <a:off x="12420000" y="-5040001"/>
              <a:ext cx="360001" cy="25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grpSp>
      <p:sp>
        <p:nvSpPr>
          <p:cNvPr id="291"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292" name="Title Text"/>
          <p:cNvSpPr txBox="1">
            <a:spLocks noGrp="1"/>
          </p:cNvSpPr>
          <p:nvPr>
            <p:ph type="title"/>
          </p:nvPr>
        </p:nvSpPr>
        <p:spPr>
          <a:xfrm>
            <a:off x="4355434" y="3149141"/>
            <a:ext cx="3481133" cy="559720"/>
          </a:xfrm>
          <a:prstGeom prst="rect">
            <a:avLst/>
          </a:prstGeom>
          <a:solidFill>
            <a:srgbClr val="FFFFFF"/>
          </a:solidFill>
        </p:spPr>
        <p:txBody>
          <a:bodyPr anchor="ctr"/>
          <a:lstStyle>
            <a:lvl1pPr algn="ctr">
              <a:defRPr sz="3000">
                <a:solidFill>
                  <a:srgbClr val="333333"/>
                </a:solidFill>
              </a:defRPr>
            </a:lvl1pPr>
          </a:lstStyle>
          <a:p>
            <a:r>
              <a:t>Title Text</a:t>
            </a:r>
          </a:p>
        </p:txBody>
      </p:sp>
    </p:spTree>
    <p:extLst>
      <p:ext uri="{BB962C8B-B14F-4D97-AF65-F5344CB8AC3E}">
        <p14:creationId xmlns:p14="http://schemas.microsoft.com/office/powerpoint/2010/main" val="53074026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Photo Title - 4(a)">
    <p:spTree>
      <p:nvGrpSpPr>
        <p:cNvPr id="1" name=""/>
        <p:cNvGrpSpPr/>
        <p:nvPr/>
      </p:nvGrpSpPr>
      <p:grpSpPr>
        <a:xfrm>
          <a:off x="0" y="0"/>
          <a:ext cx="0" cy="0"/>
          <a:chOff x="0" y="0"/>
          <a:chExt cx="0" cy="0"/>
        </a:xfrm>
      </p:grpSpPr>
      <p:sp>
        <p:nvSpPr>
          <p:cNvPr id="299" name="Rectangle"/>
          <p:cNvSpPr/>
          <p:nvPr/>
        </p:nvSpPr>
        <p:spPr>
          <a:xfrm>
            <a:off x="-114300" y="-87801"/>
            <a:ext cx="4499546" cy="3546575"/>
          </a:xfrm>
          <a:prstGeom prst="rect">
            <a:avLst/>
          </a:prstGeom>
          <a:solidFill>
            <a:srgbClr val="8DC63F"/>
          </a:solidFill>
          <a:ln w="12700">
            <a:miter lim="400000"/>
          </a:ln>
          <a:effectLst>
            <a:outerShdw blurRad="38100" dist="25400" dir="5400000" rotWithShape="0">
              <a:srgbClr val="000000">
                <a:alpha val="50000"/>
              </a:srgbClr>
            </a:outerShdw>
          </a:effectLst>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00" name="_AS_1867.jpg"/>
          <p:cNvSpPr>
            <a:spLocks noGrp="1"/>
          </p:cNvSpPr>
          <p:nvPr>
            <p:ph type="pic" sz="quarter" idx="13"/>
          </p:nvPr>
        </p:nvSpPr>
        <p:spPr>
          <a:xfrm>
            <a:off x="8128000" y="3426718"/>
            <a:ext cx="4064081" cy="3431222"/>
          </a:xfrm>
          <a:prstGeom prst="rect">
            <a:avLst/>
          </a:prstGeom>
        </p:spPr>
        <p:txBody>
          <a:bodyPr lIns="91439" tIns="45719" rIns="91439" bIns="45719">
            <a:noAutofit/>
          </a:bodyPr>
          <a:lstStyle/>
          <a:p>
            <a:endParaRPr/>
          </a:p>
        </p:txBody>
      </p:sp>
      <p:sp>
        <p:nvSpPr>
          <p:cNvPr id="301" name="20170429_as_ClimateRealityMarch_0771.jpg"/>
          <p:cNvSpPr>
            <a:spLocks noGrp="1"/>
          </p:cNvSpPr>
          <p:nvPr>
            <p:ph type="pic" sz="half" idx="14"/>
          </p:nvPr>
        </p:nvSpPr>
        <p:spPr>
          <a:xfrm>
            <a:off x="0" y="3426718"/>
            <a:ext cx="8137537" cy="3431222"/>
          </a:xfrm>
          <a:prstGeom prst="rect">
            <a:avLst/>
          </a:prstGeom>
        </p:spPr>
        <p:txBody>
          <a:bodyPr lIns="91439" tIns="45719" rIns="91439" bIns="45719">
            <a:noAutofit/>
          </a:bodyPr>
          <a:lstStyle/>
          <a:p>
            <a:endParaRPr/>
          </a:p>
        </p:txBody>
      </p:sp>
      <p:sp>
        <p:nvSpPr>
          <p:cNvPr id="302" name="20170429_as_ClimateRealityMarch_0692.jpg"/>
          <p:cNvSpPr>
            <a:spLocks noGrp="1"/>
          </p:cNvSpPr>
          <p:nvPr>
            <p:ph type="pic" sz="half" idx="15"/>
          </p:nvPr>
        </p:nvSpPr>
        <p:spPr>
          <a:xfrm>
            <a:off x="4064001" y="-2283"/>
            <a:ext cx="8133986" cy="3431222"/>
          </a:xfrm>
          <a:prstGeom prst="rect">
            <a:avLst/>
          </a:prstGeom>
        </p:spPr>
        <p:txBody>
          <a:bodyPr lIns="91439" tIns="45719" rIns="91439" bIns="45719">
            <a:noAutofit/>
          </a:bodyPr>
          <a:lstStyle/>
          <a:p>
            <a:endParaRPr/>
          </a:p>
        </p:txBody>
      </p:sp>
      <p:sp>
        <p:nvSpPr>
          <p:cNvPr id="303"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04" name="Rectangle"/>
          <p:cNvSpPr/>
          <p:nvPr/>
        </p:nvSpPr>
        <p:spPr>
          <a:xfrm>
            <a:off x="4064000" y="-86692"/>
            <a:ext cx="180000" cy="3600001"/>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05" name="Rectangle"/>
          <p:cNvSpPr/>
          <p:nvPr/>
        </p:nvSpPr>
        <p:spPr>
          <a:xfrm rot="16200000">
            <a:off x="6006000" y="-2871000"/>
            <a:ext cx="180001" cy="12600000"/>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06" name="Rectangle"/>
          <p:cNvSpPr/>
          <p:nvPr/>
        </p:nvSpPr>
        <p:spPr>
          <a:xfrm>
            <a:off x="8038001" y="3513309"/>
            <a:ext cx="180001" cy="3600001"/>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07" name="Title Text"/>
          <p:cNvSpPr txBox="1">
            <a:spLocks noGrp="1"/>
          </p:cNvSpPr>
          <p:nvPr>
            <p:ph type="title"/>
          </p:nvPr>
        </p:nvSpPr>
        <p:spPr>
          <a:xfrm>
            <a:off x="635001" y="635001"/>
            <a:ext cx="2956411" cy="2224454"/>
          </a:xfrm>
          <a:prstGeom prst="rect">
            <a:avLst/>
          </a:prstGeom>
        </p:spPr>
        <p:txBody>
          <a:bodyPr/>
          <a:lstStyle>
            <a:lvl1pPr>
              <a:defRPr>
                <a:solidFill>
                  <a:srgbClr val="FFFFFF"/>
                </a:solidFill>
              </a:defRPr>
            </a:lvl1pPr>
          </a:lstStyle>
          <a:p>
            <a:r>
              <a:t>Title Text</a:t>
            </a:r>
          </a:p>
        </p:txBody>
      </p:sp>
    </p:spTree>
    <p:extLst>
      <p:ext uri="{BB962C8B-B14F-4D97-AF65-F5344CB8AC3E}">
        <p14:creationId xmlns:p14="http://schemas.microsoft.com/office/powerpoint/2010/main" val="2277901132"/>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Photo - 4">
    <p:spTree>
      <p:nvGrpSpPr>
        <p:cNvPr id="1" name=""/>
        <p:cNvGrpSpPr/>
        <p:nvPr/>
      </p:nvGrpSpPr>
      <p:grpSpPr>
        <a:xfrm>
          <a:off x="0" y="0"/>
          <a:ext cx="0" cy="0"/>
          <a:chOff x="0" y="0"/>
          <a:chExt cx="0" cy="0"/>
        </a:xfrm>
      </p:grpSpPr>
      <p:sp>
        <p:nvSpPr>
          <p:cNvPr id="314" name="_AS_1867.jpg"/>
          <p:cNvSpPr>
            <a:spLocks noGrp="1"/>
          </p:cNvSpPr>
          <p:nvPr>
            <p:ph type="pic" sz="quarter" idx="13"/>
          </p:nvPr>
        </p:nvSpPr>
        <p:spPr>
          <a:xfrm>
            <a:off x="8128000" y="3426718"/>
            <a:ext cx="4064081" cy="3431222"/>
          </a:xfrm>
          <a:prstGeom prst="rect">
            <a:avLst/>
          </a:prstGeom>
        </p:spPr>
        <p:txBody>
          <a:bodyPr lIns="91439" tIns="45719" rIns="91439" bIns="45719">
            <a:noAutofit/>
          </a:bodyPr>
          <a:lstStyle/>
          <a:p>
            <a:endParaRPr/>
          </a:p>
        </p:txBody>
      </p:sp>
      <p:sp>
        <p:nvSpPr>
          <p:cNvPr id="315" name="20170429_as_ClimateRealityMarch_0771.jpg"/>
          <p:cNvSpPr>
            <a:spLocks noGrp="1"/>
          </p:cNvSpPr>
          <p:nvPr>
            <p:ph type="pic" sz="half" idx="14"/>
          </p:nvPr>
        </p:nvSpPr>
        <p:spPr>
          <a:xfrm>
            <a:off x="0" y="3426718"/>
            <a:ext cx="8137537" cy="3431222"/>
          </a:xfrm>
          <a:prstGeom prst="rect">
            <a:avLst/>
          </a:prstGeom>
        </p:spPr>
        <p:txBody>
          <a:bodyPr lIns="91439" tIns="45719" rIns="91439" bIns="45719">
            <a:noAutofit/>
          </a:bodyPr>
          <a:lstStyle/>
          <a:p>
            <a:endParaRPr/>
          </a:p>
        </p:txBody>
      </p:sp>
      <p:sp>
        <p:nvSpPr>
          <p:cNvPr id="316" name="20170429_as_ClimateRealityMarch_0692.jpg"/>
          <p:cNvSpPr>
            <a:spLocks noGrp="1"/>
          </p:cNvSpPr>
          <p:nvPr>
            <p:ph type="pic" sz="half" idx="15"/>
          </p:nvPr>
        </p:nvSpPr>
        <p:spPr>
          <a:xfrm>
            <a:off x="4064001" y="-2283"/>
            <a:ext cx="8133986" cy="3431222"/>
          </a:xfrm>
          <a:prstGeom prst="rect">
            <a:avLst/>
          </a:prstGeom>
        </p:spPr>
        <p:txBody>
          <a:bodyPr lIns="91439" tIns="45719" rIns="91439" bIns="45719">
            <a:noAutofit/>
          </a:bodyPr>
          <a:lstStyle/>
          <a:p>
            <a:endParaRPr/>
          </a:p>
        </p:txBody>
      </p:sp>
      <p:sp>
        <p:nvSpPr>
          <p:cNvPr id="317" name="_AS_1314.jpg"/>
          <p:cNvSpPr>
            <a:spLocks noGrp="1"/>
          </p:cNvSpPr>
          <p:nvPr>
            <p:ph type="pic" sz="quarter" idx="16"/>
          </p:nvPr>
        </p:nvSpPr>
        <p:spPr>
          <a:xfrm>
            <a:off x="0" y="-2283"/>
            <a:ext cx="4064081" cy="3431222"/>
          </a:xfrm>
          <a:prstGeom prst="rect">
            <a:avLst/>
          </a:prstGeom>
        </p:spPr>
        <p:txBody>
          <a:bodyPr lIns="91439" tIns="45719" rIns="91439" bIns="45719">
            <a:noAutofit/>
          </a:bodyPr>
          <a:lstStyle/>
          <a:p>
            <a:endParaRPr/>
          </a:p>
        </p:txBody>
      </p:sp>
      <p:sp>
        <p:nvSpPr>
          <p:cNvPr id="318"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
        <p:nvSpPr>
          <p:cNvPr id="319" name="Rectangle"/>
          <p:cNvSpPr/>
          <p:nvPr/>
        </p:nvSpPr>
        <p:spPr>
          <a:xfrm>
            <a:off x="4064000" y="-86692"/>
            <a:ext cx="180000" cy="3600001"/>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20" name="Rectangle"/>
          <p:cNvSpPr/>
          <p:nvPr/>
        </p:nvSpPr>
        <p:spPr>
          <a:xfrm rot="16200000">
            <a:off x="6006000" y="-2871000"/>
            <a:ext cx="180001" cy="12600000"/>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21" name="Rectangle"/>
          <p:cNvSpPr/>
          <p:nvPr/>
        </p:nvSpPr>
        <p:spPr>
          <a:xfrm>
            <a:off x="8038001" y="3513309"/>
            <a:ext cx="180001" cy="3600001"/>
          </a:xfrm>
          <a:prstGeom prst="rect">
            <a:avLst/>
          </a:prstGeom>
          <a:solidFill>
            <a:srgbClr val="FFFFFF"/>
          </a:solidFill>
          <a:ln w="12700">
            <a:miter lim="400000"/>
          </a:ln>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Tree>
    <p:extLst>
      <p:ext uri="{BB962C8B-B14F-4D97-AF65-F5344CB8AC3E}">
        <p14:creationId xmlns:p14="http://schemas.microsoft.com/office/powerpoint/2010/main" val="192739952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Photo Title - 5">
    <p:spTree>
      <p:nvGrpSpPr>
        <p:cNvPr id="1" name=""/>
        <p:cNvGrpSpPr/>
        <p:nvPr/>
      </p:nvGrpSpPr>
      <p:grpSpPr>
        <a:xfrm>
          <a:off x="0" y="0"/>
          <a:ext cx="0" cy="0"/>
          <a:chOff x="0" y="0"/>
          <a:chExt cx="0" cy="0"/>
        </a:xfrm>
      </p:grpSpPr>
      <p:sp>
        <p:nvSpPr>
          <p:cNvPr id="328" name="Rectangle"/>
          <p:cNvSpPr/>
          <p:nvPr/>
        </p:nvSpPr>
        <p:spPr>
          <a:xfrm>
            <a:off x="-114300" y="-87801"/>
            <a:ext cx="6327329" cy="3546575"/>
          </a:xfrm>
          <a:prstGeom prst="rect">
            <a:avLst/>
          </a:prstGeom>
          <a:solidFill>
            <a:srgbClr val="8DC63F"/>
          </a:solidFill>
          <a:ln w="12700">
            <a:miter lim="400000"/>
          </a:ln>
          <a:effectLst>
            <a:outerShdw blurRad="38100" dist="25400" dir="5400000" rotWithShape="0">
              <a:srgbClr val="000000">
                <a:alpha val="50000"/>
              </a:srgbClr>
            </a:outerShdw>
          </a:effectLst>
        </p:spPr>
        <p:txBody>
          <a:bodyPr lIns="25400" tIns="25400" rIns="25400" bIns="25400" anchor="ct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29" name="andreas-gucklhorn-285561-unsplash.jpg"/>
          <p:cNvSpPr>
            <a:spLocks noGrp="1"/>
          </p:cNvSpPr>
          <p:nvPr>
            <p:ph type="pic" sz="quarter" idx="13"/>
          </p:nvPr>
        </p:nvSpPr>
        <p:spPr>
          <a:xfrm>
            <a:off x="8128000" y="3426718"/>
            <a:ext cx="4064081" cy="3431222"/>
          </a:xfrm>
          <a:prstGeom prst="rect">
            <a:avLst/>
          </a:prstGeom>
        </p:spPr>
        <p:txBody>
          <a:bodyPr lIns="91439" tIns="45719" rIns="91439" bIns="45719">
            <a:noAutofit/>
          </a:bodyPr>
          <a:lstStyle/>
          <a:p>
            <a:endParaRPr/>
          </a:p>
        </p:txBody>
      </p:sp>
      <p:sp>
        <p:nvSpPr>
          <p:cNvPr id="330" name="electricity-1330214.jpg"/>
          <p:cNvSpPr>
            <a:spLocks noGrp="1"/>
          </p:cNvSpPr>
          <p:nvPr>
            <p:ph type="pic" sz="quarter" idx="14"/>
          </p:nvPr>
        </p:nvSpPr>
        <p:spPr>
          <a:xfrm>
            <a:off x="4064000" y="3426718"/>
            <a:ext cx="4064081" cy="3431222"/>
          </a:xfrm>
          <a:prstGeom prst="rect">
            <a:avLst/>
          </a:prstGeom>
        </p:spPr>
        <p:txBody>
          <a:bodyPr lIns="91439" tIns="45719" rIns="91439" bIns="45719">
            <a:noAutofit/>
          </a:bodyPr>
          <a:lstStyle/>
          <a:p>
            <a:endParaRPr/>
          </a:p>
        </p:txBody>
      </p:sp>
      <p:sp>
        <p:nvSpPr>
          <p:cNvPr id="331" name="american-public-power-association-419672.jpg"/>
          <p:cNvSpPr>
            <a:spLocks noGrp="1"/>
          </p:cNvSpPr>
          <p:nvPr>
            <p:ph type="pic" sz="quarter" idx="15"/>
          </p:nvPr>
        </p:nvSpPr>
        <p:spPr>
          <a:xfrm>
            <a:off x="0" y="3426718"/>
            <a:ext cx="4064081" cy="3431222"/>
          </a:xfrm>
          <a:prstGeom prst="rect">
            <a:avLst/>
          </a:prstGeom>
        </p:spPr>
        <p:txBody>
          <a:bodyPr lIns="91439" tIns="45719" rIns="91439" bIns="45719">
            <a:noAutofit/>
          </a:bodyPr>
          <a:lstStyle/>
          <a:p>
            <a:endParaRPr/>
          </a:p>
        </p:txBody>
      </p:sp>
      <p:sp>
        <p:nvSpPr>
          <p:cNvPr id="332" name="jason-blackeye-107478-unsplash.jpg"/>
          <p:cNvSpPr>
            <a:spLocks noGrp="1"/>
          </p:cNvSpPr>
          <p:nvPr>
            <p:ph type="pic" sz="half" idx="16"/>
          </p:nvPr>
        </p:nvSpPr>
        <p:spPr>
          <a:xfrm>
            <a:off x="6097410" y="1"/>
            <a:ext cx="6099950" cy="3431222"/>
          </a:xfrm>
          <a:prstGeom prst="rect">
            <a:avLst/>
          </a:prstGeom>
        </p:spPr>
        <p:txBody>
          <a:bodyPr lIns="91439" tIns="45719" rIns="91439" bIns="45719">
            <a:noAutofit/>
          </a:bodyPr>
          <a:lstStyle/>
          <a:p>
            <a:endParaRPr/>
          </a:p>
        </p:txBody>
      </p:sp>
      <p:grpSp>
        <p:nvGrpSpPr>
          <p:cNvPr id="337" name="Group"/>
          <p:cNvGrpSpPr/>
          <p:nvPr/>
        </p:nvGrpSpPr>
        <p:grpSpPr>
          <a:xfrm>
            <a:off x="-204000" y="-120650"/>
            <a:ext cx="12600001" cy="7200001"/>
            <a:chOff x="0" y="0"/>
            <a:chExt cx="25199999" cy="14400000"/>
          </a:xfrm>
        </p:grpSpPr>
        <p:sp>
          <p:nvSpPr>
            <p:cNvPr id="333"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34"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35"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36"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grpSp>
      <p:sp>
        <p:nvSpPr>
          <p:cNvPr id="338" name="Title Text"/>
          <p:cNvSpPr txBox="1">
            <a:spLocks noGrp="1"/>
          </p:cNvSpPr>
          <p:nvPr>
            <p:ph type="title"/>
          </p:nvPr>
        </p:nvSpPr>
        <p:spPr>
          <a:xfrm>
            <a:off x="635001" y="635000"/>
            <a:ext cx="4828729" cy="2316996"/>
          </a:xfrm>
          <a:prstGeom prst="rect">
            <a:avLst/>
          </a:prstGeom>
        </p:spPr>
        <p:txBody>
          <a:bodyPr/>
          <a:lstStyle>
            <a:lvl1pPr>
              <a:defRPr>
                <a:solidFill>
                  <a:srgbClr val="FFFFFF"/>
                </a:solidFill>
              </a:defRPr>
            </a:lvl1pPr>
          </a:lstStyle>
          <a:p>
            <a:r>
              <a:t>Title Text</a:t>
            </a:r>
          </a:p>
        </p:txBody>
      </p:sp>
      <p:sp>
        <p:nvSpPr>
          <p:cNvPr id="339"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06988661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Photo - 5">
    <p:spTree>
      <p:nvGrpSpPr>
        <p:cNvPr id="1" name=""/>
        <p:cNvGrpSpPr/>
        <p:nvPr/>
      </p:nvGrpSpPr>
      <p:grpSpPr>
        <a:xfrm>
          <a:off x="0" y="0"/>
          <a:ext cx="0" cy="0"/>
          <a:chOff x="0" y="0"/>
          <a:chExt cx="0" cy="0"/>
        </a:xfrm>
      </p:grpSpPr>
      <p:sp>
        <p:nvSpPr>
          <p:cNvPr id="346" name="andreas-gucklhorn-285561-unsplash.jpg"/>
          <p:cNvSpPr>
            <a:spLocks noGrp="1"/>
          </p:cNvSpPr>
          <p:nvPr>
            <p:ph type="pic" sz="quarter" idx="13"/>
          </p:nvPr>
        </p:nvSpPr>
        <p:spPr>
          <a:xfrm>
            <a:off x="8128000" y="3426718"/>
            <a:ext cx="4064081" cy="3431222"/>
          </a:xfrm>
          <a:prstGeom prst="rect">
            <a:avLst/>
          </a:prstGeom>
        </p:spPr>
        <p:txBody>
          <a:bodyPr lIns="91439" tIns="45719" rIns="91439" bIns="45719">
            <a:noAutofit/>
          </a:bodyPr>
          <a:lstStyle/>
          <a:p>
            <a:endParaRPr/>
          </a:p>
        </p:txBody>
      </p:sp>
      <p:sp>
        <p:nvSpPr>
          <p:cNvPr id="347" name="solarpark-1288842.jpg"/>
          <p:cNvSpPr>
            <a:spLocks noGrp="1"/>
          </p:cNvSpPr>
          <p:nvPr>
            <p:ph type="pic" sz="quarter" idx="14"/>
          </p:nvPr>
        </p:nvSpPr>
        <p:spPr>
          <a:xfrm>
            <a:off x="4064000" y="3426718"/>
            <a:ext cx="4064081" cy="3431222"/>
          </a:xfrm>
          <a:prstGeom prst="rect">
            <a:avLst/>
          </a:prstGeom>
        </p:spPr>
        <p:txBody>
          <a:bodyPr lIns="91439" tIns="45719" rIns="91439" bIns="45719">
            <a:noAutofit/>
          </a:bodyPr>
          <a:lstStyle/>
          <a:p>
            <a:endParaRPr/>
          </a:p>
        </p:txBody>
      </p:sp>
      <p:sp>
        <p:nvSpPr>
          <p:cNvPr id="348" name="electricity-1330214.jpg"/>
          <p:cNvSpPr>
            <a:spLocks noGrp="1"/>
          </p:cNvSpPr>
          <p:nvPr>
            <p:ph type="pic" sz="quarter" idx="15"/>
          </p:nvPr>
        </p:nvSpPr>
        <p:spPr>
          <a:xfrm>
            <a:off x="0" y="3426718"/>
            <a:ext cx="4064081" cy="3431222"/>
          </a:xfrm>
          <a:prstGeom prst="rect">
            <a:avLst/>
          </a:prstGeom>
        </p:spPr>
        <p:txBody>
          <a:bodyPr lIns="91439" tIns="45719" rIns="91439" bIns="45719">
            <a:noAutofit/>
          </a:bodyPr>
          <a:lstStyle/>
          <a:p>
            <a:endParaRPr/>
          </a:p>
        </p:txBody>
      </p:sp>
      <p:sp>
        <p:nvSpPr>
          <p:cNvPr id="349" name="jason-blackeye-107478-unsplash.jpg"/>
          <p:cNvSpPr>
            <a:spLocks noGrp="1"/>
          </p:cNvSpPr>
          <p:nvPr>
            <p:ph type="pic" sz="half" idx="16"/>
          </p:nvPr>
        </p:nvSpPr>
        <p:spPr>
          <a:xfrm>
            <a:off x="6097410" y="1"/>
            <a:ext cx="6099950" cy="3431222"/>
          </a:xfrm>
          <a:prstGeom prst="rect">
            <a:avLst/>
          </a:prstGeom>
        </p:spPr>
        <p:txBody>
          <a:bodyPr lIns="91439" tIns="45719" rIns="91439" bIns="45719">
            <a:noAutofit/>
          </a:bodyPr>
          <a:lstStyle/>
          <a:p>
            <a:endParaRPr/>
          </a:p>
        </p:txBody>
      </p:sp>
      <p:sp>
        <p:nvSpPr>
          <p:cNvPr id="350" name="american-public-power-association-419672.jpg"/>
          <p:cNvSpPr>
            <a:spLocks noGrp="1"/>
          </p:cNvSpPr>
          <p:nvPr>
            <p:ph type="pic" sz="half" idx="17"/>
          </p:nvPr>
        </p:nvSpPr>
        <p:spPr>
          <a:xfrm>
            <a:off x="0" y="1"/>
            <a:ext cx="6099950" cy="3431222"/>
          </a:xfrm>
          <a:prstGeom prst="rect">
            <a:avLst/>
          </a:prstGeom>
        </p:spPr>
        <p:txBody>
          <a:bodyPr lIns="91439" tIns="45719" rIns="91439" bIns="45719">
            <a:noAutofit/>
          </a:bodyPr>
          <a:lstStyle/>
          <a:p>
            <a:endParaRPr/>
          </a:p>
        </p:txBody>
      </p:sp>
      <p:grpSp>
        <p:nvGrpSpPr>
          <p:cNvPr id="355" name="Group"/>
          <p:cNvGrpSpPr/>
          <p:nvPr/>
        </p:nvGrpSpPr>
        <p:grpSpPr>
          <a:xfrm>
            <a:off x="-204000" y="-120650"/>
            <a:ext cx="12600001" cy="7200001"/>
            <a:chOff x="0" y="0"/>
            <a:chExt cx="25199999" cy="14400000"/>
          </a:xfrm>
        </p:grpSpPr>
        <p:sp>
          <p:nvSpPr>
            <p:cNvPr id="351" name="Rectangle"/>
            <p:cNvSpPr/>
            <p:nvPr/>
          </p:nvSpPr>
          <p:spPr>
            <a:xfrm>
              <a:off x="12420000" y="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52" name="Rectangle"/>
            <p:cNvSpPr/>
            <p:nvPr/>
          </p:nvSpPr>
          <p:spPr>
            <a:xfrm rot="16200000">
              <a:off x="12420000" y="-5500700"/>
              <a:ext cx="360001" cy="25200000"/>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53" name="Rectangle"/>
            <p:cNvSpPr/>
            <p:nvPr/>
          </p:nvSpPr>
          <p:spPr>
            <a:xfrm>
              <a:off x="8356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sp>
          <p:nvSpPr>
            <p:cNvPr id="354" name="Rectangle"/>
            <p:cNvSpPr/>
            <p:nvPr/>
          </p:nvSpPr>
          <p:spPr>
            <a:xfrm>
              <a:off x="16484000" y="7200000"/>
              <a:ext cx="360001" cy="720000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412771">
                <a:defRPr sz="3200" b="0" cap="none">
                  <a:solidFill>
                    <a:srgbClr val="FFFFFF"/>
                  </a:solidFill>
                  <a:latin typeface="Helvetica Light"/>
                  <a:ea typeface="Helvetica Light"/>
                  <a:cs typeface="Helvetica Light"/>
                  <a:sym typeface="Helvetica Light"/>
                </a:defRPr>
              </a:pPr>
              <a:endParaRPr sz="1600" b="0">
                <a:latin typeface="Helvetica Light"/>
                <a:ea typeface="Helvetica Light"/>
                <a:cs typeface="Helvetica Light"/>
                <a:sym typeface="Helvetica Light"/>
              </a:endParaRPr>
            </a:p>
          </p:txBody>
        </p:sp>
      </p:grpSp>
      <p:sp>
        <p:nvSpPr>
          <p:cNvPr id="356" name="Slide Number"/>
          <p:cNvSpPr txBox="1">
            <a:spLocks noGrp="1"/>
          </p:cNvSpPr>
          <p:nvPr>
            <p:ph type="sldNum" sz="quarter" idx="2"/>
          </p:nvPr>
        </p:nvSpPr>
        <p:spPr>
          <a:xfrm>
            <a:off x="11842750" y="6477000"/>
            <a:ext cx="307777" cy="302647"/>
          </a:xfrm>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58041731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Basic Graph - Full">
    <p:spTree>
      <p:nvGrpSpPr>
        <p:cNvPr id="1" name=""/>
        <p:cNvGrpSpPr/>
        <p:nvPr/>
      </p:nvGrpSpPr>
      <p:grpSpPr>
        <a:xfrm>
          <a:off x="0" y="0"/>
          <a:ext cx="0" cy="0"/>
          <a:chOff x="0" y="0"/>
          <a:chExt cx="0" cy="0"/>
        </a:xfrm>
      </p:grpSpPr>
      <p:sp>
        <p:nvSpPr>
          <p:cNvPr id="363"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
        <p:nvSpPr>
          <p:cNvPr id="364" name="Object"/>
          <p:cNvSpPr txBox="1">
            <a:spLocks noGrp="1"/>
          </p:cNvSpPr>
          <p:nvPr>
            <p:ph idx="3"/>
          </p:nvPr>
        </p:nvSpPr>
        <p:spPr>
          <a:xfrm>
            <a:off x="508001" y="1270000"/>
            <a:ext cx="11176000" cy="4680000"/>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65" name="Title Text"/>
          <p:cNvSpPr txBox="1">
            <a:spLocks noGrp="1"/>
          </p:cNvSpPr>
          <p:nvPr>
            <p:ph type="title"/>
          </p:nvPr>
        </p:nvSpPr>
        <p:spPr>
          <a:xfrm>
            <a:off x="508001" y="317501"/>
            <a:ext cx="11176000" cy="878447"/>
          </a:xfrm>
          <a:prstGeom prst="rect">
            <a:avLst/>
          </a:prstGeom>
        </p:spPr>
        <p:txBody>
          <a:bodyPr/>
          <a:lstStyle/>
          <a:p>
            <a:r>
              <a:t>Title Text</a:t>
            </a:r>
          </a:p>
        </p:txBody>
      </p:sp>
    </p:spTree>
    <p:extLst>
      <p:ext uri="{BB962C8B-B14F-4D97-AF65-F5344CB8AC3E}">
        <p14:creationId xmlns:p14="http://schemas.microsoft.com/office/powerpoint/2010/main" val="271922226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Basic Graph - Half">
    <p:spTree>
      <p:nvGrpSpPr>
        <p:cNvPr id="1" name=""/>
        <p:cNvGrpSpPr/>
        <p:nvPr/>
      </p:nvGrpSpPr>
      <p:grpSpPr>
        <a:xfrm>
          <a:off x="0" y="0"/>
          <a:ext cx="0" cy="0"/>
          <a:chOff x="0" y="0"/>
          <a:chExt cx="0" cy="0"/>
        </a:xfrm>
      </p:grpSpPr>
      <p:sp>
        <p:nvSpPr>
          <p:cNvPr id="372" name="Slide Number"/>
          <p:cNvSpPr txBox="1">
            <a:spLocks noGrp="1"/>
          </p:cNvSpPr>
          <p:nvPr>
            <p:ph type="sldNum" sz="quarter" idx="2"/>
          </p:nvPr>
        </p:nvSpPr>
        <p:spPr>
          <a:xfrm>
            <a:off x="11842750" y="6477000"/>
            <a:ext cx="307777" cy="302647"/>
          </a:xfrm>
          <a:prstGeom prst="rect">
            <a:avLst/>
          </a:prstGeom>
        </p:spPr>
        <p:txBody>
          <a:bodyPr/>
          <a:lstStyle/>
          <a:p>
            <a:fld id="{86CB4B4D-7CA3-9044-876B-883B54F8677D}" type="slidenum">
              <a:rPr/>
              <a:pPr/>
              <a:t>‹#›</a:t>
            </a:fld>
            <a:endParaRPr/>
          </a:p>
        </p:txBody>
      </p:sp>
      <p:sp>
        <p:nvSpPr>
          <p:cNvPr id="373" name="Object"/>
          <p:cNvSpPr txBox="1">
            <a:spLocks noGrp="1"/>
          </p:cNvSpPr>
          <p:nvPr>
            <p:ph sz="half" idx="3"/>
          </p:nvPr>
        </p:nvSpPr>
        <p:spPr>
          <a:xfrm>
            <a:off x="508000" y="1270001"/>
            <a:ext cx="5588000" cy="4861396"/>
          </a:xfrm>
          <a:prstGeom prst="rect">
            <a:avLst/>
          </a:prstGeom>
        </p:spPr>
        <p:txBody>
          <a:bodyPr lIns="50800" tIns="50800" rIns="50800" bIns="50800" anchor="ctr"/>
          <a:lstStyle>
            <a:lvl1pPr marL="0" indent="0" algn="ctr">
              <a:spcBef>
                <a:spcPts val="0"/>
              </a:spcBef>
              <a:buSzTx/>
              <a:buNone/>
              <a:defRPr sz="5600">
                <a:solidFill>
                  <a:srgbClr val="000000"/>
                </a:solidFill>
                <a:latin typeface="Gill Sans"/>
                <a:sym typeface="Gill Sans"/>
              </a:defRPr>
            </a:lvl1pPr>
          </a:lstStyle>
          <a:p>
            <a:pPr marL="0" indent="0" algn="ctr">
              <a:spcBef>
                <a:spcPts val="0"/>
              </a:spcBef>
              <a:buSzTx/>
              <a:buNone/>
              <a:defRPr sz="5600">
                <a:solidFill>
                  <a:srgbClr val="000000"/>
                </a:solidFill>
                <a:latin typeface="Gill Sans"/>
                <a:ea typeface="Gill Sans"/>
                <a:cs typeface="Gill Sans"/>
                <a:sym typeface="Gill Sans"/>
              </a:defRPr>
            </a:pPr>
            <a:endParaRPr/>
          </a:p>
        </p:txBody>
      </p:sp>
      <p:sp>
        <p:nvSpPr>
          <p:cNvPr id="374" name="Title Text"/>
          <p:cNvSpPr txBox="1">
            <a:spLocks noGrp="1"/>
          </p:cNvSpPr>
          <p:nvPr>
            <p:ph type="title"/>
          </p:nvPr>
        </p:nvSpPr>
        <p:spPr>
          <a:xfrm>
            <a:off x="508001" y="317501"/>
            <a:ext cx="11176000" cy="878447"/>
          </a:xfrm>
          <a:prstGeom prst="rect">
            <a:avLst/>
          </a:prstGeom>
        </p:spPr>
        <p:txBody>
          <a:bodyPr/>
          <a:lstStyle/>
          <a:p>
            <a:r>
              <a:t>Title Text</a:t>
            </a:r>
          </a:p>
        </p:txBody>
      </p:sp>
      <p:sp>
        <p:nvSpPr>
          <p:cNvPr id="375" name="Body Level One…"/>
          <p:cNvSpPr txBox="1">
            <a:spLocks noGrp="1"/>
          </p:cNvSpPr>
          <p:nvPr>
            <p:ph type="body" sz="half" idx="1"/>
          </p:nvPr>
        </p:nvSpPr>
        <p:spPr>
          <a:xfrm>
            <a:off x="6346903" y="1270001"/>
            <a:ext cx="5336638" cy="5114143"/>
          </a:xfrm>
          <a:prstGeom prst="rect">
            <a:avLst/>
          </a:prstGeom>
        </p:spPr>
        <p:txBody>
          <a:bodyPr lIns="50800" tIns="50800" rIns="50800" bIns="50800"/>
          <a:lstStyle>
            <a:lvl1pPr>
              <a:buBlip>
                <a:blip r:embed="rId2"/>
              </a:buBlip>
            </a:lvl1pPr>
            <a:lvl2pPr marL="549547" indent="-232031">
              <a:buSzPct val="75000"/>
            </a:lvl2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558560456"/>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81323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F6DF5D2-6F09-4539-A6D4-16F389B6E61D}" type="datetime1">
              <a:rPr lang="en-US" smtClean="0">
                <a:solidFill>
                  <a:prstClr val="black">
                    <a:tint val="75000"/>
                  </a:prstClr>
                </a:solidFill>
              </a:rPr>
              <a:pPr/>
              <a:t>6/6/2022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11213137" y="6356350"/>
            <a:ext cx="307777" cy="302647"/>
          </a:xfrm>
          <a:prstGeom prst="rect">
            <a:avLst/>
          </a:prstGeom>
        </p:spPr>
        <p:txBody>
          <a:bodyPr/>
          <a:lstStyle/>
          <a:p>
            <a:fld id="{A04702AD-217A-4700-B907-9A8ADF0339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02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C09B-069A-1DE1-95F5-D031945FF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D3FDEA-926D-6160-B8AA-9BE59F2AD8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BCF801-DFFC-A375-FD9F-4AC6FBCCD5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900CB4-7EF0-A593-454E-3B429E6BC0A6}"/>
              </a:ext>
            </a:extLst>
          </p:cNvPr>
          <p:cNvSpPr>
            <a:spLocks noGrp="1"/>
          </p:cNvSpPr>
          <p:nvPr>
            <p:ph type="dt" sz="half" idx="10"/>
          </p:nvPr>
        </p:nvSpPr>
        <p:spPr/>
        <p:txBody>
          <a:bodyPr/>
          <a:lstStyle/>
          <a:p>
            <a:fld id="{A48BA112-5D5F-4D73-AF52-C75EC62535BA}" type="datetimeFigureOut">
              <a:rPr lang="en-US" smtClean="0"/>
              <a:t>6/6/2022</a:t>
            </a:fld>
            <a:endParaRPr lang="en-US"/>
          </a:p>
        </p:txBody>
      </p:sp>
      <p:sp>
        <p:nvSpPr>
          <p:cNvPr id="6" name="Footer Placeholder 5">
            <a:extLst>
              <a:ext uri="{FF2B5EF4-FFF2-40B4-BE49-F238E27FC236}">
                <a16:creationId xmlns:a16="http://schemas.microsoft.com/office/drawing/2014/main" id="{5D5763C9-C480-2178-9DCF-986878A1C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492FCD-F280-FB9D-762C-8CF123AAA77E}"/>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44142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4FF4-5EB2-037D-A21E-49CD76916F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E2BC37-3901-707F-E935-ACF9709441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D3FF7D-AFE1-EA5A-FE58-68D5304762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2F3380-6767-94A6-FDD9-2105D8706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A4A580-DC50-934D-DF3E-8039D0D3D9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6F5249-1578-9FFB-F271-82C3B02ED17C}"/>
              </a:ext>
            </a:extLst>
          </p:cNvPr>
          <p:cNvSpPr>
            <a:spLocks noGrp="1"/>
          </p:cNvSpPr>
          <p:nvPr>
            <p:ph type="dt" sz="half" idx="10"/>
          </p:nvPr>
        </p:nvSpPr>
        <p:spPr/>
        <p:txBody>
          <a:bodyPr/>
          <a:lstStyle/>
          <a:p>
            <a:fld id="{A48BA112-5D5F-4D73-AF52-C75EC62535BA}" type="datetimeFigureOut">
              <a:rPr lang="en-US" smtClean="0"/>
              <a:t>6/6/2022</a:t>
            </a:fld>
            <a:endParaRPr lang="en-US"/>
          </a:p>
        </p:txBody>
      </p:sp>
      <p:sp>
        <p:nvSpPr>
          <p:cNvPr id="8" name="Footer Placeholder 7">
            <a:extLst>
              <a:ext uri="{FF2B5EF4-FFF2-40B4-BE49-F238E27FC236}">
                <a16:creationId xmlns:a16="http://schemas.microsoft.com/office/drawing/2014/main" id="{696D8842-F9B7-484C-0B63-DC2BFE2F17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F627EA-AD46-847E-2650-3A2CA34387FF}"/>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192462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C36A-3973-E942-B41A-C52A935D34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A621F-50C2-962D-383D-886560B616D0}"/>
              </a:ext>
            </a:extLst>
          </p:cNvPr>
          <p:cNvSpPr>
            <a:spLocks noGrp="1"/>
          </p:cNvSpPr>
          <p:nvPr>
            <p:ph type="dt" sz="half" idx="10"/>
          </p:nvPr>
        </p:nvSpPr>
        <p:spPr/>
        <p:txBody>
          <a:bodyPr/>
          <a:lstStyle/>
          <a:p>
            <a:fld id="{A48BA112-5D5F-4D73-AF52-C75EC62535BA}" type="datetimeFigureOut">
              <a:rPr lang="en-US" smtClean="0"/>
              <a:t>6/6/2022</a:t>
            </a:fld>
            <a:endParaRPr lang="en-US"/>
          </a:p>
        </p:txBody>
      </p:sp>
      <p:sp>
        <p:nvSpPr>
          <p:cNvPr id="4" name="Footer Placeholder 3">
            <a:extLst>
              <a:ext uri="{FF2B5EF4-FFF2-40B4-BE49-F238E27FC236}">
                <a16:creationId xmlns:a16="http://schemas.microsoft.com/office/drawing/2014/main" id="{A45AFB17-03D2-3F09-6C7F-1BE9F02E64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691492-90AC-8AF3-B61D-1851336B718E}"/>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374617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29B90-37A1-85CC-8FD1-A7DC3BA81761}"/>
              </a:ext>
            </a:extLst>
          </p:cNvPr>
          <p:cNvSpPr>
            <a:spLocks noGrp="1"/>
          </p:cNvSpPr>
          <p:nvPr>
            <p:ph type="dt" sz="half" idx="10"/>
          </p:nvPr>
        </p:nvSpPr>
        <p:spPr/>
        <p:txBody>
          <a:bodyPr/>
          <a:lstStyle/>
          <a:p>
            <a:fld id="{A48BA112-5D5F-4D73-AF52-C75EC62535BA}" type="datetimeFigureOut">
              <a:rPr lang="en-US" smtClean="0"/>
              <a:t>6/6/2022</a:t>
            </a:fld>
            <a:endParaRPr lang="en-US"/>
          </a:p>
        </p:txBody>
      </p:sp>
      <p:sp>
        <p:nvSpPr>
          <p:cNvPr id="3" name="Footer Placeholder 2">
            <a:extLst>
              <a:ext uri="{FF2B5EF4-FFF2-40B4-BE49-F238E27FC236}">
                <a16:creationId xmlns:a16="http://schemas.microsoft.com/office/drawing/2014/main" id="{C8C3E80C-054B-29C3-5E0B-DD710746BE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5AA565-43D1-3939-8250-241EB8DE4AD8}"/>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304595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1CF5A-A85B-2AA1-B197-139829C38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D0941A-4E6E-FC0B-44F7-11728957EB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E0F1E9-31AA-8991-0C45-0D5042E94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B0FD9B-AC63-8DA2-02D2-0693FC03DCBD}"/>
              </a:ext>
            </a:extLst>
          </p:cNvPr>
          <p:cNvSpPr>
            <a:spLocks noGrp="1"/>
          </p:cNvSpPr>
          <p:nvPr>
            <p:ph type="dt" sz="half" idx="10"/>
          </p:nvPr>
        </p:nvSpPr>
        <p:spPr/>
        <p:txBody>
          <a:bodyPr/>
          <a:lstStyle/>
          <a:p>
            <a:fld id="{A48BA112-5D5F-4D73-AF52-C75EC62535BA}" type="datetimeFigureOut">
              <a:rPr lang="en-US" smtClean="0"/>
              <a:t>6/6/2022</a:t>
            </a:fld>
            <a:endParaRPr lang="en-US"/>
          </a:p>
        </p:txBody>
      </p:sp>
      <p:sp>
        <p:nvSpPr>
          <p:cNvPr id="6" name="Footer Placeholder 5">
            <a:extLst>
              <a:ext uri="{FF2B5EF4-FFF2-40B4-BE49-F238E27FC236}">
                <a16:creationId xmlns:a16="http://schemas.microsoft.com/office/drawing/2014/main" id="{7FCA6F68-958D-DD19-D9E1-326B60960F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E0BFA-5CCA-1C94-3704-C2C80D8FE0BF}"/>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227568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EF26-4FA4-07D4-85C9-0153427C8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A97CA3-D5EE-9AB9-EA8F-37A2E51BA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EEA811-7303-00F1-EC2D-7A91C55C5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03CDD-9ED8-F954-A52D-F1B086F80267}"/>
              </a:ext>
            </a:extLst>
          </p:cNvPr>
          <p:cNvSpPr>
            <a:spLocks noGrp="1"/>
          </p:cNvSpPr>
          <p:nvPr>
            <p:ph type="dt" sz="half" idx="10"/>
          </p:nvPr>
        </p:nvSpPr>
        <p:spPr/>
        <p:txBody>
          <a:bodyPr/>
          <a:lstStyle/>
          <a:p>
            <a:fld id="{A48BA112-5D5F-4D73-AF52-C75EC62535BA}" type="datetimeFigureOut">
              <a:rPr lang="en-US" smtClean="0"/>
              <a:t>6/6/2022</a:t>
            </a:fld>
            <a:endParaRPr lang="en-US"/>
          </a:p>
        </p:txBody>
      </p:sp>
      <p:sp>
        <p:nvSpPr>
          <p:cNvPr id="6" name="Footer Placeholder 5">
            <a:extLst>
              <a:ext uri="{FF2B5EF4-FFF2-40B4-BE49-F238E27FC236}">
                <a16:creationId xmlns:a16="http://schemas.microsoft.com/office/drawing/2014/main" id="{7FFA4625-78BA-9F1E-4341-6A50BFC96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FA089-C9E0-9336-DD07-B85BA17F34D0}"/>
              </a:ext>
            </a:extLst>
          </p:cNvPr>
          <p:cNvSpPr>
            <a:spLocks noGrp="1"/>
          </p:cNvSpPr>
          <p:nvPr>
            <p:ph type="sldNum" sz="quarter" idx="12"/>
          </p:nvPr>
        </p:nvSpPr>
        <p:spPr/>
        <p:txBody>
          <a:bodyPr/>
          <a:lstStyle/>
          <a:p>
            <a:fld id="{9B756D7B-2AA8-4FB9-A0DC-A934D6E36F60}" type="slidenum">
              <a:rPr lang="en-US" smtClean="0"/>
              <a:t>‹#›</a:t>
            </a:fld>
            <a:endParaRPr lang="en-US"/>
          </a:p>
        </p:txBody>
      </p:sp>
    </p:spTree>
    <p:extLst>
      <p:ext uri="{BB962C8B-B14F-4D97-AF65-F5344CB8AC3E}">
        <p14:creationId xmlns:p14="http://schemas.microsoft.com/office/powerpoint/2010/main" val="288708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3.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AD6AB4-4AED-9729-7474-325BD43AEE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08031A-B954-667A-4045-BF1B0D38E0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9ACE9-2A44-AA37-EF26-36E2E9C1E0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BA112-5D5F-4D73-AF52-C75EC62535BA}" type="datetimeFigureOut">
              <a:rPr lang="en-US" smtClean="0"/>
              <a:t>6/6/2022</a:t>
            </a:fld>
            <a:endParaRPr lang="en-US"/>
          </a:p>
        </p:txBody>
      </p:sp>
      <p:sp>
        <p:nvSpPr>
          <p:cNvPr id="5" name="Footer Placeholder 4">
            <a:extLst>
              <a:ext uri="{FF2B5EF4-FFF2-40B4-BE49-F238E27FC236}">
                <a16:creationId xmlns:a16="http://schemas.microsoft.com/office/drawing/2014/main" id="{D8C97306-778C-D5D0-F6AE-A024190FD3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9F3BC2-BE28-9B5D-FF45-DAFEACD15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56D7B-2AA8-4FB9-A0DC-A934D6E36F60}" type="slidenum">
              <a:rPr lang="en-US" smtClean="0"/>
              <a:t>‹#›</a:t>
            </a:fld>
            <a:endParaRPr lang="en-US"/>
          </a:p>
        </p:txBody>
      </p:sp>
    </p:spTree>
    <p:extLst>
      <p:ext uri="{BB962C8B-B14F-4D97-AF65-F5344CB8AC3E}">
        <p14:creationId xmlns:p14="http://schemas.microsoft.com/office/powerpoint/2010/main" val="2994047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ransparent CRLC logo.png" descr="transparent CRLC logo.png"/>
          <p:cNvPicPr>
            <a:picLocks noChangeAspect="1"/>
          </p:cNvPicPr>
          <p:nvPr/>
        </p:nvPicPr>
        <p:blipFill>
          <a:blip r:embed="rId30">
            <a:alphaModFix amt="60000"/>
          </a:blip>
          <a:stretch>
            <a:fillRect/>
          </a:stretch>
        </p:blipFill>
        <p:spPr>
          <a:xfrm>
            <a:off x="180001" y="6251527"/>
            <a:ext cx="453473" cy="453473"/>
          </a:xfrm>
          <a:prstGeom prst="rect">
            <a:avLst/>
          </a:prstGeom>
          <a:ln w="12700">
            <a:miter lim="400000"/>
          </a:ln>
        </p:spPr>
      </p:pic>
      <p:sp>
        <p:nvSpPr>
          <p:cNvPr id="3" name="Title Text"/>
          <p:cNvSpPr txBox="1">
            <a:spLocks noGrp="1"/>
          </p:cNvSpPr>
          <p:nvPr>
            <p:ph type="title"/>
          </p:nvPr>
        </p:nvSpPr>
        <p:spPr>
          <a:xfrm>
            <a:off x="508000" y="317500"/>
            <a:ext cx="11292000" cy="69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4" name="Body Level One…"/>
          <p:cNvSpPr txBox="1">
            <a:spLocks noGrp="1"/>
          </p:cNvSpPr>
          <p:nvPr>
            <p:ph type="body" idx="1"/>
          </p:nvPr>
        </p:nvSpPr>
        <p:spPr>
          <a:xfrm>
            <a:off x="508001" y="1206501"/>
            <a:ext cx="11176000" cy="4762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buBlip>
                <a:blip r:embed="rId31"/>
              </a:buBlip>
            </a:lvl1pPr>
            <a:lvl2pPr marL="1066800" indent="-342900">
              <a:buSzPct val="94000"/>
              <a:buChar char="•"/>
              <a:defRPr sz="3800"/>
            </a:lvl2pPr>
            <a:lvl3pPr marL="1685192" indent="-415192">
              <a:buSzPct val="75000"/>
              <a:buChar char="•"/>
              <a:defRPr sz="3400"/>
            </a:lvl3pPr>
            <a:lvl4pPr marL="2271346" indent="-366346">
              <a:buSzPct val="75000"/>
              <a:buChar char="•"/>
              <a:defRPr sz="3000"/>
            </a:lvl4pPr>
            <a:lvl5pPr marL="2881923" indent="-341923">
              <a:buSzPct val="75000"/>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844018" y="6473867"/>
            <a:ext cx="307777" cy="302647"/>
          </a:xfrm>
          <a:prstGeom prst="rect">
            <a:avLst/>
          </a:prstGeom>
          <a:ln w="12700">
            <a:miter lim="400000"/>
          </a:ln>
        </p:spPr>
        <p:txBody>
          <a:bodyPr wrap="none" lIns="50800" tIns="50800" rIns="50800" bIns="50800">
            <a:spAutoFit/>
          </a:bodyPr>
          <a:lstStyle>
            <a:lvl1pPr algn="l">
              <a:defRPr sz="1300" cap="none">
                <a:solidFill>
                  <a:srgbClr val="000000"/>
                </a:solidFill>
              </a:defRPr>
            </a:lvl1pPr>
          </a:lstStyle>
          <a:p>
            <a:pPr defTabSz="412771"/>
            <a:fld id="{86CB4B4D-7CA3-9044-876B-883B54F8677D}" type="slidenum">
              <a:rPr lang="en-US" smtClean="0">
                <a:sym typeface="Helvetica"/>
              </a:rPr>
              <a:pPr defTabSz="412771"/>
              <a:t>‹#›</a:t>
            </a:fld>
            <a:endParaRPr lang="en-US">
              <a:sym typeface="Helvetica"/>
            </a:endParaRPr>
          </a:p>
        </p:txBody>
      </p:sp>
    </p:spTree>
    <p:extLst>
      <p:ext uri="{BB962C8B-B14F-4D97-AF65-F5344CB8AC3E}">
        <p14:creationId xmlns:p14="http://schemas.microsoft.com/office/powerpoint/2010/main" val="24037141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ransition spd="med"/>
  <p:txStyles>
    <p:titleStyle>
      <a:lvl1pPr marL="0" marR="0" indent="0"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1pPr>
      <a:lvl2pPr marL="0" marR="0" indent="114306"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2pPr>
      <a:lvl3pPr marL="0" marR="0" indent="228611"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3pPr>
      <a:lvl4pPr marL="0" marR="0" indent="342917"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4pPr>
      <a:lvl5pPr marL="0" marR="0" indent="457223"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5pPr>
      <a:lvl6pPr marL="0" marR="0" indent="571529"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6pPr>
      <a:lvl7pPr marL="0" marR="0" indent="685835"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7pPr>
      <a:lvl8pPr marL="0" marR="0" indent="800140"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8pPr>
      <a:lvl9pPr marL="0" marR="0" indent="914446" algn="l" defTabSz="412771" rtl="0" latinLnBrk="0">
        <a:lnSpc>
          <a:spcPct val="100000"/>
        </a:lnSpc>
        <a:spcBef>
          <a:spcPts val="0"/>
        </a:spcBef>
        <a:spcAft>
          <a:spcPts val="0"/>
        </a:spcAft>
        <a:buClrTx/>
        <a:buSzTx/>
        <a:buFontTx/>
        <a:buNone/>
        <a:tabLst/>
        <a:defRPr sz="4001" b="1" i="0" u="none" strike="noStrike" cap="none" spc="0" baseline="0">
          <a:ln>
            <a:noFill/>
          </a:ln>
          <a:solidFill>
            <a:srgbClr val="8DC63F"/>
          </a:solidFill>
          <a:uFillTx/>
          <a:latin typeface="+mn-lt"/>
          <a:ea typeface="+mn-ea"/>
          <a:cs typeface="+mn-cs"/>
          <a:sym typeface="Helvetica"/>
        </a:defRPr>
      </a:lvl9pPr>
    </p:titleStyle>
    <p:bodyStyle>
      <a:lvl1pPr marL="304815" marR="0" indent="-292115" algn="l" defTabSz="412771" rtl="0" latinLnBrk="0">
        <a:lnSpc>
          <a:spcPct val="100000"/>
        </a:lnSpc>
        <a:spcBef>
          <a:spcPts val="1500"/>
        </a:spcBef>
        <a:spcAft>
          <a:spcPts val="0"/>
        </a:spcAft>
        <a:buClrTx/>
        <a:buSzPct val="50000"/>
        <a:buFontTx/>
        <a:buBlip>
          <a:blip r:embed="rId31"/>
        </a:buBlip>
        <a:tabLst/>
        <a:defRPr sz="2501" b="0" i="0" u="none" strike="noStrike" cap="none" spc="0" baseline="0">
          <a:ln>
            <a:noFill/>
          </a:ln>
          <a:solidFill>
            <a:srgbClr val="333333"/>
          </a:solidFill>
          <a:uFillTx/>
          <a:latin typeface="+mn-lt"/>
          <a:ea typeface="+mn-ea"/>
          <a:cs typeface="+mn-cs"/>
          <a:sym typeface="Helvetica"/>
        </a:defRPr>
      </a:lvl1pPr>
      <a:lvl2pPr marL="622820" marR="0" indent="-305303"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2pPr>
      <a:lvl3pPr marL="940335" marR="0" indent="-305303"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3pPr>
      <a:lvl4pPr marL="1257851" marR="0" indent="-305303"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4pPr>
      <a:lvl5pPr marL="1575367" marR="0" indent="-305303"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5pPr>
      <a:lvl6pPr marL="1892883" marR="0" indent="-305304"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6pPr>
      <a:lvl7pPr marL="2210399" marR="0" indent="-305304"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7pPr>
      <a:lvl8pPr marL="2527915" marR="0" indent="-305304"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8pPr>
      <a:lvl9pPr marL="2845431" marR="0" indent="-305304" algn="l" defTabSz="412771" rtl="0" latinLnBrk="0">
        <a:lnSpc>
          <a:spcPct val="100000"/>
        </a:lnSpc>
        <a:spcBef>
          <a:spcPts val="1500"/>
        </a:spcBef>
        <a:spcAft>
          <a:spcPts val="0"/>
        </a:spcAft>
        <a:buClrTx/>
        <a:buSzPct val="50000"/>
        <a:buFontTx/>
        <a:buBlip>
          <a:blip r:embed="rId32"/>
        </a:buBlip>
        <a:tabLst/>
        <a:defRPr sz="2501" b="0" i="0" u="none" strike="noStrike" cap="none" spc="0" baseline="0">
          <a:ln>
            <a:noFill/>
          </a:ln>
          <a:solidFill>
            <a:srgbClr val="333333"/>
          </a:solidFill>
          <a:uFillTx/>
          <a:latin typeface="+mn-lt"/>
          <a:ea typeface="+mn-ea"/>
          <a:cs typeface="+mn-cs"/>
          <a:sym typeface="Helvetica"/>
        </a:defRPr>
      </a:lvl9pPr>
    </p:bodyStyle>
    <p:otherStyle>
      <a:lvl1pPr marL="0" marR="0" indent="0"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1pPr>
      <a:lvl2pPr marL="0" marR="0" indent="114306"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2pPr>
      <a:lvl3pPr marL="0" marR="0" indent="228611"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3pPr>
      <a:lvl4pPr marL="0" marR="0" indent="342917"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4pPr>
      <a:lvl5pPr marL="0" marR="0" indent="457223"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5pPr>
      <a:lvl6pPr marL="0" marR="0" indent="571529"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6pPr>
      <a:lvl7pPr marL="0" marR="0" indent="685835"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7pPr>
      <a:lvl8pPr marL="0" marR="0" indent="800140"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8pPr>
      <a:lvl9pPr marL="0" marR="0" indent="914446" algn="l" defTabSz="412771" rtl="0" latinLnBrk="0">
        <a:lnSpc>
          <a:spcPct val="100000"/>
        </a:lnSpc>
        <a:spcBef>
          <a:spcPts val="0"/>
        </a:spcBef>
        <a:spcAft>
          <a:spcPts val="0"/>
        </a:spcAft>
        <a:buClrTx/>
        <a:buSzTx/>
        <a:buFontTx/>
        <a:buNone/>
        <a:tabLst/>
        <a:defRPr sz="13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aceee.org/sites/default/files/pdfs/b2201.pd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aceee.org/sites/default/files/pdfs/b2201.pdf"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9304-CABD-00BE-EECA-482574B65C23}"/>
              </a:ext>
            </a:extLst>
          </p:cNvPr>
          <p:cNvSpPr>
            <a:spLocks noGrp="1"/>
          </p:cNvSpPr>
          <p:nvPr>
            <p:ph type="title"/>
          </p:nvPr>
        </p:nvSpPr>
        <p:spPr>
          <a:xfrm>
            <a:off x="253497" y="1059718"/>
            <a:ext cx="11624650" cy="1325563"/>
          </a:xfrm>
        </p:spPr>
        <p:txBody>
          <a:bodyPr/>
          <a:lstStyle/>
          <a:p>
            <a:pPr algn="ctr"/>
            <a:r>
              <a:rPr lang="en-US" b="1" dirty="0">
                <a:latin typeface="+mn-lt"/>
              </a:rPr>
              <a:t>Building Electrification (BE) Legislative Recommendations</a:t>
            </a:r>
          </a:p>
        </p:txBody>
      </p:sp>
      <p:sp>
        <p:nvSpPr>
          <p:cNvPr id="3" name="Content Placeholder 2">
            <a:extLst>
              <a:ext uri="{FF2B5EF4-FFF2-40B4-BE49-F238E27FC236}">
                <a16:creationId xmlns:a16="http://schemas.microsoft.com/office/drawing/2014/main" id="{A85D7275-FC3B-FB58-695C-A99730CD5350}"/>
              </a:ext>
            </a:extLst>
          </p:cNvPr>
          <p:cNvSpPr>
            <a:spLocks noGrp="1"/>
          </p:cNvSpPr>
          <p:nvPr>
            <p:ph idx="1"/>
          </p:nvPr>
        </p:nvSpPr>
        <p:spPr>
          <a:xfrm>
            <a:off x="368968" y="2774765"/>
            <a:ext cx="11277600" cy="3770414"/>
          </a:xfrm>
        </p:spPr>
        <p:txBody>
          <a:bodyPr>
            <a:normAutofit/>
          </a:bodyPr>
          <a:lstStyle/>
          <a:p>
            <a:pPr marL="0" indent="0" algn="ctr">
              <a:buNone/>
            </a:pPr>
            <a:endParaRPr lang="en-US" b="1" dirty="0"/>
          </a:p>
          <a:p>
            <a:pPr marL="0" marR="0" indent="0" algn="ctr">
              <a:lnSpc>
                <a:spcPct val="107000"/>
              </a:lnSpc>
              <a:spcBef>
                <a:spcPts val="0"/>
              </a:spcBef>
              <a:spcAft>
                <a:spcPts val="0"/>
              </a:spcAft>
              <a:buNone/>
            </a:pPr>
            <a:r>
              <a:rPr lang="en-US" b="1" dirty="0">
                <a:effectLst/>
                <a:ea typeface="Times New Roman" panose="02020603050405020304" pitchFamily="18" charset="0"/>
                <a:cs typeface="Times New Roman" panose="02020603050405020304" pitchFamily="18" charset="0"/>
              </a:rPr>
              <a:t>Sorted according to ACEEE </a:t>
            </a:r>
            <a:r>
              <a:rPr lang="en-US" b="1" u="sng" dirty="0">
                <a:solidFill>
                  <a:srgbClr val="0097A7"/>
                </a:solidFill>
                <a:effectLst/>
                <a:ea typeface="Times New Roman" panose="02020603050405020304" pitchFamily="18" charset="0"/>
                <a:cs typeface="Times New Roman" panose="02020603050405020304" pitchFamily="18" charset="0"/>
                <a:hlinkClick r:id="rId2"/>
              </a:rPr>
              <a:t>Key Recommendations for State Legislators</a:t>
            </a:r>
            <a:endParaRPr lang="en-US" b="1"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b="1" dirty="0">
                <a:solidFill>
                  <a:srgbClr val="000000"/>
                </a:solidFill>
                <a:effectLst/>
                <a:ea typeface="Times New Roman" panose="02020603050405020304" pitchFamily="18" charset="0"/>
                <a:cs typeface="Times New Roman" panose="02020603050405020304" pitchFamily="18" charset="0"/>
              </a:rPr>
              <a:t>American Council for an Energy-Efficient Economy</a:t>
            </a:r>
            <a:endParaRPr lang="en-US" b="1"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b="1" dirty="0">
                <a:solidFill>
                  <a:srgbClr val="000000"/>
                </a:solidFill>
                <a:effectLst/>
                <a:ea typeface="Times New Roman" panose="02020603050405020304" pitchFamily="18" charset="0"/>
                <a:cs typeface="Times New Roman" panose="02020603050405020304" pitchFamily="18" charset="0"/>
              </a:rPr>
              <a:t>“Building Electrification: Programs and Best Practices,” Feb 2022 (page ix)</a:t>
            </a:r>
            <a:endParaRPr lang="en-US" b="1" dirty="0">
              <a:effectLst/>
              <a:ea typeface="Calibri" panose="020F0502020204030204" pitchFamily="34" charset="0"/>
              <a:cs typeface="Times New Roman" panose="02020603050405020304" pitchFamily="18" charset="0"/>
            </a:endParaRPr>
          </a:p>
          <a:p>
            <a:pPr marL="0" indent="0" algn="ctr">
              <a:buNone/>
            </a:pPr>
            <a:endParaRPr lang="en-US" sz="3200" b="1" dirty="0"/>
          </a:p>
          <a:p>
            <a:pPr marL="0" indent="0" algn="ctr">
              <a:buNone/>
            </a:pPr>
            <a:r>
              <a:rPr lang="en-US" sz="3200" b="1" dirty="0"/>
              <a:t>From NJ 50 x 30 Building Electrification Team</a:t>
            </a:r>
          </a:p>
          <a:p>
            <a:pPr marL="0" indent="0" algn="ctr">
              <a:buNone/>
            </a:pPr>
            <a:r>
              <a:rPr lang="en-US" b="1" dirty="0"/>
              <a:t>June 6, 2022</a:t>
            </a:r>
          </a:p>
          <a:p>
            <a:pPr marL="0" indent="0" algn="ctr">
              <a:buNone/>
            </a:pPr>
            <a:endParaRPr lang="en-US" dirty="0"/>
          </a:p>
        </p:txBody>
      </p:sp>
    </p:spTree>
    <p:extLst>
      <p:ext uri="{BB962C8B-B14F-4D97-AF65-F5344CB8AC3E}">
        <p14:creationId xmlns:p14="http://schemas.microsoft.com/office/powerpoint/2010/main" val="3530687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C61FF5-A28E-0FFC-B949-072B359F4813}"/>
              </a:ext>
            </a:extLst>
          </p:cNvPr>
          <p:cNvPicPr>
            <a:picLocks noChangeAspect="1"/>
          </p:cNvPicPr>
          <p:nvPr/>
        </p:nvPicPr>
        <p:blipFill>
          <a:blip r:embed="rId2"/>
          <a:stretch>
            <a:fillRect/>
          </a:stretch>
        </p:blipFill>
        <p:spPr>
          <a:xfrm>
            <a:off x="1345324" y="-73573"/>
            <a:ext cx="9312166" cy="6858000"/>
          </a:xfrm>
          <a:prstGeom prst="rect">
            <a:avLst/>
          </a:prstGeom>
        </p:spPr>
      </p:pic>
    </p:spTree>
    <p:extLst>
      <p:ext uri="{BB962C8B-B14F-4D97-AF65-F5344CB8AC3E}">
        <p14:creationId xmlns:p14="http://schemas.microsoft.com/office/powerpoint/2010/main" val="236418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9582-6676-C9D5-F379-4F5BEFB4749F}"/>
              </a:ext>
            </a:extLst>
          </p:cNvPr>
          <p:cNvSpPr>
            <a:spLocks noGrp="1"/>
          </p:cNvSpPr>
          <p:nvPr>
            <p:ph type="title"/>
          </p:nvPr>
        </p:nvSpPr>
        <p:spPr>
          <a:xfrm>
            <a:off x="508000" y="317500"/>
            <a:ext cx="11292000" cy="931878"/>
          </a:xfrm>
        </p:spPr>
        <p:txBody>
          <a:bodyPr>
            <a:normAutofit/>
          </a:bodyPr>
          <a:lstStyle/>
          <a:p>
            <a:pPr marL="0" marR="0" algn="ctr">
              <a:lnSpc>
                <a:spcPct val="107000"/>
              </a:lnSpc>
              <a:spcBef>
                <a:spcPts val="0"/>
              </a:spcBef>
              <a:spcAft>
                <a:spcPts val="0"/>
              </a:spcAft>
            </a:pPr>
            <a:r>
              <a:rPr lang="en-US" sz="2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ACEEE</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b="1" u="sng" dirty="0">
                <a:solidFill>
                  <a:srgbClr val="0097A7"/>
                </a:solidFill>
                <a:effectLst/>
                <a:latin typeface="Arial" panose="020B0604020202020204" pitchFamily="34" charset="0"/>
                <a:ea typeface="Times New Roman" panose="02020603050405020304" pitchFamily="18" charset="0"/>
                <a:cs typeface="Times New Roman" panose="02020603050405020304" pitchFamily="18" charset="0"/>
                <a:hlinkClick r:id="rId2"/>
              </a:rPr>
              <a:t>Key Recommendations for State Legislators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American Council for an Energy-Efficient Economy</a:t>
            </a:r>
            <a:endParaRPr lang="en-US" sz="5400" dirty="0">
              <a:solidFill>
                <a:srgbClr val="00B050"/>
              </a:solidFill>
            </a:endParaRPr>
          </a:p>
        </p:txBody>
      </p:sp>
      <p:sp>
        <p:nvSpPr>
          <p:cNvPr id="3" name="Text Placeholder 2">
            <a:extLst>
              <a:ext uri="{FF2B5EF4-FFF2-40B4-BE49-F238E27FC236}">
                <a16:creationId xmlns:a16="http://schemas.microsoft.com/office/drawing/2014/main" id="{0277CB0F-9ADB-728D-EEF3-8BD6CFF6B1CB}"/>
              </a:ext>
            </a:extLst>
          </p:cNvPr>
          <p:cNvSpPr>
            <a:spLocks noGrp="1"/>
          </p:cNvSpPr>
          <p:nvPr>
            <p:ph type="body" idx="1"/>
          </p:nvPr>
        </p:nvSpPr>
        <p:spPr>
          <a:xfrm>
            <a:off x="566000" y="1541480"/>
            <a:ext cx="11176000" cy="4762742"/>
          </a:xfrm>
        </p:spPr>
        <p:txBody>
          <a:bodyPr>
            <a:normAutofit/>
          </a:bodyPr>
          <a:lstStyle/>
          <a:p>
            <a:pPr marL="355600" indent="-342900">
              <a:buSzPct val="100000"/>
              <a:buFont typeface="+mj-lt"/>
              <a:buAutoNum type="arabicPeriod"/>
            </a:pPr>
            <a:r>
              <a:rPr lang="en-US" sz="2400" b="1" dirty="0">
                <a:solidFill>
                  <a:srgbClr val="000000"/>
                </a:solidFill>
                <a:effectLst/>
                <a:latin typeface="Arial" panose="020B0604020202020204" pitchFamily="34" charset="0"/>
                <a:ea typeface="Times New Roman" panose="02020603050405020304" pitchFamily="18" charset="0"/>
              </a:rPr>
              <a:t>Include explicit </a:t>
            </a:r>
            <a:r>
              <a:rPr lang="en-US" sz="2400" b="1" dirty="0">
                <a:solidFill>
                  <a:srgbClr val="00B050"/>
                </a:solidFill>
                <a:effectLst/>
                <a:latin typeface="Arial" panose="020B0604020202020204" pitchFamily="34" charset="0"/>
                <a:ea typeface="Times New Roman" panose="02020603050405020304" pitchFamily="18" charset="0"/>
              </a:rPr>
              <a:t>building electrification targets </a:t>
            </a:r>
            <a:r>
              <a:rPr lang="en-US" sz="2400" b="1" dirty="0">
                <a:solidFill>
                  <a:srgbClr val="000000"/>
                </a:solidFill>
                <a:effectLst/>
                <a:latin typeface="Arial" panose="020B0604020202020204" pitchFamily="34" charset="0"/>
                <a:ea typeface="Times New Roman" panose="02020603050405020304" pitchFamily="18" charset="0"/>
              </a:rPr>
              <a:t>within larger climate plans, and prioritize access to resources and support for marginalized communities when setting goals</a:t>
            </a:r>
          </a:p>
          <a:p>
            <a:pPr marL="355600" indent="-342900">
              <a:buSzPct val="100000"/>
              <a:buFont typeface="+mj-lt"/>
              <a:buAutoNum type="arabicPeriod"/>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Provide consistent </a:t>
            </a:r>
            <a:r>
              <a:rPr lang="en-US"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funding streams for building electrification</a:t>
            </a: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programs, particularly whole-building retrofits for </a:t>
            </a:r>
            <a:r>
              <a:rPr lang="en-US"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underserved communities</a:t>
            </a:r>
            <a:endPar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55600" indent="-342900">
              <a:buSzPct val="100000"/>
              <a:buFont typeface="+mj-lt"/>
              <a:buAutoNum type="arabicPeriod"/>
            </a:pPr>
            <a:r>
              <a:rPr lang="en-US" sz="2400" b="1" dirty="0">
                <a:solidFill>
                  <a:srgbClr val="000000"/>
                </a:solidFill>
                <a:effectLst/>
                <a:latin typeface="Arial" panose="020B0604020202020204" pitchFamily="34" charset="0"/>
                <a:ea typeface="Times New Roman" panose="02020603050405020304" pitchFamily="18" charset="0"/>
              </a:rPr>
              <a:t>Capture electrification opportunities in new buildings through building </a:t>
            </a:r>
            <a:r>
              <a:rPr lang="en-US" sz="2400" b="1" dirty="0">
                <a:solidFill>
                  <a:srgbClr val="00B050"/>
                </a:solidFill>
                <a:effectLst/>
                <a:latin typeface="Arial" panose="020B0604020202020204" pitchFamily="34" charset="0"/>
                <a:ea typeface="Times New Roman" panose="02020603050405020304" pitchFamily="18" charset="0"/>
              </a:rPr>
              <a:t>codes and standards</a:t>
            </a:r>
            <a:r>
              <a:rPr lang="en-US" sz="2400" b="1" dirty="0">
                <a:solidFill>
                  <a:srgbClr val="000000"/>
                </a:solidFill>
                <a:effectLst/>
                <a:latin typeface="Arial" panose="020B0604020202020204" pitchFamily="34" charset="0"/>
                <a:ea typeface="Times New Roman" panose="02020603050405020304" pitchFamily="18" charset="0"/>
              </a:rPr>
              <a:t>, such as requiring new</a:t>
            </a:r>
            <a:r>
              <a:rPr lang="en-US" sz="2400" b="1" dirty="0">
                <a:solidFill>
                  <a:srgbClr val="00B050"/>
                </a:solidFill>
                <a:effectLst/>
                <a:latin typeface="Arial" panose="020B0604020202020204" pitchFamily="34" charset="0"/>
                <a:ea typeface="Times New Roman" panose="02020603050405020304" pitchFamily="18" charset="0"/>
              </a:rPr>
              <a:t> buildings to be all-electric </a:t>
            </a:r>
            <a:r>
              <a:rPr lang="en-US" sz="2400" b="1" dirty="0">
                <a:solidFill>
                  <a:srgbClr val="000000"/>
                </a:solidFill>
                <a:effectLst/>
                <a:latin typeface="Arial" panose="020B0604020202020204" pitchFamily="34" charset="0"/>
                <a:ea typeface="Times New Roman" panose="02020603050405020304" pitchFamily="18" charset="0"/>
              </a:rPr>
              <a:t>or “ready to electrify”</a:t>
            </a:r>
          </a:p>
          <a:p>
            <a:pPr marL="355600" indent="-342900">
              <a:buSzPct val="100000"/>
              <a:buFont typeface="+mj-lt"/>
              <a:buAutoNum type="arabicPeriod"/>
            </a:pPr>
            <a:r>
              <a:rPr lang="en-US" sz="2400" b="1" dirty="0">
                <a:solidFill>
                  <a:srgbClr val="000000"/>
                </a:solidFill>
                <a:effectLst/>
                <a:latin typeface="Arial" panose="020B0604020202020204" pitchFamily="34" charset="0"/>
                <a:ea typeface="Times New Roman" panose="02020603050405020304" pitchFamily="18" charset="0"/>
              </a:rPr>
              <a:t>Utilize carbon market revenues to create </a:t>
            </a:r>
            <a:r>
              <a:rPr lang="en-US" sz="2400" b="1" dirty="0">
                <a:solidFill>
                  <a:srgbClr val="00B050"/>
                </a:solidFill>
                <a:effectLst/>
                <a:latin typeface="Arial" panose="020B0604020202020204" pitchFamily="34" charset="0"/>
                <a:ea typeface="Times New Roman" panose="02020603050405020304" pitchFamily="18" charset="0"/>
              </a:rPr>
              <a:t>sustainable funding streams </a:t>
            </a:r>
            <a:r>
              <a:rPr lang="en-US" sz="2400" b="1" dirty="0">
                <a:solidFill>
                  <a:srgbClr val="000000"/>
                </a:solidFill>
                <a:effectLst/>
                <a:latin typeface="Arial" panose="020B0604020202020204" pitchFamily="34" charset="0"/>
                <a:ea typeface="Times New Roman" panose="02020603050405020304" pitchFamily="18" charset="0"/>
              </a:rPr>
              <a:t>for building electrification programs</a:t>
            </a:r>
            <a:endParaRPr lang="en-US" sz="3200" b="1" dirty="0"/>
          </a:p>
        </p:txBody>
      </p:sp>
    </p:spTree>
    <p:extLst>
      <p:ext uri="{BB962C8B-B14F-4D97-AF65-F5344CB8AC3E}">
        <p14:creationId xmlns:p14="http://schemas.microsoft.com/office/powerpoint/2010/main" val="31768666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9AD9-6A63-1C6D-0C3A-FA4FCF6A1667}"/>
              </a:ext>
            </a:extLst>
          </p:cNvPr>
          <p:cNvSpPr>
            <a:spLocks noGrp="1"/>
          </p:cNvSpPr>
          <p:nvPr>
            <p:ph type="title"/>
          </p:nvPr>
        </p:nvSpPr>
        <p:spPr>
          <a:xfrm>
            <a:off x="497840" y="317500"/>
            <a:ext cx="11292000" cy="693000"/>
          </a:xfrm>
        </p:spPr>
        <p:txBody>
          <a:bodyPr>
            <a:normAutofit fontScale="90000"/>
          </a:bodyPr>
          <a:lstStyle/>
          <a:p>
            <a:pPr algn="ctr"/>
            <a:r>
              <a:rPr lang="en-US" sz="4000" b="1" dirty="0">
                <a:solidFill>
                  <a:srgbClr val="00B050"/>
                </a:solidFill>
                <a:effectLst/>
                <a:latin typeface="Arial" panose="020B0604020202020204" pitchFamily="34" charset="0"/>
                <a:ea typeface="Times New Roman" panose="02020603050405020304" pitchFamily="18" charset="0"/>
              </a:rPr>
              <a:t>1. Specify Building Electrification Targets  </a:t>
            </a:r>
            <a:br>
              <a:rPr lang="en-US" sz="4000" b="1" dirty="0">
                <a:solidFill>
                  <a:srgbClr val="00B050"/>
                </a:solidFill>
                <a:effectLst/>
                <a:latin typeface="Arial" panose="020B0604020202020204" pitchFamily="34" charset="0"/>
                <a:ea typeface="Times New Roman" panose="02020603050405020304" pitchFamily="18" charset="0"/>
              </a:rPr>
            </a:br>
            <a:r>
              <a:rPr lang="en-US" sz="2000" b="1" dirty="0">
                <a:solidFill>
                  <a:srgbClr val="00B050"/>
                </a:solidFill>
                <a:effectLst/>
                <a:latin typeface="Arial" panose="020B0604020202020204" pitchFamily="34" charset="0"/>
                <a:ea typeface="Times New Roman" panose="02020603050405020304" pitchFamily="18" charset="0"/>
              </a:rPr>
              <a:t>(“Building Electrification Act and goals”)</a:t>
            </a:r>
            <a:endParaRPr lang="en-US" dirty="0"/>
          </a:p>
        </p:txBody>
      </p:sp>
      <p:sp>
        <p:nvSpPr>
          <p:cNvPr id="3" name="Text Placeholder 2">
            <a:extLst>
              <a:ext uri="{FF2B5EF4-FFF2-40B4-BE49-F238E27FC236}">
                <a16:creationId xmlns:a16="http://schemas.microsoft.com/office/drawing/2014/main" id="{F842B9F1-B780-4A7A-D24F-5B32BD217FDC}"/>
              </a:ext>
            </a:extLst>
          </p:cNvPr>
          <p:cNvSpPr>
            <a:spLocks noGrp="1"/>
          </p:cNvSpPr>
          <p:nvPr>
            <p:ph type="body" idx="1"/>
          </p:nvPr>
        </p:nvSpPr>
        <p:spPr/>
        <p:txBody>
          <a:bodyPr/>
          <a:lstStyle/>
          <a:p>
            <a:pPr marL="12700" indent="0">
              <a:buNone/>
            </a:pPr>
            <a:r>
              <a:rPr lang="en-US" b="1" dirty="0"/>
              <a:t>1.1 </a:t>
            </a:r>
            <a:r>
              <a:rPr lang="en-U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Set goals to achieve net zero energy in residential units: </a:t>
            </a:r>
          </a:p>
          <a:p>
            <a:pPr marL="12700" indent="0">
              <a:buNone/>
            </a:pPr>
            <a:r>
              <a:rPr lang="en-US" sz="2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100K new and existing/retrofit residential units electrified by 2025; 800K new and existing/retrofit residential units electrified by 2030. </a:t>
            </a:r>
          </a:p>
          <a:p>
            <a:pPr marL="12700" indent="0">
              <a:buNone/>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(800K represents about 2.3 MMT of carbon emissions reduced, about 16% of residential building sector emissions.)  </a:t>
            </a:r>
          </a:p>
          <a:p>
            <a:pPr marL="12700" indent="0">
              <a:buNone/>
            </a:pPr>
            <a:r>
              <a:rPr lang="en-US" sz="2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Direct BPU to allocate these goals to each utility. </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(Amend A1440/S1170)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0">
              <a:buNone/>
            </a:pPr>
            <a:endParaRPr lang="en-US" b="1" dirty="0"/>
          </a:p>
        </p:txBody>
      </p:sp>
    </p:spTree>
    <p:extLst>
      <p:ext uri="{BB962C8B-B14F-4D97-AF65-F5344CB8AC3E}">
        <p14:creationId xmlns:p14="http://schemas.microsoft.com/office/powerpoint/2010/main" val="18183689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9AD9-6A63-1C6D-0C3A-FA4FCF6A1667}"/>
              </a:ext>
            </a:extLst>
          </p:cNvPr>
          <p:cNvSpPr>
            <a:spLocks noGrp="1"/>
          </p:cNvSpPr>
          <p:nvPr>
            <p:ph type="title"/>
          </p:nvPr>
        </p:nvSpPr>
        <p:spPr>
          <a:xfrm>
            <a:off x="508000" y="317499"/>
            <a:ext cx="11292000" cy="889001"/>
          </a:xfrm>
        </p:spPr>
        <p:txBody>
          <a:bodyPr>
            <a:noAutofit/>
          </a:bodyPr>
          <a:lstStyle/>
          <a:p>
            <a:pPr algn="ctr"/>
            <a: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2. Funding Streams For Building Electrification,</a:t>
            </a:r>
            <a:b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esp. in Underserved Communities </a:t>
            </a:r>
            <a:r>
              <a:rPr lang="en-US" sz="1800" b="1" dirty="0">
                <a:solidFill>
                  <a:srgbClr val="00B050"/>
                </a:solidFill>
                <a:effectLst/>
                <a:latin typeface="Arial" panose="020B0604020202020204" pitchFamily="34" charset="0"/>
                <a:ea typeface="Times New Roman" panose="02020603050405020304" pitchFamily="18" charset="0"/>
              </a:rPr>
              <a:t>(“Building Electrification Act and goals”)</a:t>
            </a:r>
            <a:endParaRPr lang="en-US" sz="3200" dirty="0"/>
          </a:p>
        </p:txBody>
      </p:sp>
      <p:sp>
        <p:nvSpPr>
          <p:cNvPr id="3" name="Text Placeholder 2">
            <a:extLst>
              <a:ext uri="{FF2B5EF4-FFF2-40B4-BE49-F238E27FC236}">
                <a16:creationId xmlns:a16="http://schemas.microsoft.com/office/drawing/2014/main" id="{F842B9F1-B780-4A7A-D24F-5B32BD217FDC}"/>
              </a:ext>
            </a:extLst>
          </p:cNvPr>
          <p:cNvSpPr>
            <a:spLocks noGrp="1"/>
          </p:cNvSpPr>
          <p:nvPr>
            <p:ph type="body" idx="1"/>
          </p:nvPr>
        </p:nvSpPr>
        <p:spPr>
          <a:xfrm>
            <a:off x="508000" y="1324196"/>
            <a:ext cx="11176000" cy="4762742"/>
          </a:xfrm>
        </p:spPr>
        <p:txBody>
          <a:bodyPr>
            <a:normAutofit fontScale="92500"/>
          </a:bodyPr>
          <a:lstStyle/>
          <a:p>
            <a:pPr marL="12700" indent="0">
              <a:buNone/>
            </a:pPr>
            <a:r>
              <a:rPr lang="en-US" sz="2800" b="1" dirty="0">
                <a:solidFill>
                  <a:srgbClr val="000000"/>
                </a:solidFill>
                <a:effectLst/>
                <a:latin typeface="Arial" panose="020B0604020202020204" pitchFamily="34" charset="0"/>
                <a:ea typeface="Times New Roman" panose="02020603050405020304" pitchFamily="18" charset="0"/>
              </a:rPr>
              <a:t>2.1 Authorize funding for increased incentives for Zero Energy Buildings, building efficiency measures, or efficient electric appliances such as heat pump space or water heaters. Authorize enhanced incentives for low/moderate income, prioritizing whole-building (multi-family) retrofits.</a:t>
            </a:r>
          </a:p>
          <a:p>
            <a:pPr marL="12700" indent="0">
              <a:buNone/>
            </a:pPr>
            <a:r>
              <a:rPr lang="en-US" sz="2800" b="1" dirty="0">
                <a:solidFill>
                  <a:srgbClr val="000000"/>
                </a:solidFill>
                <a:latin typeface="Arial" panose="020B0604020202020204" pitchFamily="34" charset="0"/>
              </a:rPr>
              <a:t>2.2 </a:t>
            </a:r>
            <a:r>
              <a:rPr lang="en-US" sz="2800" b="1" dirty="0">
                <a:solidFill>
                  <a:srgbClr val="000000"/>
                </a:solidFill>
                <a:effectLst/>
                <a:latin typeface="Arial" panose="020B0604020202020204" pitchFamily="34" charset="0"/>
                <a:ea typeface="Times New Roman" panose="02020603050405020304" pitchFamily="18" charset="0"/>
              </a:rPr>
              <a:t>Create funding for training HVAC contractors in heat pumps and to expand the trained workforce.</a:t>
            </a:r>
          </a:p>
          <a:p>
            <a:pPr marL="12700" indent="0">
              <a:buNone/>
            </a:pPr>
            <a:r>
              <a:rPr lang="en-US" sz="2800" b="1" dirty="0">
                <a:solidFill>
                  <a:srgbClr val="000000"/>
                </a:solidFill>
                <a:latin typeface="Arial" panose="020B0604020202020204" pitchFamily="34" charset="0"/>
                <a:ea typeface="Times New Roman" panose="02020603050405020304" pitchFamily="18" charset="0"/>
              </a:rPr>
              <a:t>2.3</a:t>
            </a:r>
            <a:r>
              <a:rPr lang="en-US" sz="2800" b="1" dirty="0">
                <a:solidFill>
                  <a:srgbClr val="000000"/>
                </a:solidFill>
                <a:effectLst/>
                <a:latin typeface="Arial" panose="020B0604020202020204" pitchFamily="34" charset="0"/>
                <a:ea typeface="Times New Roman" panose="02020603050405020304" pitchFamily="18" charset="0"/>
              </a:rPr>
              <a:t> Authorize municipalities to approve and provide incentive funding for projects for community/district ground source for heat pump systems for developers, neighborhood community groups, campuses, and especially affordable housing communities or complexes.</a:t>
            </a:r>
            <a:endParaRPr lang="en-US" sz="3600" b="1" dirty="0"/>
          </a:p>
        </p:txBody>
      </p:sp>
    </p:spTree>
    <p:extLst>
      <p:ext uri="{BB962C8B-B14F-4D97-AF65-F5344CB8AC3E}">
        <p14:creationId xmlns:p14="http://schemas.microsoft.com/office/powerpoint/2010/main" val="64175470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9AD9-6A63-1C6D-0C3A-FA4FCF6A1667}"/>
              </a:ext>
            </a:extLst>
          </p:cNvPr>
          <p:cNvSpPr>
            <a:spLocks noGrp="1"/>
          </p:cNvSpPr>
          <p:nvPr>
            <p:ph type="title"/>
          </p:nvPr>
        </p:nvSpPr>
        <p:spPr>
          <a:xfrm>
            <a:off x="508000" y="281285"/>
            <a:ext cx="11292000" cy="889001"/>
          </a:xfrm>
        </p:spPr>
        <p:txBody>
          <a:bodyPr>
            <a:noAutofit/>
          </a:bodyPr>
          <a:lstStyle/>
          <a:p>
            <a:pPr algn="ctr"/>
            <a:r>
              <a:rPr lang="en-US" sz="28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3</a:t>
            </a:r>
            <a: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Codes and Standards Require All-Electric</a:t>
            </a:r>
            <a:b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Zero Energy </a:t>
            </a:r>
            <a:r>
              <a:rPr lang="en-US" sz="28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B</a:t>
            </a:r>
            <a:r>
              <a:rPr lang="en-US" sz="2800" b="1" dirty="0">
                <a:solidFill>
                  <a:srgbClr val="00B050"/>
                </a:solidFill>
                <a:effectLst/>
                <a:latin typeface="Arial" panose="020B0604020202020204" pitchFamily="34" charset="0"/>
                <a:ea typeface="Times New Roman" panose="02020603050405020304" pitchFamily="18" charset="0"/>
              </a:rPr>
              <a:t>uildings (ZEB)</a:t>
            </a:r>
            <a:endParaRPr lang="en-US" sz="3200" dirty="0"/>
          </a:p>
        </p:txBody>
      </p:sp>
      <p:sp>
        <p:nvSpPr>
          <p:cNvPr id="3" name="Text Placeholder 2">
            <a:extLst>
              <a:ext uri="{FF2B5EF4-FFF2-40B4-BE49-F238E27FC236}">
                <a16:creationId xmlns:a16="http://schemas.microsoft.com/office/drawing/2014/main" id="{F842B9F1-B780-4A7A-D24F-5B32BD217FDC}"/>
              </a:ext>
            </a:extLst>
          </p:cNvPr>
          <p:cNvSpPr>
            <a:spLocks noGrp="1"/>
          </p:cNvSpPr>
          <p:nvPr>
            <p:ph type="body" idx="1"/>
          </p:nvPr>
        </p:nvSpPr>
        <p:spPr>
          <a:xfrm>
            <a:off x="566000" y="1414730"/>
            <a:ext cx="11176000" cy="4967963"/>
          </a:xfrm>
        </p:spPr>
        <p:txBody>
          <a:bodyPr>
            <a:normAutofit fontScale="85000" lnSpcReduction="10000"/>
          </a:bodyPr>
          <a:lstStyle/>
          <a:p>
            <a:pPr marL="12700" indent="0">
              <a:spcAft>
                <a:spcPts val="600"/>
              </a:spcAft>
              <a:buNone/>
            </a:pPr>
            <a:r>
              <a:rPr lang="en-US" sz="1800" b="1" dirty="0">
                <a:solidFill>
                  <a:srgbClr val="000000"/>
                </a:solidFill>
                <a:latin typeface="Arial" panose="020B0604020202020204" pitchFamily="34" charset="0"/>
                <a:ea typeface="Times New Roman" panose="02020603050405020304" pitchFamily="18" charset="0"/>
              </a:rPr>
              <a:t>3</a:t>
            </a:r>
            <a:r>
              <a:rPr lang="en-US" sz="1800" b="1" dirty="0">
                <a:solidFill>
                  <a:srgbClr val="000000"/>
                </a:solidFill>
                <a:effectLst/>
                <a:latin typeface="Arial" panose="020B0604020202020204" pitchFamily="34" charset="0"/>
                <a:ea typeface="Times New Roman" panose="02020603050405020304" pitchFamily="18" charset="0"/>
              </a:rPr>
              <a:t>.1 Require NJBPU, in conjunction with NJDCA and NJDEP, to produce a BE Roadmap for new and retrofit/rehab construction, including codes, proper design of incentives, outreach and education, and a technical resource center, by the end of 2022.</a:t>
            </a:r>
          </a:p>
          <a:p>
            <a:pPr marL="0" indent="-304785" fontAlgn="base">
              <a:lnSpc>
                <a:spcPct val="107000"/>
              </a:lnSpc>
              <a:spcBef>
                <a:spcPts val="0"/>
              </a:spcBef>
              <a:spcAft>
                <a:spcPts val="600"/>
              </a:spcAft>
              <a:buNone/>
            </a:pPr>
            <a:r>
              <a:rPr lang="en-US" sz="1900" b="1" dirty="0">
                <a:solidFill>
                  <a:srgbClr val="000000"/>
                </a:solidFill>
                <a:latin typeface="Arial" panose="020B0604020202020204" pitchFamily="34" charset="0"/>
              </a:rPr>
              <a:t>3.2 </a:t>
            </a:r>
            <a:r>
              <a:rPr lang="en-US"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“Zero Energy Readiness” and “Zero Energy Buildings” for new and rehab construction: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2" indent="-228600" fontAlgn="base">
              <a:lnSpc>
                <a:spcPct val="107000"/>
              </a:lnSpc>
              <a:spcBef>
                <a:spcPts val="0"/>
              </a:spcBef>
              <a:spcAft>
                <a:spcPts val="600"/>
              </a:spcAft>
              <a:buFont typeface="+mj-lt"/>
              <a:buAutoNum type="arabicPeriod"/>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Require Zero Energy Readiness in new construction by 2025. “Zero Energy Readiness” requires an electrical system capable of supporting electric cold climate heat pump for space and water heating, all-electric appliances, EV</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charging, and solar; also requires building siting and energy efficient construction to support Zero Energy. </a:t>
            </a:r>
            <a:r>
              <a:rPr lang="en-US" sz="1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(Amend A1440/S1170)</a:t>
            </a:r>
            <a:endPar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2" indent="-228600" fontAlgn="base">
              <a:lnSpc>
                <a:spcPct val="107000"/>
              </a:lnSpc>
              <a:spcBef>
                <a:spcPts val="0"/>
              </a:spcBef>
              <a:spcAft>
                <a:spcPts val="600"/>
              </a:spcAft>
              <a:buFont typeface="+mj-lt"/>
              <a:buAutoNum type="arabicPeriod"/>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Require Zero Energy Buildings (ZEB) in new construction by 2028. ZEB requires the above features be in place, including appliances and enough solar or other clean energy for the building to </a:t>
            </a:r>
            <a:r>
              <a:rPr lang="en-US" sz="1800" b="1" dirty="0">
                <a:effectLst/>
                <a:latin typeface="Arial" panose="020B0604020202020204" pitchFamily="34" charset="0"/>
                <a:ea typeface="Calibri" panose="020F0502020204030204" pitchFamily="34" charset="0"/>
                <a:cs typeface="Times New Roman" panose="02020603050405020304" pitchFamily="18" charset="0"/>
              </a:rPr>
              <a:t>consume only as much energy as can be produced onsite through renewable resources</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(Amend A1440/S1170)</a:t>
            </a:r>
            <a:endPar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2" indent="-228600" fontAlgn="base">
              <a:lnSpc>
                <a:spcPct val="107000"/>
              </a:lnSpc>
              <a:spcBef>
                <a:spcPts val="0"/>
              </a:spcBef>
              <a:spcAft>
                <a:spcPts val="600"/>
              </a:spcAft>
              <a:buFont typeface="+mj-lt"/>
              <a:buAutoNum type="arabicPeriod"/>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Update rehab code with above requirements no more than one year later than the 2025 and 2028 dates for new construction. </a:t>
            </a:r>
            <a:r>
              <a:rPr lang="en-US" sz="1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(Amend A1440/S1170)</a:t>
            </a:r>
            <a:endPar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2" indent="-228600" fontAlgn="base">
              <a:lnSpc>
                <a:spcPct val="107000"/>
              </a:lnSpc>
              <a:spcBef>
                <a:spcPts val="0"/>
              </a:spcBef>
              <a:spcAft>
                <a:spcPts val="600"/>
              </a:spcAft>
              <a:buFont typeface="+mj-lt"/>
              <a:buAutoNum type="arabicPeriod"/>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Require new state-subsidized affordable housing construction or retrofits to be ZEB immediately.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0">
              <a:spcBef>
                <a:spcPts val="0"/>
              </a:spcBef>
              <a:spcAft>
                <a:spcPts val="600"/>
              </a:spcAft>
              <a:buNone/>
            </a:pPr>
            <a:r>
              <a:rPr lang="en-US" sz="1900" b="1" dirty="0">
                <a:solidFill>
                  <a:srgbClr val="000000"/>
                </a:solidFill>
                <a:latin typeface="Arial" panose="020B0604020202020204" pitchFamily="34" charset="0"/>
                <a:ea typeface="Times New Roman" panose="02020603050405020304" pitchFamily="18" charset="0"/>
              </a:rPr>
              <a:t>3.3</a:t>
            </a:r>
            <a:r>
              <a:rPr lang="en-US" sz="1900" b="1" dirty="0">
                <a:solidFill>
                  <a:srgbClr val="000000"/>
                </a:solidFill>
                <a:effectLst/>
                <a:latin typeface="Arial" panose="020B0604020202020204" pitchFamily="34" charset="0"/>
                <a:ea typeface="Times New Roman" panose="02020603050405020304" pitchFamily="18" charset="0"/>
              </a:rPr>
              <a:t> Revise the Energy Law relating to the State Energy Code to change from 7-year cost effectiveness criterion to require a payback period over a longer time horizon (10 years) with consideration for equipment lifecycle or societal effects. </a:t>
            </a:r>
            <a:r>
              <a:rPr lang="en-US" sz="2000" b="1" dirty="0">
                <a:solidFill>
                  <a:srgbClr val="00B050"/>
                </a:solidFill>
                <a:effectLst/>
                <a:latin typeface="Arial" panose="020B0604020202020204" pitchFamily="34" charset="0"/>
                <a:ea typeface="Times New Roman" panose="02020603050405020304" pitchFamily="18" charset="0"/>
              </a:rPr>
              <a:t>(“Building Electrification Act and goals”) </a:t>
            </a:r>
          </a:p>
          <a:p>
            <a:pPr marL="12700" indent="0">
              <a:spcBef>
                <a:spcPts val="0"/>
              </a:spcBef>
              <a:spcAft>
                <a:spcPts val="600"/>
              </a:spcAft>
              <a:buNone/>
            </a:pPr>
            <a:r>
              <a:rPr lang="en-US" sz="1900" b="1" dirty="0"/>
              <a:t>3.4 </a:t>
            </a:r>
            <a:r>
              <a:rPr lang="en-US" sz="1800" b="1" dirty="0">
                <a:solidFill>
                  <a:srgbClr val="000000"/>
                </a:solidFill>
                <a:effectLst/>
                <a:latin typeface="Arial" panose="020B0604020202020204" pitchFamily="34" charset="0"/>
                <a:ea typeface="Times New Roman" panose="02020603050405020304" pitchFamily="18" charset="0"/>
              </a:rPr>
              <a:t>Amend the Uniform Construction Code to allow for adoption of a statewide voluntary stretch energy code to require additional energy efficiency and charge the NJDCA with developing and promulgating it. </a:t>
            </a: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Amend A1440/S1170)</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12700" indent="0">
              <a:spcBef>
                <a:spcPts val="0"/>
              </a:spcBef>
              <a:buNone/>
            </a:pPr>
            <a:endParaRPr lang="en-US" sz="1900" b="1" dirty="0"/>
          </a:p>
        </p:txBody>
      </p:sp>
    </p:spTree>
    <p:extLst>
      <p:ext uri="{BB962C8B-B14F-4D97-AF65-F5344CB8AC3E}">
        <p14:creationId xmlns:p14="http://schemas.microsoft.com/office/powerpoint/2010/main" val="32926338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9AD9-6A63-1C6D-0C3A-FA4FCF6A1667}"/>
              </a:ext>
            </a:extLst>
          </p:cNvPr>
          <p:cNvSpPr>
            <a:spLocks noGrp="1"/>
          </p:cNvSpPr>
          <p:nvPr>
            <p:ph type="title"/>
          </p:nvPr>
        </p:nvSpPr>
        <p:spPr>
          <a:xfrm>
            <a:off x="508000" y="317499"/>
            <a:ext cx="11292000" cy="889001"/>
          </a:xfrm>
        </p:spPr>
        <p:txBody>
          <a:bodyPr>
            <a:noAutofit/>
          </a:bodyPr>
          <a:lstStyle/>
          <a:p>
            <a:pPr algn="ctr"/>
            <a:r>
              <a:rPr lang="en-US" sz="28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4</a:t>
            </a:r>
            <a:r>
              <a:rPr lang="en-US"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b="1" dirty="0">
                <a:solidFill>
                  <a:srgbClr val="00B050"/>
                </a:solidFill>
                <a:effectLst/>
                <a:latin typeface="Arial" panose="020B0604020202020204" pitchFamily="34" charset="0"/>
                <a:ea typeface="Times New Roman" panose="02020603050405020304" pitchFamily="18" charset="0"/>
              </a:rPr>
              <a:t>Create</a:t>
            </a:r>
            <a:r>
              <a:rPr lang="en-US" sz="2800" b="1" dirty="0">
                <a:solidFill>
                  <a:srgbClr val="000000"/>
                </a:solidFill>
                <a:effectLst/>
                <a:latin typeface="Arial" panose="020B0604020202020204" pitchFamily="34" charset="0"/>
                <a:ea typeface="Times New Roman" panose="02020603050405020304" pitchFamily="18" charset="0"/>
              </a:rPr>
              <a:t> </a:t>
            </a:r>
            <a:r>
              <a:rPr lang="en-US" sz="2800" b="1" dirty="0">
                <a:solidFill>
                  <a:srgbClr val="00B050"/>
                </a:solidFill>
                <a:effectLst/>
                <a:latin typeface="Arial" panose="020B0604020202020204" pitchFamily="34" charset="0"/>
                <a:ea typeface="Times New Roman" panose="02020603050405020304" pitchFamily="18" charset="0"/>
              </a:rPr>
              <a:t>Sustainable </a:t>
            </a:r>
            <a:r>
              <a:rPr lang="en-US" sz="28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Funding Streams </a:t>
            </a:r>
            <a:r>
              <a:rPr lang="en-US" sz="2800" b="1" dirty="0">
                <a:solidFill>
                  <a:srgbClr val="00B050"/>
                </a:solidFill>
                <a:effectLst/>
                <a:latin typeface="Arial" panose="020B0604020202020204" pitchFamily="34" charset="0"/>
                <a:ea typeface="Times New Roman" panose="02020603050405020304" pitchFamily="18" charset="0"/>
              </a:rPr>
              <a:t>For</a:t>
            </a:r>
            <a:br>
              <a:rPr lang="en-US" sz="2800" b="1" dirty="0">
                <a:solidFill>
                  <a:srgbClr val="00B050"/>
                </a:solidFill>
                <a:effectLst/>
                <a:latin typeface="Arial" panose="020B0604020202020204" pitchFamily="34" charset="0"/>
                <a:ea typeface="Times New Roman" panose="02020603050405020304" pitchFamily="18" charset="0"/>
              </a:rPr>
            </a:br>
            <a:r>
              <a:rPr lang="en-US" sz="2800" b="1" dirty="0">
                <a:solidFill>
                  <a:srgbClr val="00B050"/>
                </a:solidFill>
                <a:effectLst/>
                <a:latin typeface="Arial" panose="020B0604020202020204" pitchFamily="34" charset="0"/>
                <a:ea typeface="Times New Roman" panose="02020603050405020304" pitchFamily="18" charset="0"/>
              </a:rPr>
              <a:t>Building Electrification Programs</a:t>
            </a:r>
            <a:endParaRPr lang="en-US" sz="3200" dirty="0">
              <a:solidFill>
                <a:srgbClr val="00B050"/>
              </a:solidFill>
            </a:endParaRPr>
          </a:p>
        </p:txBody>
      </p:sp>
      <p:sp>
        <p:nvSpPr>
          <p:cNvPr id="3" name="Text Placeholder 2">
            <a:extLst>
              <a:ext uri="{FF2B5EF4-FFF2-40B4-BE49-F238E27FC236}">
                <a16:creationId xmlns:a16="http://schemas.microsoft.com/office/drawing/2014/main" id="{F842B9F1-B780-4A7A-D24F-5B32BD217FDC}"/>
              </a:ext>
            </a:extLst>
          </p:cNvPr>
          <p:cNvSpPr>
            <a:spLocks noGrp="1"/>
          </p:cNvSpPr>
          <p:nvPr>
            <p:ph type="body" idx="1"/>
          </p:nvPr>
        </p:nvSpPr>
        <p:spPr>
          <a:xfrm>
            <a:off x="508000" y="1324196"/>
            <a:ext cx="11176000" cy="4762742"/>
          </a:xfrm>
        </p:spPr>
        <p:txBody>
          <a:bodyPr>
            <a:normAutofit/>
          </a:bodyPr>
          <a:lstStyle/>
          <a:p>
            <a:pPr marL="0" marR="0" lvl="1" indent="0" fontAlgn="base">
              <a:lnSpc>
                <a:spcPct val="107000"/>
              </a:lnSpc>
              <a:spcBef>
                <a:spcPts val="0"/>
              </a:spcBef>
              <a:spcAft>
                <a:spcPts val="1000"/>
              </a:spcAft>
              <a:buNone/>
            </a:pPr>
            <a:r>
              <a:rPr lang="en-US" sz="2600" b="1" dirty="0">
                <a:solidFill>
                  <a:srgbClr val="000000"/>
                </a:solidFill>
                <a:latin typeface="Arial" panose="020B0604020202020204" pitchFamily="34" charset="0"/>
                <a:ea typeface="Times New Roman" panose="02020603050405020304" pitchFamily="18" charset="0"/>
              </a:rPr>
              <a:t>4</a:t>
            </a:r>
            <a:r>
              <a:rPr lang="en-US" sz="2600" b="1" dirty="0">
                <a:solidFill>
                  <a:srgbClr val="000000"/>
                </a:solidFill>
                <a:effectLst/>
                <a:latin typeface="Arial" panose="020B0604020202020204" pitchFamily="34" charset="0"/>
                <a:ea typeface="Times New Roman" panose="02020603050405020304" pitchFamily="18" charset="0"/>
              </a:rPr>
              <a:t>.1 </a:t>
            </a:r>
            <a:r>
              <a:rPr lang="en-US" sz="2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Potential revenue streams for electrification incentives (in addition to existing RGGI, Clean Energy Program Fund, and other funds):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2" indent="-228600" fontAlgn="base">
              <a:lnSpc>
                <a:spcPct val="107000"/>
              </a:lnSpc>
              <a:spcBef>
                <a:spcPts val="0"/>
              </a:spcBef>
              <a:spcAft>
                <a:spcPts val="1000"/>
              </a:spcAft>
              <a:buFont typeface="+mj-lt"/>
              <a:buAutoNum type="arabicPeriod"/>
            </a:pPr>
            <a:r>
              <a:rPr lang="en-US" sz="2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Finance the transition to Cold Climate Heat Pumps, adopt a Clean Thermal Energy Certificate (CTEC) as part of the Renewable Energy Portfolio Standard. </a:t>
            </a:r>
            <a:r>
              <a:rPr lang="en-US" sz="1800" b="1" dirty="0">
                <a:solidFill>
                  <a:srgbClr val="00B050"/>
                </a:solidFill>
                <a:effectLst/>
                <a:latin typeface="Arial" panose="020B0604020202020204" pitchFamily="34" charset="0"/>
                <a:ea typeface="Times New Roman" panose="02020603050405020304" pitchFamily="18" charset="0"/>
              </a:rPr>
              <a:t>(“Building Electrification Act and goals”) </a:t>
            </a:r>
          </a:p>
          <a:p>
            <a:pPr marL="457200" marR="0" lvl="2" indent="-228600" fontAlgn="base">
              <a:lnSpc>
                <a:spcPct val="107000"/>
              </a:lnSpc>
              <a:spcBef>
                <a:spcPts val="0"/>
              </a:spcBef>
              <a:spcAft>
                <a:spcPts val="1000"/>
              </a:spcAft>
              <a:buFont typeface="+mj-lt"/>
              <a:buAutoNum type="arabicPeriod"/>
            </a:pPr>
            <a:r>
              <a:rPr lang="en-US" sz="2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Divert fossil fuel subsidies to increased incentives for cold climate heat pumps and building weatherization/efficiency measures. </a:t>
            </a:r>
            <a:r>
              <a:rPr lang="en-US" sz="1800" b="1" dirty="0">
                <a:solidFill>
                  <a:srgbClr val="00B050"/>
                </a:solidFill>
                <a:latin typeface="Arial" panose="020B0604020202020204" pitchFamily="34" charset="0"/>
              </a:rPr>
              <a:t>(“Building Electrification Act and goals”)</a:t>
            </a:r>
          </a:p>
          <a:p>
            <a:pPr marL="12700" indent="0">
              <a:buNone/>
            </a:pPr>
            <a:endParaRPr lang="en-US" sz="28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9455538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63BE-CA3C-C278-0C5D-98DF11185373}"/>
              </a:ext>
            </a:extLst>
          </p:cNvPr>
          <p:cNvSpPr>
            <a:spLocks noGrp="1"/>
          </p:cNvSpPr>
          <p:nvPr>
            <p:ph type="title"/>
          </p:nvPr>
        </p:nvSpPr>
        <p:spPr>
          <a:xfrm>
            <a:off x="507999" y="542257"/>
            <a:ext cx="11292000" cy="693000"/>
          </a:xfrm>
        </p:spPr>
        <p:txBody>
          <a:bodyPr>
            <a:noAutofit/>
          </a:bodyPr>
          <a:lstStyle/>
          <a:p>
            <a:pPr algn="ctr"/>
            <a:r>
              <a:rPr lang="en-US" sz="2800" dirty="0">
                <a:solidFill>
                  <a:srgbClr val="00B050"/>
                </a:solidFill>
              </a:rPr>
              <a:t>Building Electrification Meetings with Key NJ Policy Makers</a:t>
            </a:r>
          </a:p>
        </p:txBody>
      </p:sp>
      <p:sp>
        <p:nvSpPr>
          <p:cNvPr id="3" name="Text Placeholder 2">
            <a:extLst>
              <a:ext uri="{FF2B5EF4-FFF2-40B4-BE49-F238E27FC236}">
                <a16:creationId xmlns:a16="http://schemas.microsoft.com/office/drawing/2014/main" id="{EE83DB08-5201-56D5-375A-09C7840AB466}"/>
              </a:ext>
            </a:extLst>
          </p:cNvPr>
          <p:cNvSpPr>
            <a:spLocks noGrp="1"/>
          </p:cNvSpPr>
          <p:nvPr>
            <p:ph type="body" idx="1"/>
          </p:nvPr>
        </p:nvSpPr>
        <p:spPr>
          <a:xfrm>
            <a:off x="508000" y="1312752"/>
            <a:ext cx="11292000" cy="4916032"/>
          </a:xfrm>
        </p:spPr>
        <p:txBody>
          <a:bodyPr>
            <a:normAutofit fontScale="77500" lnSpcReduction="20000"/>
          </a:bodyPr>
          <a:lstStyle/>
          <a:p>
            <a:pPr marL="12700" indent="0">
              <a:buSzPct val="100000"/>
              <a:buNone/>
            </a:pPr>
            <a:r>
              <a:rPr lang="en-US" sz="3100" b="1" dirty="0"/>
              <a:t>Meetings held to date</a:t>
            </a:r>
          </a:p>
          <a:p>
            <a:pPr>
              <a:buSzPct val="100000"/>
              <a:buFont typeface="Arial" panose="020B0604020202020204" pitchFamily="34" charset="0"/>
              <a:buChar char="•"/>
            </a:pPr>
            <a:r>
              <a:rPr lang="en-US" b="1" dirty="0"/>
              <a:t>Rutgers Center for Green Building – Jennifer </a:t>
            </a:r>
            <a:r>
              <a:rPr lang="en-US" b="1" dirty="0" err="1"/>
              <a:t>Senick</a:t>
            </a:r>
            <a:r>
              <a:rPr lang="en-US" b="1" dirty="0"/>
              <a:t>, Executive Director</a:t>
            </a:r>
          </a:p>
          <a:p>
            <a:pPr>
              <a:buSzPct val="100000"/>
              <a:buFont typeface="Arial" panose="020B0604020202020204" pitchFamily="34" charset="0"/>
              <a:buChar char="•"/>
            </a:pPr>
            <a:r>
              <a:rPr lang="en-US" b="1" dirty="0"/>
              <a:t>NJBPU Division of Clean Energy – Stacy Richardson, Deputy Director</a:t>
            </a:r>
          </a:p>
          <a:p>
            <a:pPr>
              <a:buSzPct val="100000"/>
              <a:buFont typeface="Arial" panose="020B0604020202020204" pitchFamily="34" charset="0"/>
              <a:buChar char="•"/>
            </a:pPr>
            <a:r>
              <a:rPr lang="en-US" b="1" dirty="0"/>
              <a:t>Assemblyman James J. Kennedy (A1440)</a:t>
            </a:r>
          </a:p>
          <a:p>
            <a:pPr>
              <a:buSzPct val="100000"/>
              <a:buFont typeface="Arial" panose="020B0604020202020204" pitchFamily="34" charset="0"/>
              <a:buChar char="•"/>
            </a:pPr>
            <a:r>
              <a:rPr lang="en-US" b="1" dirty="0"/>
              <a:t>NJDCA – Robert Long, Deputy Commissioner, Edward Smith, Director, </a:t>
            </a:r>
            <a:r>
              <a:rPr lang="en-US" b="1" dirty="0" err="1"/>
              <a:t>Div</a:t>
            </a:r>
            <a:r>
              <a:rPr lang="en-US" b="1" dirty="0"/>
              <a:t> Codes &amp; Standards</a:t>
            </a:r>
          </a:p>
          <a:p>
            <a:pPr marL="12700" indent="0">
              <a:buSzPct val="100000"/>
              <a:buNone/>
            </a:pPr>
            <a:r>
              <a:rPr lang="en-US" sz="3100" b="1" dirty="0"/>
              <a:t>Meetings Planned</a:t>
            </a:r>
          </a:p>
          <a:p>
            <a:pPr>
              <a:buSzPct val="100000"/>
              <a:buFont typeface="Arial" panose="020B0604020202020204" pitchFamily="34" charset="0"/>
              <a:buChar char="•"/>
            </a:pPr>
            <a:r>
              <a:rPr lang="en-US" b="1" dirty="0"/>
              <a:t>Governor’s Office of Climate Action – Jane Cohen, Executive Director</a:t>
            </a:r>
          </a:p>
          <a:p>
            <a:pPr>
              <a:buSzPct val="100000"/>
              <a:buFont typeface="Arial" panose="020B0604020202020204" pitchFamily="34" charset="0"/>
              <a:buChar char="•"/>
            </a:pPr>
            <a:r>
              <a:rPr lang="en-US" b="1" dirty="0"/>
              <a:t>Senator Andrew Zwicker</a:t>
            </a:r>
          </a:p>
          <a:p>
            <a:pPr>
              <a:buSzPct val="100000"/>
              <a:buFont typeface="Arial" panose="020B0604020202020204" pitchFamily="34" charset="0"/>
              <a:buChar char="•"/>
            </a:pPr>
            <a:r>
              <a:rPr lang="en-US" b="1" dirty="0"/>
              <a:t>Senator Bob Smith</a:t>
            </a:r>
          </a:p>
          <a:p>
            <a:pPr>
              <a:buSzPct val="100000"/>
              <a:buFont typeface="Arial" panose="020B0604020202020204" pitchFamily="34" charset="0"/>
              <a:buChar char="•"/>
            </a:pPr>
            <a:r>
              <a:rPr lang="en-US" b="1" dirty="0"/>
              <a:t>NJBPU Chief Counsel Abe Silverman, Chief Economist Ben </a:t>
            </a:r>
            <a:r>
              <a:rPr lang="en-US" b="1" dirty="0" err="1"/>
              <a:t>Witherell</a:t>
            </a:r>
            <a:endParaRPr lang="en-US" b="1" dirty="0"/>
          </a:p>
          <a:p>
            <a:pPr>
              <a:buSzPct val="100000"/>
              <a:buFont typeface="Arial" panose="020B0604020202020204" pitchFamily="34" charset="0"/>
              <a:buChar char="•"/>
            </a:pPr>
            <a:r>
              <a:rPr lang="en-US" b="1" dirty="0"/>
              <a:t>NEEP (Northeast Energy Efficiency Partnerships) – Andrea Krim, Building Policy Manager</a:t>
            </a:r>
          </a:p>
        </p:txBody>
      </p:sp>
    </p:spTree>
    <p:extLst>
      <p:ext uri="{BB962C8B-B14F-4D97-AF65-F5344CB8AC3E}">
        <p14:creationId xmlns:p14="http://schemas.microsoft.com/office/powerpoint/2010/main" val="14849908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19D43C-E274-8C48-F8B4-0182B8AF8872}"/>
              </a:ext>
            </a:extLst>
          </p:cNvPr>
          <p:cNvSpPr>
            <a:spLocks noGrp="1"/>
          </p:cNvSpPr>
          <p:nvPr>
            <p:ph idx="1"/>
          </p:nvPr>
        </p:nvSpPr>
        <p:spPr>
          <a:xfrm>
            <a:off x="838200" y="1409166"/>
            <a:ext cx="10515600" cy="4351338"/>
          </a:xfrm>
        </p:spPr>
        <p:txBody>
          <a:bodyPr>
            <a:normAutofit fontScale="92500" lnSpcReduction="20000"/>
          </a:bodyPr>
          <a:lstStyle/>
          <a:p>
            <a:pPr marL="0" indent="0" algn="ctr">
              <a:spcBef>
                <a:spcPts val="1200"/>
              </a:spcBef>
              <a:buNone/>
            </a:pPr>
            <a:r>
              <a:rPr lang="en-US" sz="3600" b="1" dirty="0"/>
              <a:t>Following two slides show end user price of various fuels for space heating/cooling.</a:t>
            </a:r>
          </a:p>
          <a:p>
            <a:pPr marL="0" indent="0" algn="ctr">
              <a:spcBef>
                <a:spcPts val="1200"/>
              </a:spcBef>
              <a:buNone/>
            </a:pPr>
            <a:br>
              <a:rPr lang="en-US" sz="3600" b="1" dirty="0"/>
            </a:br>
            <a:r>
              <a:rPr lang="en-US" sz="3600" b="1" dirty="0"/>
              <a:t>Prices are based upon one specific bill of one JCPL and one PSEG customer. </a:t>
            </a:r>
          </a:p>
          <a:p>
            <a:pPr marL="0" indent="0" algn="ctr">
              <a:buNone/>
            </a:pPr>
            <a:r>
              <a:rPr lang="en-US" sz="3600" b="1" dirty="0"/>
              <a:t>JCPL electric and NJNG gas</a:t>
            </a:r>
          </a:p>
          <a:p>
            <a:pPr marL="0" indent="0" algn="ctr">
              <a:buNone/>
            </a:pPr>
            <a:r>
              <a:rPr lang="en-US" sz="3600" b="1" dirty="0"/>
              <a:t>PSEG electric and PSEG gas</a:t>
            </a:r>
          </a:p>
          <a:p>
            <a:pPr marL="0" indent="0" algn="ctr">
              <a:buNone/>
            </a:pPr>
            <a:endParaRPr lang="en-US" sz="3600" dirty="0"/>
          </a:p>
          <a:p>
            <a:pPr marL="0" indent="0" algn="ctr">
              <a:buNone/>
            </a:pPr>
            <a:r>
              <a:rPr lang="en-US" sz="3600" i="1" dirty="0"/>
              <a:t>Following two slides are for background</a:t>
            </a:r>
          </a:p>
        </p:txBody>
      </p:sp>
    </p:spTree>
    <p:extLst>
      <p:ext uri="{BB962C8B-B14F-4D97-AF65-F5344CB8AC3E}">
        <p14:creationId xmlns:p14="http://schemas.microsoft.com/office/powerpoint/2010/main" val="108200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CC8703-9DEB-5516-BC54-BDD01F099F70}"/>
              </a:ext>
            </a:extLst>
          </p:cNvPr>
          <p:cNvPicPr>
            <a:picLocks noChangeAspect="1"/>
          </p:cNvPicPr>
          <p:nvPr/>
        </p:nvPicPr>
        <p:blipFill>
          <a:blip r:embed="rId2"/>
          <a:stretch>
            <a:fillRect/>
          </a:stretch>
        </p:blipFill>
        <p:spPr>
          <a:xfrm>
            <a:off x="1417921" y="0"/>
            <a:ext cx="9356157" cy="6858000"/>
          </a:xfrm>
          <a:prstGeom prst="rect">
            <a:avLst/>
          </a:prstGeom>
        </p:spPr>
      </p:pic>
    </p:spTree>
    <p:extLst>
      <p:ext uri="{BB962C8B-B14F-4D97-AF65-F5344CB8AC3E}">
        <p14:creationId xmlns:p14="http://schemas.microsoft.com/office/powerpoint/2010/main" val="3526121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White">
  <a:themeElements>
    <a:clrScheme name="White">
      <a:dk1>
        <a:srgbClr val="A287C6"/>
      </a:dk1>
      <a:lt1>
        <a:srgbClr val="8DC63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0" tIns="0" rIns="0" bIns="0" numCol="1" spcCol="38100" rtlCol="0" anchor="ctr">
        <a:norm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13000" b="1" i="0" u="none" strike="noStrike" cap="all" spc="0" normalizeH="0" baseline="0">
            <a:ln>
              <a:noFill/>
            </a:ln>
            <a:solidFill>
              <a:srgbClr val="8DC63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23398</TotalTime>
  <Words>913</Words>
  <Application>Microsoft Office PowerPoint</Application>
  <PresentationFormat>Widescreen</PresentationFormat>
  <Paragraphs>53</Paragraphs>
  <Slides>10</Slides>
  <Notes>0</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Gill Sans</vt:lpstr>
      <vt:lpstr>Helvetica</vt:lpstr>
      <vt:lpstr>Helvetica Light</vt:lpstr>
      <vt:lpstr>Office Theme</vt:lpstr>
      <vt:lpstr>11_White</vt:lpstr>
      <vt:lpstr>Building Electrification (BE) Legislative Recommendations</vt:lpstr>
      <vt:lpstr>ACEEE Key Recommendations for State Legislators American Council for an Energy-Efficient Economy</vt:lpstr>
      <vt:lpstr>1. Specify Building Electrification Targets   (“Building Electrification Act and goals”)</vt:lpstr>
      <vt:lpstr>2. Funding Streams For Building Electrification, esp. in Underserved Communities (“Building Electrification Act and goals”)</vt:lpstr>
      <vt:lpstr>3. Codes and Standards Require All-Electric Zero Energy Buildings (ZEB)</vt:lpstr>
      <vt:lpstr>4. Create Sustainable Funding Streams For Building Electrification Programs</vt:lpstr>
      <vt:lpstr>Building Electrification Meetings with Key NJ Policy Makers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Electrification  Recommendations for  Governor Murphy May 4, 2022</dc:title>
  <dc:creator>Jamie Gorman</dc:creator>
  <cp:lastModifiedBy>Steve Miller</cp:lastModifiedBy>
  <cp:revision>36</cp:revision>
  <cp:lastPrinted>2022-06-06T18:56:44Z</cp:lastPrinted>
  <dcterms:created xsi:type="dcterms:W3CDTF">2022-05-06T00:56:50Z</dcterms:created>
  <dcterms:modified xsi:type="dcterms:W3CDTF">2022-06-06T22:33:25Z</dcterms:modified>
</cp:coreProperties>
</file>