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2" r:id="rId1"/>
    <p:sldMasterId id="2147483693" r:id="rId2"/>
    <p:sldMasterId id="2147483694" r:id="rId3"/>
    <p:sldMasterId id="2147483695"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84" y="3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12bce55de81_7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7" name="Google Shape;247;g12bce55de81_7_0: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12c11253205_2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12c11253205_2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12bce55de81_7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2" name="Google Shape;302;g12bce55de81_7_8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12bce55de81_7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7" name="Google Shape;307;g12bce55de81_7_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12bce55de81_7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g12bce55de81_7_6: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12bce55de81_7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12bce55de81_7_1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12b3e5532d8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12b3e5532d8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12b3e5532d8_0_1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12b3e5532d8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12b3e5532d8_2_75:notes"/>
          <p:cNvSpPr txBox="1">
            <a:spLocks noGrp="1"/>
          </p:cNvSpPr>
          <p:nvPr>
            <p:ph type="body" idx="1"/>
          </p:nvPr>
        </p:nvSpPr>
        <p:spPr>
          <a:xfrm>
            <a:off x="685778" y="4343399"/>
            <a:ext cx="5486395" cy="4114787"/>
          </a:xfrm>
          <a:prstGeom prst="rect">
            <a:avLst/>
          </a:prstGeom>
        </p:spPr>
        <p:txBody>
          <a:bodyPr spcFirstLastPara="1" wrap="square" lIns="88525" tIns="88525" rIns="88525" bIns="88525" anchor="t" anchorCtr="0">
            <a:noAutofit/>
          </a:bodyPr>
          <a:lstStyle/>
          <a:p>
            <a:pPr marL="0" lvl="0" indent="0" algn="l" rtl="0">
              <a:spcBef>
                <a:spcPts val="0"/>
              </a:spcBef>
              <a:spcAft>
                <a:spcPts val="0"/>
              </a:spcAft>
              <a:buNone/>
            </a:pPr>
            <a:endParaRPr/>
          </a:p>
        </p:txBody>
      </p:sp>
      <p:sp>
        <p:nvSpPr>
          <p:cNvPr id="275" name="Google Shape;275;g12b3e5532d8_2_75:notes"/>
          <p:cNvSpPr>
            <a:spLocks noGrp="1" noRot="1" noChangeAspect="1"/>
          </p:cNvSpPr>
          <p:nvPr>
            <p:ph type="sldImg" idx="2"/>
          </p:nvPr>
        </p:nvSpPr>
        <p:spPr>
          <a:xfrm>
            <a:off x="1143221" y="685790"/>
            <a:ext cx="4572209" cy="342899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12b3e5532d8_0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1" name="Google Shape;281;g12b3e5532d8_0_1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12bce55de81_7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7" name="Google Shape;287;g12bce55de81_7_7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12bce55de81_7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2" name="Google Shape;292;g12bce55de81_7_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2"/>
        <p:cNvGrpSpPr/>
        <p:nvPr/>
      </p:nvGrpSpPr>
      <p:grpSpPr>
        <a:xfrm>
          <a:off x="0" y="0"/>
          <a:ext cx="0" cy="0"/>
          <a:chOff x="0" y="0"/>
          <a:chExt cx="0" cy="0"/>
        </a:xfrm>
      </p:grpSpPr>
      <p:sp>
        <p:nvSpPr>
          <p:cNvPr id="63" name="Google Shape;63;p15"/>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15"/>
          <p:cNvSpPr txBox="1">
            <a:spLocks noGrp="1"/>
          </p:cNvSpPr>
          <p:nvPr>
            <p:ph type="subTitle" idx="1"/>
          </p:nvPr>
        </p:nvSpPr>
        <p:spPr>
          <a:xfrm>
            <a:off x="1143000" y="2701528"/>
            <a:ext cx="6858000" cy="124182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65" name="Google Shape;65;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71" name="Google Shape;71;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8" name="Google Shape;78;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629841" y="273844"/>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3" name="Google Shape;83;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84" name="Google Shape;84;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5" name="Google Shape;85;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86" name="Google Shape;86;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7" name="Google Shape;87;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21"/>
          <p:cNvSpPr txBox="1">
            <a:spLocks noGrp="1"/>
          </p:cNvSpPr>
          <p:nvPr>
            <p:ph type="body" idx="1"/>
          </p:nvPr>
        </p:nvSpPr>
        <p:spPr>
          <a:xfrm>
            <a:off x="3887391" y="740569"/>
            <a:ext cx="4629150" cy="365521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102" name="Google Shape;102;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103" name="Google Shape;103;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2"/>
          <p:cNvSpPr>
            <a:spLocks noGrp="1"/>
          </p:cNvSpPr>
          <p:nvPr>
            <p:ph type="pic" idx="2"/>
          </p:nvPr>
        </p:nvSpPr>
        <p:spPr>
          <a:xfrm>
            <a:off x="3887391" y="740569"/>
            <a:ext cx="4629150" cy="3655219"/>
          </a:xfrm>
          <a:prstGeom prst="rect">
            <a:avLst/>
          </a:prstGeom>
          <a:noFill/>
          <a:ln>
            <a:noFill/>
          </a:ln>
        </p:spPr>
      </p:sp>
      <p:sp>
        <p:nvSpPr>
          <p:cNvPr id="109" name="Google Shape;109;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110" name="Google Shape;110;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2" name="Google Shape;112;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5" name="Google Shape;115;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16" name="Google Shape;116;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8" name="Google Shape;118;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350073" y="1467446"/>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1" name="Google Shape;121;p24"/>
          <p:cNvSpPr txBox="1">
            <a:spLocks noGrp="1"/>
          </p:cNvSpPr>
          <p:nvPr>
            <p:ph type="body" idx="1"/>
          </p:nvPr>
        </p:nvSpPr>
        <p:spPr>
          <a:xfrm rot="5400000">
            <a:off x="1349573" y="-447079"/>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122" name="Google Shape;122;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4" name="Google Shape;124;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None/>
              <a:defRPr/>
            </a:lvl1pPr>
            <a:lvl2pPr marL="0" lvl="1" indent="0" algn="r">
              <a:lnSpc>
                <a:spcPct val="100000"/>
              </a:lnSpc>
              <a:spcBef>
                <a:spcPts val="0"/>
              </a:spcBef>
              <a:spcAft>
                <a:spcPts val="0"/>
              </a:spcAft>
              <a:buNone/>
              <a:defRPr/>
            </a:lvl2pPr>
            <a:lvl3pPr marL="0" lvl="2" indent="0" algn="r">
              <a:lnSpc>
                <a:spcPct val="100000"/>
              </a:lnSpc>
              <a:spcBef>
                <a:spcPts val="0"/>
              </a:spcBef>
              <a:spcAft>
                <a:spcPts val="0"/>
              </a:spcAft>
              <a:buNone/>
              <a:defRPr/>
            </a:lvl3pPr>
            <a:lvl4pPr marL="0" lvl="3" indent="0" algn="r">
              <a:lnSpc>
                <a:spcPct val="100000"/>
              </a:lnSpc>
              <a:spcBef>
                <a:spcPts val="0"/>
              </a:spcBef>
              <a:spcAft>
                <a:spcPts val="0"/>
              </a:spcAft>
              <a:buNone/>
              <a:defRPr/>
            </a:lvl4pPr>
            <a:lvl5pPr marL="0" lvl="4" indent="0" algn="r">
              <a:lnSpc>
                <a:spcPct val="100000"/>
              </a:lnSpc>
              <a:spcBef>
                <a:spcPts val="0"/>
              </a:spcBef>
              <a:spcAft>
                <a:spcPts val="0"/>
              </a:spcAft>
              <a:buNone/>
              <a:defRPr/>
            </a:lvl5pPr>
            <a:lvl6pPr marL="0" lvl="5" indent="0" algn="r">
              <a:lnSpc>
                <a:spcPct val="100000"/>
              </a:lnSpc>
              <a:spcBef>
                <a:spcPts val="0"/>
              </a:spcBef>
              <a:spcAft>
                <a:spcPts val="0"/>
              </a:spcAft>
              <a:buNone/>
              <a:defRPr/>
            </a:lvl6pPr>
            <a:lvl7pPr marL="0" lvl="6" indent="0" algn="r">
              <a:lnSpc>
                <a:spcPct val="100000"/>
              </a:lnSpc>
              <a:spcBef>
                <a:spcPts val="0"/>
              </a:spcBef>
              <a:spcAft>
                <a:spcPts val="0"/>
              </a:spcAft>
              <a:buNone/>
              <a:defRPr/>
            </a:lvl7pPr>
            <a:lvl8pPr marL="0" lvl="7" indent="0" algn="r">
              <a:lnSpc>
                <a:spcPct val="100000"/>
              </a:lnSpc>
              <a:spcBef>
                <a:spcPts val="0"/>
              </a:spcBef>
              <a:spcAft>
                <a:spcPts val="0"/>
              </a:spcAft>
              <a:buNone/>
              <a:defRPr/>
            </a:lvl8pPr>
            <a:lvl9pPr marL="0" lvl="8" indent="0" algn="r">
              <a:lnSpc>
                <a:spcPct val="100000"/>
              </a:lnSpc>
              <a:spcBef>
                <a:spcPts val="0"/>
              </a:spcBef>
              <a:spcAft>
                <a:spcPts val="0"/>
              </a:spcAft>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9"/>
        <p:cNvGrpSpPr/>
        <p:nvPr/>
      </p:nvGrpSpPr>
      <p:grpSpPr>
        <a:xfrm>
          <a:off x="0" y="0"/>
          <a:ext cx="0" cy="0"/>
          <a:chOff x="0" y="0"/>
          <a:chExt cx="0" cy="0"/>
        </a:xfrm>
      </p:grpSpPr>
      <p:sp>
        <p:nvSpPr>
          <p:cNvPr id="130" name="Google Shape;130;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1"/>
        <p:cNvGrpSpPr/>
        <p:nvPr/>
      </p:nvGrpSpPr>
      <p:grpSpPr>
        <a:xfrm>
          <a:off x="0" y="0"/>
          <a:ext cx="0" cy="0"/>
          <a:chOff x="0" y="0"/>
          <a:chExt cx="0" cy="0"/>
        </a:xfrm>
      </p:grpSpPr>
      <p:sp>
        <p:nvSpPr>
          <p:cNvPr id="132" name="Google Shape;132;p2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33" name="Google Shape;133;p2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4" name="Google Shape;134;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5"/>
        <p:cNvGrpSpPr/>
        <p:nvPr/>
      </p:nvGrpSpPr>
      <p:grpSpPr>
        <a:xfrm>
          <a:off x="0" y="0"/>
          <a:ext cx="0" cy="0"/>
          <a:chOff x="0" y="0"/>
          <a:chExt cx="0" cy="0"/>
        </a:xfrm>
      </p:grpSpPr>
      <p:sp>
        <p:nvSpPr>
          <p:cNvPr id="136" name="Google Shape;136;p2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37" name="Google Shape;137;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8"/>
        <p:cNvGrpSpPr/>
        <p:nvPr/>
      </p:nvGrpSpPr>
      <p:grpSpPr>
        <a:xfrm>
          <a:off x="0" y="0"/>
          <a:ext cx="0" cy="0"/>
          <a:chOff x="0" y="0"/>
          <a:chExt cx="0" cy="0"/>
        </a:xfrm>
      </p:grpSpPr>
      <p:sp>
        <p:nvSpPr>
          <p:cNvPr id="139" name="Google Shape;139;p2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40" name="Google Shape;140;p2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41" name="Google Shape;141;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42"/>
        <p:cNvGrpSpPr/>
        <p:nvPr/>
      </p:nvGrpSpPr>
      <p:grpSpPr>
        <a:xfrm>
          <a:off x="0" y="0"/>
          <a:ext cx="0" cy="0"/>
          <a:chOff x="0" y="0"/>
          <a:chExt cx="0" cy="0"/>
        </a:xfrm>
      </p:grpSpPr>
      <p:sp>
        <p:nvSpPr>
          <p:cNvPr id="143" name="Google Shape;143;p3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44" name="Google Shape;144;p30"/>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45" name="Google Shape;145;p30"/>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46" name="Google Shape;146;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7"/>
        <p:cNvGrpSpPr/>
        <p:nvPr/>
      </p:nvGrpSpPr>
      <p:grpSpPr>
        <a:xfrm>
          <a:off x="0" y="0"/>
          <a:ext cx="0" cy="0"/>
          <a:chOff x="0" y="0"/>
          <a:chExt cx="0" cy="0"/>
        </a:xfrm>
      </p:grpSpPr>
      <p:sp>
        <p:nvSpPr>
          <p:cNvPr id="148" name="Google Shape;148;p3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49" name="Google Shape;149;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50"/>
        <p:cNvGrpSpPr/>
        <p:nvPr/>
      </p:nvGrpSpPr>
      <p:grpSpPr>
        <a:xfrm>
          <a:off x="0" y="0"/>
          <a:ext cx="0" cy="0"/>
          <a:chOff x="0" y="0"/>
          <a:chExt cx="0" cy="0"/>
        </a:xfrm>
      </p:grpSpPr>
      <p:sp>
        <p:nvSpPr>
          <p:cNvPr id="151" name="Google Shape;151;p32"/>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52" name="Google Shape;152;p32"/>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53" name="Google Shape;153;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54"/>
        <p:cNvGrpSpPr/>
        <p:nvPr/>
      </p:nvGrpSpPr>
      <p:grpSpPr>
        <a:xfrm>
          <a:off x="0" y="0"/>
          <a:ext cx="0" cy="0"/>
          <a:chOff x="0" y="0"/>
          <a:chExt cx="0" cy="0"/>
        </a:xfrm>
      </p:grpSpPr>
      <p:sp>
        <p:nvSpPr>
          <p:cNvPr id="155" name="Google Shape;155;p3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156" name="Google Shape;156;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34"/>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9" name="Google Shape;159;p3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60" name="Google Shape;160;p3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1" name="Google Shape;161;p3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2" name="Google Shape;162;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63"/>
        <p:cNvGrpSpPr/>
        <p:nvPr/>
      </p:nvGrpSpPr>
      <p:grpSpPr>
        <a:xfrm>
          <a:off x="0" y="0"/>
          <a:ext cx="0" cy="0"/>
          <a:chOff x="0" y="0"/>
          <a:chExt cx="0" cy="0"/>
        </a:xfrm>
      </p:grpSpPr>
      <p:sp>
        <p:nvSpPr>
          <p:cNvPr id="164" name="Google Shape;164;p35"/>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165" name="Google Shape;165;p3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66"/>
        <p:cNvGrpSpPr/>
        <p:nvPr/>
      </p:nvGrpSpPr>
      <p:grpSpPr>
        <a:xfrm>
          <a:off x="0" y="0"/>
          <a:ext cx="0" cy="0"/>
          <a:chOff x="0" y="0"/>
          <a:chExt cx="0" cy="0"/>
        </a:xfrm>
      </p:grpSpPr>
      <p:sp>
        <p:nvSpPr>
          <p:cNvPr id="167" name="Google Shape;167;p3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68" name="Google Shape;168;p36"/>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169" name="Google Shape;169;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6"/>
        <p:cNvGrpSpPr/>
        <p:nvPr/>
      </p:nvGrpSpPr>
      <p:grpSpPr>
        <a:xfrm>
          <a:off x="0" y="0"/>
          <a:ext cx="0" cy="0"/>
          <a:chOff x="0" y="0"/>
          <a:chExt cx="0" cy="0"/>
        </a:xfrm>
      </p:grpSpPr>
      <p:sp>
        <p:nvSpPr>
          <p:cNvPr id="177" name="Google Shape;177;p3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78" name="Google Shape;178;p3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79" name="Google Shape;179;p3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0"/>
        <p:cNvGrpSpPr/>
        <p:nvPr/>
      </p:nvGrpSpPr>
      <p:grpSpPr>
        <a:xfrm>
          <a:off x="0" y="0"/>
          <a:ext cx="0" cy="0"/>
          <a:chOff x="0" y="0"/>
          <a:chExt cx="0" cy="0"/>
        </a:xfrm>
      </p:grpSpPr>
      <p:sp>
        <p:nvSpPr>
          <p:cNvPr id="181" name="Google Shape;181;p39"/>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82" name="Google Shape;182;p39"/>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83" name="Google Shape;183;p39"/>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84" name="Google Shape;184;p39"/>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85" name="Google Shape;185;p3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6"/>
        <p:cNvGrpSpPr/>
        <p:nvPr/>
      </p:nvGrpSpPr>
      <p:grpSpPr>
        <a:xfrm>
          <a:off x="0" y="0"/>
          <a:ext cx="0" cy="0"/>
          <a:chOff x="0" y="0"/>
          <a:chExt cx="0" cy="0"/>
        </a:xfrm>
      </p:grpSpPr>
      <p:sp>
        <p:nvSpPr>
          <p:cNvPr id="187" name="Google Shape;187;p4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88" name="Google Shape;188;p40"/>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89" name="Google Shape;189;p4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90" name="Google Shape;190;p40"/>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91" name="Google Shape;191;p40"/>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2"/>
        <p:cNvGrpSpPr/>
        <p:nvPr/>
      </p:nvGrpSpPr>
      <p:grpSpPr>
        <a:xfrm>
          <a:off x="0" y="0"/>
          <a:ext cx="0" cy="0"/>
          <a:chOff x="0" y="0"/>
          <a:chExt cx="0" cy="0"/>
        </a:xfrm>
      </p:grpSpPr>
      <p:sp>
        <p:nvSpPr>
          <p:cNvPr id="193" name="Google Shape;193;p41"/>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94" name="Google Shape;194;p41"/>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195" name="Google Shape;195;p4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96" name="Google Shape;196;p4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97" name="Google Shape;197;p41"/>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8"/>
        <p:cNvGrpSpPr/>
        <p:nvPr/>
      </p:nvGrpSpPr>
      <p:grpSpPr>
        <a:xfrm>
          <a:off x="0" y="0"/>
          <a:ext cx="0" cy="0"/>
          <a:chOff x="0" y="0"/>
          <a:chExt cx="0" cy="0"/>
        </a:xfrm>
      </p:grpSpPr>
      <p:sp>
        <p:nvSpPr>
          <p:cNvPr id="199" name="Google Shape;199;p42"/>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00" name="Google Shape;200;p42"/>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1" name="Google Shape;201;p42"/>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2" name="Google Shape;202;p4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03" name="Google Shape;203;p4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04" name="Google Shape;204;p4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05"/>
        <p:cNvGrpSpPr/>
        <p:nvPr/>
      </p:nvGrpSpPr>
      <p:grpSpPr>
        <a:xfrm>
          <a:off x="0" y="0"/>
          <a:ext cx="0" cy="0"/>
          <a:chOff x="0" y="0"/>
          <a:chExt cx="0" cy="0"/>
        </a:xfrm>
      </p:grpSpPr>
      <p:sp>
        <p:nvSpPr>
          <p:cNvPr id="206" name="Google Shape;206;p43"/>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07" name="Google Shape;207;p43"/>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08" name="Google Shape;208;p43"/>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9" name="Google Shape;209;p43"/>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10" name="Google Shape;210;p43"/>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11" name="Google Shape;211;p4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2" name="Google Shape;212;p4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3" name="Google Shape;213;p4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4"/>
        <p:cNvGrpSpPr/>
        <p:nvPr/>
      </p:nvGrpSpPr>
      <p:grpSpPr>
        <a:xfrm>
          <a:off x="0" y="0"/>
          <a:ext cx="0" cy="0"/>
          <a:chOff x="0" y="0"/>
          <a:chExt cx="0" cy="0"/>
        </a:xfrm>
      </p:grpSpPr>
      <p:sp>
        <p:nvSpPr>
          <p:cNvPr id="215" name="Google Shape;215;p44"/>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16" name="Google Shape;216;p44"/>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7" name="Google Shape;217;p4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8" name="Google Shape;218;p4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19"/>
        <p:cNvGrpSpPr/>
        <p:nvPr/>
      </p:nvGrpSpPr>
      <p:grpSpPr>
        <a:xfrm>
          <a:off x="0" y="0"/>
          <a:ext cx="0" cy="0"/>
          <a:chOff x="0" y="0"/>
          <a:chExt cx="0" cy="0"/>
        </a:xfrm>
      </p:grpSpPr>
      <p:sp>
        <p:nvSpPr>
          <p:cNvPr id="220" name="Google Shape;220;p45"/>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21" name="Google Shape;221;p45"/>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222" name="Google Shape;222;p45"/>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223" name="Google Shape;223;p45"/>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24" name="Google Shape;224;p45"/>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25" name="Google Shape;225;p4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26"/>
        <p:cNvGrpSpPr/>
        <p:nvPr/>
      </p:nvGrpSpPr>
      <p:grpSpPr>
        <a:xfrm>
          <a:off x="0" y="0"/>
          <a:ext cx="0" cy="0"/>
          <a:chOff x="0" y="0"/>
          <a:chExt cx="0" cy="0"/>
        </a:xfrm>
      </p:grpSpPr>
      <p:sp>
        <p:nvSpPr>
          <p:cNvPr id="227" name="Google Shape;227;p46"/>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28" name="Google Shape;228;p46"/>
          <p:cNvSpPr>
            <a:spLocks noGrp="1"/>
          </p:cNvSpPr>
          <p:nvPr>
            <p:ph type="pic" idx="2"/>
          </p:nvPr>
        </p:nvSpPr>
        <p:spPr>
          <a:xfrm>
            <a:off x="3887391" y="740569"/>
            <a:ext cx="4629150" cy="3655219"/>
          </a:xfrm>
          <a:prstGeom prst="rect">
            <a:avLst/>
          </a:prstGeom>
          <a:noFill/>
          <a:ln>
            <a:noFill/>
          </a:ln>
        </p:spPr>
      </p:sp>
      <p:sp>
        <p:nvSpPr>
          <p:cNvPr id="229" name="Google Shape;229;p46"/>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230" name="Google Shape;230;p4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1" name="Google Shape;231;p46"/>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2" name="Google Shape;232;p46"/>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33"/>
        <p:cNvGrpSpPr/>
        <p:nvPr/>
      </p:nvGrpSpPr>
      <p:grpSpPr>
        <a:xfrm>
          <a:off x="0" y="0"/>
          <a:ext cx="0" cy="0"/>
          <a:chOff x="0" y="0"/>
          <a:chExt cx="0" cy="0"/>
        </a:xfrm>
      </p:grpSpPr>
      <p:sp>
        <p:nvSpPr>
          <p:cNvPr id="234" name="Google Shape;234;p4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35" name="Google Shape;235;p47"/>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36" name="Google Shape;236;p4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7" name="Google Shape;237;p4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38" name="Google Shape;238;p4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39"/>
        <p:cNvGrpSpPr/>
        <p:nvPr/>
      </p:nvGrpSpPr>
      <p:grpSpPr>
        <a:xfrm>
          <a:off x="0" y="0"/>
          <a:ext cx="0" cy="0"/>
          <a:chOff x="0" y="0"/>
          <a:chExt cx="0" cy="0"/>
        </a:xfrm>
      </p:grpSpPr>
      <p:sp>
        <p:nvSpPr>
          <p:cNvPr id="240" name="Google Shape;240;p48"/>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41" name="Google Shape;241;p48"/>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42" name="Google Shape;242;p4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43" name="Google Shape;243;p4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44" name="Google Shape;244;p4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SzPts val="1400"/>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27" name="Google Shape;127;p2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28" name="Google Shape;128;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0"/>
        <p:cNvGrpSpPr/>
        <p:nvPr/>
      </p:nvGrpSpPr>
      <p:grpSpPr>
        <a:xfrm>
          <a:off x="0" y="0"/>
          <a:ext cx="0" cy="0"/>
          <a:chOff x="0" y="0"/>
          <a:chExt cx="0" cy="0"/>
        </a:xfrm>
      </p:grpSpPr>
      <p:sp>
        <p:nvSpPr>
          <p:cNvPr id="171" name="Google Shape;171;p3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172" name="Google Shape;172;p37"/>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73" name="Google Shape;173;p3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4" name="Google Shape;174;p3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75" name="Google Shape;175;p3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climate.smiller.org/BE/NY-Climate-Act/RHN-legislative-package_final.pdf" TargetMode="External"/><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https://www.maine.gov/governor/mills/news/governor-mills-signs-bill-promoting-energy-efficient-heat-pumps-maine-2019-06-14"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5" Type="http://schemas.openxmlformats.org/officeDocument/2006/relationships/hyperlink" Target="https://www.nyserda.ny.gov/About/Newsroom/2022-Announcements/2022-01-05-Governor-Hochul-Announces-Plan-to-Achieve-2-Million-Climate-Friendly-Homes-By-2030" TargetMode="External"/><Relationship Id="rId4" Type="http://schemas.openxmlformats.org/officeDocument/2006/relationships/hyperlink" Target="https://www.capeandislands.org/local-news/2022-02-24/a-divide-among-contractors-some-embrace-climate-friendly-heat-pumps-others-resis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3" Type="http://schemas.openxmlformats.org/officeDocument/2006/relationships/hyperlink" Target="https://www.aceee.org/sites/default/files/pdfs/b2201.pdf" TargetMode="External"/><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9"/>
          <p:cNvSpPr txBox="1">
            <a:spLocks noGrp="1"/>
          </p:cNvSpPr>
          <p:nvPr>
            <p:ph type="title"/>
          </p:nvPr>
        </p:nvSpPr>
        <p:spPr>
          <a:xfrm>
            <a:off x="190123" y="794789"/>
            <a:ext cx="8718488" cy="99417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en" b="1">
                <a:latin typeface="Calibri"/>
                <a:ea typeface="Calibri"/>
                <a:cs typeface="Calibri"/>
                <a:sym typeface="Calibri"/>
              </a:rPr>
              <a:t>Building Electrification (BE) Recommendations</a:t>
            </a:r>
            <a:endParaRPr/>
          </a:p>
        </p:txBody>
      </p:sp>
      <p:sp>
        <p:nvSpPr>
          <p:cNvPr id="250" name="Google Shape;250;p49"/>
          <p:cNvSpPr txBox="1">
            <a:spLocks noGrp="1"/>
          </p:cNvSpPr>
          <p:nvPr>
            <p:ph type="body" idx="1"/>
          </p:nvPr>
        </p:nvSpPr>
        <p:spPr>
          <a:xfrm>
            <a:off x="276725" y="2081074"/>
            <a:ext cx="8529649" cy="2827811"/>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90000"/>
              </a:lnSpc>
              <a:spcBef>
                <a:spcPts val="0"/>
              </a:spcBef>
              <a:spcAft>
                <a:spcPts val="0"/>
              </a:spcAft>
              <a:buClr>
                <a:schemeClr val="dk1"/>
              </a:buClr>
              <a:buSzPts val="2800"/>
              <a:buNone/>
            </a:pPr>
            <a:r>
              <a:rPr lang="en" sz="2800" b="1" u="sng"/>
              <a:t>BILL A/1440 “Zero Energy Construction Act”</a:t>
            </a:r>
            <a:endParaRPr/>
          </a:p>
          <a:p>
            <a:pPr marL="0" lvl="0" indent="0" algn="ctr" rtl="0">
              <a:lnSpc>
                <a:spcPct val="90000"/>
              </a:lnSpc>
              <a:spcBef>
                <a:spcPts val="0"/>
              </a:spcBef>
              <a:spcAft>
                <a:spcPts val="0"/>
              </a:spcAft>
              <a:buClr>
                <a:schemeClr val="dk1"/>
              </a:buClr>
              <a:buSzPts val="2400"/>
              <a:buNone/>
            </a:pPr>
            <a:r>
              <a:rPr lang="en" sz="2400"/>
              <a:t> </a:t>
            </a:r>
            <a:r>
              <a:rPr lang="en" sz="2000"/>
              <a:t>Introduced 2022-01-11 and referred to Assembly Housing Committee</a:t>
            </a:r>
            <a:endParaRPr/>
          </a:p>
          <a:p>
            <a:pPr marL="0" lvl="0" indent="0" algn="ctr" rtl="0">
              <a:lnSpc>
                <a:spcPct val="90000"/>
              </a:lnSpc>
              <a:spcBef>
                <a:spcPts val="0"/>
              </a:spcBef>
              <a:spcAft>
                <a:spcPts val="0"/>
              </a:spcAft>
              <a:buClr>
                <a:schemeClr val="dk1"/>
              </a:buClr>
              <a:buSzPts val="2000"/>
              <a:buNone/>
            </a:pPr>
            <a:r>
              <a:rPr lang="en" sz="2000"/>
              <a:t>Sponsored by Assemblyman James J. Kennedy</a:t>
            </a:r>
            <a:endParaRPr/>
          </a:p>
          <a:p>
            <a:pPr marL="0" lvl="0" indent="0" algn="ctr" rtl="0">
              <a:lnSpc>
                <a:spcPct val="90000"/>
              </a:lnSpc>
              <a:spcBef>
                <a:spcPts val="0"/>
              </a:spcBef>
              <a:spcAft>
                <a:spcPts val="0"/>
              </a:spcAft>
              <a:buClr>
                <a:schemeClr val="dk1"/>
              </a:buClr>
              <a:buSzPts val="2000"/>
              <a:buNone/>
            </a:pPr>
            <a:r>
              <a:rPr lang="en" sz="2000"/>
              <a:t> (District 22 - Middlesex, Somerset, and Union</a:t>
            </a:r>
            <a:r>
              <a:rPr lang="en" sz="2400"/>
              <a:t>)</a:t>
            </a:r>
            <a:endParaRPr/>
          </a:p>
          <a:p>
            <a:pPr marL="0" lvl="0" indent="0" algn="ctr" rtl="0">
              <a:lnSpc>
                <a:spcPct val="90000"/>
              </a:lnSpc>
              <a:spcBef>
                <a:spcPts val="750"/>
              </a:spcBef>
              <a:spcAft>
                <a:spcPts val="0"/>
              </a:spcAft>
              <a:buClr>
                <a:schemeClr val="dk1"/>
              </a:buClr>
              <a:buSzPts val="2100"/>
              <a:buNone/>
            </a:pPr>
            <a:r>
              <a:rPr lang="en" b="1"/>
              <a:t>May 18, 2022</a:t>
            </a:r>
            <a:endParaRPr/>
          </a:p>
          <a:p>
            <a:pPr marL="0" lvl="0" indent="0" algn="ctr" rtl="0">
              <a:lnSpc>
                <a:spcPct val="90000"/>
              </a:lnSpc>
              <a:spcBef>
                <a:spcPts val="750"/>
              </a:spcBef>
              <a:spcAft>
                <a:spcPts val="0"/>
              </a:spcAft>
              <a:buClr>
                <a:schemeClr val="dk1"/>
              </a:buClr>
              <a:buSzPts val="2100"/>
              <a:buNone/>
            </a:pPr>
            <a:endParaRPr b="1"/>
          </a:p>
          <a:p>
            <a:pPr marL="0" lvl="0" indent="0" algn="ctr" rtl="0">
              <a:lnSpc>
                <a:spcPct val="90000"/>
              </a:lnSpc>
              <a:spcBef>
                <a:spcPts val="750"/>
              </a:spcBef>
              <a:spcAft>
                <a:spcPts val="0"/>
              </a:spcAft>
              <a:buClr>
                <a:schemeClr val="dk1"/>
              </a:buClr>
              <a:buSzPts val="2100"/>
              <a:buNone/>
            </a:pPr>
            <a:r>
              <a:rPr lang="en" b="1"/>
              <a:t>Presented by NJ 50 x 30 Building Electrification Team</a:t>
            </a:r>
            <a:endParaRPr/>
          </a:p>
          <a:p>
            <a:pPr marL="0" lvl="0" indent="0" algn="ctr" rtl="0">
              <a:lnSpc>
                <a:spcPct val="90000"/>
              </a:lnSpc>
              <a:spcBef>
                <a:spcPts val="750"/>
              </a:spcBef>
              <a:spcAft>
                <a:spcPts val="0"/>
              </a:spcAft>
              <a:buClr>
                <a:schemeClr val="dk1"/>
              </a:buClr>
              <a:buSzPts val="21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58"/>
          <p:cNvSpPr txBox="1"/>
          <p:nvPr/>
        </p:nvSpPr>
        <p:spPr>
          <a:xfrm>
            <a:off x="764450" y="456425"/>
            <a:ext cx="8026800" cy="2862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500" b="1"/>
              <a:t>APPENDIX</a:t>
            </a:r>
            <a:br>
              <a:rPr lang="en" sz="2500" b="1"/>
            </a:br>
            <a:endParaRPr sz="2500" b="1"/>
          </a:p>
          <a:p>
            <a:pPr marL="457200" lvl="0" indent="-355600" algn="l" rtl="0">
              <a:spcBef>
                <a:spcPts val="0"/>
              </a:spcBef>
              <a:spcAft>
                <a:spcPts val="0"/>
              </a:spcAft>
              <a:buSzPts val="2000"/>
              <a:buAutoNum type="arabicPeriod"/>
            </a:pPr>
            <a:r>
              <a:rPr lang="en" sz="2000" b="1">
                <a:solidFill>
                  <a:schemeClr val="dk1"/>
                </a:solidFill>
              </a:rPr>
              <a:t>RECOMMENDATIONS FOR COMPREHENSIVE </a:t>
            </a:r>
            <a:r>
              <a:rPr lang="en" sz="2000" b="1"/>
              <a:t>WEB SITE </a:t>
            </a:r>
            <a:br>
              <a:rPr lang="en" sz="2000" b="1"/>
            </a:br>
            <a:r>
              <a:rPr lang="en" sz="2000" b="1"/>
              <a:t>(NEXT 2 SLIDES)</a:t>
            </a:r>
            <a:br>
              <a:rPr lang="en" sz="2000" b="1"/>
            </a:br>
            <a:endParaRPr sz="2000" b="1"/>
          </a:p>
          <a:p>
            <a:pPr marL="457200" lvl="0" indent="-387350" algn="l" rtl="0">
              <a:spcBef>
                <a:spcPts val="0"/>
              </a:spcBef>
              <a:spcAft>
                <a:spcPts val="0"/>
              </a:spcAft>
              <a:buSzPts val="2500"/>
              <a:buAutoNum type="arabicPeriod"/>
            </a:pPr>
            <a:r>
              <a:rPr lang="en" sz="2000" b="1">
                <a:solidFill>
                  <a:schemeClr val="dk1"/>
                </a:solidFill>
              </a:rPr>
              <a:t>BUILD ON EXISTING NJ STRONG PLATFORM OF RULES, REGULATIONS, &amp; LAWS.  NYSTATE EXAMPLE:</a:t>
            </a:r>
            <a:r>
              <a:rPr lang="en" sz="1900" b="1">
                <a:solidFill>
                  <a:schemeClr val="dk1"/>
                </a:solidFill>
              </a:rPr>
              <a:t>  </a:t>
            </a:r>
            <a:endParaRPr sz="1900" b="1">
              <a:solidFill>
                <a:schemeClr val="dk1"/>
              </a:solidFill>
            </a:endParaRPr>
          </a:p>
          <a:p>
            <a:pPr marL="457200" lvl="0" indent="0" algn="l" rtl="0">
              <a:spcBef>
                <a:spcPts val="0"/>
              </a:spcBef>
              <a:spcAft>
                <a:spcPts val="0"/>
              </a:spcAft>
              <a:buNone/>
            </a:pPr>
            <a:r>
              <a:rPr lang="en" sz="1900" b="1" u="sng">
                <a:solidFill>
                  <a:schemeClr val="hlink"/>
                </a:solidFill>
                <a:hlinkClick r:id="rId3"/>
              </a:rPr>
              <a:t>Renewable Heat Now Legislative Package</a:t>
            </a:r>
            <a:endParaRPr sz="25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59"/>
          <p:cNvSpPr txBox="1"/>
          <p:nvPr/>
        </p:nvSpPr>
        <p:spPr>
          <a:xfrm>
            <a:off x="241896" y="277046"/>
            <a:ext cx="8660207" cy="4278064"/>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300"/>
              <a:buFont typeface="Arial"/>
              <a:buNone/>
            </a:pPr>
            <a:r>
              <a:rPr lang="en" sz="2300" b="1" i="0" u="sng" strike="noStrike" cap="none">
                <a:solidFill>
                  <a:srgbClr val="000000"/>
                </a:solidFill>
                <a:latin typeface="Arial"/>
                <a:ea typeface="Arial"/>
                <a:cs typeface="Arial"/>
                <a:sym typeface="Arial"/>
              </a:rPr>
              <a:t>BE TEAM’s WEBSITE RECOMMENDATIONS</a:t>
            </a:r>
            <a:endParaRPr sz="2300" b="1" i="0" u="sng"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700"/>
              <a:buFont typeface="Arial"/>
              <a:buNone/>
            </a:pPr>
            <a:r>
              <a:rPr lang="en" sz="1700" b="1" i="0" u="none" strike="noStrike" cap="none">
                <a:solidFill>
                  <a:srgbClr val="000000"/>
                </a:solidFill>
                <a:latin typeface="Arial"/>
                <a:ea typeface="Arial"/>
                <a:cs typeface="Arial"/>
                <a:sym typeface="Arial"/>
              </a:rPr>
              <a:t>The Website discussed in A1440, Sec. 4, is a marketing/educational tool pivotal to the success of electrification. We recommend it be developed with input from all relevant departments and stakeholders and include the following elements:</a:t>
            </a:r>
            <a:endParaRPr/>
          </a:p>
          <a:p>
            <a:pPr marL="0" marR="0" lvl="0" indent="0" algn="l" rtl="0">
              <a:lnSpc>
                <a:spcPct val="100000"/>
              </a:lnSpc>
              <a:spcBef>
                <a:spcPts val="0"/>
              </a:spcBef>
              <a:spcAft>
                <a:spcPts val="0"/>
              </a:spcAft>
              <a:buClr>
                <a:srgbClr val="000000"/>
              </a:buClr>
              <a:buSzPts val="1700"/>
              <a:buFont typeface="Arial"/>
              <a:buNone/>
            </a:pPr>
            <a:endParaRPr sz="1700" b="1" i="0" u="none" strike="noStrike" cap="none">
              <a:solidFill>
                <a:srgbClr val="000000"/>
              </a:solidFill>
              <a:latin typeface="Arial"/>
              <a:ea typeface="Arial"/>
              <a:cs typeface="Arial"/>
              <a:sym typeface="Arial"/>
            </a:endParaRPr>
          </a:p>
          <a:p>
            <a:pPr marL="548640" marR="0" lvl="0" indent="-342900" algn="l" rtl="0">
              <a:lnSpc>
                <a:spcPct val="100000"/>
              </a:lnSpc>
              <a:spcBef>
                <a:spcPts val="0"/>
              </a:spcBef>
              <a:spcAft>
                <a:spcPts val="0"/>
              </a:spcAft>
              <a:buClr>
                <a:srgbClr val="000000"/>
              </a:buClr>
              <a:buSzPts val="1700"/>
              <a:buFont typeface="Arial"/>
              <a:buAutoNum type="arabicPeriod"/>
            </a:pPr>
            <a:r>
              <a:rPr lang="en" sz="1700" b="1" i="0" u="none" strike="noStrike" cap="none">
                <a:solidFill>
                  <a:schemeClr val="dk1"/>
                </a:solidFill>
                <a:latin typeface="Arial"/>
                <a:ea typeface="Arial"/>
                <a:cs typeface="Arial"/>
                <a:sym typeface="Arial"/>
              </a:rPr>
              <a:t>Include information on retrofits as well as on new construction</a:t>
            </a:r>
            <a:endParaRPr/>
          </a:p>
          <a:p>
            <a:pPr marL="548640" marR="0" lvl="0" indent="-342900" algn="l" rtl="0">
              <a:lnSpc>
                <a:spcPct val="100000"/>
              </a:lnSpc>
              <a:spcBef>
                <a:spcPts val="600"/>
              </a:spcBef>
              <a:spcAft>
                <a:spcPts val="0"/>
              </a:spcAft>
              <a:buClr>
                <a:srgbClr val="000000"/>
              </a:buClr>
              <a:buSzPts val="1700"/>
              <a:buFont typeface="Arial"/>
              <a:buAutoNum type="arabicPeriod"/>
            </a:pPr>
            <a:r>
              <a:rPr lang="en" sz="1700" b="1" i="0" u="none" strike="noStrike" cap="none">
                <a:solidFill>
                  <a:schemeClr val="dk1"/>
                </a:solidFill>
                <a:latin typeface="Arial"/>
                <a:ea typeface="Arial"/>
                <a:cs typeface="Arial"/>
                <a:sym typeface="Arial"/>
              </a:rPr>
              <a:t>Make format user-friendly – for consumers, developers, and HVAC staff</a:t>
            </a:r>
            <a:endParaRPr/>
          </a:p>
          <a:p>
            <a:pPr marL="548640" marR="0" lvl="0" indent="-342900" algn="l" rtl="0">
              <a:lnSpc>
                <a:spcPct val="100000"/>
              </a:lnSpc>
              <a:spcBef>
                <a:spcPts val="600"/>
              </a:spcBef>
              <a:spcAft>
                <a:spcPts val="0"/>
              </a:spcAft>
              <a:buClr>
                <a:srgbClr val="000000"/>
              </a:buClr>
              <a:buSzPts val="1700"/>
              <a:buFont typeface="Arial"/>
              <a:buAutoNum type="arabicPeriod"/>
            </a:pPr>
            <a:r>
              <a:rPr lang="en" sz="1700" b="1" i="0" u="none" strike="noStrike" cap="none">
                <a:solidFill>
                  <a:schemeClr val="dk1"/>
                </a:solidFill>
                <a:latin typeface="Arial"/>
                <a:ea typeface="Arial"/>
                <a:cs typeface="Arial"/>
                <a:sym typeface="Arial"/>
              </a:rPr>
              <a:t>Focus on key technologies – heat pumps, building weatherization, solar</a:t>
            </a:r>
            <a:endParaRPr/>
          </a:p>
          <a:p>
            <a:pPr marL="548640" marR="0" lvl="0" indent="-342900" algn="l" rtl="0">
              <a:lnSpc>
                <a:spcPct val="100000"/>
              </a:lnSpc>
              <a:spcBef>
                <a:spcPts val="600"/>
              </a:spcBef>
              <a:spcAft>
                <a:spcPts val="0"/>
              </a:spcAft>
              <a:buClr>
                <a:srgbClr val="000000"/>
              </a:buClr>
              <a:buSzPts val="1700"/>
              <a:buFont typeface="Arial"/>
              <a:buAutoNum type="arabicPeriod"/>
            </a:pPr>
            <a:r>
              <a:rPr lang="en" sz="1700" b="1" i="0" u="none" strike="noStrike" cap="none">
                <a:solidFill>
                  <a:schemeClr val="dk1"/>
                </a:solidFill>
                <a:latin typeface="Arial"/>
                <a:ea typeface="Arial"/>
                <a:cs typeface="Arial"/>
                <a:sym typeface="Arial"/>
              </a:rPr>
              <a:t>Always recommend weatherization before sizing heat pumps</a:t>
            </a:r>
            <a:endParaRPr/>
          </a:p>
          <a:p>
            <a:pPr marL="548640" marR="0" lvl="0" indent="-342900" algn="l" rtl="0">
              <a:lnSpc>
                <a:spcPct val="100000"/>
              </a:lnSpc>
              <a:spcBef>
                <a:spcPts val="600"/>
              </a:spcBef>
              <a:spcAft>
                <a:spcPts val="0"/>
              </a:spcAft>
              <a:buClr>
                <a:srgbClr val="000000"/>
              </a:buClr>
              <a:buSzPts val="1700"/>
              <a:buFont typeface="Arial"/>
              <a:buAutoNum type="arabicPeriod"/>
            </a:pPr>
            <a:r>
              <a:rPr lang="en" sz="1700" b="1" i="0" u="none" strike="noStrike" cap="none">
                <a:solidFill>
                  <a:schemeClr val="dk1"/>
                </a:solidFill>
                <a:latin typeface="Arial"/>
                <a:ea typeface="Arial"/>
                <a:cs typeface="Arial"/>
                <a:sym typeface="Arial"/>
              </a:rPr>
              <a:t>Clearly present comparative benefits in different areas of state of:</a:t>
            </a:r>
            <a:endParaRPr/>
          </a:p>
          <a:p>
            <a:pPr marL="914400" marR="0" lvl="0" indent="-342900" algn="l" rtl="0">
              <a:lnSpc>
                <a:spcPct val="100000"/>
              </a:lnSpc>
              <a:spcBef>
                <a:spcPts val="600"/>
              </a:spcBef>
              <a:spcAft>
                <a:spcPts val="0"/>
              </a:spcAft>
              <a:buClr>
                <a:srgbClr val="000000"/>
              </a:buClr>
              <a:buSzPts val="1700"/>
              <a:buFont typeface="Arial"/>
              <a:buChar char="•"/>
            </a:pPr>
            <a:r>
              <a:rPr lang="en" sz="1700" b="1" i="0" u="none" strike="noStrike" cap="none">
                <a:solidFill>
                  <a:schemeClr val="dk1"/>
                </a:solidFill>
                <a:latin typeface="Arial"/>
                <a:ea typeface="Arial"/>
                <a:cs typeface="Arial"/>
                <a:sym typeface="Arial"/>
              </a:rPr>
              <a:t>air source heat pumps</a:t>
            </a:r>
            <a:endParaRPr/>
          </a:p>
          <a:p>
            <a:pPr marL="914400" marR="0" lvl="0" indent="-342900" algn="l" rtl="0">
              <a:lnSpc>
                <a:spcPct val="100000"/>
              </a:lnSpc>
              <a:spcBef>
                <a:spcPts val="0"/>
              </a:spcBef>
              <a:spcAft>
                <a:spcPts val="0"/>
              </a:spcAft>
              <a:buClr>
                <a:srgbClr val="000000"/>
              </a:buClr>
              <a:buSzPts val="1700"/>
              <a:buFont typeface="Arial"/>
              <a:buChar char="•"/>
            </a:pPr>
            <a:r>
              <a:rPr lang="en" sz="1700" b="1" i="0" u="none" strike="noStrike" cap="none">
                <a:solidFill>
                  <a:schemeClr val="dk1"/>
                </a:solidFill>
                <a:latin typeface="Arial"/>
                <a:ea typeface="Arial"/>
                <a:cs typeface="Arial"/>
                <a:sym typeface="Arial"/>
              </a:rPr>
              <a:t>ground source heat pumps</a:t>
            </a:r>
            <a:endParaRPr/>
          </a:p>
          <a:p>
            <a:pPr marL="914400" marR="0" lvl="0" indent="-342900" algn="l" rtl="0">
              <a:lnSpc>
                <a:spcPct val="100000"/>
              </a:lnSpc>
              <a:spcBef>
                <a:spcPts val="0"/>
              </a:spcBef>
              <a:spcAft>
                <a:spcPts val="0"/>
              </a:spcAft>
              <a:buClr>
                <a:srgbClr val="000000"/>
              </a:buClr>
              <a:buSzPts val="1700"/>
              <a:buFont typeface="Arial"/>
              <a:buChar char="•"/>
            </a:pPr>
            <a:r>
              <a:rPr lang="en" sz="1700" b="1" i="0" u="none" strike="noStrike" cap="none">
                <a:solidFill>
                  <a:schemeClr val="dk1"/>
                </a:solidFill>
                <a:latin typeface="Arial"/>
                <a:ea typeface="Arial"/>
                <a:cs typeface="Arial"/>
                <a:sym typeface="Arial"/>
              </a:rPr>
              <a:t>district (community) ground source heat pumps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60"/>
          <p:cNvSpPr txBox="1"/>
          <p:nvPr/>
        </p:nvSpPr>
        <p:spPr>
          <a:xfrm>
            <a:off x="904200" y="358175"/>
            <a:ext cx="73356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310" name="Google Shape;310;p60"/>
          <p:cNvSpPr txBox="1"/>
          <p:nvPr/>
        </p:nvSpPr>
        <p:spPr>
          <a:xfrm>
            <a:off x="214925" y="0"/>
            <a:ext cx="8309700" cy="504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000"/>
              <a:buFont typeface="Arial"/>
              <a:buNone/>
            </a:pPr>
            <a:endParaRPr sz="2000" b="1" i="0" u="sng"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300"/>
              <a:buFont typeface="Arial"/>
              <a:buNone/>
            </a:pPr>
            <a:r>
              <a:rPr lang="en" sz="2300" b="1" i="0" u="sng" strike="noStrike" cap="none">
                <a:solidFill>
                  <a:srgbClr val="000000"/>
                </a:solidFill>
                <a:latin typeface="Arial"/>
                <a:ea typeface="Arial"/>
                <a:cs typeface="Arial"/>
                <a:sym typeface="Arial"/>
              </a:rPr>
              <a:t>BE TEAM’s WEBSITE RECOMMENDATIONS, cont.</a:t>
            </a:r>
            <a:endParaRPr/>
          </a:p>
          <a:p>
            <a:pPr marL="0" marR="0" lvl="0" indent="0" algn="l" rtl="0">
              <a:lnSpc>
                <a:spcPct val="100000"/>
              </a:lnSpc>
              <a:spcBef>
                <a:spcPts val="0"/>
              </a:spcBef>
              <a:spcAft>
                <a:spcPts val="0"/>
              </a:spcAft>
              <a:buClr>
                <a:schemeClr val="dk1"/>
              </a:buClr>
              <a:buSzPts val="1100"/>
              <a:buFont typeface="Arial"/>
              <a:buNone/>
            </a:pPr>
            <a:endParaRPr sz="1700" b="1" i="0" u="none" strike="noStrike" cap="none">
              <a:solidFill>
                <a:schemeClr val="dk1"/>
              </a:solidFill>
              <a:latin typeface="Arial"/>
              <a:ea typeface="Arial"/>
              <a:cs typeface="Arial"/>
              <a:sym typeface="Arial"/>
            </a:endParaRPr>
          </a:p>
          <a:p>
            <a:pPr marL="548640" marR="0" lvl="0" indent="-342900" algn="l" rtl="0">
              <a:lnSpc>
                <a:spcPct val="100000"/>
              </a:lnSpc>
              <a:spcBef>
                <a:spcPts val="0"/>
              </a:spcBef>
              <a:spcAft>
                <a:spcPts val="0"/>
              </a:spcAft>
              <a:buClr>
                <a:srgbClr val="000000"/>
              </a:buClr>
              <a:buSzPts val="1700"/>
              <a:buFont typeface="Arial"/>
              <a:buAutoNum type="arabicPeriod" startAt="6"/>
            </a:pPr>
            <a:r>
              <a:rPr lang="en" sz="1700" b="1" i="0" u="none" strike="noStrike" cap="none">
                <a:solidFill>
                  <a:schemeClr val="dk1"/>
                </a:solidFill>
                <a:latin typeface="Arial"/>
                <a:ea typeface="Arial"/>
                <a:cs typeface="Arial"/>
                <a:sym typeface="Arial"/>
              </a:rPr>
              <a:t>Educate current contractors and grow</a:t>
            </a:r>
            <a:r>
              <a:rPr lang="en" sz="1700" b="1">
                <a:solidFill>
                  <a:schemeClr val="dk1"/>
                </a:solidFill>
              </a:rPr>
              <a:t> the</a:t>
            </a:r>
            <a:r>
              <a:rPr lang="en" sz="1700" b="1" i="0" u="none" strike="noStrike" cap="none">
                <a:solidFill>
                  <a:schemeClr val="dk1"/>
                </a:solidFill>
                <a:latin typeface="Arial"/>
                <a:ea typeface="Arial"/>
                <a:cs typeface="Arial"/>
                <a:sym typeface="Arial"/>
              </a:rPr>
              <a:t> workforce </a:t>
            </a:r>
            <a:endParaRPr/>
          </a:p>
          <a:p>
            <a:pPr marL="548640" marR="0" lvl="0" indent="-342900" algn="l" rtl="0">
              <a:lnSpc>
                <a:spcPct val="100000"/>
              </a:lnSpc>
              <a:spcBef>
                <a:spcPts val="600"/>
              </a:spcBef>
              <a:spcAft>
                <a:spcPts val="0"/>
              </a:spcAft>
              <a:buClr>
                <a:srgbClr val="000000"/>
              </a:buClr>
              <a:buSzPts val="1700"/>
              <a:buFont typeface="Arial"/>
              <a:buAutoNum type="arabicPeriod" startAt="6"/>
            </a:pPr>
            <a:r>
              <a:rPr lang="en" sz="1700" b="1" i="0" u="none" strike="noStrike" cap="none">
                <a:solidFill>
                  <a:srgbClr val="000000"/>
                </a:solidFill>
                <a:latin typeface="Arial"/>
                <a:ea typeface="Arial"/>
                <a:cs typeface="Arial"/>
                <a:sym typeface="Arial"/>
              </a:rPr>
              <a:t>Highlight all financial incentives available to either contractors or consumers – manufacturer programs, utility-based incentives and government programs, including tax rebates and grants</a:t>
            </a:r>
            <a:endParaRPr/>
          </a:p>
          <a:p>
            <a:pPr marL="548640" marR="0" lvl="0" indent="-342900" algn="l" rtl="0">
              <a:lnSpc>
                <a:spcPct val="100000"/>
              </a:lnSpc>
              <a:spcBef>
                <a:spcPts val="600"/>
              </a:spcBef>
              <a:spcAft>
                <a:spcPts val="0"/>
              </a:spcAft>
              <a:buClr>
                <a:srgbClr val="000000"/>
              </a:buClr>
              <a:buSzPts val="1700"/>
              <a:buFont typeface="Arial"/>
              <a:buAutoNum type="arabicPeriod" startAt="6"/>
            </a:pPr>
            <a:r>
              <a:rPr lang="en" sz="1700" b="1" i="0" u="none" strike="noStrike" cap="none">
                <a:solidFill>
                  <a:schemeClr val="dk1"/>
                </a:solidFill>
                <a:latin typeface="Arial"/>
                <a:ea typeface="Arial"/>
                <a:cs typeface="Arial"/>
                <a:sym typeface="Arial"/>
              </a:rPr>
              <a:t>Highlight all available financing programs. Make it easy to apply for financing and incentives.</a:t>
            </a:r>
            <a:endParaRPr/>
          </a:p>
          <a:p>
            <a:pPr marL="548640" marR="0" lvl="0" indent="-342900" algn="l" rtl="0">
              <a:lnSpc>
                <a:spcPct val="100000"/>
              </a:lnSpc>
              <a:spcBef>
                <a:spcPts val="600"/>
              </a:spcBef>
              <a:spcAft>
                <a:spcPts val="0"/>
              </a:spcAft>
              <a:buClr>
                <a:srgbClr val="000000"/>
              </a:buClr>
              <a:buSzPts val="1700"/>
              <a:buFont typeface="Arial"/>
              <a:buAutoNum type="arabicPeriod" startAt="6"/>
            </a:pPr>
            <a:r>
              <a:rPr lang="en" sz="1700" b="1" i="0" u="none" strike="noStrike" cap="none">
                <a:solidFill>
                  <a:schemeClr val="dk1"/>
                </a:solidFill>
                <a:latin typeface="Arial"/>
                <a:ea typeface="Arial"/>
                <a:cs typeface="Arial"/>
                <a:sym typeface="Arial"/>
              </a:rPr>
              <a:t>Provide a user-friendly analysis of comparative payback periods which</a:t>
            </a:r>
            <a:endParaRPr/>
          </a:p>
          <a:p>
            <a:pPr marL="914400" marR="0" lvl="3" indent="-342900" algn="l" rtl="0">
              <a:lnSpc>
                <a:spcPct val="100000"/>
              </a:lnSpc>
              <a:spcBef>
                <a:spcPts val="600"/>
              </a:spcBef>
              <a:spcAft>
                <a:spcPts val="0"/>
              </a:spcAft>
              <a:buClr>
                <a:srgbClr val="000000"/>
              </a:buClr>
              <a:buSzPts val="1700"/>
              <a:buFont typeface="Arial"/>
              <a:buChar char="•"/>
            </a:pPr>
            <a:r>
              <a:rPr lang="en" sz="1700" b="1" i="0" u="none" strike="noStrike" cap="none">
                <a:solidFill>
                  <a:schemeClr val="dk1"/>
                </a:solidFill>
                <a:latin typeface="Arial"/>
                <a:ea typeface="Arial"/>
                <a:cs typeface="Arial"/>
                <a:sym typeface="Arial"/>
              </a:rPr>
              <a:t>Highlights comparisons of  heat pumps to oil, propane or electric resistance heating</a:t>
            </a:r>
            <a:endParaRPr/>
          </a:p>
          <a:p>
            <a:pPr marL="914400" marR="0" lvl="3" indent="-342900" algn="l" rtl="0">
              <a:lnSpc>
                <a:spcPct val="100000"/>
              </a:lnSpc>
              <a:spcBef>
                <a:spcPts val="600"/>
              </a:spcBef>
              <a:spcAft>
                <a:spcPts val="0"/>
              </a:spcAft>
              <a:buClr>
                <a:srgbClr val="000000"/>
              </a:buClr>
              <a:buSzPts val="1700"/>
              <a:buFont typeface="Arial"/>
              <a:buChar char="•"/>
            </a:pPr>
            <a:r>
              <a:rPr lang="en" sz="1700" b="1" i="0" u="none" strike="noStrike" cap="none">
                <a:solidFill>
                  <a:schemeClr val="dk1"/>
                </a:solidFill>
                <a:latin typeface="Arial"/>
                <a:ea typeface="Arial"/>
                <a:cs typeface="Arial"/>
                <a:sym typeface="Arial"/>
              </a:rPr>
              <a:t>Highlights benefits of District (Community) Geothermal</a:t>
            </a:r>
            <a:endParaRPr/>
          </a:p>
          <a:p>
            <a:pPr marL="548640" marR="0" lvl="0" indent="-342900" algn="l" rtl="0">
              <a:lnSpc>
                <a:spcPct val="100000"/>
              </a:lnSpc>
              <a:spcBef>
                <a:spcPts val="600"/>
              </a:spcBef>
              <a:spcAft>
                <a:spcPts val="0"/>
              </a:spcAft>
              <a:buClr>
                <a:srgbClr val="000000"/>
              </a:buClr>
              <a:buSzPts val="1700"/>
              <a:buFont typeface="Arial"/>
              <a:buAutoNum type="arabicPeriod" startAt="6"/>
            </a:pPr>
            <a:r>
              <a:rPr lang="en" sz="1700" b="1" i="0" u="none" strike="noStrike" cap="none">
                <a:solidFill>
                  <a:schemeClr val="dk1"/>
                </a:solidFill>
                <a:latin typeface="Arial"/>
                <a:ea typeface="Arial"/>
                <a:cs typeface="Arial"/>
                <a:sym typeface="Arial"/>
              </a:rPr>
              <a:t>Provide details for environmental/health benefits of electrification compared to fossil fuel energy</a:t>
            </a:r>
            <a:endParaRPr sz="1700" b="0" i="0" u="none" strike="noStrike" cap="none">
              <a:solidFill>
                <a:srgbClr val="000000"/>
              </a:solidFill>
              <a:latin typeface="Arial"/>
              <a:ea typeface="Arial"/>
              <a:cs typeface="Arial"/>
              <a:sym typeface="Arial"/>
            </a:endParaRPr>
          </a:p>
          <a:p>
            <a:pPr marL="548640" marR="0" lvl="0" indent="-234950" algn="l" rtl="0">
              <a:lnSpc>
                <a:spcPct val="100000"/>
              </a:lnSpc>
              <a:spcBef>
                <a:spcPts val="600"/>
              </a:spcBef>
              <a:spcAft>
                <a:spcPts val="600"/>
              </a:spcAft>
              <a:buClr>
                <a:srgbClr val="000000"/>
              </a:buClr>
              <a:buSzPts val="1700"/>
              <a:buFont typeface="Arial"/>
              <a:buNone/>
            </a:pPr>
            <a:endParaRPr sz="1700" b="1" i="0" u="none" strike="noStrike" cap="non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50"/>
          <p:cNvSpPr txBox="1">
            <a:spLocks noGrp="1"/>
          </p:cNvSpPr>
          <p:nvPr>
            <p:ph type="title"/>
          </p:nvPr>
        </p:nvSpPr>
        <p:spPr>
          <a:xfrm>
            <a:off x="628649" y="378449"/>
            <a:ext cx="7886700" cy="921124"/>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300"/>
              <a:buFont typeface="Calibri"/>
              <a:buNone/>
            </a:pPr>
            <a:r>
              <a:rPr lang="en" b="1">
                <a:latin typeface="Calibri"/>
                <a:ea typeface="Calibri"/>
                <a:cs typeface="Calibri"/>
                <a:sym typeface="Calibri"/>
              </a:rPr>
              <a:t>NJ 50x30 Building Electrification Team</a:t>
            </a:r>
            <a:br>
              <a:rPr lang="en" b="1">
                <a:latin typeface="Calibri"/>
                <a:ea typeface="Calibri"/>
                <a:cs typeface="Calibri"/>
                <a:sym typeface="Calibri"/>
              </a:rPr>
            </a:br>
            <a:r>
              <a:rPr lang="en" b="1">
                <a:latin typeface="Calibri"/>
                <a:ea typeface="Calibri"/>
                <a:cs typeface="Calibri"/>
                <a:sym typeface="Calibri"/>
              </a:rPr>
              <a:t>MISSION</a:t>
            </a:r>
            <a:endParaRPr/>
          </a:p>
        </p:txBody>
      </p:sp>
      <p:sp>
        <p:nvSpPr>
          <p:cNvPr id="256" name="Google Shape;256;p50"/>
          <p:cNvSpPr txBox="1">
            <a:spLocks noGrp="1"/>
          </p:cNvSpPr>
          <p:nvPr>
            <p:ph type="body" idx="1"/>
          </p:nvPr>
        </p:nvSpPr>
        <p:spPr>
          <a:xfrm>
            <a:off x="422833" y="1815173"/>
            <a:ext cx="8434136" cy="277493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0000"/>
              </a:buClr>
              <a:buSzPts val="3000"/>
              <a:buNone/>
            </a:pPr>
            <a:r>
              <a:rPr lang="en" sz="3000" b="1">
                <a:solidFill>
                  <a:srgbClr val="000000"/>
                </a:solidFill>
              </a:rPr>
              <a:t>The NJ 50 x 30 Building Electrification (BE) Team will work with all willing partners to establish and implement firm goals and timeframes for BE as part of the statewide strategies to meet the state’s 50% reduction in 2006 GHG emissions by 2030.</a:t>
            </a:r>
            <a:endParaRPr sz="30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51"/>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en" b="1">
                <a:latin typeface="Calibri"/>
                <a:ea typeface="Calibri"/>
                <a:cs typeface="Calibri"/>
                <a:sym typeface="Calibri"/>
              </a:rPr>
              <a:t>6 Recommendations for BE</a:t>
            </a:r>
            <a:endParaRPr/>
          </a:p>
        </p:txBody>
      </p:sp>
      <p:sp>
        <p:nvSpPr>
          <p:cNvPr id="262" name="Google Shape;262;p51"/>
          <p:cNvSpPr txBox="1">
            <a:spLocks noGrp="1"/>
          </p:cNvSpPr>
          <p:nvPr>
            <p:ph type="body" idx="1"/>
          </p:nvPr>
        </p:nvSpPr>
        <p:spPr>
          <a:xfrm>
            <a:off x="591575" y="1192675"/>
            <a:ext cx="7960800" cy="3688800"/>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lnSpc>
                <a:spcPct val="90000"/>
              </a:lnSpc>
              <a:spcBef>
                <a:spcPts val="0"/>
              </a:spcBef>
              <a:spcAft>
                <a:spcPts val="0"/>
              </a:spcAft>
              <a:buClr>
                <a:schemeClr val="dk1"/>
              </a:buClr>
              <a:buSzPct val="100000"/>
              <a:buFont typeface="Calibri"/>
              <a:buAutoNum type="arabicPeriod"/>
            </a:pPr>
            <a:r>
              <a:rPr lang="en" sz="3000" b="1"/>
              <a:t>Governor announce goal of 100K residential units electrified by 2025, 800K by 2030.</a:t>
            </a:r>
            <a:endParaRPr/>
          </a:p>
          <a:p>
            <a:pPr marL="342900" lvl="0" indent="-342900" algn="l" rtl="0">
              <a:lnSpc>
                <a:spcPct val="90000"/>
              </a:lnSpc>
              <a:spcBef>
                <a:spcPts val="750"/>
              </a:spcBef>
              <a:spcAft>
                <a:spcPts val="0"/>
              </a:spcAft>
              <a:buClr>
                <a:schemeClr val="dk1"/>
              </a:buClr>
              <a:buSzPct val="100000"/>
              <a:buFont typeface="Calibri"/>
              <a:buAutoNum type="arabicPeriod"/>
            </a:pPr>
            <a:r>
              <a:rPr lang="en" sz="3000" b="1"/>
              <a:t>New and Retrofit/Rehab BE Roadmap,  including codes, proper design of incentives, outreach and education, and a technical resource center, by 2022. </a:t>
            </a:r>
            <a:endParaRPr/>
          </a:p>
          <a:p>
            <a:pPr marL="342900" lvl="0" indent="-342900" algn="l" rtl="0">
              <a:lnSpc>
                <a:spcPct val="90000"/>
              </a:lnSpc>
              <a:spcBef>
                <a:spcPts val="750"/>
              </a:spcBef>
              <a:spcAft>
                <a:spcPts val="0"/>
              </a:spcAft>
              <a:buClr>
                <a:schemeClr val="dk1"/>
              </a:buClr>
              <a:buSzPct val="100000"/>
              <a:buFont typeface="Calibri"/>
              <a:buAutoNum type="arabicPeriod"/>
            </a:pPr>
            <a:r>
              <a:rPr lang="en" sz="3000" b="1"/>
              <a:t>Much stronger incentives for BE: esp. electric cold climate heat pumps for heating/cooling; building energy efficiency. More aggressive marketing of BE programs.</a:t>
            </a:r>
            <a:endParaRPr/>
          </a:p>
          <a:p>
            <a:pPr marL="342900" lvl="0" indent="-342900" algn="l" rtl="0">
              <a:lnSpc>
                <a:spcPct val="90000"/>
              </a:lnSpc>
              <a:spcBef>
                <a:spcPts val="750"/>
              </a:spcBef>
              <a:spcAft>
                <a:spcPts val="0"/>
              </a:spcAft>
              <a:buClr>
                <a:schemeClr val="dk1"/>
              </a:buClr>
              <a:buSzPct val="100000"/>
              <a:buFont typeface="Calibri"/>
              <a:buAutoNum type="arabicPeriod"/>
            </a:pPr>
            <a:r>
              <a:rPr lang="en" sz="3000" b="1"/>
              <a:t>Adopt building energy codes from International Code Council (ICC) for 2021, 2024, 2027 with </a:t>
            </a:r>
            <a:r>
              <a:rPr lang="en" sz="3000" b="1" i="1"/>
              <a:t>No weakening amendments.</a:t>
            </a:r>
            <a:endParaRPr/>
          </a:p>
          <a:p>
            <a:pPr marL="342900" lvl="0" indent="-342900" algn="l" rtl="0">
              <a:lnSpc>
                <a:spcPct val="90000"/>
              </a:lnSpc>
              <a:spcBef>
                <a:spcPts val="750"/>
              </a:spcBef>
              <a:spcAft>
                <a:spcPts val="0"/>
              </a:spcAft>
              <a:buClr>
                <a:schemeClr val="dk1"/>
              </a:buClr>
              <a:buSzPct val="100000"/>
              <a:buFont typeface="Calibri"/>
              <a:buAutoNum type="arabicPeriod"/>
            </a:pPr>
            <a:r>
              <a:rPr lang="en" sz="3000" b="1"/>
              <a:t>Electrify government buildings (state, local, county) and provide funding.</a:t>
            </a:r>
            <a:endParaRPr/>
          </a:p>
          <a:p>
            <a:pPr marL="342900" lvl="0" indent="-342900" algn="l" rtl="0">
              <a:lnSpc>
                <a:spcPct val="90000"/>
              </a:lnSpc>
              <a:spcBef>
                <a:spcPts val="750"/>
              </a:spcBef>
              <a:spcAft>
                <a:spcPts val="0"/>
              </a:spcAft>
              <a:buClr>
                <a:schemeClr val="dk1"/>
              </a:buClr>
              <a:buSzPct val="100000"/>
              <a:buFont typeface="Calibri"/>
              <a:buAutoNum type="arabicPeriod"/>
            </a:pPr>
            <a:r>
              <a:rPr lang="en" sz="3000" b="1"/>
              <a:t>3300 affordable housing units in Murphy budget ($305M) electrified and high-efficiency with heat pump heating/cooling, with rooftop solar where feasible.</a:t>
            </a:r>
            <a:endParaRPr/>
          </a:p>
          <a:p>
            <a:pPr marL="342900" lvl="0" indent="-271462" algn="l" rtl="0">
              <a:lnSpc>
                <a:spcPct val="90000"/>
              </a:lnSpc>
              <a:spcBef>
                <a:spcPts val="750"/>
              </a:spcBef>
              <a:spcAft>
                <a:spcPts val="0"/>
              </a:spcAft>
              <a:buClr>
                <a:schemeClr val="dk1"/>
              </a:buClr>
              <a:buSzPct val="100000"/>
              <a:buFont typeface="Calibri"/>
              <a:buNone/>
            </a:pPr>
            <a:endParaRPr sz="18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52"/>
          <p:cNvSpPr txBox="1"/>
          <p:nvPr/>
        </p:nvSpPr>
        <p:spPr>
          <a:xfrm>
            <a:off x="534300" y="92950"/>
            <a:ext cx="8295600" cy="467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400" b="1">
                <a:latin typeface="Calibri"/>
                <a:ea typeface="Calibri"/>
                <a:cs typeface="Calibri"/>
                <a:sym typeface="Calibri"/>
              </a:rPr>
              <a:t>BE Team’s Recommendations for A/1440</a:t>
            </a:r>
            <a:endParaRPr sz="2400" b="1">
              <a:latin typeface="Calibri"/>
              <a:ea typeface="Calibri"/>
              <a:cs typeface="Calibri"/>
              <a:sym typeface="Calibri"/>
            </a:endParaRPr>
          </a:p>
          <a:p>
            <a:pPr marL="0" lvl="0" indent="0" algn="l" rtl="0">
              <a:spcBef>
                <a:spcPts val="0"/>
              </a:spcBef>
              <a:spcAft>
                <a:spcPts val="0"/>
              </a:spcAft>
              <a:buNone/>
            </a:pPr>
            <a:endParaRPr sz="1800" b="1">
              <a:latin typeface="Calibri"/>
              <a:ea typeface="Calibri"/>
              <a:cs typeface="Calibri"/>
              <a:sym typeface="Calibri"/>
            </a:endParaRPr>
          </a:p>
          <a:p>
            <a:pPr marL="457200" lvl="0" indent="-342900" algn="l" rtl="0">
              <a:spcBef>
                <a:spcPts val="0"/>
              </a:spcBef>
              <a:spcAft>
                <a:spcPts val="0"/>
              </a:spcAft>
              <a:buClr>
                <a:schemeClr val="dk1"/>
              </a:buClr>
              <a:buSzPts val="1800"/>
              <a:buFont typeface="Calibri"/>
              <a:buAutoNum type="arabicPeriod"/>
            </a:pPr>
            <a:r>
              <a:rPr lang="en" sz="1800" b="1" u="sng">
                <a:solidFill>
                  <a:schemeClr val="dk1"/>
                </a:solidFill>
                <a:latin typeface="Calibri"/>
                <a:ea typeface="Calibri"/>
                <a:cs typeface="Calibri"/>
                <a:sym typeface="Calibri"/>
              </a:rPr>
              <a:t>Add Goals for electrification with cold climate heat pumps (Sec. 3, 4)</a:t>
            </a:r>
            <a:endParaRPr sz="1800" b="1" u="sng">
              <a:solidFill>
                <a:schemeClr val="dk1"/>
              </a:solidFill>
              <a:latin typeface="Calibri"/>
              <a:ea typeface="Calibri"/>
              <a:cs typeface="Calibri"/>
              <a:sym typeface="Calibri"/>
            </a:endParaRPr>
          </a:p>
          <a:p>
            <a:pPr marL="457200" lvl="0" indent="0" algn="l" rtl="0">
              <a:spcBef>
                <a:spcPts val="0"/>
              </a:spcBef>
              <a:spcAft>
                <a:spcPts val="0"/>
              </a:spcAft>
              <a:buNone/>
            </a:pPr>
            <a:r>
              <a:rPr lang="en" sz="1800" b="1">
                <a:solidFill>
                  <a:schemeClr val="dk1"/>
                </a:solidFill>
                <a:latin typeface="Calibri"/>
                <a:ea typeface="Calibri"/>
                <a:cs typeface="Calibri"/>
                <a:sym typeface="Calibri"/>
              </a:rPr>
              <a:t> 100K new and existing/retrofit residential units be electrified by 2025</a:t>
            </a:r>
            <a:endParaRPr sz="1800" b="1">
              <a:solidFill>
                <a:schemeClr val="dk1"/>
              </a:solidFill>
              <a:latin typeface="Calibri"/>
              <a:ea typeface="Calibri"/>
              <a:cs typeface="Calibri"/>
              <a:sym typeface="Calibri"/>
            </a:endParaRPr>
          </a:p>
          <a:p>
            <a:pPr marL="457200" lvl="0" indent="0" algn="l" rtl="0">
              <a:spcBef>
                <a:spcPts val="0"/>
              </a:spcBef>
              <a:spcAft>
                <a:spcPts val="0"/>
              </a:spcAft>
              <a:buNone/>
            </a:pPr>
            <a:r>
              <a:rPr lang="en" sz="1800" b="1">
                <a:solidFill>
                  <a:schemeClr val="dk1"/>
                </a:solidFill>
                <a:latin typeface="Calibri"/>
                <a:ea typeface="Calibri"/>
                <a:cs typeface="Calibri"/>
                <a:sym typeface="Calibri"/>
              </a:rPr>
              <a:t> 800K new and existing/retrofit residential units be electrified by 2030</a:t>
            </a:r>
            <a:endParaRPr sz="1800" b="1">
              <a:solidFill>
                <a:schemeClr val="dk1"/>
              </a:solidFill>
              <a:latin typeface="Calibri"/>
              <a:ea typeface="Calibri"/>
              <a:cs typeface="Calibri"/>
              <a:sym typeface="Calibri"/>
            </a:endParaRPr>
          </a:p>
          <a:p>
            <a:pPr marL="457200" lvl="0" indent="0" algn="ctr" rtl="0">
              <a:lnSpc>
                <a:spcPct val="100000"/>
              </a:lnSpc>
              <a:spcBef>
                <a:spcPts val="0"/>
              </a:spcBef>
              <a:spcAft>
                <a:spcPts val="0"/>
              </a:spcAft>
              <a:buNone/>
            </a:pPr>
            <a:r>
              <a:rPr lang="en" sz="1900" b="1">
                <a:solidFill>
                  <a:schemeClr val="dk1"/>
                </a:solidFill>
                <a:latin typeface="Calibri"/>
                <a:ea typeface="Calibri"/>
                <a:cs typeface="Calibri"/>
                <a:sym typeface="Calibri"/>
              </a:rPr>
              <a:t>(</a:t>
            </a:r>
            <a:r>
              <a:rPr lang="en" sz="1700" b="1">
                <a:solidFill>
                  <a:schemeClr val="dk1"/>
                </a:solidFill>
                <a:latin typeface="Calibri"/>
                <a:ea typeface="Calibri"/>
                <a:cs typeface="Calibri"/>
                <a:sym typeface="Calibri"/>
              </a:rPr>
              <a:t>800K represents about 2.3 MMT of carbon emissions reduced,</a:t>
            </a:r>
            <a:endParaRPr sz="1700" b="1">
              <a:solidFill>
                <a:schemeClr val="dk1"/>
              </a:solidFill>
              <a:latin typeface="Calibri"/>
              <a:ea typeface="Calibri"/>
              <a:cs typeface="Calibri"/>
              <a:sym typeface="Calibri"/>
            </a:endParaRPr>
          </a:p>
          <a:p>
            <a:pPr marL="457200" lvl="0" indent="0" algn="ctr" rtl="0">
              <a:lnSpc>
                <a:spcPct val="100000"/>
              </a:lnSpc>
              <a:spcBef>
                <a:spcPts val="0"/>
              </a:spcBef>
              <a:spcAft>
                <a:spcPts val="0"/>
              </a:spcAft>
              <a:buNone/>
            </a:pPr>
            <a:r>
              <a:rPr lang="en" sz="1700" b="1">
                <a:solidFill>
                  <a:schemeClr val="dk1"/>
                </a:solidFill>
                <a:latin typeface="Calibri"/>
                <a:ea typeface="Calibri"/>
                <a:cs typeface="Calibri"/>
                <a:sym typeface="Calibri"/>
              </a:rPr>
              <a:t>about 16% of residential building sector emissions.)   </a:t>
            </a:r>
            <a:endParaRPr sz="1700" b="1">
              <a:solidFill>
                <a:schemeClr val="dk1"/>
              </a:solidFill>
              <a:latin typeface="Calibri"/>
              <a:ea typeface="Calibri"/>
              <a:cs typeface="Calibri"/>
              <a:sym typeface="Calibri"/>
            </a:endParaRPr>
          </a:p>
          <a:p>
            <a:pPr marL="457200" lvl="0" indent="0" algn="ctr" rtl="0">
              <a:lnSpc>
                <a:spcPct val="100000"/>
              </a:lnSpc>
              <a:spcBef>
                <a:spcPts val="0"/>
              </a:spcBef>
              <a:spcAft>
                <a:spcPts val="0"/>
              </a:spcAft>
              <a:buNone/>
            </a:pPr>
            <a:endParaRPr sz="1700" b="1">
              <a:solidFill>
                <a:schemeClr val="dk1"/>
              </a:solidFill>
              <a:latin typeface="Calibri"/>
              <a:ea typeface="Calibri"/>
              <a:cs typeface="Calibri"/>
              <a:sym typeface="Calibri"/>
            </a:endParaRPr>
          </a:p>
          <a:p>
            <a:pPr marL="0" lvl="0" indent="0" algn="l" rtl="0">
              <a:spcBef>
                <a:spcPts val="1000"/>
              </a:spcBef>
              <a:spcAft>
                <a:spcPts val="0"/>
              </a:spcAft>
              <a:buClr>
                <a:schemeClr val="dk1"/>
              </a:buClr>
              <a:buSzPts val="1100"/>
              <a:buFont typeface="Arial"/>
              <a:buNone/>
            </a:pPr>
            <a:r>
              <a:rPr lang="en" sz="1800" b="1">
                <a:solidFill>
                  <a:schemeClr val="dk1"/>
                </a:solidFill>
                <a:latin typeface="Calibri"/>
                <a:ea typeface="Calibri"/>
                <a:cs typeface="Calibri"/>
                <a:sym typeface="Calibri"/>
              </a:rPr>
              <a:t>2.</a:t>
            </a:r>
            <a:r>
              <a:rPr lang="en" sz="1800" b="1" u="sng">
                <a:solidFill>
                  <a:schemeClr val="dk1"/>
                </a:solidFill>
                <a:latin typeface="Calibri"/>
                <a:ea typeface="Calibri"/>
                <a:cs typeface="Calibri"/>
                <a:sym typeface="Calibri"/>
              </a:rPr>
              <a:t>	Specify in Sec. 3 that “Zero Energy Readiness” requires an electrical system</a:t>
            </a:r>
            <a:endParaRPr sz="1800" b="1" u="sng">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 sz="1800" b="1">
                <a:solidFill>
                  <a:schemeClr val="dk1"/>
                </a:solidFill>
                <a:latin typeface="Calibri"/>
                <a:ea typeface="Calibri"/>
                <a:cs typeface="Calibri"/>
                <a:sym typeface="Calibri"/>
              </a:rPr>
              <a:t>         capable of supporting electric cold climate heat pump for space and water </a:t>
            </a:r>
            <a:endParaRPr sz="18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 sz="1800" b="1">
                <a:solidFill>
                  <a:schemeClr val="dk1"/>
                </a:solidFill>
                <a:latin typeface="Calibri"/>
                <a:ea typeface="Calibri"/>
                <a:cs typeface="Calibri"/>
                <a:sym typeface="Calibri"/>
              </a:rPr>
              <a:t>         heating, all-electric appliances, EV charging, and solar.</a:t>
            </a:r>
            <a:endParaRPr sz="1800" b="1">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endParaRPr sz="1800" b="1">
              <a:solidFill>
                <a:schemeClr val="dk1"/>
              </a:solidFill>
              <a:latin typeface="Calibri"/>
              <a:ea typeface="Calibri"/>
              <a:cs typeface="Calibri"/>
              <a:sym typeface="Calibri"/>
            </a:endParaRPr>
          </a:p>
          <a:p>
            <a:pPr marL="0" lvl="0" indent="0" algn="l" rtl="0">
              <a:lnSpc>
                <a:spcPct val="100000"/>
              </a:lnSpc>
              <a:spcBef>
                <a:spcPts val="0"/>
              </a:spcBef>
              <a:spcAft>
                <a:spcPts val="0"/>
              </a:spcAft>
              <a:buNone/>
            </a:pPr>
            <a:r>
              <a:rPr lang="en" sz="1800" b="1">
                <a:latin typeface="Calibri"/>
                <a:ea typeface="Calibri"/>
                <a:cs typeface="Calibri"/>
                <a:sym typeface="Calibri"/>
              </a:rPr>
              <a:t>3.    </a:t>
            </a:r>
            <a:r>
              <a:rPr lang="en" sz="1800" b="1" u="sng">
                <a:latin typeface="Calibri"/>
                <a:ea typeface="Calibri"/>
                <a:cs typeface="Calibri"/>
                <a:sym typeface="Calibri"/>
              </a:rPr>
              <a:t>Specify Zero Energy new construction have the same capabilities as stated above.</a:t>
            </a:r>
            <a:endParaRPr sz="1800" b="1" u="sng">
              <a:latin typeface="Calibri"/>
              <a:ea typeface="Calibri"/>
              <a:cs typeface="Calibri"/>
              <a:sym typeface="Calibri"/>
            </a:endParaRPr>
          </a:p>
          <a:p>
            <a:pPr marL="457200" lvl="0" indent="0" algn="l" rtl="0">
              <a:spcBef>
                <a:spcPts val="1000"/>
              </a:spcBef>
              <a:spcAft>
                <a:spcPts val="0"/>
              </a:spcAft>
              <a:buClr>
                <a:schemeClr val="dk1"/>
              </a:buClr>
              <a:buSzPts val="1100"/>
              <a:buFont typeface="Arial"/>
              <a:buNone/>
            </a:pPr>
            <a:r>
              <a:rPr lang="en" sz="1800" i="1">
                <a:solidFill>
                  <a:schemeClr val="dk1"/>
                </a:solidFill>
                <a:latin typeface="Calibri"/>
                <a:ea typeface="Calibri"/>
                <a:cs typeface="Calibri"/>
                <a:sym typeface="Calibri"/>
              </a:rPr>
              <a:t>Currently, (Sec. 3,4)  electrification is left as an </a:t>
            </a:r>
            <a:r>
              <a:rPr lang="en" sz="1800" i="1" u="sng">
                <a:solidFill>
                  <a:schemeClr val="dk1"/>
                </a:solidFill>
                <a:latin typeface="Calibri"/>
                <a:ea typeface="Calibri"/>
                <a:cs typeface="Calibri"/>
                <a:sym typeface="Calibri"/>
              </a:rPr>
              <a:t>option</a:t>
            </a:r>
            <a:r>
              <a:rPr lang="en" sz="1800" i="1">
                <a:solidFill>
                  <a:schemeClr val="dk1"/>
                </a:solidFill>
                <a:latin typeface="Calibri"/>
                <a:ea typeface="Calibri"/>
                <a:cs typeface="Calibri"/>
                <a:sym typeface="Calibri"/>
              </a:rPr>
              <a:t> for new construction.</a:t>
            </a:r>
            <a:endParaRPr sz="1800" i="1">
              <a:solidFill>
                <a:schemeClr val="dk1"/>
              </a:solidFill>
              <a:latin typeface="Calibri"/>
              <a:ea typeface="Calibri"/>
              <a:cs typeface="Calibri"/>
              <a:sym typeface="Calibri"/>
            </a:endParaRPr>
          </a:p>
          <a:p>
            <a:pPr marL="457200" lvl="0" indent="0" algn="l" rtl="0">
              <a:spcBef>
                <a:spcPts val="0"/>
              </a:spcBef>
              <a:spcAft>
                <a:spcPts val="0"/>
              </a:spcAft>
              <a:buClr>
                <a:schemeClr val="dk1"/>
              </a:buClr>
              <a:buSzPts val="1100"/>
              <a:buFont typeface="Arial"/>
              <a:buNone/>
            </a:pPr>
            <a:r>
              <a:rPr lang="en" sz="1800" i="1">
                <a:solidFill>
                  <a:schemeClr val="dk1"/>
                </a:solidFill>
                <a:latin typeface="Calibri"/>
                <a:ea typeface="Calibri"/>
                <a:cs typeface="Calibri"/>
                <a:sym typeface="Calibri"/>
              </a:rPr>
              <a:t>Also, in (Sec. 3,4) </a:t>
            </a:r>
            <a:r>
              <a:rPr lang="en" sz="1800" i="1" u="sng">
                <a:solidFill>
                  <a:schemeClr val="dk1"/>
                </a:solidFill>
                <a:latin typeface="Calibri"/>
                <a:ea typeface="Calibri"/>
                <a:cs typeface="Calibri"/>
                <a:sym typeface="Calibri"/>
              </a:rPr>
              <a:t>only new</a:t>
            </a:r>
            <a:r>
              <a:rPr lang="en" sz="1800" i="1">
                <a:solidFill>
                  <a:schemeClr val="dk1"/>
                </a:solidFill>
                <a:latin typeface="Calibri"/>
                <a:ea typeface="Calibri"/>
                <a:cs typeface="Calibri"/>
                <a:sym typeface="Calibri"/>
              </a:rPr>
              <a:t> construction (residential and commercial) is specified.</a:t>
            </a:r>
            <a:endParaRPr sz="18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53"/>
          <p:cNvSpPr txBox="1"/>
          <p:nvPr/>
        </p:nvSpPr>
        <p:spPr>
          <a:xfrm>
            <a:off x="464200" y="202150"/>
            <a:ext cx="8392800" cy="4392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b="1">
                <a:solidFill>
                  <a:schemeClr val="dk1"/>
                </a:solidFill>
              </a:rPr>
              <a:t>BE Team’s Suggested Goals</a:t>
            </a:r>
            <a:endParaRPr sz="2400" b="1">
              <a:solidFill>
                <a:schemeClr val="dk1"/>
              </a:solidFill>
            </a:endParaRPr>
          </a:p>
          <a:p>
            <a:pPr marL="0" lvl="0" indent="0" algn="l" rtl="0">
              <a:spcBef>
                <a:spcPts val="0"/>
              </a:spcBef>
              <a:spcAft>
                <a:spcPts val="0"/>
              </a:spcAft>
              <a:buNone/>
            </a:pPr>
            <a:endParaRPr sz="2300" b="1" u="sng">
              <a:solidFill>
                <a:schemeClr val="dk1"/>
              </a:solidFill>
            </a:endParaRPr>
          </a:p>
          <a:p>
            <a:pPr marL="0" lvl="0" indent="0" algn="l" rtl="0">
              <a:spcBef>
                <a:spcPts val="0"/>
              </a:spcBef>
              <a:spcAft>
                <a:spcPts val="0"/>
              </a:spcAft>
              <a:buNone/>
            </a:pPr>
            <a:r>
              <a:rPr lang="en" sz="1800" b="1">
                <a:solidFill>
                  <a:schemeClr val="dk1"/>
                </a:solidFill>
                <a:latin typeface="Calibri"/>
                <a:ea typeface="Calibri"/>
                <a:cs typeface="Calibri"/>
                <a:sym typeface="Calibri"/>
              </a:rPr>
              <a:t>The goals for the Buildings Sector of 100K units electrified by 2025 and 800K by 2030 support New Jersey targets:</a:t>
            </a:r>
            <a:endParaRPr sz="1800" b="1">
              <a:solidFill>
                <a:schemeClr val="dk1"/>
              </a:solidFill>
              <a:latin typeface="Calibri"/>
              <a:ea typeface="Calibri"/>
              <a:cs typeface="Calibri"/>
              <a:sym typeface="Calibri"/>
            </a:endParaRPr>
          </a:p>
          <a:p>
            <a:pPr marL="457200" lvl="0" indent="-342900" algn="l" rtl="0">
              <a:lnSpc>
                <a:spcPct val="100000"/>
              </a:lnSpc>
              <a:spcBef>
                <a:spcPts val="0"/>
              </a:spcBef>
              <a:spcAft>
                <a:spcPts val="0"/>
              </a:spcAft>
              <a:buClr>
                <a:schemeClr val="dk1"/>
              </a:buClr>
              <a:buSzPts val="1800"/>
              <a:buFont typeface="Calibri"/>
              <a:buAutoNum type="arabicPeriod"/>
            </a:pPr>
            <a:r>
              <a:rPr lang="en" sz="1800" b="1">
                <a:solidFill>
                  <a:schemeClr val="dk1"/>
                </a:solidFill>
                <a:latin typeface="Calibri"/>
                <a:ea typeface="Calibri"/>
                <a:cs typeface="Calibri"/>
                <a:sym typeface="Calibri"/>
              </a:rPr>
              <a:t>A 50% GHG decrease from 2006 levels by 2030 stated in Murphy’s Executive Order 274</a:t>
            </a:r>
            <a:endParaRPr sz="1800" b="1">
              <a:solidFill>
                <a:schemeClr val="dk1"/>
              </a:solidFill>
              <a:latin typeface="Calibri"/>
              <a:ea typeface="Calibri"/>
              <a:cs typeface="Calibri"/>
              <a:sym typeface="Calibri"/>
            </a:endParaRPr>
          </a:p>
          <a:p>
            <a:pPr marL="457200" lvl="0" indent="-342900" algn="l" rtl="0">
              <a:spcBef>
                <a:spcPts val="0"/>
              </a:spcBef>
              <a:spcAft>
                <a:spcPts val="0"/>
              </a:spcAft>
              <a:buClr>
                <a:schemeClr val="dk1"/>
              </a:buClr>
              <a:buSzPts val="1800"/>
              <a:buFont typeface="Calibri"/>
              <a:buAutoNum type="arabicPeriod"/>
            </a:pPr>
            <a:r>
              <a:rPr lang="en" sz="1800" b="1">
                <a:solidFill>
                  <a:schemeClr val="dk1"/>
                </a:solidFill>
                <a:latin typeface="Calibri"/>
                <a:ea typeface="Calibri"/>
                <a:cs typeface="Calibri"/>
                <a:sym typeface="Calibri"/>
              </a:rPr>
              <a:t>The 80% by 2050 GHG reduction goal of the Global Warming Response Act </a:t>
            </a:r>
            <a:endParaRPr sz="1800" b="1">
              <a:solidFill>
                <a:schemeClr val="dk1"/>
              </a:solidFill>
              <a:latin typeface="Calibri"/>
              <a:ea typeface="Calibri"/>
              <a:cs typeface="Calibri"/>
              <a:sym typeface="Calibri"/>
            </a:endParaRPr>
          </a:p>
          <a:p>
            <a:pPr marL="0" lvl="0" indent="0" algn="l" rtl="0">
              <a:spcBef>
                <a:spcPts val="1000"/>
              </a:spcBef>
              <a:spcAft>
                <a:spcPts val="0"/>
              </a:spcAft>
              <a:buNone/>
            </a:pPr>
            <a:r>
              <a:rPr lang="en" sz="1800" b="1">
                <a:solidFill>
                  <a:schemeClr val="dk1"/>
                </a:solidFill>
                <a:latin typeface="Calibri"/>
                <a:ea typeface="Calibri"/>
                <a:cs typeface="Calibri"/>
                <a:sym typeface="Calibri"/>
              </a:rPr>
              <a:t>These goals are in proximity to other states’ targets:</a:t>
            </a:r>
            <a:endParaRPr sz="1800" b="1">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Char char="●"/>
            </a:pPr>
            <a:r>
              <a:rPr lang="en" sz="1800" b="1">
                <a:solidFill>
                  <a:schemeClr val="dk1"/>
                </a:solidFill>
                <a:latin typeface="Calibri"/>
                <a:ea typeface="Calibri"/>
                <a:cs typeface="Calibri"/>
                <a:sym typeface="Calibri"/>
              </a:rPr>
              <a:t>Maine - 100K heat pumps by 2025</a:t>
            </a:r>
            <a:r>
              <a:rPr lang="en" sz="1600" b="1" baseline="30000">
                <a:solidFill>
                  <a:schemeClr val="dk1"/>
                </a:solidFill>
              </a:rPr>
              <a:t>1</a:t>
            </a:r>
            <a:endParaRPr sz="1300" b="1">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Char char="●"/>
            </a:pPr>
            <a:r>
              <a:rPr lang="en" sz="1800" b="1">
                <a:solidFill>
                  <a:schemeClr val="dk1"/>
                </a:solidFill>
                <a:latin typeface="Calibri"/>
                <a:ea typeface="Calibri"/>
                <a:cs typeface="Calibri"/>
                <a:sym typeface="Calibri"/>
              </a:rPr>
              <a:t>Mass - 1M homes with heat pumps by 2030</a:t>
            </a:r>
            <a:r>
              <a:rPr lang="en" sz="1600" b="1" baseline="30000">
                <a:solidFill>
                  <a:schemeClr val="dk1"/>
                </a:solidFill>
              </a:rPr>
              <a:t>2</a:t>
            </a:r>
            <a:endParaRPr sz="1800" b="1">
              <a:solidFill>
                <a:schemeClr val="dk1"/>
              </a:solidFill>
              <a:latin typeface="Calibri"/>
              <a:ea typeface="Calibri"/>
              <a:cs typeface="Calibri"/>
              <a:sym typeface="Calibri"/>
            </a:endParaRPr>
          </a:p>
          <a:p>
            <a:pPr marL="457200" marR="0" lvl="0" indent="-342900" algn="l" rtl="0">
              <a:lnSpc>
                <a:spcPct val="100000"/>
              </a:lnSpc>
              <a:spcBef>
                <a:spcPts val="0"/>
              </a:spcBef>
              <a:spcAft>
                <a:spcPts val="0"/>
              </a:spcAft>
              <a:buClr>
                <a:schemeClr val="dk1"/>
              </a:buClr>
              <a:buSzPts val="1800"/>
              <a:buChar char="●"/>
            </a:pPr>
            <a:r>
              <a:rPr lang="en" sz="1800" b="1">
                <a:solidFill>
                  <a:schemeClr val="dk1"/>
                </a:solidFill>
                <a:latin typeface="Calibri"/>
                <a:ea typeface="Calibri"/>
                <a:cs typeface="Calibri"/>
                <a:sym typeface="Calibri"/>
              </a:rPr>
              <a:t>NY - up to 1M homes electrified and 1M homes electrification-ready by 2030</a:t>
            </a:r>
            <a:r>
              <a:rPr lang="en" sz="1600" b="1" baseline="30000">
                <a:solidFill>
                  <a:schemeClr val="dk1"/>
                </a:solidFill>
              </a:rPr>
              <a:t>3</a:t>
            </a:r>
            <a:r>
              <a:rPr lang="en" sz="1800" b="1">
                <a:solidFill>
                  <a:schemeClr val="dk1"/>
                </a:solidFill>
                <a:latin typeface="Calibri"/>
                <a:ea typeface="Calibri"/>
                <a:cs typeface="Calibri"/>
                <a:sym typeface="Calibri"/>
              </a:rPr>
              <a:t>    </a:t>
            </a:r>
            <a:endParaRPr sz="1800" b="1">
              <a:solidFill>
                <a:schemeClr val="dk1"/>
              </a:solidFill>
              <a:latin typeface="Calibri"/>
              <a:ea typeface="Calibri"/>
              <a:cs typeface="Calibri"/>
              <a:sym typeface="Calibri"/>
            </a:endParaRPr>
          </a:p>
          <a:p>
            <a:pPr marL="0" lvl="0" indent="0" algn="l" rtl="0">
              <a:spcBef>
                <a:spcPts val="0"/>
              </a:spcBef>
              <a:spcAft>
                <a:spcPts val="0"/>
              </a:spcAft>
              <a:buNone/>
            </a:pPr>
            <a:r>
              <a:rPr lang="en" sz="1600">
                <a:solidFill>
                  <a:schemeClr val="dk1"/>
                </a:solidFill>
              </a:rPr>
              <a:t>  </a:t>
            </a:r>
            <a:r>
              <a:rPr lang="en" sz="1600" b="1">
                <a:solidFill>
                  <a:schemeClr val="dk1"/>
                </a:solidFill>
              </a:rPr>
              <a:t>_________             </a:t>
            </a:r>
            <a:endParaRPr sz="1600">
              <a:solidFill>
                <a:schemeClr val="dk1"/>
              </a:solidFill>
            </a:endParaRPr>
          </a:p>
          <a:p>
            <a:pPr marL="457200" lvl="0" indent="-292100" algn="l" rtl="0">
              <a:spcBef>
                <a:spcPts val="0"/>
              </a:spcBef>
              <a:spcAft>
                <a:spcPts val="0"/>
              </a:spcAft>
              <a:buSzPts val="1000"/>
              <a:buAutoNum type="arabicPeriod"/>
            </a:pPr>
            <a:r>
              <a:rPr lang="en" sz="1000" u="sng">
                <a:solidFill>
                  <a:srgbClr val="1155CC"/>
                </a:solidFill>
                <a:highlight>
                  <a:srgbClr val="FFFFFF"/>
                </a:highlight>
                <a:hlinkClick r:id="rId3">
                  <a:extLst>
                    <a:ext uri="{A12FA001-AC4F-418D-AE19-62706E023703}">
                      <ahyp:hlinkClr xmlns:ahyp="http://schemas.microsoft.com/office/drawing/2018/hyperlinkcolor" val="tx"/>
                    </a:ext>
                  </a:extLst>
                </a:hlinkClick>
              </a:rPr>
              <a:t>www.maine.gov/governor/mills/news/governor-mills-signs-bill-promoting-energy-efficient-heat-pumps-maine-2019-06-14</a:t>
            </a:r>
            <a:endParaRPr sz="1000" u="sng">
              <a:solidFill>
                <a:srgbClr val="1155CC"/>
              </a:solidFill>
              <a:highlight>
                <a:srgbClr val="FFFFFF"/>
              </a:highlight>
            </a:endParaRPr>
          </a:p>
          <a:p>
            <a:pPr marL="457200" lvl="0" indent="-292100" algn="l" rtl="0">
              <a:spcBef>
                <a:spcPts val="0"/>
              </a:spcBef>
              <a:spcAft>
                <a:spcPts val="0"/>
              </a:spcAft>
              <a:buSzPts val="1000"/>
              <a:buAutoNum type="arabicPeriod"/>
            </a:pPr>
            <a:r>
              <a:rPr lang="en" sz="1000" u="sng">
                <a:solidFill>
                  <a:srgbClr val="1155CC"/>
                </a:solidFill>
                <a:highlight>
                  <a:srgbClr val="FFFFFF"/>
                </a:highlight>
                <a:hlinkClick r:id="rId4">
                  <a:extLst>
                    <a:ext uri="{A12FA001-AC4F-418D-AE19-62706E023703}">
                      <ahyp:hlinkClr xmlns:ahyp="http://schemas.microsoft.com/office/drawing/2018/hyperlinkcolor" val="tx"/>
                    </a:ext>
                  </a:extLst>
                </a:hlinkClick>
              </a:rPr>
              <a:t>www.capeandislands.org/local-news/2022-02-24/a-divide-among-contractors-some-embrace-climate-friendly-heat-pumps-others-resist</a:t>
            </a:r>
            <a:endParaRPr sz="1000" u="sng">
              <a:solidFill>
                <a:srgbClr val="1155CC"/>
              </a:solidFill>
              <a:highlight>
                <a:srgbClr val="FFFFFF"/>
              </a:highlight>
            </a:endParaRPr>
          </a:p>
          <a:p>
            <a:pPr marL="457200" lvl="0" indent="-292100" algn="l" rtl="0">
              <a:spcBef>
                <a:spcPts val="0"/>
              </a:spcBef>
              <a:spcAft>
                <a:spcPts val="0"/>
              </a:spcAft>
              <a:buSzPts val="1000"/>
              <a:buAutoNum type="arabicPeriod"/>
            </a:pPr>
            <a:r>
              <a:rPr lang="en" sz="1000" u="sng">
                <a:solidFill>
                  <a:srgbClr val="1155CC"/>
                </a:solidFill>
                <a:highlight>
                  <a:srgbClr val="FFFFFF"/>
                </a:highlight>
                <a:hlinkClick r:id="rId5">
                  <a:extLst>
                    <a:ext uri="{A12FA001-AC4F-418D-AE19-62706E023703}">
                      <ahyp:hlinkClr xmlns:ahyp="http://schemas.microsoft.com/office/drawing/2018/hyperlinkcolor" val="tx"/>
                    </a:ext>
                  </a:extLst>
                </a:hlinkClick>
              </a:rPr>
              <a:t>www.nyserda.ny.gov/About/Newsroom/2022-Announcements/2022-01-05-Governor-Hochul-Announces-Plan-to-Achieve-2-Million-Climate-Friendly-Homes-By-2030</a:t>
            </a:r>
            <a:endParaRPr sz="15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54"/>
          <p:cNvSpPr txBox="1"/>
          <p:nvPr/>
        </p:nvSpPr>
        <p:spPr>
          <a:xfrm>
            <a:off x="545250" y="836825"/>
            <a:ext cx="8147100" cy="4379100"/>
          </a:xfrm>
          <a:prstGeom prst="rect">
            <a:avLst/>
          </a:prstGeom>
          <a:noFill/>
          <a:ln>
            <a:noFill/>
          </a:ln>
        </p:spPr>
        <p:txBody>
          <a:bodyPr spcFirstLastPara="1" wrap="square" lIns="68575" tIns="34275" rIns="68575" bIns="34275" anchor="t" anchorCtr="0">
            <a:spAutoFit/>
          </a:bodyPr>
          <a:lstStyle/>
          <a:p>
            <a:pPr marL="215900" marR="0" lvl="0" indent="-127000" algn="l" rtl="0">
              <a:spcBef>
                <a:spcPts val="0"/>
              </a:spcBef>
              <a:spcAft>
                <a:spcPts val="0"/>
              </a:spcAft>
              <a:buClr>
                <a:schemeClr val="dk1"/>
              </a:buClr>
              <a:buSzPts val="1400"/>
              <a:buFont typeface="Arial"/>
              <a:buNone/>
            </a:pPr>
            <a:endParaRPr sz="1400" b="0" i="0" u="none" strike="noStrike" cap="none">
              <a:solidFill>
                <a:schemeClr val="dk1"/>
              </a:solidFill>
              <a:latin typeface="Calibri"/>
              <a:ea typeface="Calibri"/>
              <a:cs typeface="Calibri"/>
              <a:sym typeface="Calibri"/>
            </a:endParaRPr>
          </a:p>
          <a:p>
            <a:pPr marL="215900" marR="0" lvl="0" indent="-215900" algn="l" rtl="0">
              <a:spcBef>
                <a:spcPts val="0"/>
              </a:spcBef>
              <a:spcAft>
                <a:spcPts val="0"/>
              </a:spcAft>
              <a:buClr>
                <a:schemeClr val="dk1"/>
              </a:buClr>
              <a:buSzPts val="1400"/>
              <a:buChar char="•"/>
            </a:pPr>
            <a:r>
              <a:rPr lang="en" sz="1400" b="1" i="0" u="none" strike="noStrike" cap="none">
                <a:solidFill>
                  <a:schemeClr val="dk1"/>
                </a:solidFill>
              </a:rPr>
              <a:t>Adopt a Class III Clean Thermal Energy Portfolio Standard </a:t>
            </a:r>
            <a:endParaRPr sz="1100" b="1"/>
          </a:p>
          <a:p>
            <a:pPr marL="0" marR="0" lvl="0" indent="0" algn="l" rtl="0">
              <a:spcBef>
                <a:spcPts val="0"/>
              </a:spcBef>
              <a:spcAft>
                <a:spcPts val="0"/>
              </a:spcAft>
              <a:buNone/>
            </a:pPr>
            <a:r>
              <a:rPr lang="en" sz="1400" b="1" i="0" u="none" strike="noStrike" cap="none">
                <a:solidFill>
                  <a:schemeClr val="dk1"/>
                </a:solidFill>
              </a:rPr>
              <a:t>	as part of the current Renewable Energy Portfolio Standard (RPS) </a:t>
            </a:r>
            <a:endParaRPr sz="1100" b="1"/>
          </a:p>
          <a:p>
            <a:pPr marL="215900" marR="0" lvl="0" indent="-127000" algn="l" rtl="0">
              <a:spcBef>
                <a:spcPts val="0"/>
              </a:spcBef>
              <a:spcAft>
                <a:spcPts val="0"/>
              </a:spcAft>
              <a:buClr>
                <a:schemeClr val="dk1"/>
              </a:buClr>
              <a:buSzPts val="1400"/>
              <a:buFont typeface="Arial"/>
              <a:buNone/>
            </a:pPr>
            <a:endParaRPr sz="1400" b="1">
              <a:solidFill>
                <a:schemeClr val="dk1"/>
              </a:solidFill>
            </a:endParaRPr>
          </a:p>
          <a:p>
            <a:pPr marL="215900" marR="0" lvl="0" indent="-215900" algn="l" rtl="0">
              <a:spcBef>
                <a:spcPts val="0"/>
              </a:spcBef>
              <a:spcAft>
                <a:spcPts val="0"/>
              </a:spcAft>
              <a:buClr>
                <a:schemeClr val="dk1"/>
              </a:buClr>
              <a:buSzPts val="1400"/>
              <a:buChar char="•"/>
            </a:pPr>
            <a:r>
              <a:rPr lang="en" sz="1400" b="1">
                <a:solidFill>
                  <a:schemeClr val="dk1"/>
                </a:solidFill>
              </a:rPr>
              <a:t>The Legislature established the RPS as part of the </a:t>
            </a:r>
            <a:endParaRPr sz="1100" b="1"/>
          </a:p>
          <a:p>
            <a:pPr marL="0" marR="0" lvl="0" indent="0" algn="l" rtl="0">
              <a:spcBef>
                <a:spcPts val="0"/>
              </a:spcBef>
              <a:spcAft>
                <a:spcPts val="0"/>
              </a:spcAft>
              <a:buNone/>
            </a:pPr>
            <a:r>
              <a:rPr lang="en" sz="1400" b="1">
                <a:solidFill>
                  <a:schemeClr val="dk1"/>
                </a:solidFill>
              </a:rPr>
              <a:t>	Electric Discount and Energy Competition Act (EDECA) of 1999</a:t>
            </a:r>
            <a:endParaRPr sz="1100" b="1"/>
          </a:p>
          <a:p>
            <a:pPr marL="215900" marR="0" lvl="0" indent="-127000" algn="l" rtl="0">
              <a:spcBef>
                <a:spcPts val="0"/>
              </a:spcBef>
              <a:spcAft>
                <a:spcPts val="0"/>
              </a:spcAft>
              <a:buClr>
                <a:schemeClr val="dk1"/>
              </a:buClr>
              <a:buSzPts val="1400"/>
              <a:buFont typeface="Arial"/>
              <a:buNone/>
            </a:pPr>
            <a:endParaRPr sz="1400" b="1">
              <a:solidFill>
                <a:schemeClr val="dk1"/>
              </a:solidFill>
            </a:endParaRPr>
          </a:p>
          <a:p>
            <a:pPr marL="215900" marR="0" lvl="0" indent="-215900" algn="l" rtl="0">
              <a:spcBef>
                <a:spcPts val="0"/>
              </a:spcBef>
              <a:spcAft>
                <a:spcPts val="0"/>
              </a:spcAft>
              <a:buClr>
                <a:schemeClr val="dk1"/>
              </a:buClr>
              <a:buSzPts val="1400"/>
              <a:buChar char="•"/>
            </a:pPr>
            <a:r>
              <a:rPr lang="en" sz="1400" b="1">
                <a:solidFill>
                  <a:schemeClr val="dk1"/>
                </a:solidFill>
              </a:rPr>
              <a:t>EDECA  gave the BPU the authority to establish rules for the RPS program</a:t>
            </a:r>
            <a:endParaRPr sz="1100" b="1"/>
          </a:p>
          <a:p>
            <a:pPr marL="0" marR="0" lvl="0" indent="0" algn="l" rtl="0">
              <a:spcBef>
                <a:spcPts val="0"/>
              </a:spcBef>
              <a:spcAft>
                <a:spcPts val="0"/>
              </a:spcAft>
              <a:buNone/>
            </a:pPr>
            <a:r>
              <a:rPr lang="en" sz="1400" b="1">
                <a:solidFill>
                  <a:schemeClr val="dk1"/>
                </a:solidFill>
              </a:rPr>
              <a:t>	and to establish a renewable energy trading program</a:t>
            </a:r>
            <a:endParaRPr sz="1100" b="1"/>
          </a:p>
          <a:p>
            <a:pPr marL="215900" marR="0" lvl="0" indent="-127000" algn="l" rtl="0">
              <a:spcBef>
                <a:spcPts val="0"/>
              </a:spcBef>
              <a:spcAft>
                <a:spcPts val="0"/>
              </a:spcAft>
              <a:buClr>
                <a:schemeClr val="dk1"/>
              </a:buClr>
              <a:buSzPts val="1400"/>
              <a:buFont typeface="Arial"/>
              <a:buNone/>
            </a:pPr>
            <a:endParaRPr sz="1400" b="1">
              <a:solidFill>
                <a:schemeClr val="dk1"/>
              </a:solidFill>
            </a:endParaRPr>
          </a:p>
          <a:p>
            <a:pPr marL="215900" marR="0" lvl="0" indent="-215900" algn="l" rtl="0">
              <a:spcBef>
                <a:spcPts val="0"/>
              </a:spcBef>
              <a:spcAft>
                <a:spcPts val="0"/>
              </a:spcAft>
              <a:buClr>
                <a:schemeClr val="dk1"/>
              </a:buClr>
              <a:buSzPts val="1400"/>
              <a:buChar char="•"/>
            </a:pPr>
            <a:r>
              <a:rPr lang="en" sz="1400" b="1">
                <a:solidFill>
                  <a:schemeClr val="dk1"/>
                </a:solidFill>
              </a:rPr>
              <a:t>The BPU established the Renewable Energy Certificate (REC) trading program in 2003 </a:t>
            </a:r>
            <a:endParaRPr sz="1100" b="1"/>
          </a:p>
          <a:p>
            <a:pPr marL="0" marR="0" lvl="0" indent="0" algn="l" rtl="0">
              <a:spcBef>
                <a:spcPts val="0"/>
              </a:spcBef>
              <a:spcAft>
                <a:spcPts val="0"/>
              </a:spcAft>
              <a:buNone/>
            </a:pPr>
            <a:r>
              <a:rPr lang="en" sz="1400" b="1">
                <a:solidFill>
                  <a:schemeClr val="dk1"/>
                </a:solidFill>
              </a:rPr>
              <a:t>	</a:t>
            </a:r>
            <a:endParaRPr sz="1100" b="1"/>
          </a:p>
          <a:p>
            <a:pPr marL="215900" marR="0" lvl="0" indent="-215900" algn="l" rtl="0">
              <a:spcBef>
                <a:spcPts val="0"/>
              </a:spcBef>
              <a:spcAft>
                <a:spcPts val="0"/>
              </a:spcAft>
              <a:buClr>
                <a:schemeClr val="dk1"/>
              </a:buClr>
              <a:buSzPts val="1400"/>
              <a:buChar char="•"/>
            </a:pPr>
            <a:r>
              <a:rPr lang="en" sz="1400" b="1">
                <a:solidFill>
                  <a:schemeClr val="dk1"/>
                </a:solidFill>
              </a:rPr>
              <a:t>A Class III Clean Thermal Energy Portfolio Standard could help to finance the installation of </a:t>
            </a:r>
            <a:endParaRPr sz="1100" b="1"/>
          </a:p>
          <a:p>
            <a:pPr marL="0" marR="0" lvl="0" indent="0" algn="l" rtl="0">
              <a:spcBef>
                <a:spcPts val="0"/>
              </a:spcBef>
              <a:spcAft>
                <a:spcPts val="0"/>
              </a:spcAft>
              <a:buNone/>
            </a:pPr>
            <a:r>
              <a:rPr lang="en" sz="1400" b="1">
                <a:solidFill>
                  <a:schemeClr val="dk1"/>
                </a:solidFill>
              </a:rPr>
              <a:t>	Cold Climate Heat Pumps through a similar clean heat certificate trading program</a:t>
            </a:r>
            <a:endParaRPr sz="1100" b="1"/>
          </a:p>
          <a:p>
            <a:pPr marL="215900" marR="0" lvl="0" indent="-127000" algn="l" rtl="0">
              <a:spcBef>
                <a:spcPts val="0"/>
              </a:spcBef>
              <a:spcAft>
                <a:spcPts val="0"/>
              </a:spcAft>
              <a:buClr>
                <a:schemeClr val="dk1"/>
              </a:buClr>
              <a:buSzPts val="1400"/>
              <a:buFont typeface="Arial"/>
              <a:buNone/>
            </a:pPr>
            <a:endParaRPr sz="1400" b="1">
              <a:solidFill>
                <a:schemeClr val="dk1"/>
              </a:solidFill>
            </a:endParaRPr>
          </a:p>
          <a:p>
            <a:pPr marL="215900" marR="0" lvl="0" indent="-215900" algn="l" rtl="0">
              <a:spcBef>
                <a:spcPts val="0"/>
              </a:spcBef>
              <a:spcAft>
                <a:spcPts val="0"/>
              </a:spcAft>
              <a:buClr>
                <a:schemeClr val="dk1"/>
              </a:buClr>
              <a:buSzPts val="1400"/>
              <a:buChar char="•"/>
            </a:pPr>
            <a:r>
              <a:rPr lang="en" sz="1400" b="1">
                <a:solidFill>
                  <a:schemeClr val="dk1"/>
                </a:solidFill>
              </a:rPr>
              <a:t>The C</a:t>
            </a:r>
            <a:r>
              <a:rPr lang="en" b="1">
                <a:solidFill>
                  <a:schemeClr val="dk1"/>
                </a:solidFill>
              </a:rPr>
              <a:t>lass III Standard</a:t>
            </a:r>
            <a:r>
              <a:rPr lang="en" sz="1400" b="1">
                <a:solidFill>
                  <a:schemeClr val="dk1"/>
                </a:solidFill>
              </a:rPr>
              <a:t> could start small at 100,000 units by 2025 and 800,000 units by 2030</a:t>
            </a:r>
            <a:endParaRPr sz="1100" b="1"/>
          </a:p>
          <a:p>
            <a:pPr marL="215900" marR="0" lvl="0" indent="-127000" algn="l" rtl="0">
              <a:spcBef>
                <a:spcPts val="0"/>
              </a:spcBef>
              <a:spcAft>
                <a:spcPts val="0"/>
              </a:spcAft>
              <a:buClr>
                <a:schemeClr val="dk1"/>
              </a:buClr>
              <a:buSzPts val="1400"/>
              <a:buFont typeface="Arial"/>
              <a:buNone/>
            </a:pPr>
            <a:endParaRPr sz="1400" b="1">
              <a:solidFill>
                <a:schemeClr val="dk1"/>
              </a:solidFill>
            </a:endParaRPr>
          </a:p>
          <a:p>
            <a:pPr marL="215900" marR="0" lvl="0" indent="-215900" algn="l" rtl="0">
              <a:spcBef>
                <a:spcPts val="0"/>
              </a:spcBef>
              <a:spcAft>
                <a:spcPts val="0"/>
              </a:spcAft>
              <a:buClr>
                <a:schemeClr val="dk1"/>
              </a:buClr>
              <a:buSzPts val="1400"/>
              <a:buFont typeface="Arial"/>
              <a:buChar char="•"/>
            </a:pPr>
            <a:r>
              <a:rPr lang="en" sz="1400" b="1">
                <a:solidFill>
                  <a:schemeClr val="dk1"/>
                </a:solidFill>
              </a:rPr>
              <a:t>The C</a:t>
            </a:r>
            <a:r>
              <a:rPr lang="en" b="1">
                <a:solidFill>
                  <a:schemeClr val="dk1"/>
                </a:solidFill>
              </a:rPr>
              <a:t>lass III</a:t>
            </a:r>
            <a:r>
              <a:rPr lang="en" sz="1400" b="1">
                <a:solidFill>
                  <a:schemeClr val="dk1"/>
                </a:solidFill>
              </a:rPr>
              <a:t> certificate trading would be through the gas utilities and represent the cost difference </a:t>
            </a:r>
            <a:r>
              <a:rPr lang="en" sz="1400" b="1" i="0" u="none" strike="noStrike" cap="none">
                <a:solidFill>
                  <a:schemeClr val="dk1"/>
                </a:solidFill>
              </a:rPr>
              <a:t>to help make Cold Climate Heat Pumps cost effective (7-year simple payback).   </a:t>
            </a:r>
            <a:r>
              <a:rPr lang="en" sz="1400" b="0" i="0" u="none" strike="noStrike" cap="none">
                <a:solidFill>
                  <a:schemeClr val="dk1"/>
                </a:solidFill>
                <a:latin typeface="Arial"/>
                <a:ea typeface="Arial"/>
                <a:cs typeface="Arial"/>
                <a:sym typeface="Arial"/>
              </a:rPr>
              <a:t> </a:t>
            </a:r>
            <a:endParaRPr sz="1100"/>
          </a:p>
          <a:p>
            <a:pPr marL="0" marR="0" lvl="0" indent="0" algn="l" rtl="0">
              <a:spcBef>
                <a:spcPts val="0"/>
              </a:spcBef>
              <a:spcAft>
                <a:spcPts val="0"/>
              </a:spcAft>
              <a:buNone/>
            </a:pPr>
            <a:r>
              <a:rPr lang="en" sz="1400">
                <a:solidFill>
                  <a:schemeClr val="dk1"/>
                </a:solidFill>
                <a:latin typeface="Arial"/>
                <a:ea typeface="Arial"/>
                <a:cs typeface="Arial"/>
                <a:sym typeface="Arial"/>
              </a:rPr>
              <a:t> </a:t>
            </a:r>
            <a:endParaRPr sz="1100"/>
          </a:p>
        </p:txBody>
      </p:sp>
      <p:sp>
        <p:nvSpPr>
          <p:cNvPr id="278" name="Google Shape;278;p54"/>
          <p:cNvSpPr txBox="1"/>
          <p:nvPr/>
        </p:nvSpPr>
        <p:spPr>
          <a:xfrm>
            <a:off x="575103" y="110611"/>
            <a:ext cx="7707600" cy="9003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1800" b="1">
                <a:solidFill>
                  <a:schemeClr val="dk1"/>
                </a:solidFill>
                <a:latin typeface="Arial"/>
                <a:ea typeface="Arial"/>
                <a:cs typeface="Arial"/>
                <a:sym typeface="Arial"/>
              </a:rPr>
              <a:t>An Option to Finance the Transition to Cold Climate Heat Pumps – </a:t>
            </a:r>
            <a:endParaRPr sz="1100"/>
          </a:p>
          <a:p>
            <a:pPr marL="0" marR="0" lvl="0" indent="0" algn="l" rtl="0">
              <a:spcBef>
                <a:spcPts val="0"/>
              </a:spcBef>
              <a:spcAft>
                <a:spcPts val="0"/>
              </a:spcAft>
              <a:buNone/>
            </a:pPr>
            <a:r>
              <a:rPr lang="en" sz="1800" b="1">
                <a:solidFill>
                  <a:schemeClr val="dk1"/>
                </a:solidFill>
                <a:latin typeface="Arial"/>
                <a:ea typeface="Arial"/>
                <a:cs typeface="Arial"/>
                <a:sym typeface="Arial"/>
              </a:rPr>
              <a:t>Adoption of a Clean Thermal Energy Standard (CTES) as part of the Renewable Energy Portfolio Standard </a:t>
            </a:r>
            <a:endParaRPr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55"/>
          <p:cNvSpPr txBox="1"/>
          <p:nvPr/>
        </p:nvSpPr>
        <p:spPr>
          <a:xfrm>
            <a:off x="904200" y="358175"/>
            <a:ext cx="73356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84" name="Google Shape;284;p55"/>
          <p:cNvSpPr txBox="1"/>
          <p:nvPr/>
        </p:nvSpPr>
        <p:spPr>
          <a:xfrm>
            <a:off x="214925" y="0"/>
            <a:ext cx="8707500" cy="50409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000"/>
              <a:buFont typeface="Arial"/>
              <a:buNone/>
            </a:pPr>
            <a:endParaRPr sz="2000" b="1" i="0" u="sng"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300"/>
              <a:buFont typeface="Arial"/>
              <a:buNone/>
            </a:pPr>
            <a:r>
              <a:rPr lang="en" sz="2300" b="1"/>
              <a:t>Building Electrification: </a:t>
            </a:r>
            <a:endParaRPr sz="2300" b="1"/>
          </a:p>
          <a:p>
            <a:pPr marL="0" marR="0" lvl="0" indent="0" algn="ctr" rtl="0">
              <a:lnSpc>
                <a:spcPct val="100000"/>
              </a:lnSpc>
              <a:spcBef>
                <a:spcPts val="0"/>
              </a:spcBef>
              <a:spcAft>
                <a:spcPts val="0"/>
              </a:spcAft>
              <a:buClr>
                <a:srgbClr val="000000"/>
              </a:buClr>
              <a:buSzPts val="2300"/>
              <a:buFont typeface="Arial"/>
              <a:buNone/>
            </a:pPr>
            <a:r>
              <a:rPr lang="en" sz="2300" b="1" u="sng">
                <a:solidFill>
                  <a:schemeClr val="hlink"/>
                </a:solidFill>
                <a:hlinkClick r:id="rId3"/>
              </a:rPr>
              <a:t>Programs and Best Practices for State Legislators</a:t>
            </a:r>
            <a:endParaRPr sz="2300" b="1"/>
          </a:p>
          <a:p>
            <a:pPr marL="0" marR="0" lvl="0" indent="0" algn="ctr" rtl="0">
              <a:lnSpc>
                <a:spcPct val="100000"/>
              </a:lnSpc>
              <a:spcBef>
                <a:spcPts val="0"/>
              </a:spcBef>
              <a:spcAft>
                <a:spcPts val="0"/>
              </a:spcAft>
              <a:buClr>
                <a:srgbClr val="000000"/>
              </a:buClr>
              <a:buSzPts val="2300"/>
              <a:buFont typeface="Arial"/>
              <a:buNone/>
            </a:pPr>
            <a:r>
              <a:rPr lang="en" sz="1600" b="1"/>
              <a:t>ACEEE American Council for an Energy-Efficient Economy, Feb 2022 (page ix)</a:t>
            </a:r>
            <a:endParaRPr sz="1600" b="1"/>
          </a:p>
          <a:p>
            <a:pPr marL="0" marR="0" lvl="0" indent="0" algn="ctr" rtl="0">
              <a:lnSpc>
                <a:spcPct val="100000"/>
              </a:lnSpc>
              <a:spcBef>
                <a:spcPts val="0"/>
              </a:spcBef>
              <a:spcAft>
                <a:spcPts val="0"/>
              </a:spcAft>
              <a:buClr>
                <a:srgbClr val="000000"/>
              </a:buClr>
              <a:buSzPts val="2300"/>
              <a:buFont typeface="Arial"/>
              <a:buNone/>
            </a:pPr>
            <a:endParaRPr sz="1600" b="1" u="sng"/>
          </a:p>
          <a:p>
            <a:pPr marL="548640" marR="0" lvl="0" indent="-346075" algn="l" rtl="0">
              <a:lnSpc>
                <a:spcPct val="100000"/>
              </a:lnSpc>
              <a:spcBef>
                <a:spcPts val="0"/>
              </a:spcBef>
              <a:spcAft>
                <a:spcPts val="0"/>
              </a:spcAft>
              <a:buClr>
                <a:srgbClr val="000000"/>
              </a:buClr>
              <a:buSzPts val="1750"/>
              <a:buFont typeface="Arial"/>
              <a:buAutoNum type="arabicPeriod"/>
            </a:pPr>
            <a:r>
              <a:rPr lang="en" sz="1750" b="1">
                <a:solidFill>
                  <a:schemeClr val="dk1"/>
                </a:solidFill>
              </a:rPr>
              <a:t>Include explicit building electrification targets within larger climate plans, and prioritize access to resources and support for marginalized communities when setting goals</a:t>
            </a:r>
            <a:endParaRPr sz="1750" b="1">
              <a:solidFill>
                <a:schemeClr val="dk1"/>
              </a:solidFill>
            </a:endParaRPr>
          </a:p>
          <a:p>
            <a:pPr marL="548640" marR="0" lvl="0" indent="-346075" algn="l" rtl="0">
              <a:lnSpc>
                <a:spcPct val="100000"/>
              </a:lnSpc>
              <a:spcBef>
                <a:spcPts val="1000"/>
              </a:spcBef>
              <a:spcAft>
                <a:spcPts val="0"/>
              </a:spcAft>
              <a:buSzPts val="1750"/>
              <a:buAutoNum type="arabicPeriod"/>
            </a:pPr>
            <a:r>
              <a:rPr lang="en" sz="1750" b="1">
                <a:solidFill>
                  <a:schemeClr val="dk1"/>
                </a:solidFill>
              </a:rPr>
              <a:t>Provide consistent funding streams for building electrification programs, particularly whole-building retrofits for underserved communities</a:t>
            </a:r>
            <a:endParaRPr sz="1750" b="1">
              <a:solidFill>
                <a:schemeClr val="dk1"/>
              </a:solidFill>
            </a:endParaRPr>
          </a:p>
          <a:p>
            <a:pPr marL="548640" marR="0" lvl="0" indent="-346075" algn="l" rtl="0">
              <a:lnSpc>
                <a:spcPct val="100000"/>
              </a:lnSpc>
              <a:spcBef>
                <a:spcPts val="1000"/>
              </a:spcBef>
              <a:spcAft>
                <a:spcPts val="0"/>
              </a:spcAft>
              <a:buSzPts val="1750"/>
              <a:buAutoNum type="arabicPeriod"/>
            </a:pPr>
            <a:r>
              <a:rPr lang="en" sz="1750" b="1">
                <a:solidFill>
                  <a:schemeClr val="dk1"/>
                </a:solidFill>
              </a:rPr>
              <a:t>Capture electrification opportunities in new buildings through building codes and standards, such as requiring new buildings to be all-electric or “ready to electrify”</a:t>
            </a:r>
            <a:endParaRPr sz="1750" b="1">
              <a:solidFill>
                <a:schemeClr val="dk1"/>
              </a:solidFill>
            </a:endParaRPr>
          </a:p>
          <a:p>
            <a:pPr marL="548640" marR="0" lvl="0" indent="-346075" algn="l" rtl="0">
              <a:lnSpc>
                <a:spcPct val="100000"/>
              </a:lnSpc>
              <a:spcBef>
                <a:spcPts val="1000"/>
              </a:spcBef>
              <a:spcAft>
                <a:spcPts val="0"/>
              </a:spcAft>
              <a:buSzPts val="1750"/>
              <a:buAutoNum type="arabicPeriod"/>
            </a:pPr>
            <a:r>
              <a:rPr lang="en" sz="1750" b="1">
                <a:solidFill>
                  <a:schemeClr val="dk1"/>
                </a:solidFill>
              </a:rPr>
              <a:t>Enact a price on carbon via a tax or by joining a regional carbon cap-and-trade market. Utilize carbon market revenues to create sustainable funding streams for building decarbonization programs</a:t>
            </a:r>
            <a:endParaRPr sz="1750" b="1" i="0" u="none" strike="noStrike" cap="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56"/>
          <p:cNvSpPr txBox="1"/>
          <p:nvPr/>
        </p:nvSpPr>
        <p:spPr>
          <a:xfrm>
            <a:off x="441725" y="306975"/>
            <a:ext cx="8527500" cy="4584300"/>
          </a:xfrm>
          <a:prstGeom prst="rect">
            <a:avLst/>
          </a:prstGeom>
          <a:noFill/>
          <a:ln>
            <a:noFill/>
          </a:ln>
        </p:spPr>
        <p:txBody>
          <a:bodyPr spcFirstLastPara="1" wrap="square" lIns="91425" tIns="91425" rIns="91425" bIns="91425" anchor="t" anchorCtr="0">
            <a:spAutoFit/>
          </a:bodyPr>
          <a:lstStyle/>
          <a:p>
            <a:pPr marL="0" marR="0" lvl="0" indent="0" algn="ctr" rtl="0">
              <a:lnSpc>
                <a:spcPct val="115000"/>
              </a:lnSpc>
              <a:spcBef>
                <a:spcPts val="1000"/>
              </a:spcBef>
              <a:spcAft>
                <a:spcPts val="0"/>
              </a:spcAft>
              <a:buClr>
                <a:srgbClr val="000000"/>
              </a:buClr>
              <a:buSzPts val="2200"/>
              <a:buFont typeface="Arial"/>
              <a:buNone/>
            </a:pPr>
            <a:r>
              <a:rPr lang="en" sz="2400" b="1" i="0" strike="noStrike" cap="none">
                <a:solidFill>
                  <a:srgbClr val="222222"/>
                </a:solidFill>
                <a:highlight>
                  <a:srgbClr val="FFFFFF"/>
                </a:highlight>
                <a:latin typeface="Calibri"/>
                <a:ea typeface="Calibri"/>
                <a:cs typeface="Calibri"/>
                <a:sym typeface="Calibri"/>
              </a:rPr>
              <a:t>OTHER TOPICS FOR LEGISLATION</a:t>
            </a:r>
            <a:endParaRPr sz="2400" b="1" i="0" strike="noStrike" cap="none">
              <a:solidFill>
                <a:srgbClr val="222222"/>
              </a:solidFill>
              <a:highlight>
                <a:srgbClr val="FFFFFF"/>
              </a:highlight>
              <a:latin typeface="Calibri"/>
              <a:ea typeface="Calibri"/>
              <a:cs typeface="Calibri"/>
              <a:sym typeface="Calibri"/>
            </a:endParaRPr>
          </a:p>
          <a:p>
            <a:pPr marL="342900" marR="0" lvl="0" indent="-381000" algn="l" rtl="0">
              <a:lnSpc>
                <a:spcPct val="115000"/>
              </a:lnSpc>
              <a:spcBef>
                <a:spcPts val="1000"/>
              </a:spcBef>
              <a:spcAft>
                <a:spcPts val="0"/>
              </a:spcAft>
              <a:buClr>
                <a:srgbClr val="000000"/>
              </a:buClr>
              <a:buSzPts val="2200"/>
              <a:buFont typeface="Calibri"/>
              <a:buAutoNum type="arabicPeriod"/>
            </a:pPr>
            <a:r>
              <a:rPr lang="en" sz="2200" b="1" i="0" u="none" strike="noStrike" cap="none">
                <a:solidFill>
                  <a:srgbClr val="222222"/>
                </a:solidFill>
                <a:highlight>
                  <a:srgbClr val="FFFFFF"/>
                </a:highlight>
                <a:latin typeface="Calibri"/>
                <a:ea typeface="Calibri"/>
                <a:cs typeface="Calibri"/>
                <a:sym typeface="Calibri"/>
              </a:rPr>
              <a:t>Community/district ground source systems: </a:t>
            </a:r>
            <a:endParaRPr sz="2200" b="1">
              <a:latin typeface="Calibri"/>
              <a:ea typeface="Calibri"/>
              <a:cs typeface="Calibri"/>
              <a:sym typeface="Calibri"/>
            </a:endParaRPr>
          </a:p>
          <a:p>
            <a:pPr marL="342900" marR="0" lvl="2" indent="-381000" algn="l" rtl="0">
              <a:lnSpc>
                <a:spcPct val="100000"/>
              </a:lnSpc>
              <a:spcBef>
                <a:spcPts val="1000"/>
              </a:spcBef>
              <a:spcAft>
                <a:spcPts val="0"/>
              </a:spcAft>
              <a:buClr>
                <a:srgbClr val="000000"/>
              </a:buClr>
              <a:buSzPts val="2200"/>
              <a:buFont typeface="Calibri"/>
              <a:buChar char="•"/>
            </a:pPr>
            <a:r>
              <a:rPr lang="en" sz="2200" b="1">
                <a:solidFill>
                  <a:srgbClr val="222222"/>
                </a:solidFill>
                <a:highlight>
                  <a:srgbClr val="FFFFFF"/>
                </a:highlight>
                <a:latin typeface="Calibri"/>
                <a:ea typeface="Calibri"/>
                <a:cs typeface="Calibri"/>
                <a:sym typeface="Calibri"/>
              </a:rPr>
              <a:t>   </a:t>
            </a:r>
            <a:r>
              <a:rPr lang="en" sz="2200" b="1" i="0" u="none" strike="noStrike" cap="none">
                <a:solidFill>
                  <a:srgbClr val="222222"/>
                </a:solidFill>
                <a:highlight>
                  <a:srgbClr val="FFFFFF"/>
                </a:highlight>
                <a:latin typeface="Calibri"/>
                <a:ea typeface="Calibri"/>
                <a:cs typeface="Calibri"/>
                <a:sym typeface="Calibri"/>
              </a:rPr>
              <a:t>Enable gas and electric utilities to own, operate, and manage</a:t>
            </a:r>
            <a:endParaRPr sz="2200" b="1">
              <a:latin typeface="Calibri"/>
              <a:ea typeface="Calibri"/>
              <a:cs typeface="Calibri"/>
              <a:sym typeface="Calibri"/>
            </a:endParaRPr>
          </a:p>
          <a:p>
            <a:pPr marL="342900" marR="0" lvl="2" indent="-381000" algn="l" rtl="0">
              <a:lnSpc>
                <a:spcPct val="100000"/>
              </a:lnSpc>
              <a:spcBef>
                <a:spcPts val="0"/>
              </a:spcBef>
              <a:spcAft>
                <a:spcPts val="0"/>
              </a:spcAft>
              <a:buClr>
                <a:srgbClr val="000000"/>
              </a:buClr>
              <a:buSzPts val="2200"/>
              <a:buFont typeface="Calibri"/>
              <a:buChar char="•"/>
            </a:pPr>
            <a:r>
              <a:rPr lang="en" sz="2200" b="1">
                <a:solidFill>
                  <a:srgbClr val="222222"/>
                </a:solidFill>
                <a:highlight>
                  <a:srgbClr val="FFFFFF"/>
                </a:highlight>
                <a:latin typeface="Calibri"/>
                <a:ea typeface="Calibri"/>
                <a:cs typeface="Calibri"/>
                <a:sym typeface="Calibri"/>
              </a:rPr>
              <a:t>   </a:t>
            </a:r>
            <a:r>
              <a:rPr lang="en" sz="2200" b="1" i="0" u="none" strike="noStrike" cap="none">
                <a:solidFill>
                  <a:srgbClr val="222222"/>
                </a:solidFill>
                <a:highlight>
                  <a:srgbClr val="FFFFFF"/>
                </a:highlight>
                <a:latin typeface="Calibri"/>
                <a:ea typeface="Calibri"/>
                <a:cs typeface="Calibri"/>
                <a:sym typeface="Calibri"/>
              </a:rPr>
              <a:t>Authorize communities to approve projects for community ground source heat pumps</a:t>
            </a:r>
            <a:r>
              <a:rPr lang="en" sz="2200" b="1">
                <a:solidFill>
                  <a:srgbClr val="222222"/>
                </a:solidFill>
                <a:highlight>
                  <a:srgbClr val="FFFFFF"/>
                </a:highlight>
                <a:latin typeface="Calibri"/>
                <a:ea typeface="Calibri"/>
                <a:cs typeface="Calibri"/>
                <a:sym typeface="Calibri"/>
              </a:rPr>
              <a:t> for </a:t>
            </a:r>
            <a:r>
              <a:rPr lang="en" sz="2200" b="1" i="0" u="none" strike="noStrike" cap="none">
                <a:solidFill>
                  <a:srgbClr val="222222"/>
                </a:solidFill>
                <a:highlight>
                  <a:srgbClr val="FFFFFF"/>
                </a:highlight>
                <a:latin typeface="Calibri"/>
                <a:ea typeface="Calibri"/>
                <a:cs typeface="Calibri"/>
                <a:sym typeface="Calibri"/>
              </a:rPr>
              <a:t>affordable housing (simila</a:t>
            </a:r>
            <a:r>
              <a:rPr lang="en" sz="2200" b="1">
                <a:solidFill>
                  <a:srgbClr val="222222"/>
                </a:solidFill>
                <a:highlight>
                  <a:srgbClr val="FFFFFF"/>
                </a:highlight>
                <a:latin typeface="Calibri"/>
                <a:ea typeface="Calibri"/>
                <a:cs typeface="Calibri"/>
                <a:sym typeface="Calibri"/>
              </a:rPr>
              <a:t>rities </a:t>
            </a:r>
            <a:r>
              <a:rPr lang="en" sz="2200" b="1" i="0" u="none" strike="noStrike" cap="none">
                <a:solidFill>
                  <a:srgbClr val="222222"/>
                </a:solidFill>
                <a:highlight>
                  <a:srgbClr val="FFFFFF"/>
                </a:highlight>
                <a:latin typeface="Calibri"/>
                <a:ea typeface="Calibri"/>
                <a:cs typeface="Calibri"/>
                <a:sym typeface="Calibri"/>
              </a:rPr>
              <a:t>to </a:t>
            </a:r>
            <a:r>
              <a:rPr lang="en" sz="2200" b="1">
                <a:solidFill>
                  <a:srgbClr val="222222"/>
                </a:solidFill>
                <a:highlight>
                  <a:srgbClr val="FFFFFF"/>
                </a:highlight>
                <a:latin typeface="Calibri"/>
                <a:ea typeface="Calibri"/>
                <a:cs typeface="Calibri"/>
                <a:sym typeface="Calibri"/>
              </a:rPr>
              <a:t>“Community Solar”).  </a:t>
            </a:r>
            <a:endParaRPr sz="2200" b="1">
              <a:latin typeface="Calibri"/>
              <a:ea typeface="Calibri"/>
              <a:cs typeface="Calibri"/>
              <a:sym typeface="Calibri"/>
            </a:endParaRPr>
          </a:p>
          <a:p>
            <a:pPr marL="342900" marR="0" lvl="0" indent="-381000" algn="l" rtl="0">
              <a:lnSpc>
                <a:spcPct val="115000"/>
              </a:lnSpc>
              <a:spcBef>
                <a:spcPts val="1000"/>
              </a:spcBef>
              <a:spcAft>
                <a:spcPts val="0"/>
              </a:spcAft>
              <a:buClr>
                <a:srgbClr val="000000"/>
              </a:buClr>
              <a:buSzPts val="2200"/>
              <a:buFont typeface="Calibri"/>
              <a:buAutoNum type="arabicPeriod"/>
            </a:pPr>
            <a:r>
              <a:rPr lang="en" sz="2200" b="1" i="0" u="none" strike="noStrike" cap="none">
                <a:solidFill>
                  <a:srgbClr val="222222"/>
                </a:solidFill>
                <a:highlight>
                  <a:srgbClr val="FFFFFF"/>
                </a:highlight>
                <a:latin typeface="Calibri"/>
                <a:ea typeface="Calibri"/>
                <a:cs typeface="Calibri"/>
                <a:sym typeface="Calibri"/>
              </a:rPr>
              <a:t>Additional provisions:</a:t>
            </a:r>
            <a:endParaRPr sz="2200" b="1">
              <a:latin typeface="Calibri"/>
              <a:ea typeface="Calibri"/>
              <a:cs typeface="Calibri"/>
              <a:sym typeface="Calibri"/>
            </a:endParaRPr>
          </a:p>
          <a:p>
            <a:pPr marL="342900" marR="0" lvl="0" indent="-381000" algn="l" rtl="0">
              <a:lnSpc>
                <a:spcPct val="100000"/>
              </a:lnSpc>
              <a:spcBef>
                <a:spcPts val="1000"/>
              </a:spcBef>
              <a:spcAft>
                <a:spcPts val="0"/>
              </a:spcAft>
              <a:buClr>
                <a:srgbClr val="000000"/>
              </a:buClr>
              <a:buSzPts val="2200"/>
              <a:buFont typeface="Calibri"/>
              <a:buChar char="•"/>
            </a:pPr>
            <a:r>
              <a:rPr lang="en" sz="2200" b="1">
                <a:solidFill>
                  <a:srgbClr val="222222"/>
                </a:solidFill>
                <a:highlight>
                  <a:srgbClr val="FFFFFF"/>
                </a:highlight>
                <a:latin typeface="Calibri"/>
                <a:ea typeface="Calibri"/>
                <a:cs typeface="Calibri"/>
                <a:sym typeface="Calibri"/>
              </a:rPr>
              <a:t>   </a:t>
            </a:r>
            <a:r>
              <a:rPr lang="en" sz="2200" b="1" i="0" u="none" strike="noStrike" cap="none">
                <a:solidFill>
                  <a:srgbClr val="222222"/>
                </a:solidFill>
                <a:highlight>
                  <a:srgbClr val="FFFFFF"/>
                </a:highlight>
                <a:latin typeface="Calibri"/>
                <a:ea typeface="Calibri"/>
                <a:cs typeface="Calibri"/>
                <a:sym typeface="Calibri"/>
              </a:rPr>
              <a:t>Expand/accelerate net zero carbon homes incentive programs for both new and rehab construction</a:t>
            </a:r>
            <a:endParaRPr sz="2200" b="1" i="0" u="none" strike="noStrike" cap="none">
              <a:solidFill>
                <a:srgbClr val="222222"/>
              </a:solidFill>
              <a:highlight>
                <a:srgbClr val="FFFFFF"/>
              </a:highlight>
              <a:latin typeface="Calibri"/>
              <a:ea typeface="Calibri"/>
              <a:cs typeface="Calibri"/>
              <a:sym typeface="Calibri"/>
            </a:endParaRPr>
          </a:p>
          <a:p>
            <a:pPr marL="285750" marR="0" lvl="5" indent="-323850" algn="l" rtl="0">
              <a:lnSpc>
                <a:spcPct val="115000"/>
              </a:lnSpc>
              <a:spcBef>
                <a:spcPts val="0"/>
              </a:spcBef>
              <a:spcAft>
                <a:spcPts val="0"/>
              </a:spcAft>
              <a:buClr>
                <a:srgbClr val="000000"/>
              </a:buClr>
              <a:buSzPts val="2200"/>
              <a:buFont typeface="Calibri"/>
              <a:buChar char="•"/>
            </a:pPr>
            <a:r>
              <a:rPr lang="en" sz="2200" b="1">
                <a:solidFill>
                  <a:srgbClr val="222222"/>
                </a:solidFill>
                <a:highlight>
                  <a:srgbClr val="FFFFFF"/>
                </a:highlight>
                <a:latin typeface="Calibri"/>
                <a:ea typeface="Calibri"/>
                <a:cs typeface="Calibri"/>
                <a:sym typeface="Calibri"/>
              </a:rPr>
              <a:t>    </a:t>
            </a:r>
            <a:r>
              <a:rPr lang="en" sz="2200" b="1" i="0" u="none" strike="noStrike" cap="none">
                <a:solidFill>
                  <a:srgbClr val="222222"/>
                </a:solidFill>
                <a:highlight>
                  <a:srgbClr val="FFFFFF"/>
                </a:highlight>
                <a:latin typeface="Calibri"/>
                <a:ea typeface="Calibri"/>
                <a:cs typeface="Calibri"/>
                <a:sym typeface="Calibri"/>
              </a:rPr>
              <a:t>Develop a transition plan to a fully electrified building sector</a:t>
            </a:r>
            <a:endParaRPr sz="2200" b="1" i="0" u="none" strike="noStrike" cap="none">
              <a:solidFill>
                <a:srgbClr val="222222"/>
              </a:solidFill>
              <a:highlight>
                <a:srgbClr val="FFFFFF"/>
              </a:highlight>
              <a:latin typeface="Calibri"/>
              <a:ea typeface="Calibri"/>
              <a:cs typeface="Calibri"/>
              <a:sym typeface="Calibri"/>
            </a:endParaRPr>
          </a:p>
          <a:p>
            <a:pPr marL="0" marR="0" lvl="0" indent="0" algn="l" rtl="0">
              <a:lnSpc>
                <a:spcPct val="100000"/>
              </a:lnSpc>
              <a:spcBef>
                <a:spcPts val="0"/>
              </a:spcBef>
              <a:spcAft>
                <a:spcPts val="1000"/>
              </a:spcAft>
              <a:buNone/>
            </a:pPr>
            <a:endParaRPr sz="1700" b="1" i="0" u="none" strike="noStrike" cap="none">
              <a:solidFill>
                <a:srgbClr val="222222"/>
              </a:solidFill>
              <a:highlight>
                <a:srgbClr val="FFFFFF"/>
              </a:highlight>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57"/>
          <p:cNvSpPr txBox="1"/>
          <p:nvPr/>
        </p:nvSpPr>
        <p:spPr>
          <a:xfrm>
            <a:off x="0" y="0"/>
            <a:ext cx="9083400" cy="5152800"/>
          </a:xfrm>
          <a:prstGeom prst="rect">
            <a:avLst/>
          </a:prstGeom>
          <a:noFill/>
          <a:ln>
            <a:noFill/>
          </a:ln>
        </p:spPr>
        <p:txBody>
          <a:bodyPr spcFirstLastPara="1" wrap="square" lIns="91425" tIns="91425" rIns="91425" bIns="91425" anchor="t" anchorCtr="0">
            <a:spAutoFit/>
          </a:bodyPr>
          <a:lstStyle/>
          <a:p>
            <a:pPr marL="0" marR="0" lvl="0" indent="0" algn="ctr" rtl="0">
              <a:lnSpc>
                <a:spcPct val="115000"/>
              </a:lnSpc>
              <a:spcBef>
                <a:spcPts val="1000"/>
              </a:spcBef>
              <a:spcAft>
                <a:spcPts val="0"/>
              </a:spcAft>
              <a:buClr>
                <a:srgbClr val="000000"/>
              </a:buClr>
              <a:buSzPts val="2300"/>
              <a:buFont typeface="Arial"/>
              <a:buNone/>
            </a:pPr>
            <a:r>
              <a:rPr lang="en" sz="2300" b="1" i="0" strike="noStrike" cap="none">
                <a:solidFill>
                  <a:srgbClr val="222222"/>
                </a:solidFill>
                <a:highlight>
                  <a:srgbClr val="FFFFFF"/>
                </a:highlight>
                <a:latin typeface="Calibri"/>
                <a:ea typeface="Calibri"/>
                <a:cs typeface="Calibri"/>
                <a:sym typeface="Calibri"/>
              </a:rPr>
              <a:t>OTHER REGULATION OR LEGISLATION</a:t>
            </a:r>
            <a:endParaRPr sz="2300" b="1" i="0" strike="noStrike" cap="none">
              <a:solidFill>
                <a:srgbClr val="222222"/>
              </a:solidFill>
              <a:highlight>
                <a:srgbClr val="FFFFFF"/>
              </a:highlight>
              <a:latin typeface="Calibri"/>
              <a:ea typeface="Calibri"/>
              <a:cs typeface="Calibri"/>
              <a:sym typeface="Calibri"/>
            </a:endParaRPr>
          </a:p>
          <a:p>
            <a:pPr marL="800100" marR="0" lvl="0" indent="-355600" algn="l" rtl="0">
              <a:lnSpc>
                <a:spcPct val="115000"/>
              </a:lnSpc>
              <a:spcBef>
                <a:spcPts val="1000"/>
              </a:spcBef>
              <a:spcAft>
                <a:spcPts val="0"/>
              </a:spcAft>
              <a:buClr>
                <a:srgbClr val="000000"/>
              </a:buClr>
              <a:buSzPts val="1600"/>
              <a:buFont typeface="Calibri"/>
              <a:buAutoNum type="arabicPeriod"/>
            </a:pPr>
            <a:r>
              <a:rPr lang="en" sz="1800" b="1" i="0" u="none" strike="noStrike" cap="none">
                <a:solidFill>
                  <a:srgbClr val="000000"/>
                </a:solidFill>
                <a:latin typeface="Calibri"/>
                <a:ea typeface="Calibri"/>
                <a:cs typeface="Calibri"/>
                <a:sym typeface="Calibri"/>
              </a:rPr>
              <a:t>R</a:t>
            </a:r>
            <a:r>
              <a:rPr lang="en" sz="1900" b="1" i="0" u="none" strike="noStrike" cap="none">
                <a:solidFill>
                  <a:srgbClr val="000000"/>
                </a:solidFill>
                <a:latin typeface="Calibri"/>
                <a:ea typeface="Calibri"/>
                <a:cs typeface="Calibri"/>
                <a:sym typeface="Calibri"/>
              </a:rPr>
              <a:t>evise the Energy Law relating to the State Energy Code to change from 7 year cost effectiveness criterion to require an assessment over a longer time horizon (10 years) with consideration for equipment lifecycle or societal effects.</a:t>
            </a:r>
            <a:endParaRPr sz="1900" b="1" i="0" u="none" strike="noStrike" cap="none">
              <a:solidFill>
                <a:srgbClr val="000000"/>
              </a:solidFill>
              <a:latin typeface="Calibri"/>
              <a:ea typeface="Calibri"/>
              <a:cs typeface="Calibri"/>
              <a:sym typeface="Calibri"/>
            </a:endParaRPr>
          </a:p>
          <a:p>
            <a:pPr marL="800100" marR="0" lvl="0" indent="-374650" algn="l" rtl="0">
              <a:lnSpc>
                <a:spcPct val="115000"/>
              </a:lnSpc>
              <a:spcBef>
                <a:spcPts val="1000"/>
              </a:spcBef>
              <a:spcAft>
                <a:spcPts val="0"/>
              </a:spcAft>
              <a:buSzPts val="1900"/>
              <a:buFont typeface="Calibri"/>
              <a:buAutoNum type="arabicPeriod"/>
            </a:pPr>
            <a:r>
              <a:rPr lang="en" sz="1900" b="1">
                <a:solidFill>
                  <a:schemeClr val="dk1"/>
                </a:solidFill>
                <a:latin typeface="Calibri"/>
                <a:ea typeface="Calibri"/>
                <a:cs typeface="Calibri"/>
                <a:sym typeface="Calibri"/>
              </a:rPr>
              <a:t>Prohibit real estate tax increases for installation of cold climate heat pumps for existing residential building footprints.</a:t>
            </a:r>
            <a:endParaRPr sz="1900" b="1">
              <a:latin typeface="Calibri"/>
              <a:ea typeface="Calibri"/>
              <a:cs typeface="Calibri"/>
              <a:sym typeface="Calibri"/>
            </a:endParaRPr>
          </a:p>
          <a:p>
            <a:pPr marL="800100" marR="0" lvl="0" indent="-374650" algn="l" rtl="0">
              <a:lnSpc>
                <a:spcPct val="115000"/>
              </a:lnSpc>
              <a:spcBef>
                <a:spcPts val="1000"/>
              </a:spcBef>
              <a:spcAft>
                <a:spcPts val="0"/>
              </a:spcAft>
              <a:buClr>
                <a:srgbClr val="000000"/>
              </a:buClr>
              <a:buSzPts val="1900"/>
              <a:buFont typeface="Calibri"/>
              <a:buAutoNum type="arabicPeriod"/>
            </a:pPr>
            <a:r>
              <a:rPr lang="en" sz="1900" b="1" i="0" u="none" strike="noStrike" cap="none">
                <a:solidFill>
                  <a:srgbClr val="222222"/>
                </a:solidFill>
                <a:highlight>
                  <a:srgbClr val="FFFFFF"/>
                </a:highlight>
                <a:latin typeface="Calibri"/>
                <a:ea typeface="Calibri"/>
                <a:cs typeface="Calibri"/>
                <a:sym typeface="Calibri"/>
              </a:rPr>
              <a:t>End or weaken fossil fuel subsidies and increase subsidies for cold climate heat pumps.</a:t>
            </a:r>
            <a:endParaRPr sz="1900" b="1">
              <a:latin typeface="Calibri"/>
              <a:ea typeface="Calibri"/>
              <a:cs typeface="Calibri"/>
              <a:sym typeface="Calibri"/>
            </a:endParaRPr>
          </a:p>
          <a:p>
            <a:pPr marL="800100" marR="0" lvl="0" indent="-374650" algn="l" rtl="0">
              <a:lnSpc>
                <a:spcPct val="115000"/>
              </a:lnSpc>
              <a:spcBef>
                <a:spcPts val="1000"/>
              </a:spcBef>
              <a:spcAft>
                <a:spcPts val="0"/>
              </a:spcAft>
              <a:buClr>
                <a:srgbClr val="000000"/>
              </a:buClr>
              <a:buSzPts val="1900"/>
              <a:buFont typeface="Calibri"/>
              <a:buAutoNum type="arabicPeriod"/>
            </a:pPr>
            <a:r>
              <a:rPr lang="en" sz="1900" b="1" i="0" u="none" strike="noStrike" cap="none">
                <a:solidFill>
                  <a:srgbClr val="222222"/>
                </a:solidFill>
                <a:highlight>
                  <a:srgbClr val="FFFFFF"/>
                </a:highlight>
                <a:latin typeface="Calibri"/>
                <a:ea typeface="Calibri"/>
                <a:cs typeface="Calibri"/>
                <a:sym typeface="Calibri"/>
              </a:rPr>
              <a:t>Create </a:t>
            </a:r>
            <a:r>
              <a:rPr lang="en" sz="1900" b="1">
                <a:solidFill>
                  <a:srgbClr val="222222"/>
                </a:solidFill>
                <a:highlight>
                  <a:srgbClr val="FFFFFF"/>
                </a:highlight>
                <a:latin typeface="Calibri"/>
                <a:ea typeface="Calibri"/>
                <a:cs typeface="Calibri"/>
                <a:sym typeface="Calibri"/>
              </a:rPr>
              <a:t>funding</a:t>
            </a:r>
            <a:r>
              <a:rPr lang="en" sz="1900" b="1" i="0" u="none" strike="noStrike" cap="none">
                <a:solidFill>
                  <a:srgbClr val="222222"/>
                </a:solidFill>
                <a:highlight>
                  <a:srgbClr val="FFFFFF"/>
                </a:highlight>
                <a:latin typeface="Calibri"/>
                <a:ea typeface="Calibri"/>
                <a:cs typeface="Calibri"/>
                <a:sym typeface="Calibri"/>
              </a:rPr>
              <a:t> </a:t>
            </a:r>
            <a:r>
              <a:rPr lang="en" sz="1900" b="1">
                <a:solidFill>
                  <a:srgbClr val="222222"/>
                </a:solidFill>
                <a:highlight>
                  <a:srgbClr val="FFFFFF"/>
                </a:highlight>
                <a:latin typeface="Calibri"/>
                <a:ea typeface="Calibri"/>
                <a:cs typeface="Calibri"/>
                <a:sym typeface="Calibri"/>
              </a:rPr>
              <a:t>for</a:t>
            </a:r>
            <a:r>
              <a:rPr lang="en" sz="1900" b="1" i="0" u="none" strike="noStrike" cap="none">
                <a:solidFill>
                  <a:srgbClr val="222222"/>
                </a:solidFill>
                <a:highlight>
                  <a:srgbClr val="FFFFFF"/>
                </a:highlight>
                <a:latin typeface="Calibri"/>
                <a:ea typeface="Calibri"/>
                <a:cs typeface="Calibri"/>
                <a:sym typeface="Calibri"/>
              </a:rPr>
              <a:t> training HVAC contractors in heat pumps </a:t>
            </a:r>
            <a:r>
              <a:rPr lang="en" sz="1900" b="1">
                <a:solidFill>
                  <a:srgbClr val="222222"/>
                </a:solidFill>
                <a:highlight>
                  <a:srgbClr val="FFFFFF"/>
                </a:highlight>
                <a:latin typeface="Calibri"/>
                <a:ea typeface="Calibri"/>
                <a:cs typeface="Calibri"/>
                <a:sym typeface="Calibri"/>
              </a:rPr>
              <a:t>and to </a:t>
            </a:r>
            <a:r>
              <a:rPr lang="en" sz="1900" b="1" i="0" u="none" strike="noStrike" cap="none">
                <a:solidFill>
                  <a:srgbClr val="222222"/>
                </a:solidFill>
                <a:highlight>
                  <a:srgbClr val="FFFFFF"/>
                </a:highlight>
                <a:latin typeface="Calibri"/>
                <a:ea typeface="Calibri"/>
                <a:cs typeface="Calibri"/>
                <a:sym typeface="Calibri"/>
              </a:rPr>
              <a:t>expand the trained workforce.</a:t>
            </a:r>
            <a:endParaRPr sz="1900" b="1">
              <a:latin typeface="Calibri"/>
              <a:ea typeface="Calibri"/>
              <a:cs typeface="Calibri"/>
              <a:sym typeface="Calibri"/>
            </a:endParaRPr>
          </a:p>
          <a:p>
            <a:pPr marL="800100" marR="0" lvl="0" indent="-342900" algn="l" rtl="0">
              <a:lnSpc>
                <a:spcPct val="115000"/>
              </a:lnSpc>
              <a:spcBef>
                <a:spcPts val="1000"/>
              </a:spcBef>
              <a:spcAft>
                <a:spcPts val="0"/>
              </a:spcAft>
              <a:buClr>
                <a:srgbClr val="000000"/>
              </a:buClr>
              <a:buSzPts val="1400"/>
              <a:buFont typeface="Arial"/>
              <a:buAutoNum type="arabicPeriod"/>
            </a:pPr>
            <a:r>
              <a:rPr lang="en" sz="1900" b="1" i="0" u="none" strike="noStrike" cap="none">
                <a:solidFill>
                  <a:srgbClr val="222222"/>
                </a:solidFill>
                <a:highlight>
                  <a:srgbClr val="FFFFFF"/>
                </a:highlight>
                <a:latin typeface="Calibri"/>
                <a:ea typeface="Calibri"/>
                <a:cs typeface="Calibri"/>
                <a:sym typeface="Calibri"/>
              </a:rPr>
              <a:t>Add Building Benchmarking requirement for multi-dwelling units of 25,000 square feet or more. </a:t>
            </a:r>
            <a:r>
              <a:rPr lang="en" sz="2100" b="1" i="0" u="none" strike="noStrike" cap="none">
                <a:solidFill>
                  <a:srgbClr val="222222"/>
                </a:solidFill>
                <a:highlight>
                  <a:srgbClr val="FFFFFF"/>
                </a:highlight>
                <a:latin typeface="Calibri"/>
                <a:ea typeface="Calibri"/>
                <a:cs typeface="Calibri"/>
                <a:sym typeface="Calibri"/>
              </a:rPr>
              <a:t>  </a:t>
            </a:r>
            <a:r>
              <a:rPr lang="en" sz="1700" b="1" i="0" u="none" strike="noStrike" cap="none">
                <a:solidFill>
                  <a:srgbClr val="222222"/>
                </a:solidFill>
                <a:highlight>
                  <a:srgbClr val="FFFFFF"/>
                </a:highlight>
                <a:latin typeface="Calibri"/>
                <a:ea typeface="Calibri"/>
                <a:cs typeface="Calibri"/>
                <a:sym typeface="Calibri"/>
              </a:rPr>
              <a:t>Amend the Clean Energy Act (and/or amend A2879</a:t>
            </a:r>
            <a:r>
              <a:rPr lang="en" sz="1700" b="1">
                <a:solidFill>
                  <a:srgbClr val="222222"/>
                </a:solidFill>
                <a:highlight>
                  <a:srgbClr val="FFFFFF"/>
                </a:highlight>
                <a:latin typeface="Calibri"/>
                <a:ea typeface="Calibri"/>
                <a:cs typeface="Calibri"/>
                <a:sym typeface="Calibri"/>
              </a:rPr>
              <a:t>)</a:t>
            </a:r>
            <a:r>
              <a:rPr lang="en" sz="1700" b="1" i="0" u="none" strike="noStrike" cap="none">
                <a:solidFill>
                  <a:srgbClr val="222222"/>
                </a:solidFill>
                <a:highlight>
                  <a:srgbClr val="FFFFFF"/>
                </a:highlight>
                <a:latin typeface="Calibri"/>
                <a:ea typeface="Calibri"/>
                <a:cs typeface="Calibri"/>
                <a:sym typeface="Calibri"/>
              </a:rPr>
              <a:t>.</a:t>
            </a:r>
            <a:r>
              <a:rPr lang="en" sz="1500" b="1" i="0" u="none" strike="noStrike" cap="none">
                <a:solidFill>
                  <a:srgbClr val="222222"/>
                </a:solidFill>
                <a:highlight>
                  <a:srgbClr val="FFFFFF"/>
                </a:highlight>
                <a:latin typeface="Calibri"/>
                <a:ea typeface="Calibri"/>
                <a:cs typeface="Calibri"/>
                <a:sym typeface="Calibri"/>
              </a:rPr>
              <a:t> </a:t>
            </a:r>
            <a:br>
              <a:rPr lang="en" sz="1300" b="1" i="0" u="none" strike="noStrike" cap="none">
                <a:solidFill>
                  <a:srgbClr val="222222"/>
                </a:solidFill>
                <a:highlight>
                  <a:srgbClr val="FFFFFF"/>
                </a:highlight>
                <a:latin typeface="Calibri"/>
                <a:ea typeface="Calibri"/>
                <a:cs typeface="Calibri"/>
                <a:sym typeface="Calibri"/>
              </a:rPr>
            </a:br>
            <a:endParaRPr sz="1200" b="1" i="0" u="none" strike="noStrike" cap="none">
              <a:solidFill>
                <a:srgbClr val="222222"/>
              </a:solidFill>
              <a:highlight>
                <a:srgbClr val="FFFFFF"/>
              </a:highlight>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1300</Words>
  <Application>Microsoft Office PowerPoint</Application>
  <PresentationFormat>On-screen Show (16:9)</PresentationFormat>
  <Paragraphs>116</Paragraphs>
  <Slides>12</Slides>
  <Notes>12</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12</vt:i4>
      </vt:variant>
    </vt:vector>
  </HeadingPairs>
  <TitlesOfParts>
    <vt:vector size="18" baseType="lpstr">
      <vt:lpstr>Arial</vt:lpstr>
      <vt:lpstr>Calibri</vt:lpstr>
      <vt:lpstr>Simple Light</vt:lpstr>
      <vt:lpstr>Office Theme</vt:lpstr>
      <vt:lpstr>Simple Light</vt:lpstr>
      <vt:lpstr>Office Theme</vt:lpstr>
      <vt:lpstr>Building Electrification (BE) Recommendations</vt:lpstr>
      <vt:lpstr>NJ 50x30 Building Electrification Team MISSION</vt:lpstr>
      <vt:lpstr>6 Recommendations for BE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Electrification (BE) Recommendations</dc:title>
  <dc:creator>Steve Miller</dc:creator>
  <cp:lastModifiedBy>Steve Miller</cp:lastModifiedBy>
  <cp:revision>1</cp:revision>
  <dcterms:modified xsi:type="dcterms:W3CDTF">2022-05-18T16:58:35Z</dcterms:modified>
</cp:coreProperties>
</file>