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1329" r:id="rId3"/>
    <p:sldId id="1327" r:id="rId4"/>
    <p:sldId id="1323" r:id="rId5"/>
    <p:sldId id="1548" r:id="rId6"/>
    <p:sldId id="1330" r:id="rId7"/>
    <p:sldId id="267" r:id="rId8"/>
    <p:sldId id="268" r:id="rId9"/>
    <p:sldId id="269" r:id="rId10"/>
    <p:sldId id="270" r:id="rId11"/>
    <p:sldId id="271" r:id="rId12"/>
    <p:sldId id="272" r:id="rId13"/>
    <p:sldId id="273" r:id="rId14"/>
    <p:sldId id="266" r:id="rId15"/>
    <p:sldId id="1549" r:id="rId16"/>
    <p:sldId id="1550" r:id="rId17"/>
    <p:sldId id="1551" r:id="rId18"/>
    <p:sldId id="1552" r:id="rId19"/>
    <p:sldId id="1553" r:id="rId20"/>
    <p:sldId id="1554" r:id="rId21"/>
    <p:sldId id="1328" r:id="rId22"/>
    <p:sldId id="1331" r:id="rId23"/>
    <p:sldId id="155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6B3AD-0762-497D-BD73-5640318238B7}" v="4" dt="2022-05-31T14:32:42.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9" autoAdjust="0"/>
    <p:restoredTop sz="94660"/>
  </p:normalViewPr>
  <p:slideViewPr>
    <p:cSldViewPr snapToGrid="0">
      <p:cViewPr varScale="1">
        <p:scale>
          <a:sx n="91" d="100"/>
          <a:sy n="91" d="100"/>
        </p:scale>
        <p:origin x="10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86CD689F-7425-4F77-ABA0-F2CBC261D414}" type="datetimeFigureOut">
              <a:rPr lang="en-US" smtClean="0"/>
              <a:t>6/4/2022</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E3C0DF3E-978F-4BD0-8867-0209FCD9FF12}" type="slidenum">
              <a:rPr lang="en-US" smtClean="0"/>
              <a:t>‹#›</a:t>
            </a:fld>
            <a:endParaRPr lang="en-US"/>
          </a:p>
        </p:txBody>
      </p:sp>
    </p:spTree>
    <p:extLst>
      <p:ext uri="{BB962C8B-B14F-4D97-AF65-F5344CB8AC3E}">
        <p14:creationId xmlns:p14="http://schemas.microsoft.com/office/powerpoint/2010/main" val="130576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57DEC-F804-4528-814A-99DF9706A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9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E63E-FB9A-2014-C4D0-D402D914B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0C64B-5BA2-7EB6-E6D9-36958F5DD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874B3-D7A8-BD46-8374-7359AF7C980E}"/>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5" name="Footer Placeholder 4">
            <a:extLst>
              <a:ext uri="{FF2B5EF4-FFF2-40B4-BE49-F238E27FC236}">
                <a16:creationId xmlns:a16="http://schemas.microsoft.com/office/drawing/2014/main" id="{45D5CC71-106C-56F3-888C-0B077AC1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4FA5B-F11A-778C-9FF4-5D586594AD6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58434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147-73A0-D9C9-0792-5DA82A5440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251E6-1849-7D3E-572A-3A2AF041E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65A9D-7DC0-E70F-1422-ED0D15B57D42}"/>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5" name="Footer Placeholder 4">
            <a:extLst>
              <a:ext uri="{FF2B5EF4-FFF2-40B4-BE49-F238E27FC236}">
                <a16:creationId xmlns:a16="http://schemas.microsoft.com/office/drawing/2014/main" id="{8049FA1B-B1D1-9804-D196-D89FE3B9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02E4D-7CE3-86AD-2ECC-09218AFE499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85691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E47E8-75A7-5BA5-3B04-C7DE14E1F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2C52C-3A64-744D-D96C-E5FFB2045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89910-0EF7-BBE2-2C0D-FAE154C8EE67}"/>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5" name="Footer Placeholder 4">
            <a:extLst>
              <a:ext uri="{FF2B5EF4-FFF2-40B4-BE49-F238E27FC236}">
                <a16:creationId xmlns:a16="http://schemas.microsoft.com/office/drawing/2014/main" id="{DC30370D-2792-57B8-8698-B1376BC6C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ACAE2-7CE6-BB8E-BDCB-9C9B2EE36259}"/>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17966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32"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16685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40"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376529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1423661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508000" y="1206501"/>
            <a:ext cx="10922000" cy="4849027"/>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508000" y="317500"/>
            <a:ext cx="10922000" cy="693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1863397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508000" y="317500"/>
            <a:ext cx="10922000" cy="692367"/>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508000" y="1206501"/>
            <a:ext cx="10922000" cy="4848394"/>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8250401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7" name="Rectangle"/>
          <p:cNvSpPr/>
          <p:nvPr/>
        </p:nvSpPr>
        <p:spPr>
          <a:xfrm>
            <a:off x="6096000" y="1"/>
            <a:ext cx="6318575" cy="7072673"/>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19" name="Title Text"/>
          <p:cNvSpPr txBox="1">
            <a:spLocks noGrp="1"/>
          </p:cNvSpPr>
          <p:nvPr>
            <p:ph type="title"/>
          </p:nvPr>
        </p:nvSpPr>
        <p:spPr>
          <a:xfrm>
            <a:off x="6604001" y="317501"/>
            <a:ext cx="5130001" cy="737996"/>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121654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29" name="Rectangle"/>
          <p:cNvSpPr/>
          <p:nvPr/>
        </p:nvSpPr>
        <p:spPr>
          <a:xfrm>
            <a:off x="6096000" y="1"/>
            <a:ext cx="6318575" cy="7072673"/>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31" name="Title Text"/>
          <p:cNvSpPr txBox="1">
            <a:spLocks noGrp="1"/>
          </p:cNvSpPr>
          <p:nvPr>
            <p:ph type="title"/>
          </p:nvPr>
        </p:nvSpPr>
        <p:spPr>
          <a:xfrm>
            <a:off x="6604001" y="317501"/>
            <a:ext cx="5130001" cy="737996"/>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669104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6521236" y="0"/>
            <a:ext cx="5677072" cy="6857903"/>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42"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559279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0DF0-F2E7-9567-9E1C-4F84DB45E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118D4-44F5-A23D-BF64-D6829B21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6A4BE-F294-78A7-42FD-FCDEA704A15C}"/>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5" name="Footer Placeholder 4">
            <a:extLst>
              <a:ext uri="{FF2B5EF4-FFF2-40B4-BE49-F238E27FC236}">
                <a16:creationId xmlns:a16="http://schemas.microsoft.com/office/drawing/2014/main" id="{24B92F0E-BA50-8476-0C8B-05600D3D4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A78FE-D2E0-A47A-4602-A9F0131628D2}"/>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78221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5677072" cy="6857903"/>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180001" y="6251527"/>
            <a:ext cx="453473" cy="453473"/>
          </a:xfrm>
          <a:prstGeom prst="rect">
            <a:avLst/>
          </a:prstGeom>
          <a:ln w="12700">
            <a:miter lim="400000"/>
          </a:ln>
        </p:spPr>
      </p:pic>
      <p:sp>
        <p:nvSpPr>
          <p:cNvPr id="152" name="Title Text"/>
          <p:cNvSpPr txBox="1">
            <a:spLocks noGrp="1"/>
          </p:cNvSpPr>
          <p:nvPr>
            <p:ph type="title"/>
          </p:nvPr>
        </p:nvSpPr>
        <p:spPr>
          <a:xfrm>
            <a:off x="6159501" y="317501"/>
            <a:ext cx="5677099" cy="793750"/>
          </a:xfrm>
          <a:prstGeom prst="rect">
            <a:avLst/>
          </a:prstGeom>
        </p:spPr>
        <p:txBody>
          <a:bodyPr/>
          <a:lstStyle/>
          <a:p>
            <a:r>
              <a:t>Title Text</a:t>
            </a:r>
          </a:p>
        </p:txBody>
      </p:sp>
      <p:sp>
        <p:nvSpPr>
          <p:cNvPr id="153" name="Body Level One…"/>
          <p:cNvSpPr txBox="1">
            <a:spLocks noGrp="1"/>
          </p:cNvSpPr>
          <p:nvPr>
            <p:ph type="body" sz="half" idx="1"/>
          </p:nvPr>
        </p:nvSpPr>
        <p:spPr>
          <a:xfrm>
            <a:off x="6159501" y="1206501"/>
            <a:ext cx="5677099"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248158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6308" y="4313621"/>
            <a:ext cx="12204616" cy="2544282"/>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508000" y="317500"/>
            <a:ext cx="10922000" cy="693000"/>
          </a:xfrm>
          <a:prstGeom prst="rect">
            <a:avLst/>
          </a:prstGeom>
        </p:spPr>
        <p:txBody>
          <a:bodyPr/>
          <a:lstStyle/>
          <a:p>
            <a:r>
              <a:t>Title Text</a:t>
            </a:r>
          </a:p>
        </p:txBody>
      </p:sp>
      <p:sp>
        <p:nvSpPr>
          <p:cNvPr id="173" name="Body Level One…"/>
          <p:cNvSpPr txBox="1">
            <a:spLocks noGrp="1"/>
          </p:cNvSpPr>
          <p:nvPr>
            <p:ph type="body" sz="half" idx="1"/>
          </p:nvPr>
        </p:nvSpPr>
        <p:spPr>
          <a:xfrm>
            <a:off x="508000" y="1206501"/>
            <a:ext cx="10922000" cy="2911121"/>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6262837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9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5918085" y="-32"/>
            <a:ext cx="6858001" cy="6858063"/>
          </a:xfrm>
          <a:prstGeom prst="rect">
            <a:avLst/>
          </a:prstGeom>
          <a:ln w="12700">
            <a:miter lim="400000"/>
          </a:ln>
        </p:spPr>
      </p:pic>
      <p:sp>
        <p:nvSpPr>
          <p:cNvPr id="19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23266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0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6838393" y="981274"/>
            <a:ext cx="4895492" cy="4895492"/>
          </a:xfrm>
          <a:prstGeom prst="rect">
            <a:avLst/>
          </a:prstGeom>
          <a:ln w="12700">
            <a:miter lim="400000"/>
          </a:ln>
        </p:spPr>
      </p:pic>
      <p:sp>
        <p:nvSpPr>
          <p:cNvPr id="20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448268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1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6756050" y="1015052"/>
            <a:ext cx="4872474" cy="4827898"/>
          </a:xfrm>
          <a:prstGeom prst="rect">
            <a:avLst/>
          </a:prstGeom>
          <a:ln w="12700">
            <a:miter lim="400000"/>
          </a:ln>
        </p:spPr>
      </p:pic>
      <p:sp>
        <p:nvSpPr>
          <p:cNvPr id="21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407271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2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7584601" y="1007429"/>
            <a:ext cx="3548999" cy="4843144"/>
          </a:xfrm>
          <a:prstGeom prst="rect">
            <a:avLst/>
          </a:prstGeom>
          <a:ln w="12700">
            <a:miter lim="400000"/>
          </a:ln>
        </p:spPr>
      </p:pic>
      <p:sp>
        <p:nvSpPr>
          <p:cNvPr id="22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0532195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3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7193776" y="1016752"/>
            <a:ext cx="4330651" cy="4824497"/>
          </a:xfrm>
          <a:prstGeom prst="rect">
            <a:avLst/>
          </a:prstGeom>
          <a:ln w="12700">
            <a:miter lim="400000"/>
          </a:ln>
        </p:spPr>
      </p:pic>
      <p:sp>
        <p:nvSpPr>
          <p:cNvPr id="23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880272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4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6711951" y="146050"/>
            <a:ext cx="5302250" cy="6896391"/>
          </a:xfrm>
          <a:prstGeom prst="rect">
            <a:avLst/>
          </a:prstGeom>
          <a:ln w="12700">
            <a:miter lim="400000"/>
          </a:ln>
        </p:spPr>
      </p:pic>
    </p:spTree>
    <p:extLst>
      <p:ext uri="{BB962C8B-B14F-4D97-AF65-F5344CB8AC3E}">
        <p14:creationId xmlns:p14="http://schemas.microsoft.com/office/powerpoint/2010/main" val="263525827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5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5907343" y="761733"/>
            <a:ext cx="6903516" cy="5334536"/>
          </a:xfrm>
          <a:prstGeom prst="rect">
            <a:avLst/>
          </a:prstGeom>
          <a:ln w="12700">
            <a:miter lim="400000"/>
          </a:ln>
        </p:spPr>
      </p:pic>
      <p:sp>
        <p:nvSpPr>
          <p:cNvPr id="25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814132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6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6423628" y="2373643"/>
            <a:ext cx="5323037" cy="2110715"/>
          </a:xfrm>
          <a:prstGeom prst="rect">
            <a:avLst/>
          </a:prstGeom>
          <a:ln w="12700">
            <a:miter lim="400000"/>
          </a:ln>
        </p:spPr>
      </p:pic>
    </p:spTree>
    <p:extLst>
      <p:ext uri="{BB962C8B-B14F-4D97-AF65-F5344CB8AC3E}">
        <p14:creationId xmlns:p14="http://schemas.microsoft.com/office/powerpoint/2010/main" val="21211171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433E-F775-BFEC-0254-ACA3E19F5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B0276-1B8C-E1BD-34EE-4B8FCB85B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EE845-A1A5-6266-D8BD-4A3B40D74095}"/>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5" name="Footer Placeholder 4">
            <a:extLst>
              <a:ext uri="{FF2B5EF4-FFF2-40B4-BE49-F238E27FC236}">
                <a16:creationId xmlns:a16="http://schemas.microsoft.com/office/drawing/2014/main" id="{900CB325-9CC7-DA0C-6289-778107878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71C80-26C7-5557-B83D-4F95A1C381C4}"/>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601760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7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7106842" y="1316014"/>
            <a:ext cx="4247381" cy="4826000"/>
          </a:xfrm>
          <a:prstGeom prst="rect">
            <a:avLst/>
          </a:prstGeom>
          <a:ln w="12700">
            <a:miter lim="400000"/>
          </a:ln>
        </p:spPr>
      </p:pic>
    </p:spTree>
    <p:extLst>
      <p:ext uri="{BB962C8B-B14F-4D97-AF65-F5344CB8AC3E}">
        <p14:creationId xmlns:p14="http://schemas.microsoft.com/office/powerpoint/2010/main" val="40723993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6099969" y="1"/>
            <a:ext cx="6099950" cy="3431222"/>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1"/>
            <a:ext cx="6099950" cy="3431222"/>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6099969" y="3429001"/>
            <a:ext cx="6099950" cy="3431222"/>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0" y="3429001"/>
            <a:ext cx="6099950" cy="3431222"/>
          </a:xfrm>
          <a:prstGeom prst="rect">
            <a:avLst/>
          </a:prstGeom>
        </p:spPr>
        <p:txBody>
          <a:bodyPr lIns="91439" tIns="45719" rIns="91439" bIns="45719">
            <a:noAutofit/>
          </a:bodyPr>
          <a:lstStyle/>
          <a:p>
            <a:endParaRPr/>
          </a:p>
        </p:txBody>
      </p:sp>
      <p:grpSp>
        <p:nvGrpSpPr>
          <p:cNvPr id="290" name="Group"/>
          <p:cNvGrpSpPr/>
          <p:nvPr/>
        </p:nvGrpSpPr>
        <p:grpSpPr>
          <a:xfrm>
            <a:off x="-204000" y="-351000"/>
            <a:ext cx="12600001" cy="756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4355434" y="3149141"/>
            <a:ext cx="3481133" cy="559720"/>
          </a:xfrm>
          <a:prstGeom prst="rect">
            <a:avLst/>
          </a:prstGeom>
          <a:solidFill>
            <a:srgbClr val="FFFFFF"/>
          </a:solidFill>
        </p:spPr>
        <p:txBody>
          <a:bodyPr anchor="ctr"/>
          <a:lstStyle>
            <a:lvl1pPr algn="ctr">
              <a:defRPr sz="3000">
                <a:solidFill>
                  <a:srgbClr val="333333"/>
                </a:solidFill>
              </a:defRPr>
            </a:lvl1pPr>
          </a:lstStyle>
          <a:p>
            <a:r>
              <a:t>Title Text</a:t>
            </a:r>
          </a:p>
        </p:txBody>
      </p:sp>
    </p:spTree>
    <p:extLst>
      <p:ext uri="{BB962C8B-B14F-4D97-AF65-F5344CB8AC3E}">
        <p14:creationId xmlns:p14="http://schemas.microsoft.com/office/powerpoint/2010/main" val="53074026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14300" y="-87801"/>
            <a:ext cx="4499546"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5"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6"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635001" y="635001"/>
            <a:ext cx="2956411" cy="2224454"/>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227790113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2283"/>
            <a:ext cx="4064081" cy="3431222"/>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0"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1"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Tree>
    <p:extLst>
      <p:ext uri="{BB962C8B-B14F-4D97-AF65-F5344CB8AC3E}">
        <p14:creationId xmlns:p14="http://schemas.microsoft.com/office/powerpoint/2010/main" val="19273995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14300" y="-87801"/>
            <a:ext cx="6327329"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grpSp>
        <p:nvGrpSpPr>
          <p:cNvPr id="337" name="Group"/>
          <p:cNvGrpSpPr/>
          <p:nvPr/>
        </p:nvGrpSpPr>
        <p:grpSpPr>
          <a:xfrm>
            <a:off x="-204000" y="-120650"/>
            <a:ext cx="12600001" cy="72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635001" y="635000"/>
            <a:ext cx="4828729" cy="2316996"/>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6988661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1"/>
            <a:ext cx="6099950" cy="3431222"/>
          </a:xfrm>
          <a:prstGeom prst="rect">
            <a:avLst/>
          </a:prstGeom>
        </p:spPr>
        <p:txBody>
          <a:bodyPr lIns="91439" tIns="45719" rIns="91439" bIns="45719">
            <a:noAutofit/>
          </a:bodyPr>
          <a:lstStyle/>
          <a:p>
            <a:endParaRPr/>
          </a:p>
        </p:txBody>
      </p:sp>
      <p:grpSp>
        <p:nvGrpSpPr>
          <p:cNvPr id="355" name="Group"/>
          <p:cNvGrpSpPr/>
          <p:nvPr/>
        </p:nvGrpSpPr>
        <p:grpSpPr>
          <a:xfrm>
            <a:off x="-204000" y="-120650"/>
            <a:ext cx="12600001" cy="72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5804173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508001" y="1270000"/>
            <a:ext cx="11176000" cy="468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508001" y="317501"/>
            <a:ext cx="11176000" cy="878447"/>
          </a:xfrm>
          <a:prstGeom prst="rect">
            <a:avLst/>
          </a:prstGeom>
        </p:spPr>
        <p:txBody>
          <a:bodyPr/>
          <a:lstStyle/>
          <a:p>
            <a:r>
              <a:t>Title Text</a:t>
            </a:r>
          </a:p>
        </p:txBody>
      </p:sp>
    </p:spTree>
    <p:extLst>
      <p:ext uri="{BB962C8B-B14F-4D97-AF65-F5344CB8AC3E}">
        <p14:creationId xmlns:p14="http://schemas.microsoft.com/office/powerpoint/2010/main" val="27192222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508000" y="1270001"/>
            <a:ext cx="5588000" cy="4861396"/>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508001" y="317501"/>
            <a:ext cx="11176000" cy="878447"/>
          </a:xfrm>
          <a:prstGeom prst="rect">
            <a:avLst/>
          </a:prstGeom>
        </p:spPr>
        <p:txBody>
          <a:bodyPr/>
          <a:lstStyle/>
          <a:p>
            <a:r>
              <a:t>Title Text</a:t>
            </a:r>
          </a:p>
        </p:txBody>
      </p:sp>
      <p:sp>
        <p:nvSpPr>
          <p:cNvPr id="375" name="Body Level One…"/>
          <p:cNvSpPr txBox="1">
            <a:spLocks noGrp="1"/>
          </p:cNvSpPr>
          <p:nvPr>
            <p:ph type="body" sz="half" idx="1"/>
          </p:nvPr>
        </p:nvSpPr>
        <p:spPr>
          <a:xfrm>
            <a:off x="6346903" y="1270001"/>
            <a:ext cx="5336638" cy="5114143"/>
          </a:xfrm>
          <a:prstGeom prst="rect">
            <a:avLst/>
          </a:prstGeom>
        </p:spPr>
        <p:txBody>
          <a:bodyPr lIns="50800" tIns="50800" rIns="50800" bIns="50800"/>
          <a:lstStyle>
            <a:lvl1pPr>
              <a:buBlip>
                <a:blip r:embed="rId2"/>
              </a:buBlip>
            </a:lvl1pPr>
            <a:lvl2pPr marL="549547" indent="-232031">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5856045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8132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F6DF5D2-6F09-4539-A6D4-16F389B6E61D}" type="datetime1">
              <a:rPr lang="en-US" smtClean="0">
                <a:solidFill>
                  <a:prstClr val="black">
                    <a:tint val="75000"/>
                  </a:prstClr>
                </a:solidFill>
              </a:rPr>
              <a:pPr/>
              <a:t>6/4/2022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1213137" y="6356350"/>
            <a:ext cx="307777" cy="302647"/>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2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C09B-069A-1DE1-95F5-D031945FF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3FDEA-926D-6160-B8AA-9BE59F2AD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CF801-DFFC-A375-FD9F-4AC6FBCCD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00CB4-7EF0-A593-454E-3B429E6BC0A6}"/>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6" name="Footer Placeholder 5">
            <a:extLst>
              <a:ext uri="{FF2B5EF4-FFF2-40B4-BE49-F238E27FC236}">
                <a16:creationId xmlns:a16="http://schemas.microsoft.com/office/drawing/2014/main" id="{5D5763C9-C480-2178-9DCF-986878A1C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92FCD-F280-FB9D-762C-8CF123AAA77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4414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4FF4-5EB2-037D-A21E-49CD76916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E2BC37-3901-707F-E935-ACF970944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3FF7D-AFE1-EA5A-FE58-68D530476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2F3380-6767-94A6-FDD9-2105D870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A4A580-DC50-934D-DF3E-8039D0D3D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6F5249-1578-9FFB-F271-82C3B02ED17C}"/>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8" name="Footer Placeholder 7">
            <a:extLst>
              <a:ext uri="{FF2B5EF4-FFF2-40B4-BE49-F238E27FC236}">
                <a16:creationId xmlns:a16="http://schemas.microsoft.com/office/drawing/2014/main" id="{696D8842-F9B7-484C-0B63-DC2BFE2F1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F627EA-AD46-847E-2650-3A2CA34387F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9246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C36A-3973-E942-B41A-C52A935D3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A621F-50C2-962D-383D-886560B616D0}"/>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4" name="Footer Placeholder 3">
            <a:extLst>
              <a:ext uri="{FF2B5EF4-FFF2-40B4-BE49-F238E27FC236}">
                <a16:creationId xmlns:a16="http://schemas.microsoft.com/office/drawing/2014/main" id="{A45AFB17-03D2-3F09-6C7F-1BE9F02E6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91492-90AC-8AF3-B61D-1851336B718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7461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29B90-37A1-85CC-8FD1-A7DC3BA81761}"/>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3" name="Footer Placeholder 2">
            <a:extLst>
              <a:ext uri="{FF2B5EF4-FFF2-40B4-BE49-F238E27FC236}">
                <a16:creationId xmlns:a16="http://schemas.microsoft.com/office/drawing/2014/main" id="{C8C3E80C-054B-29C3-5E0B-DD710746B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AA565-43D1-3939-8250-241EB8DE4AD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0459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CF5A-A85B-2AA1-B197-139829C38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0941A-4E6E-FC0B-44F7-11728957E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0F1E9-31AA-8991-0C45-0D5042E9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0FD9B-AC63-8DA2-02D2-0693FC03DCBD}"/>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6" name="Footer Placeholder 5">
            <a:extLst>
              <a:ext uri="{FF2B5EF4-FFF2-40B4-BE49-F238E27FC236}">
                <a16:creationId xmlns:a16="http://schemas.microsoft.com/office/drawing/2014/main" id="{7FCA6F68-958D-DD19-D9E1-326B60960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E0BFA-5CCA-1C94-3704-C2C80D8FE0B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2756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EF26-4FA4-07D4-85C9-0153427C8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97CA3-D5EE-9AB9-EA8F-37A2E51BA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EA811-7303-00F1-EC2D-7A91C55C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03CDD-9ED8-F954-A52D-F1B086F80267}"/>
              </a:ext>
            </a:extLst>
          </p:cNvPr>
          <p:cNvSpPr>
            <a:spLocks noGrp="1"/>
          </p:cNvSpPr>
          <p:nvPr>
            <p:ph type="dt" sz="half" idx="10"/>
          </p:nvPr>
        </p:nvSpPr>
        <p:spPr/>
        <p:txBody>
          <a:bodyPr/>
          <a:lstStyle/>
          <a:p>
            <a:fld id="{A48BA112-5D5F-4D73-AF52-C75EC62535BA}" type="datetimeFigureOut">
              <a:rPr lang="en-US" smtClean="0"/>
              <a:t>6/4/2022</a:t>
            </a:fld>
            <a:endParaRPr lang="en-US"/>
          </a:p>
        </p:txBody>
      </p:sp>
      <p:sp>
        <p:nvSpPr>
          <p:cNvPr id="6" name="Footer Placeholder 5">
            <a:extLst>
              <a:ext uri="{FF2B5EF4-FFF2-40B4-BE49-F238E27FC236}">
                <a16:creationId xmlns:a16="http://schemas.microsoft.com/office/drawing/2014/main" id="{7FFA4625-78BA-9F1E-4341-6A50BFC96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FA089-C9E0-9336-DD07-B85BA17F34D0}"/>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88708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D6AB4-4AED-9729-7474-325BD43AE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8031A-B954-667A-4045-BF1B0D38E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9ACE9-2A44-AA37-EF26-36E2E9C1E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A112-5D5F-4D73-AF52-C75EC62535BA}" type="datetimeFigureOut">
              <a:rPr lang="en-US" smtClean="0"/>
              <a:t>6/4/2022</a:t>
            </a:fld>
            <a:endParaRPr lang="en-US"/>
          </a:p>
        </p:txBody>
      </p:sp>
      <p:sp>
        <p:nvSpPr>
          <p:cNvPr id="5" name="Footer Placeholder 4">
            <a:extLst>
              <a:ext uri="{FF2B5EF4-FFF2-40B4-BE49-F238E27FC236}">
                <a16:creationId xmlns:a16="http://schemas.microsoft.com/office/drawing/2014/main" id="{D8C97306-778C-D5D0-F6AE-A024190FD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9F3BC2-BE28-9B5D-FF45-DAFEACD15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56D7B-2AA8-4FB9-A0DC-A934D6E36F60}" type="slidenum">
              <a:rPr lang="en-US" smtClean="0"/>
              <a:t>‹#›</a:t>
            </a:fld>
            <a:endParaRPr lang="en-US"/>
          </a:p>
        </p:txBody>
      </p:sp>
    </p:spTree>
    <p:extLst>
      <p:ext uri="{BB962C8B-B14F-4D97-AF65-F5344CB8AC3E}">
        <p14:creationId xmlns:p14="http://schemas.microsoft.com/office/powerpoint/2010/main" val="299404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180001" y="6251527"/>
            <a:ext cx="453473" cy="453473"/>
          </a:xfrm>
          <a:prstGeom prst="rect">
            <a:avLst/>
          </a:prstGeom>
          <a:ln w="12700">
            <a:miter lim="400000"/>
          </a:ln>
        </p:spPr>
      </p:pic>
      <p:sp>
        <p:nvSpPr>
          <p:cNvPr id="3" name="Title Text"/>
          <p:cNvSpPr txBox="1">
            <a:spLocks noGrp="1"/>
          </p:cNvSpPr>
          <p:nvPr>
            <p:ph type="title"/>
          </p:nvPr>
        </p:nvSpPr>
        <p:spPr>
          <a:xfrm>
            <a:off x="508000" y="317500"/>
            <a:ext cx="11292000" cy="69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508001" y="1206501"/>
            <a:ext cx="11176000" cy="4762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844018" y="6473867"/>
            <a:ext cx="307777" cy="302647"/>
          </a:xfrm>
          <a:prstGeom prst="rect">
            <a:avLst/>
          </a:prstGeom>
          <a:ln w="12700">
            <a:miter lim="400000"/>
          </a:ln>
        </p:spPr>
        <p:txBody>
          <a:bodyPr wrap="none" lIns="50800" tIns="50800" rIns="50800" bIns="50800">
            <a:spAutoFit/>
          </a:bodyPr>
          <a:lstStyle>
            <a:lvl1pPr algn="l">
              <a:defRPr sz="1300" cap="none">
                <a:solidFill>
                  <a:srgbClr val="000000"/>
                </a:solidFill>
              </a:defRPr>
            </a:lvl1pPr>
          </a:lstStyle>
          <a:p>
            <a:pPr defTabSz="412771"/>
            <a:fld id="{86CB4B4D-7CA3-9044-876B-883B54F8677D}" type="slidenum">
              <a:rPr lang="en-US" smtClean="0">
                <a:sym typeface="Helvetica"/>
              </a:rPr>
              <a:pPr defTabSz="412771"/>
              <a:t>‹#›</a:t>
            </a:fld>
            <a:endParaRPr lang="en-US">
              <a:sym typeface="Helvetica"/>
            </a:endParaRPr>
          </a:p>
        </p:txBody>
      </p:sp>
    </p:spTree>
    <p:extLst>
      <p:ext uri="{BB962C8B-B14F-4D97-AF65-F5344CB8AC3E}">
        <p14:creationId xmlns:p14="http://schemas.microsoft.com/office/powerpoint/2010/main" val="24037141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ransition spd="med"/>
  <p:txStyles>
    <p:titleStyle>
      <a:lvl1pPr marL="0" marR="0" indent="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9pPr>
    </p:titleStyle>
    <p:bodyStyle>
      <a:lvl1pPr marL="304815" marR="0" indent="-292115" algn="l" defTabSz="412771" rtl="0" latinLnBrk="0">
        <a:lnSpc>
          <a:spcPct val="100000"/>
        </a:lnSpc>
        <a:spcBef>
          <a:spcPts val="1500"/>
        </a:spcBef>
        <a:spcAft>
          <a:spcPts val="0"/>
        </a:spcAft>
        <a:buClrTx/>
        <a:buSzPct val="50000"/>
        <a:buFontTx/>
        <a:buBlip>
          <a:blip r:embed="rId31"/>
        </a:buBlip>
        <a:tabLst/>
        <a:defRPr sz="2501" b="0" i="0" u="none" strike="noStrike" cap="none" spc="0" baseline="0">
          <a:ln>
            <a:noFill/>
          </a:ln>
          <a:solidFill>
            <a:srgbClr val="333333"/>
          </a:solidFill>
          <a:uFillTx/>
          <a:latin typeface="+mn-lt"/>
          <a:ea typeface="+mn-ea"/>
          <a:cs typeface="+mn-cs"/>
          <a:sym typeface="Helvetica"/>
        </a:defRPr>
      </a:lvl1pPr>
      <a:lvl2pPr marL="622820"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2pPr>
      <a:lvl3pPr marL="940335"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3pPr>
      <a:lvl4pPr marL="1257851"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4pPr>
      <a:lvl5pPr marL="1575367"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5pPr>
      <a:lvl6pPr marL="1892883"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6pPr>
      <a:lvl7pPr marL="2210399"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7pPr>
      <a:lvl8pPr marL="2527915"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8pPr>
      <a:lvl9pPr marL="2845431"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9pPr>
    </p:bodyStyle>
    <p:otherStyle>
      <a:lvl1pPr marL="0" marR="0" indent="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nj.gov/dep/climatechange/docs/nj-gwra-80x50-report-202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NJ 50 x 30 Building Electrification (BE) Team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r>
              <a:rPr lang="en-US" b="1" dirty="0"/>
              <a:t>Meeting with NJ Any Dept</a:t>
            </a:r>
          </a:p>
          <a:p>
            <a:pPr marL="0" indent="0" algn="ctr">
              <a:buNone/>
            </a:pPr>
            <a:r>
              <a:rPr lang="en-US" b="1" dirty="0"/>
              <a:t>Any Name, Any Title</a:t>
            </a:r>
          </a:p>
          <a:p>
            <a:pPr marL="0" indent="0" algn="ctr">
              <a:buNone/>
            </a:pPr>
            <a:endParaRPr lang="en-US" b="1" dirty="0"/>
          </a:p>
          <a:p>
            <a:pPr marL="0" indent="0" algn="ctr">
              <a:buNone/>
            </a:pPr>
            <a:r>
              <a:rPr lang="en-US" b="1" dirty="0"/>
              <a:t>Any Date, 2022</a:t>
            </a:r>
          </a:p>
          <a:p>
            <a:pPr marL="0" indent="0" algn="ctr">
              <a:buNone/>
            </a:pPr>
            <a:endParaRPr lang="en-US" b="1" dirty="0"/>
          </a:p>
          <a:p>
            <a:pPr marL="0" indent="0" algn="ctr">
              <a:buNone/>
            </a:pPr>
            <a:endParaRPr lang="en-US" dirty="0"/>
          </a:p>
        </p:txBody>
      </p:sp>
    </p:spTree>
    <p:extLst>
      <p:ext uri="{BB962C8B-B14F-4D97-AF65-F5344CB8AC3E}">
        <p14:creationId xmlns:p14="http://schemas.microsoft.com/office/powerpoint/2010/main" val="355877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5DD5-AC76-6758-0AFB-8150E22D4A9A}"/>
              </a:ext>
            </a:extLst>
          </p:cNvPr>
          <p:cNvSpPr>
            <a:spLocks noGrp="1"/>
          </p:cNvSpPr>
          <p:nvPr>
            <p:ph type="title"/>
          </p:nvPr>
        </p:nvSpPr>
        <p:spPr/>
        <p:txBody>
          <a:bodyPr>
            <a:normAutofit fontScale="90000"/>
          </a:bodyPr>
          <a:lstStyle/>
          <a:p>
            <a:pPr algn="ctr"/>
            <a:r>
              <a:rPr lang="en-US" b="1" dirty="0">
                <a:latin typeface="+mn-lt"/>
              </a:rPr>
              <a:t>Rec 4. Adopt Strong BE Codes for 2021, 2024, 2027 with No Weakening Amendments</a:t>
            </a:r>
          </a:p>
        </p:txBody>
      </p:sp>
      <p:sp>
        <p:nvSpPr>
          <p:cNvPr id="3" name="Content Placeholder 2">
            <a:extLst>
              <a:ext uri="{FF2B5EF4-FFF2-40B4-BE49-F238E27FC236}">
                <a16:creationId xmlns:a16="http://schemas.microsoft.com/office/drawing/2014/main" id="{0E3CBEE4-7704-4C35-0BA7-A30BBE8C145F}"/>
              </a:ext>
            </a:extLst>
          </p:cNvPr>
          <p:cNvSpPr>
            <a:spLocks noGrp="1"/>
          </p:cNvSpPr>
          <p:nvPr>
            <p:ph idx="1"/>
          </p:nvPr>
        </p:nvSpPr>
        <p:spPr/>
        <p:txBody>
          <a:bodyPr/>
          <a:lstStyle/>
          <a:p>
            <a:r>
              <a:rPr lang="en-US" b="1" dirty="0"/>
              <a:t>EMP Goal 3.3.1: “Advocate for net zero carbon buildings in new construction in the 2024 ICC code change hearings.”</a:t>
            </a:r>
          </a:p>
          <a:p>
            <a:r>
              <a:rPr lang="en-US" b="1" dirty="0"/>
              <a:t>Acadia Report: “By 2027, adopt a zero-energy building code for new and existing buildings.”</a:t>
            </a:r>
          </a:p>
          <a:p>
            <a:r>
              <a:rPr lang="en-US" b="1" dirty="0"/>
              <a:t>Implement statewide stretch codes for better energy efficiency, electrification, and renewable energy interconnection.</a:t>
            </a:r>
          </a:p>
          <a:p>
            <a:r>
              <a:rPr lang="en-US" b="1" dirty="0"/>
              <a:t>UCC should require net zero energy ready in the 2024 code and net zero energy in the 2027 code for all new construction, retrofits and significant remodeling.</a:t>
            </a:r>
          </a:p>
        </p:txBody>
      </p:sp>
    </p:spTree>
    <p:extLst>
      <p:ext uri="{BB962C8B-B14F-4D97-AF65-F5344CB8AC3E}">
        <p14:creationId xmlns:p14="http://schemas.microsoft.com/office/powerpoint/2010/main" val="209236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6D77-18BE-6F1C-CCF9-6646CEE1A1BB}"/>
              </a:ext>
            </a:extLst>
          </p:cNvPr>
          <p:cNvSpPr>
            <a:spLocks noGrp="1"/>
          </p:cNvSpPr>
          <p:nvPr>
            <p:ph type="title"/>
          </p:nvPr>
        </p:nvSpPr>
        <p:spPr/>
        <p:txBody>
          <a:bodyPr/>
          <a:lstStyle/>
          <a:p>
            <a:pPr algn="ctr"/>
            <a:r>
              <a:rPr lang="en-US" b="1" dirty="0">
                <a:latin typeface="+mn-lt"/>
              </a:rPr>
              <a:t>Rec 5. State &amp; Local Government Buildings Electrified</a:t>
            </a:r>
          </a:p>
        </p:txBody>
      </p:sp>
      <p:sp>
        <p:nvSpPr>
          <p:cNvPr id="3" name="Content Placeholder 2">
            <a:extLst>
              <a:ext uri="{FF2B5EF4-FFF2-40B4-BE49-F238E27FC236}">
                <a16:creationId xmlns:a16="http://schemas.microsoft.com/office/drawing/2014/main" id="{C60EB317-9131-DF66-031D-9CC17924EFE5}"/>
              </a:ext>
            </a:extLst>
          </p:cNvPr>
          <p:cNvSpPr>
            <a:spLocks noGrp="1"/>
          </p:cNvSpPr>
          <p:nvPr>
            <p:ph idx="1"/>
          </p:nvPr>
        </p:nvSpPr>
        <p:spPr/>
        <p:txBody>
          <a:bodyPr>
            <a:normAutofit/>
          </a:bodyPr>
          <a:lstStyle/>
          <a:p>
            <a:r>
              <a:rPr lang="en-US" sz="4000" b="1" dirty="0"/>
              <a:t>State and local government entities need to lead.</a:t>
            </a:r>
          </a:p>
          <a:p>
            <a:r>
              <a:rPr lang="en-US" sz="4000" b="1" dirty="0"/>
              <a:t>Need state funding to electrify government buildings.</a:t>
            </a:r>
          </a:p>
          <a:p>
            <a:r>
              <a:rPr lang="en-US" sz="4000" b="1" dirty="0"/>
              <a:t>Opportunity for Ground Source District Heating.</a:t>
            </a:r>
          </a:p>
        </p:txBody>
      </p:sp>
    </p:spTree>
    <p:extLst>
      <p:ext uri="{BB962C8B-B14F-4D97-AF65-F5344CB8AC3E}">
        <p14:creationId xmlns:p14="http://schemas.microsoft.com/office/powerpoint/2010/main" val="258122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CC69-0880-F045-0C2C-664F4CEA1D0C}"/>
              </a:ext>
            </a:extLst>
          </p:cNvPr>
          <p:cNvSpPr>
            <a:spLocks noGrp="1"/>
          </p:cNvSpPr>
          <p:nvPr>
            <p:ph type="title"/>
          </p:nvPr>
        </p:nvSpPr>
        <p:spPr/>
        <p:txBody>
          <a:bodyPr/>
          <a:lstStyle/>
          <a:p>
            <a:pPr algn="ctr"/>
            <a:r>
              <a:rPr lang="en-US" b="1" dirty="0">
                <a:latin typeface="+mn-lt"/>
              </a:rPr>
              <a:t>Rec 6. Electrify 3300 Affordable Housing Units with $305M in Rescue Funding</a:t>
            </a:r>
          </a:p>
        </p:txBody>
      </p:sp>
      <p:sp>
        <p:nvSpPr>
          <p:cNvPr id="3" name="Content Placeholder 2">
            <a:extLst>
              <a:ext uri="{FF2B5EF4-FFF2-40B4-BE49-F238E27FC236}">
                <a16:creationId xmlns:a16="http://schemas.microsoft.com/office/drawing/2014/main" id="{731BD253-D875-58E1-D114-E19A30FD8D1A}"/>
              </a:ext>
            </a:extLst>
          </p:cNvPr>
          <p:cNvSpPr>
            <a:spLocks noGrp="1"/>
          </p:cNvSpPr>
          <p:nvPr>
            <p:ph idx="1"/>
          </p:nvPr>
        </p:nvSpPr>
        <p:spPr/>
        <p:txBody>
          <a:bodyPr>
            <a:normAutofit fontScale="92500" lnSpcReduction="10000"/>
          </a:bodyPr>
          <a:lstStyle/>
          <a:p>
            <a:r>
              <a:rPr lang="en-US" sz="3500" b="1" dirty="0"/>
              <a:t>Governor included in 2022 budget proposal.</a:t>
            </a:r>
          </a:p>
          <a:p>
            <a:r>
              <a:rPr lang="en-US" sz="3500" b="1" dirty="0"/>
              <a:t>EMP 3.3.4: “Build state-funded projects and buildings to a high-performance standard.”</a:t>
            </a:r>
          </a:p>
          <a:p>
            <a:r>
              <a:rPr lang="en-US" sz="3500" b="1" dirty="0"/>
              <a:t>EMP 4.1.2: “Partner with private industry to establish electrified building demonstration projects.”</a:t>
            </a:r>
          </a:p>
          <a:p>
            <a:r>
              <a:rPr lang="en-US" sz="3500" b="1" dirty="0"/>
              <a:t>Build units all-electric with high efficiency, heat pump heating/cooling, and rooftop solar, </a:t>
            </a:r>
            <a:r>
              <a:rPr lang="en-US" sz="3500" b="1"/>
              <a:t>where feasible. </a:t>
            </a:r>
            <a:endParaRPr lang="en-US" sz="3500" b="1" dirty="0"/>
          </a:p>
          <a:p>
            <a:r>
              <a:rPr lang="en-US" sz="3500" b="1" dirty="0"/>
              <a:t>Showcase NJ’s commitment to climate mitigation goals, and be a proof-of-concept.</a:t>
            </a:r>
          </a:p>
        </p:txBody>
      </p:sp>
    </p:spTree>
    <p:extLst>
      <p:ext uri="{BB962C8B-B14F-4D97-AF65-F5344CB8AC3E}">
        <p14:creationId xmlns:p14="http://schemas.microsoft.com/office/powerpoint/2010/main" val="356454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Legislative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marR="0" indent="0" algn="ctr">
              <a:lnSpc>
                <a:spcPct val="107000"/>
              </a:lnSpc>
              <a:spcBef>
                <a:spcPts val="0"/>
              </a:spcBef>
              <a:spcAft>
                <a:spcPts val="0"/>
              </a:spcAft>
              <a:buNone/>
            </a:pPr>
            <a:r>
              <a:rPr lang="en-US" b="1" dirty="0">
                <a:effectLst/>
                <a:ea typeface="Times New Roman" panose="02020603050405020304" pitchFamily="18" charset="0"/>
                <a:cs typeface="Times New Roman" panose="02020603050405020304" pitchFamily="18" charset="0"/>
              </a:rPr>
              <a:t>Sorted according to ACEEE </a:t>
            </a:r>
            <a:r>
              <a:rPr lang="en-US" b="1" u="sng" dirty="0">
                <a:solidFill>
                  <a:srgbClr val="0097A7"/>
                </a:solidFill>
                <a:effectLst/>
                <a:ea typeface="Times New Roman" panose="02020603050405020304" pitchFamily="18" charset="0"/>
                <a:cs typeface="Times New Roman" panose="02020603050405020304" pitchFamily="18" charset="0"/>
                <a:hlinkClick r:id="rId2"/>
              </a:rPr>
              <a:t>Key Recommendations for State Legislators</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American Council for an Energy-Efficient Economy</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“Building Electrification: Programs and Best Practices,” Feb 2022 (page ix)</a:t>
            </a:r>
            <a:endParaRPr lang="en-US" b="1" dirty="0">
              <a:effectLst/>
              <a:ea typeface="Calibri" panose="020F0502020204030204" pitchFamily="34" charset="0"/>
              <a:cs typeface="Times New Roman" panose="02020603050405020304" pitchFamily="18" charset="0"/>
            </a:endParaRPr>
          </a:p>
          <a:p>
            <a:pPr marL="0" indent="0" algn="ctr">
              <a:buNone/>
            </a:pPr>
            <a:endParaRPr lang="en-US" sz="3200" b="1" dirty="0"/>
          </a:p>
          <a:p>
            <a:pPr marL="0" indent="0" algn="ctr">
              <a:buNone/>
            </a:pPr>
            <a:r>
              <a:rPr lang="en-US" sz="3200" b="1" dirty="0"/>
              <a:t>From NJ 50 x 30 Building Electrification Team</a:t>
            </a:r>
          </a:p>
          <a:p>
            <a:pPr marL="0" indent="0" algn="ctr">
              <a:buNone/>
            </a:pPr>
            <a:r>
              <a:rPr lang="en-US" b="1" dirty="0"/>
              <a:t>Any Date, 2022</a:t>
            </a:r>
          </a:p>
          <a:p>
            <a:pPr marL="0" indent="0" algn="ctr">
              <a:buNone/>
            </a:pPr>
            <a:endParaRPr lang="en-US" dirty="0"/>
          </a:p>
        </p:txBody>
      </p:sp>
    </p:spTree>
    <p:extLst>
      <p:ext uri="{BB962C8B-B14F-4D97-AF65-F5344CB8AC3E}">
        <p14:creationId xmlns:p14="http://schemas.microsoft.com/office/powerpoint/2010/main" val="353068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9582-6676-C9D5-F379-4F5BEFB4749F}"/>
              </a:ext>
            </a:extLst>
          </p:cNvPr>
          <p:cNvSpPr>
            <a:spLocks noGrp="1"/>
          </p:cNvSpPr>
          <p:nvPr>
            <p:ph type="title"/>
          </p:nvPr>
        </p:nvSpPr>
        <p:spPr>
          <a:xfrm>
            <a:off x="508000" y="317500"/>
            <a:ext cx="11292000" cy="931878"/>
          </a:xfrm>
        </p:spPr>
        <p:txBody>
          <a:bodyPr>
            <a:normAutofit/>
          </a:bodyPr>
          <a:lstStyle/>
          <a:p>
            <a:pPr marL="0" marR="0" algn="ctr">
              <a:lnSpc>
                <a:spcPct val="107000"/>
              </a:lnSpc>
              <a:spcBef>
                <a:spcPts val="0"/>
              </a:spcBef>
              <a:spcAft>
                <a:spcPts val="0"/>
              </a:spcAft>
            </a:pP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ACEEE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a:solidFill>
                  <a:srgbClr val="0097A7"/>
                </a:solidFill>
                <a:effectLst/>
                <a:latin typeface="Arial" panose="020B0604020202020204" pitchFamily="34" charset="0"/>
                <a:ea typeface="Times New Roman" panose="02020603050405020304" pitchFamily="18" charset="0"/>
                <a:cs typeface="Times New Roman" panose="02020603050405020304" pitchFamily="18" charset="0"/>
                <a:hlinkClick r:id="rId2"/>
              </a:rPr>
              <a:t>Key Recommendations for State Legislators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American Council for an Energy-Efficient Economy</a:t>
            </a:r>
            <a:endParaRPr lang="en-US" sz="5400" dirty="0">
              <a:solidFill>
                <a:srgbClr val="00B050"/>
              </a:solidFill>
            </a:endParaRPr>
          </a:p>
        </p:txBody>
      </p:sp>
      <p:sp>
        <p:nvSpPr>
          <p:cNvPr id="3" name="Text Placeholder 2">
            <a:extLst>
              <a:ext uri="{FF2B5EF4-FFF2-40B4-BE49-F238E27FC236}">
                <a16:creationId xmlns:a16="http://schemas.microsoft.com/office/drawing/2014/main" id="{0277CB0F-9ADB-728D-EEF3-8BD6CFF6B1CB}"/>
              </a:ext>
            </a:extLst>
          </p:cNvPr>
          <p:cNvSpPr>
            <a:spLocks noGrp="1"/>
          </p:cNvSpPr>
          <p:nvPr>
            <p:ph type="body" idx="1"/>
          </p:nvPr>
        </p:nvSpPr>
        <p:spPr>
          <a:xfrm>
            <a:off x="566000" y="1541480"/>
            <a:ext cx="11176000" cy="4762742"/>
          </a:xfrm>
        </p:spPr>
        <p:txBody>
          <a:bodyPr>
            <a:normAutofit/>
          </a:bodyPr>
          <a:lstStyle/>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Include explicit </a:t>
            </a:r>
            <a:r>
              <a:rPr lang="en-US" sz="2400" b="1" dirty="0">
                <a:solidFill>
                  <a:srgbClr val="00B050"/>
                </a:solidFill>
                <a:effectLst/>
                <a:latin typeface="Arial" panose="020B0604020202020204" pitchFamily="34" charset="0"/>
                <a:ea typeface="Times New Roman" panose="02020603050405020304" pitchFamily="18" charset="0"/>
              </a:rPr>
              <a:t>building electrification targets </a:t>
            </a:r>
            <a:r>
              <a:rPr lang="en-US" sz="2400" b="1" dirty="0">
                <a:solidFill>
                  <a:srgbClr val="000000"/>
                </a:solidFill>
                <a:effectLst/>
                <a:latin typeface="Arial" panose="020B0604020202020204" pitchFamily="34" charset="0"/>
                <a:ea typeface="Times New Roman" panose="02020603050405020304" pitchFamily="18" charset="0"/>
              </a:rPr>
              <a:t>within larger climate plans, and prioritize access to resources and support for marginalized communities when setting goals</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 consistent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funding streams for building electrification</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programs, particularly whole-building retrofits for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underserved communities</a:t>
            </a:r>
            <a:endPar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Capture electrification opportunities in new buildings through building </a:t>
            </a:r>
            <a:r>
              <a:rPr lang="en-US" sz="2400" b="1" dirty="0">
                <a:solidFill>
                  <a:srgbClr val="00B050"/>
                </a:solidFill>
                <a:effectLst/>
                <a:latin typeface="Arial" panose="020B0604020202020204" pitchFamily="34" charset="0"/>
                <a:ea typeface="Times New Roman" panose="02020603050405020304" pitchFamily="18" charset="0"/>
              </a:rPr>
              <a:t>codes and standards</a:t>
            </a:r>
            <a:r>
              <a:rPr lang="en-US" sz="2400" b="1" dirty="0">
                <a:solidFill>
                  <a:srgbClr val="000000"/>
                </a:solidFill>
                <a:effectLst/>
                <a:latin typeface="Arial" panose="020B0604020202020204" pitchFamily="34" charset="0"/>
                <a:ea typeface="Times New Roman" panose="02020603050405020304" pitchFamily="18" charset="0"/>
              </a:rPr>
              <a:t>, such as requiring new</a:t>
            </a:r>
            <a:r>
              <a:rPr lang="en-US" sz="2400" b="1" dirty="0">
                <a:solidFill>
                  <a:srgbClr val="00B050"/>
                </a:solidFill>
                <a:effectLst/>
                <a:latin typeface="Arial" panose="020B0604020202020204" pitchFamily="34" charset="0"/>
                <a:ea typeface="Times New Roman" panose="02020603050405020304" pitchFamily="18" charset="0"/>
              </a:rPr>
              <a:t> buildings to be all-electric </a:t>
            </a:r>
            <a:r>
              <a:rPr lang="en-US" sz="2400" b="1" dirty="0">
                <a:solidFill>
                  <a:srgbClr val="000000"/>
                </a:solidFill>
                <a:effectLst/>
                <a:latin typeface="Arial" panose="020B0604020202020204" pitchFamily="34" charset="0"/>
                <a:ea typeface="Times New Roman" panose="02020603050405020304" pitchFamily="18" charset="0"/>
              </a:rPr>
              <a:t>or “ready to electrify”</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Utilize carbon market revenues to create </a:t>
            </a:r>
            <a:r>
              <a:rPr lang="en-US" sz="2400" b="1" dirty="0">
                <a:solidFill>
                  <a:srgbClr val="00B050"/>
                </a:solidFill>
                <a:effectLst/>
                <a:latin typeface="Arial" panose="020B0604020202020204" pitchFamily="34" charset="0"/>
                <a:ea typeface="Times New Roman" panose="02020603050405020304" pitchFamily="18" charset="0"/>
              </a:rPr>
              <a:t>sustainable funding streams </a:t>
            </a:r>
            <a:r>
              <a:rPr lang="en-US" sz="2400" b="1" dirty="0">
                <a:solidFill>
                  <a:srgbClr val="000000"/>
                </a:solidFill>
                <a:effectLst/>
                <a:latin typeface="Arial" panose="020B0604020202020204" pitchFamily="34" charset="0"/>
                <a:ea typeface="Times New Roman" panose="02020603050405020304" pitchFamily="18" charset="0"/>
              </a:rPr>
              <a:t>for building electrification programs</a:t>
            </a:r>
            <a:endParaRPr lang="en-US" sz="3200" b="1" dirty="0"/>
          </a:p>
        </p:txBody>
      </p:sp>
    </p:spTree>
    <p:extLst>
      <p:ext uri="{BB962C8B-B14F-4D97-AF65-F5344CB8AC3E}">
        <p14:creationId xmlns:p14="http://schemas.microsoft.com/office/powerpoint/2010/main" val="31768666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p:txBody>
          <a:bodyPr/>
          <a:lstStyle/>
          <a:p>
            <a:pPr algn="ctr"/>
            <a:r>
              <a:rPr lang="en-US" sz="4000" b="1" dirty="0">
                <a:solidFill>
                  <a:srgbClr val="00B050"/>
                </a:solidFill>
                <a:effectLst/>
                <a:latin typeface="Arial" panose="020B0604020202020204" pitchFamily="34" charset="0"/>
                <a:ea typeface="Times New Roman" panose="02020603050405020304" pitchFamily="18" charset="0"/>
              </a:rPr>
              <a:t>1. Specify Building Electrification Targets</a:t>
            </a:r>
            <a:endParaRPr lang="en-US"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p:txBody>
          <a:bodyPr/>
          <a:lstStyle/>
          <a:p>
            <a:pPr marL="12700" indent="0">
              <a:buNone/>
            </a:pPr>
            <a:r>
              <a:rPr lang="en-US" b="1" dirty="0"/>
              <a:t>1.1 </a:t>
            </a: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 goals to achieve net zero energy in residential units: </a:t>
            </a:r>
          </a:p>
          <a:p>
            <a:pPr marL="12700" indent="0">
              <a:buNone/>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100K new and existing/retrofit residential units electrified by 2025; 800K new and existing/retrofit residential units electrified by 2030. </a:t>
            </a:r>
          </a:p>
          <a:p>
            <a:pPr marL="12700" indent="0">
              <a:buNone/>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(800K represents about 2.3 MMT of carbon emissions reduced, about 16% of residential building sector emissions.)  </a:t>
            </a:r>
          </a:p>
          <a:p>
            <a:pPr marL="12700" indent="0">
              <a:buNone/>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 BPU to allocate these goals to each utility.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buNone/>
            </a:pPr>
            <a:endParaRPr lang="en-US" b="1" dirty="0"/>
          </a:p>
        </p:txBody>
      </p:sp>
    </p:spTree>
    <p:extLst>
      <p:ext uri="{BB962C8B-B14F-4D97-AF65-F5344CB8AC3E}">
        <p14:creationId xmlns:p14="http://schemas.microsoft.com/office/powerpoint/2010/main" val="18183689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317499"/>
            <a:ext cx="11292000" cy="889001"/>
          </a:xfrm>
        </p:spPr>
        <p:txBody>
          <a:bodyPr>
            <a:noAutofit/>
          </a:bodyPr>
          <a:lstStyle/>
          <a:p>
            <a:pPr algn="ct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Funding Streams For Building Electrification,</a:t>
            </a:r>
            <a:b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esp. in Underserved Communities</a:t>
            </a:r>
            <a:endParaRPr lang="en-US" sz="3200"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08000" y="1324196"/>
            <a:ext cx="11176000" cy="4762742"/>
          </a:xfrm>
        </p:spPr>
        <p:txBody>
          <a:bodyPr>
            <a:normAutofit fontScale="92500"/>
          </a:bodyPr>
          <a:lstStyle/>
          <a:p>
            <a:pPr marL="12700" indent="0">
              <a:buNone/>
            </a:pPr>
            <a:r>
              <a:rPr lang="en-US" sz="2800" b="1" dirty="0">
                <a:solidFill>
                  <a:srgbClr val="000000"/>
                </a:solidFill>
                <a:effectLst/>
                <a:latin typeface="Arial" panose="020B0604020202020204" pitchFamily="34" charset="0"/>
                <a:ea typeface="Times New Roman" panose="02020603050405020304" pitchFamily="18" charset="0"/>
              </a:rPr>
              <a:t>2.1 Authorize funding for increased incentives for Zero Energy Buildings, building efficiency measures, or efficient electric appliances such as heat pump space or water heaters. Authorize enhanced incentives for low/moderate income, prioritizing whole-building (multi-family) retrofits.</a:t>
            </a:r>
          </a:p>
          <a:p>
            <a:pPr marL="12700" indent="0">
              <a:buNone/>
            </a:pPr>
            <a:r>
              <a:rPr lang="en-US" sz="2800" b="1" dirty="0">
                <a:solidFill>
                  <a:srgbClr val="000000"/>
                </a:solidFill>
                <a:latin typeface="Arial" panose="020B0604020202020204" pitchFamily="34" charset="0"/>
              </a:rPr>
              <a:t>2.2 </a:t>
            </a:r>
            <a:r>
              <a:rPr lang="en-US" sz="2800" b="1" dirty="0">
                <a:solidFill>
                  <a:srgbClr val="000000"/>
                </a:solidFill>
                <a:effectLst/>
                <a:latin typeface="Arial" panose="020B0604020202020204" pitchFamily="34" charset="0"/>
                <a:ea typeface="Times New Roman" panose="02020603050405020304" pitchFamily="18" charset="0"/>
              </a:rPr>
              <a:t>Create funding for training HVAC contractors in heat pumps and to expand the trained workforce.</a:t>
            </a:r>
          </a:p>
          <a:p>
            <a:pPr marL="12700" indent="0">
              <a:buNone/>
            </a:pPr>
            <a:r>
              <a:rPr lang="en-US" sz="2800" b="1" dirty="0">
                <a:solidFill>
                  <a:srgbClr val="000000"/>
                </a:solidFill>
                <a:latin typeface="Arial" panose="020B0604020202020204" pitchFamily="34" charset="0"/>
                <a:ea typeface="Times New Roman" panose="02020603050405020304" pitchFamily="18" charset="0"/>
              </a:rPr>
              <a:t>2.3</a:t>
            </a:r>
            <a:r>
              <a:rPr lang="en-US" sz="2800" b="1" dirty="0">
                <a:solidFill>
                  <a:srgbClr val="000000"/>
                </a:solidFill>
                <a:effectLst/>
                <a:latin typeface="Arial" panose="020B0604020202020204" pitchFamily="34" charset="0"/>
                <a:ea typeface="Times New Roman" panose="02020603050405020304" pitchFamily="18" charset="0"/>
              </a:rPr>
              <a:t> Authorize municipalities to approve and provide incentive funding for projects for community/district ground source for heat pump systems for developers, neighborhood community groups, campuses, and especially affordable housing communities or complexes.</a:t>
            </a:r>
            <a:endParaRPr lang="en-US" sz="3600" b="1" dirty="0"/>
          </a:p>
        </p:txBody>
      </p:sp>
    </p:spTree>
    <p:extLst>
      <p:ext uri="{BB962C8B-B14F-4D97-AF65-F5344CB8AC3E}">
        <p14:creationId xmlns:p14="http://schemas.microsoft.com/office/powerpoint/2010/main" val="6417547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281285"/>
            <a:ext cx="11292000" cy="889001"/>
          </a:xfrm>
        </p:spPr>
        <p:txBody>
          <a:bodyPr>
            <a:noAutofit/>
          </a:bodyPr>
          <a:lstStyle/>
          <a:p>
            <a:pPr algn="ct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3</a:t>
            </a: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Codes and Standards Require All-Electric</a:t>
            </a:r>
            <a:b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Zero Energy </a:t>
            </a: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en-US" sz="2800" b="1" dirty="0">
                <a:solidFill>
                  <a:srgbClr val="00B050"/>
                </a:solidFill>
                <a:effectLst/>
                <a:latin typeface="Arial" panose="020B0604020202020204" pitchFamily="34" charset="0"/>
                <a:ea typeface="Times New Roman" panose="02020603050405020304" pitchFamily="18" charset="0"/>
              </a:rPr>
              <a:t>uildings (ZEB)</a:t>
            </a:r>
            <a:endParaRPr lang="en-US" sz="3200"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66000" y="1414730"/>
            <a:ext cx="11176000" cy="4967963"/>
          </a:xfrm>
        </p:spPr>
        <p:txBody>
          <a:bodyPr>
            <a:normAutofit fontScale="92500" lnSpcReduction="20000"/>
          </a:bodyPr>
          <a:lstStyle/>
          <a:p>
            <a:pPr marL="12700" indent="0">
              <a:spcAft>
                <a:spcPts val="600"/>
              </a:spcAft>
              <a:buNone/>
            </a:pPr>
            <a:r>
              <a:rPr lang="en-US" sz="1800" b="1" dirty="0">
                <a:solidFill>
                  <a:srgbClr val="000000"/>
                </a:solidFill>
                <a:latin typeface="Arial" panose="020B0604020202020204" pitchFamily="34" charset="0"/>
                <a:ea typeface="Times New Roman" panose="02020603050405020304" pitchFamily="18" charset="0"/>
              </a:rPr>
              <a:t>3</a:t>
            </a:r>
            <a:r>
              <a:rPr lang="en-US" sz="1800" b="1" dirty="0">
                <a:solidFill>
                  <a:srgbClr val="000000"/>
                </a:solidFill>
                <a:effectLst/>
                <a:latin typeface="Arial" panose="020B0604020202020204" pitchFamily="34" charset="0"/>
                <a:ea typeface="Times New Roman" panose="02020603050405020304" pitchFamily="18" charset="0"/>
              </a:rPr>
              <a:t>.1 Require NJBPU, in conjunction with NJDCA and NJDEP, to produce a BE Roadmap for new and retrofit/rehab construction, including codes, proper design of incentives, outreach and education, and a technical resource center, by the end of 2022.</a:t>
            </a:r>
          </a:p>
          <a:p>
            <a:pPr marL="0" indent="-304785" fontAlgn="base">
              <a:lnSpc>
                <a:spcPct val="107000"/>
              </a:lnSpc>
              <a:spcBef>
                <a:spcPts val="0"/>
              </a:spcBef>
              <a:spcAft>
                <a:spcPts val="600"/>
              </a:spcAft>
              <a:buNone/>
            </a:pPr>
            <a:r>
              <a:rPr lang="en-US" sz="1900" b="1" dirty="0">
                <a:solidFill>
                  <a:srgbClr val="000000"/>
                </a:solidFill>
                <a:latin typeface="Arial" panose="020B0604020202020204" pitchFamily="34" charset="0"/>
              </a:rPr>
              <a:t>3.2 </a:t>
            </a:r>
            <a:r>
              <a:rPr lang="en-US"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“Zero Energy Readiness” and “Zero Energy Buildings” for new and rehab construction: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Zero Energy Readiness in new construction by 2025. “Zero Energy Readiness” requires an electrical system capable of supporting electric cold climate heat pump for space and water heating, all-electric appliances, EV</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charging, and solar; also requires building siting and energy efficient construction to support Zero Energy. (Amend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Zero Energy Buildings (ZEB) in new construction by 2028. ZEB requires the above features be in place, including appliances and enough solar or other clean energy for the building to </a:t>
            </a:r>
            <a:r>
              <a:rPr lang="en-US" sz="1800" b="1" dirty="0">
                <a:effectLst/>
                <a:latin typeface="Arial" panose="020B0604020202020204" pitchFamily="34" charset="0"/>
                <a:ea typeface="Calibri" panose="020F0502020204030204" pitchFamily="34" charset="0"/>
                <a:cs typeface="Times New Roman" panose="02020603050405020304" pitchFamily="18" charset="0"/>
              </a:rPr>
              <a:t>consume only as much energy as can be produced onsite through renewable resources</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Update rehab code with above requirements no more than one year later than the 2025 and 2028 dates for new construction.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new state-subsidized affordable housing construction or retrofits to be ZEB immediately.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spcBef>
                <a:spcPts val="0"/>
              </a:spcBef>
              <a:spcAft>
                <a:spcPts val="600"/>
              </a:spcAft>
              <a:buNone/>
            </a:pPr>
            <a:r>
              <a:rPr lang="en-US" sz="1900" b="1" dirty="0">
                <a:solidFill>
                  <a:srgbClr val="000000"/>
                </a:solidFill>
                <a:latin typeface="Arial" panose="020B0604020202020204" pitchFamily="34" charset="0"/>
                <a:ea typeface="Times New Roman" panose="02020603050405020304" pitchFamily="18" charset="0"/>
              </a:rPr>
              <a:t>3.3</a:t>
            </a:r>
            <a:r>
              <a:rPr lang="en-US" sz="1900" b="1" dirty="0">
                <a:solidFill>
                  <a:srgbClr val="000000"/>
                </a:solidFill>
                <a:effectLst/>
                <a:latin typeface="Arial" panose="020B0604020202020204" pitchFamily="34" charset="0"/>
                <a:ea typeface="Times New Roman" panose="02020603050405020304" pitchFamily="18" charset="0"/>
              </a:rPr>
              <a:t> Revise the Energy Law relating to the State Energy Code to change from 7-year cost effectiveness criterion to require a payback period over a longer time horizon (10 years) with consideration for equipment lifecycle or societal effects.</a:t>
            </a:r>
          </a:p>
          <a:p>
            <a:pPr marL="12700" indent="0">
              <a:spcBef>
                <a:spcPts val="0"/>
              </a:spcBef>
              <a:buNone/>
            </a:pPr>
            <a:r>
              <a:rPr lang="en-US" sz="1900" b="1" dirty="0"/>
              <a:t>3.4 </a:t>
            </a:r>
            <a:r>
              <a:rPr lang="en-US" sz="1800" b="1" dirty="0">
                <a:solidFill>
                  <a:srgbClr val="000000"/>
                </a:solidFill>
                <a:effectLst/>
                <a:latin typeface="Arial" panose="020B0604020202020204" pitchFamily="34" charset="0"/>
                <a:ea typeface="Times New Roman" panose="02020603050405020304" pitchFamily="18" charset="0"/>
              </a:rPr>
              <a:t>Amend the Uniform Construction Code to allow for adoption of a statewide voluntary stretch energy code to require additional energy efficiency and charge the NJDCA with developing and promulgating it. </a:t>
            </a:r>
            <a:endParaRPr lang="en-US" sz="1900" b="1" dirty="0"/>
          </a:p>
        </p:txBody>
      </p:sp>
    </p:spTree>
    <p:extLst>
      <p:ext uri="{BB962C8B-B14F-4D97-AF65-F5344CB8AC3E}">
        <p14:creationId xmlns:p14="http://schemas.microsoft.com/office/powerpoint/2010/main" val="32926338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317499"/>
            <a:ext cx="11292000" cy="889001"/>
          </a:xfrm>
        </p:spPr>
        <p:txBody>
          <a:bodyPr>
            <a:noAutofit/>
          </a:bodyPr>
          <a:lstStyle/>
          <a:p>
            <a:pPr algn="ct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4</a:t>
            </a: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solidFill>
                  <a:srgbClr val="00B050"/>
                </a:solidFill>
                <a:effectLst/>
                <a:latin typeface="Arial" panose="020B0604020202020204" pitchFamily="34" charset="0"/>
                <a:ea typeface="Times New Roman" panose="02020603050405020304" pitchFamily="18" charset="0"/>
              </a:rPr>
              <a:t>Create</a:t>
            </a:r>
            <a:r>
              <a:rPr lang="en-US" sz="2800" b="1" dirty="0">
                <a:solidFill>
                  <a:srgbClr val="000000"/>
                </a:solidFill>
                <a:effectLst/>
                <a:latin typeface="Arial" panose="020B0604020202020204" pitchFamily="34" charset="0"/>
                <a:ea typeface="Times New Roman" panose="02020603050405020304" pitchFamily="18" charset="0"/>
              </a:rPr>
              <a:t> </a:t>
            </a:r>
            <a:r>
              <a:rPr lang="en-US" sz="2800" b="1" dirty="0">
                <a:solidFill>
                  <a:srgbClr val="00B050"/>
                </a:solidFill>
                <a:effectLst/>
                <a:latin typeface="Arial" panose="020B0604020202020204" pitchFamily="34" charset="0"/>
                <a:ea typeface="Times New Roman" panose="02020603050405020304" pitchFamily="18" charset="0"/>
              </a:rPr>
              <a:t>Sustainable </a:t>
            </a: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Funding Streams </a:t>
            </a:r>
            <a:r>
              <a:rPr lang="en-US" sz="2800" b="1" dirty="0">
                <a:solidFill>
                  <a:srgbClr val="00B050"/>
                </a:solidFill>
                <a:effectLst/>
                <a:latin typeface="Arial" panose="020B0604020202020204" pitchFamily="34" charset="0"/>
                <a:ea typeface="Times New Roman" panose="02020603050405020304" pitchFamily="18" charset="0"/>
              </a:rPr>
              <a:t>For</a:t>
            </a:r>
            <a:br>
              <a:rPr lang="en-US" sz="2800" b="1" dirty="0">
                <a:solidFill>
                  <a:srgbClr val="00B050"/>
                </a:solidFill>
                <a:effectLst/>
                <a:latin typeface="Arial" panose="020B0604020202020204" pitchFamily="34" charset="0"/>
                <a:ea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rPr>
              <a:t>Building Electrification Programs</a:t>
            </a:r>
            <a:endParaRPr lang="en-US" sz="3200" dirty="0">
              <a:solidFill>
                <a:srgbClr val="00B050"/>
              </a:solidFill>
            </a:endParaRPr>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08000" y="1324196"/>
            <a:ext cx="11176000" cy="4762742"/>
          </a:xfrm>
        </p:spPr>
        <p:txBody>
          <a:bodyPr>
            <a:normAutofit/>
          </a:bodyPr>
          <a:lstStyle/>
          <a:p>
            <a:pPr marL="0" marR="0" lvl="1" indent="0" fontAlgn="base">
              <a:lnSpc>
                <a:spcPct val="107000"/>
              </a:lnSpc>
              <a:spcBef>
                <a:spcPts val="0"/>
              </a:spcBef>
              <a:spcAft>
                <a:spcPts val="1000"/>
              </a:spcAft>
              <a:buNone/>
            </a:pPr>
            <a:r>
              <a:rPr lang="en-US" sz="2600" b="1" dirty="0">
                <a:solidFill>
                  <a:srgbClr val="000000"/>
                </a:solidFill>
                <a:latin typeface="Arial" panose="020B0604020202020204" pitchFamily="34" charset="0"/>
                <a:ea typeface="Times New Roman" panose="02020603050405020304" pitchFamily="18" charset="0"/>
              </a:rPr>
              <a:t>4</a:t>
            </a:r>
            <a:r>
              <a:rPr lang="en-US" sz="2600" b="1" dirty="0">
                <a:solidFill>
                  <a:srgbClr val="000000"/>
                </a:solidFill>
                <a:effectLst/>
                <a:latin typeface="Arial" panose="020B0604020202020204" pitchFamily="34" charset="0"/>
                <a:ea typeface="Times New Roman" panose="02020603050405020304" pitchFamily="18" charset="0"/>
              </a:rPr>
              <a:t>.1 </a:t>
            </a: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Potential revenue streams for electrification incentives (in addition to existing RGGI, Clean Energy Program Fund, and other funds):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1000"/>
              </a:spcAft>
              <a:buFont typeface="+mj-lt"/>
              <a:buAutoNum type="arabicPeriod"/>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Finance the transition to Cold Climate Heat Pumps, adopt a Clean Thermal Energy Certificate (CTEC) as part of the Renewable Energy Portfolio Standard.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1000"/>
              </a:spcAft>
              <a:buFont typeface="+mj-lt"/>
              <a:buAutoNum type="arabicPeriod"/>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Divert fossil fuel subsidies to increased incentives for cold climate heat pumps and building weatherization/efficiency measures.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buNone/>
            </a:pPr>
            <a:endParaRPr lang="en-US"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9455538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63BE-CA3C-C278-0C5D-98DF11185373}"/>
              </a:ext>
            </a:extLst>
          </p:cNvPr>
          <p:cNvSpPr>
            <a:spLocks noGrp="1"/>
          </p:cNvSpPr>
          <p:nvPr>
            <p:ph type="title"/>
          </p:nvPr>
        </p:nvSpPr>
        <p:spPr>
          <a:xfrm>
            <a:off x="507999" y="542257"/>
            <a:ext cx="11292000" cy="693000"/>
          </a:xfrm>
        </p:spPr>
        <p:txBody>
          <a:bodyPr>
            <a:noAutofit/>
          </a:bodyPr>
          <a:lstStyle/>
          <a:p>
            <a:pPr algn="ctr"/>
            <a:r>
              <a:rPr lang="en-US" sz="2800" dirty="0">
                <a:solidFill>
                  <a:srgbClr val="00B050"/>
                </a:solidFill>
              </a:rPr>
              <a:t>Building Electrification Meetings with Key NJ Policy Makers</a:t>
            </a:r>
          </a:p>
        </p:txBody>
      </p:sp>
      <p:sp>
        <p:nvSpPr>
          <p:cNvPr id="3" name="Text Placeholder 2">
            <a:extLst>
              <a:ext uri="{FF2B5EF4-FFF2-40B4-BE49-F238E27FC236}">
                <a16:creationId xmlns:a16="http://schemas.microsoft.com/office/drawing/2014/main" id="{EE83DB08-5201-56D5-375A-09C7840AB466}"/>
              </a:ext>
            </a:extLst>
          </p:cNvPr>
          <p:cNvSpPr>
            <a:spLocks noGrp="1"/>
          </p:cNvSpPr>
          <p:nvPr>
            <p:ph type="body" idx="1"/>
          </p:nvPr>
        </p:nvSpPr>
        <p:spPr>
          <a:xfrm>
            <a:off x="508000" y="1312752"/>
            <a:ext cx="11292000" cy="4916032"/>
          </a:xfrm>
        </p:spPr>
        <p:txBody>
          <a:bodyPr>
            <a:normAutofit fontScale="77500" lnSpcReduction="20000"/>
          </a:bodyPr>
          <a:lstStyle/>
          <a:p>
            <a:pPr marL="12700" indent="0">
              <a:buSzPct val="100000"/>
              <a:buNone/>
            </a:pPr>
            <a:r>
              <a:rPr lang="en-US" sz="3100" b="1" dirty="0"/>
              <a:t>Meetings held to date</a:t>
            </a:r>
          </a:p>
          <a:p>
            <a:pPr>
              <a:buSzPct val="100000"/>
              <a:buFont typeface="Arial" panose="020B0604020202020204" pitchFamily="34" charset="0"/>
              <a:buChar char="•"/>
            </a:pPr>
            <a:r>
              <a:rPr lang="en-US" b="1" dirty="0"/>
              <a:t>Rutgers Center for Green Building – Jennifer </a:t>
            </a:r>
            <a:r>
              <a:rPr lang="en-US" b="1" dirty="0" err="1"/>
              <a:t>Senick</a:t>
            </a:r>
            <a:r>
              <a:rPr lang="en-US" b="1" dirty="0"/>
              <a:t>, Executive Director</a:t>
            </a:r>
          </a:p>
          <a:p>
            <a:pPr>
              <a:buSzPct val="100000"/>
              <a:buFont typeface="Arial" panose="020B0604020202020204" pitchFamily="34" charset="0"/>
              <a:buChar char="•"/>
            </a:pPr>
            <a:r>
              <a:rPr lang="en-US" b="1" dirty="0"/>
              <a:t>NJBPU Division of Clean Energy – Stacy Richardson, Deputy Director</a:t>
            </a:r>
          </a:p>
          <a:p>
            <a:pPr>
              <a:buSzPct val="100000"/>
              <a:buFont typeface="Arial" panose="020B0604020202020204" pitchFamily="34" charset="0"/>
              <a:buChar char="•"/>
            </a:pPr>
            <a:r>
              <a:rPr lang="en-US" b="1" dirty="0"/>
              <a:t>Assemblyman James J. Kennedy (A1440)</a:t>
            </a:r>
          </a:p>
          <a:p>
            <a:pPr>
              <a:buSzPct val="100000"/>
              <a:buFont typeface="Arial" panose="020B0604020202020204" pitchFamily="34" charset="0"/>
              <a:buChar char="•"/>
            </a:pPr>
            <a:r>
              <a:rPr lang="en-US" b="1" dirty="0"/>
              <a:t>NJDCA – Robert Long, Deputy Commissioner, Edward Smith, Director, </a:t>
            </a:r>
            <a:r>
              <a:rPr lang="en-US" b="1" dirty="0" err="1"/>
              <a:t>Div</a:t>
            </a:r>
            <a:r>
              <a:rPr lang="en-US" b="1" dirty="0"/>
              <a:t> Codes &amp; Standards</a:t>
            </a:r>
          </a:p>
          <a:p>
            <a:pPr marL="12700" indent="0">
              <a:buSzPct val="100000"/>
              <a:buNone/>
            </a:pPr>
            <a:r>
              <a:rPr lang="en-US" sz="3100" b="1" dirty="0"/>
              <a:t>Meetings Planned</a:t>
            </a:r>
          </a:p>
          <a:p>
            <a:pPr>
              <a:buSzPct val="100000"/>
              <a:buFont typeface="Arial" panose="020B0604020202020204" pitchFamily="34" charset="0"/>
              <a:buChar char="•"/>
            </a:pPr>
            <a:r>
              <a:rPr lang="en-US" b="1" dirty="0"/>
              <a:t>Governor’s Office of Climate Action – Jane Cohen, Executive Director</a:t>
            </a:r>
          </a:p>
          <a:p>
            <a:pPr>
              <a:buSzPct val="100000"/>
              <a:buFont typeface="Arial" panose="020B0604020202020204" pitchFamily="34" charset="0"/>
              <a:buChar char="•"/>
            </a:pPr>
            <a:r>
              <a:rPr lang="en-US" b="1" dirty="0"/>
              <a:t>Senator Andrew Zwicker</a:t>
            </a:r>
          </a:p>
          <a:p>
            <a:pPr>
              <a:buSzPct val="100000"/>
              <a:buFont typeface="Arial" panose="020B0604020202020204" pitchFamily="34" charset="0"/>
              <a:buChar char="•"/>
            </a:pPr>
            <a:r>
              <a:rPr lang="en-US" b="1" dirty="0"/>
              <a:t>Senator Bob Smith</a:t>
            </a:r>
          </a:p>
          <a:p>
            <a:pPr>
              <a:buSzPct val="100000"/>
              <a:buFont typeface="Arial" panose="020B0604020202020204" pitchFamily="34" charset="0"/>
              <a:buChar char="•"/>
            </a:pPr>
            <a:r>
              <a:rPr lang="en-US" b="1" dirty="0"/>
              <a:t>NJBPU Chief Counsel Abe Silverman, Chief Economist Ben </a:t>
            </a:r>
            <a:r>
              <a:rPr lang="en-US" b="1" dirty="0" err="1"/>
              <a:t>Witherell</a:t>
            </a:r>
            <a:endParaRPr lang="en-US" b="1" dirty="0"/>
          </a:p>
          <a:p>
            <a:pPr>
              <a:buSzPct val="100000"/>
              <a:buFont typeface="Arial" panose="020B0604020202020204" pitchFamily="34" charset="0"/>
              <a:buChar char="•"/>
            </a:pPr>
            <a:r>
              <a:rPr lang="en-US" b="1" dirty="0"/>
              <a:t>NEEP (Northeast Energy Efficiency Partnerships) – Andrea Krim, Building Policy Manager</a:t>
            </a:r>
          </a:p>
        </p:txBody>
      </p:sp>
    </p:spTree>
    <p:extLst>
      <p:ext uri="{BB962C8B-B14F-4D97-AF65-F5344CB8AC3E}">
        <p14:creationId xmlns:p14="http://schemas.microsoft.com/office/powerpoint/2010/main" val="14849908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48BA-C11E-FBC9-3167-3431ACD6552B}"/>
              </a:ext>
            </a:extLst>
          </p:cNvPr>
          <p:cNvSpPr>
            <a:spLocks noGrp="1"/>
          </p:cNvSpPr>
          <p:nvPr>
            <p:ph type="title"/>
          </p:nvPr>
        </p:nvSpPr>
        <p:spPr>
          <a:xfrm>
            <a:off x="838199" y="504598"/>
            <a:ext cx="10515600" cy="1228165"/>
          </a:xfrm>
        </p:spPr>
        <p:txBody>
          <a:bodyPr>
            <a:noAutofit/>
          </a:bodyPr>
          <a:lstStyle/>
          <a:p>
            <a:pPr algn="ctr"/>
            <a:r>
              <a:rPr lang="en-US" b="1" dirty="0">
                <a:latin typeface="+mn-lt"/>
              </a:rPr>
              <a:t>NJ 50x30 Building Electrification Team</a:t>
            </a:r>
            <a:br>
              <a:rPr lang="en-US" b="1" dirty="0">
                <a:latin typeface="+mn-lt"/>
              </a:rPr>
            </a:br>
            <a:r>
              <a:rPr lang="en-US" b="1" dirty="0">
                <a:latin typeface="+mn-lt"/>
              </a:rPr>
              <a:t>MISSION</a:t>
            </a:r>
          </a:p>
        </p:txBody>
      </p:sp>
      <p:sp>
        <p:nvSpPr>
          <p:cNvPr id="3" name="Content Placeholder 2">
            <a:extLst>
              <a:ext uri="{FF2B5EF4-FFF2-40B4-BE49-F238E27FC236}">
                <a16:creationId xmlns:a16="http://schemas.microsoft.com/office/drawing/2014/main" id="{075F91AF-513C-2D0B-3410-ED9FBAB0C588}"/>
              </a:ext>
            </a:extLst>
          </p:cNvPr>
          <p:cNvSpPr>
            <a:spLocks noGrp="1"/>
          </p:cNvSpPr>
          <p:nvPr>
            <p:ph idx="1"/>
          </p:nvPr>
        </p:nvSpPr>
        <p:spPr>
          <a:xfrm>
            <a:off x="563777" y="2420230"/>
            <a:ext cx="11245515" cy="3699913"/>
          </a:xfrm>
        </p:spPr>
        <p:txBody>
          <a:bodyPr>
            <a:normAutofit/>
          </a:bodyPr>
          <a:lstStyle/>
          <a:p>
            <a:pPr marL="0" indent="0">
              <a:spcBef>
                <a:spcPts val="1200"/>
              </a:spcBef>
              <a:spcAft>
                <a:spcPts val="1200"/>
              </a:spcAft>
              <a:buNone/>
            </a:pPr>
            <a:r>
              <a:rPr lang="en-US" sz="4000" b="1" dirty="0">
                <a:solidFill>
                  <a:srgbClr val="000000"/>
                </a:solidFill>
                <a:effectLst/>
                <a:ea typeface="Calibri" panose="020F0502020204030204" pitchFamily="34" charset="0"/>
              </a:rPr>
              <a:t>The NJ 50 x 30 Building Electrification (BE) Team will work with all willing partners to establish and implement </a:t>
            </a:r>
            <a:r>
              <a:rPr lang="en-US" sz="4000" b="1" dirty="0">
                <a:solidFill>
                  <a:srgbClr val="000000"/>
                </a:solidFill>
                <a:ea typeface="Calibri" panose="020F0502020204030204" pitchFamily="34" charset="0"/>
              </a:rPr>
              <a:t>firm goals and </a:t>
            </a:r>
            <a:r>
              <a:rPr lang="en-US" sz="4000" b="1" dirty="0">
                <a:solidFill>
                  <a:srgbClr val="000000"/>
                </a:solidFill>
                <a:effectLst/>
                <a:ea typeface="Calibri" panose="020F0502020204030204" pitchFamily="34" charset="0"/>
              </a:rPr>
              <a:t>timeframes for BE as part of the statewide strategies to meet the state’s 50% reduction in 2006 GHG emissions by 2030.</a:t>
            </a:r>
            <a:endParaRPr lang="en-US" sz="4000" b="1" dirty="0">
              <a:effectLst/>
              <a:ea typeface="Calibri" panose="020F0502020204030204" pitchFamily="34" charset="0"/>
            </a:endParaRPr>
          </a:p>
        </p:txBody>
      </p:sp>
    </p:spTree>
    <p:extLst>
      <p:ext uri="{BB962C8B-B14F-4D97-AF65-F5344CB8AC3E}">
        <p14:creationId xmlns:p14="http://schemas.microsoft.com/office/powerpoint/2010/main" val="75497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9D43C-E274-8C48-F8B4-0182B8AF8872}"/>
              </a:ext>
            </a:extLst>
          </p:cNvPr>
          <p:cNvSpPr>
            <a:spLocks noGrp="1"/>
          </p:cNvSpPr>
          <p:nvPr>
            <p:ph idx="1"/>
          </p:nvPr>
        </p:nvSpPr>
        <p:spPr>
          <a:xfrm>
            <a:off x="838200" y="1409166"/>
            <a:ext cx="10515600" cy="4351338"/>
          </a:xfrm>
        </p:spPr>
        <p:txBody>
          <a:bodyPr>
            <a:normAutofit fontScale="92500" lnSpcReduction="20000"/>
          </a:bodyPr>
          <a:lstStyle/>
          <a:p>
            <a:pPr marL="0" indent="0" algn="ctr">
              <a:spcBef>
                <a:spcPts val="1200"/>
              </a:spcBef>
              <a:buNone/>
            </a:pPr>
            <a:r>
              <a:rPr lang="en-US" sz="3600" b="1" dirty="0"/>
              <a:t>Following two slides show end user price of various fuels for space heating/cooling.</a:t>
            </a:r>
          </a:p>
          <a:p>
            <a:pPr marL="0" indent="0" algn="ctr">
              <a:spcBef>
                <a:spcPts val="1200"/>
              </a:spcBef>
              <a:buNone/>
            </a:pPr>
            <a:br>
              <a:rPr lang="en-US" sz="3600" b="1" dirty="0"/>
            </a:br>
            <a:r>
              <a:rPr lang="en-US" sz="3600" b="1" dirty="0"/>
              <a:t>Prices are based upon one specific bill of one JCPL and one PSEG customer. </a:t>
            </a:r>
          </a:p>
          <a:p>
            <a:pPr marL="0" indent="0" algn="ctr">
              <a:buNone/>
            </a:pPr>
            <a:r>
              <a:rPr lang="en-US" sz="3600" b="1" dirty="0"/>
              <a:t>JCPL electric and NJNG gas</a:t>
            </a:r>
          </a:p>
          <a:p>
            <a:pPr marL="0" indent="0" algn="ctr">
              <a:buNone/>
            </a:pPr>
            <a:r>
              <a:rPr lang="en-US" sz="3600" b="1" dirty="0"/>
              <a:t>PSEG electric and PSEG gas</a:t>
            </a:r>
          </a:p>
          <a:p>
            <a:pPr marL="0" indent="0" algn="ctr">
              <a:buNone/>
            </a:pPr>
            <a:endParaRPr lang="en-US" sz="3600" dirty="0"/>
          </a:p>
          <a:p>
            <a:pPr marL="0" indent="0" algn="ctr">
              <a:buNone/>
            </a:pPr>
            <a:r>
              <a:rPr lang="en-US" sz="3600" i="1" dirty="0"/>
              <a:t>Following two slides are for background</a:t>
            </a:r>
          </a:p>
        </p:txBody>
      </p:sp>
    </p:spTree>
    <p:extLst>
      <p:ext uri="{BB962C8B-B14F-4D97-AF65-F5344CB8AC3E}">
        <p14:creationId xmlns:p14="http://schemas.microsoft.com/office/powerpoint/2010/main" val="108200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C8703-9DEB-5516-BC54-BDD01F099F70}"/>
              </a:ext>
            </a:extLst>
          </p:cNvPr>
          <p:cNvPicPr>
            <a:picLocks noChangeAspect="1"/>
          </p:cNvPicPr>
          <p:nvPr/>
        </p:nvPicPr>
        <p:blipFill>
          <a:blip r:embed="rId2"/>
          <a:stretch>
            <a:fillRect/>
          </a:stretch>
        </p:blipFill>
        <p:spPr>
          <a:xfrm>
            <a:off x="1417921" y="0"/>
            <a:ext cx="9356157" cy="6858000"/>
          </a:xfrm>
          <a:prstGeom prst="rect">
            <a:avLst/>
          </a:prstGeom>
        </p:spPr>
      </p:pic>
    </p:spTree>
    <p:extLst>
      <p:ext uri="{BB962C8B-B14F-4D97-AF65-F5344CB8AC3E}">
        <p14:creationId xmlns:p14="http://schemas.microsoft.com/office/powerpoint/2010/main" val="352612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C61FF5-A28E-0FFC-B949-072B359F4813}"/>
              </a:ext>
            </a:extLst>
          </p:cNvPr>
          <p:cNvPicPr>
            <a:picLocks noChangeAspect="1"/>
          </p:cNvPicPr>
          <p:nvPr/>
        </p:nvPicPr>
        <p:blipFill>
          <a:blip r:embed="rId2"/>
          <a:stretch>
            <a:fillRect/>
          </a:stretch>
        </p:blipFill>
        <p:spPr>
          <a:xfrm>
            <a:off x="1345324" y="-73573"/>
            <a:ext cx="9312166" cy="6858000"/>
          </a:xfrm>
          <a:prstGeom prst="rect">
            <a:avLst/>
          </a:prstGeom>
        </p:spPr>
      </p:pic>
    </p:spTree>
    <p:extLst>
      <p:ext uri="{BB962C8B-B14F-4D97-AF65-F5344CB8AC3E}">
        <p14:creationId xmlns:p14="http://schemas.microsoft.com/office/powerpoint/2010/main" val="23641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52739-8CEE-4C22-9477-C1886A60901C}"/>
              </a:ext>
            </a:extLst>
          </p:cNvPr>
          <p:cNvPicPr>
            <a:picLocks noChangeAspect="1"/>
          </p:cNvPicPr>
          <p:nvPr/>
        </p:nvPicPr>
        <p:blipFill>
          <a:blip r:embed="rId3"/>
          <a:stretch>
            <a:fillRect/>
          </a:stretch>
        </p:blipFill>
        <p:spPr>
          <a:xfrm>
            <a:off x="394138" y="806824"/>
            <a:ext cx="11050611" cy="5783162"/>
          </a:xfrm>
          <a:prstGeom prst="rect">
            <a:avLst/>
          </a:prstGeom>
        </p:spPr>
      </p:pic>
      <p:sp>
        <p:nvSpPr>
          <p:cNvPr id="3" name="TextBox 2">
            <a:extLst>
              <a:ext uri="{FF2B5EF4-FFF2-40B4-BE49-F238E27FC236}">
                <a16:creationId xmlns:a16="http://schemas.microsoft.com/office/drawing/2014/main" id="{4222DDC6-0747-455A-8C33-520CA6324A60}"/>
              </a:ext>
            </a:extLst>
          </p:cNvPr>
          <p:cNvSpPr txBox="1"/>
          <p:nvPr/>
        </p:nvSpPr>
        <p:spPr>
          <a:xfrm>
            <a:off x="497541" y="268014"/>
            <a:ext cx="110795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NJDEP GWRA Report 80 x 50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https://www.nj.gov/dep/climatechange/docs/nj-gwra-80x50-report-2020.pdf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4904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22B5-2E6A-4AB8-9D6D-5B69B0C1CEE5}"/>
              </a:ext>
            </a:extLst>
          </p:cNvPr>
          <p:cNvSpPr>
            <a:spLocks noGrp="1"/>
          </p:cNvSpPr>
          <p:nvPr>
            <p:ph type="title"/>
          </p:nvPr>
        </p:nvSpPr>
        <p:spPr>
          <a:xfrm>
            <a:off x="573070" y="570997"/>
            <a:ext cx="11292000" cy="693000"/>
          </a:xfrm>
        </p:spPr>
        <p:txBody>
          <a:bodyPr/>
          <a:lstStyle/>
          <a:p>
            <a:pPr algn="ctr"/>
            <a:r>
              <a:rPr lang="en-US" dirty="0">
                <a:solidFill>
                  <a:schemeClr val="accent2"/>
                </a:solidFill>
              </a:rPr>
              <a:t>Clean Electrification to Reduce GHG</a:t>
            </a:r>
          </a:p>
        </p:txBody>
      </p:sp>
      <p:sp>
        <p:nvSpPr>
          <p:cNvPr id="3" name="Text Placeholder 2">
            <a:extLst>
              <a:ext uri="{FF2B5EF4-FFF2-40B4-BE49-F238E27FC236}">
                <a16:creationId xmlns:a16="http://schemas.microsoft.com/office/drawing/2014/main" id="{06EF51C7-A97F-4E45-B986-D22F74059542}"/>
              </a:ext>
            </a:extLst>
          </p:cNvPr>
          <p:cNvSpPr>
            <a:spLocks noGrp="1"/>
          </p:cNvSpPr>
          <p:nvPr>
            <p:ph type="body" idx="1"/>
          </p:nvPr>
        </p:nvSpPr>
        <p:spPr>
          <a:xfrm>
            <a:off x="689070" y="1899501"/>
            <a:ext cx="11176000" cy="3555622"/>
          </a:xfrm>
        </p:spPr>
        <p:txBody>
          <a:bodyPr/>
          <a:lstStyle/>
          <a:p>
            <a:pPr>
              <a:buSzPct val="100000"/>
              <a:buFont typeface="Arial" panose="020B0604020202020204" pitchFamily="34" charset="0"/>
              <a:buChar char="•"/>
            </a:pPr>
            <a:r>
              <a:rPr lang="en-US" sz="3200" b="1" dirty="0"/>
              <a:t>In NJ plans are underway to reduce </a:t>
            </a:r>
            <a:r>
              <a:rPr lang="en-US" sz="3200" b="1" dirty="0">
                <a:solidFill>
                  <a:schemeClr val="accent5"/>
                </a:solidFill>
              </a:rPr>
              <a:t>transportation</a:t>
            </a:r>
            <a:r>
              <a:rPr lang="en-US" sz="3200" b="1" dirty="0"/>
              <a:t> emissions by electrification of vehicles.</a:t>
            </a:r>
          </a:p>
          <a:p>
            <a:pPr>
              <a:buSzPct val="100000"/>
              <a:buFont typeface="Arial" panose="020B0604020202020204" pitchFamily="34" charset="0"/>
              <a:buChar char="•"/>
            </a:pPr>
            <a:r>
              <a:rPr lang="en-US" sz="3200" b="1" dirty="0"/>
              <a:t>Plans are underway to increase </a:t>
            </a:r>
            <a:r>
              <a:rPr lang="en-US" sz="3200" b="1" dirty="0">
                <a:solidFill>
                  <a:schemeClr val="accent5"/>
                </a:solidFill>
              </a:rPr>
              <a:t>clean electricity </a:t>
            </a:r>
            <a:r>
              <a:rPr lang="en-US" sz="3200" b="1" dirty="0"/>
              <a:t>via wind, solar programs.</a:t>
            </a:r>
          </a:p>
          <a:p>
            <a:pPr>
              <a:buSzPct val="100000"/>
              <a:buFont typeface="Arial" panose="020B0604020202020204" pitchFamily="34" charset="0"/>
              <a:buChar char="•"/>
            </a:pPr>
            <a:r>
              <a:rPr lang="en-US" sz="3200" b="1" dirty="0"/>
              <a:t>We cannot reach 50% reduction by 2030 without </a:t>
            </a:r>
            <a:r>
              <a:rPr lang="en-US" sz="3200" b="1" dirty="0">
                <a:solidFill>
                  <a:schemeClr val="accent5"/>
                </a:solidFill>
              </a:rPr>
              <a:t>building electrification</a:t>
            </a:r>
            <a:r>
              <a:rPr lang="en-US" sz="3200" b="1" dirty="0"/>
              <a:t>.</a:t>
            </a:r>
            <a:endParaRPr lang="en-US" b="1" dirty="0"/>
          </a:p>
        </p:txBody>
      </p:sp>
    </p:spTree>
    <p:extLst>
      <p:ext uri="{BB962C8B-B14F-4D97-AF65-F5344CB8AC3E}">
        <p14:creationId xmlns:p14="http://schemas.microsoft.com/office/powerpoint/2010/main" val="32065941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Administrative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indent="0" algn="ctr">
              <a:buNone/>
            </a:pPr>
            <a:r>
              <a:rPr lang="en-US" sz="3200" b="1" dirty="0"/>
              <a:t>May 2 and May 11, 2022, Letters to Governor Murphy</a:t>
            </a:r>
          </a:p>
          <a:p>
            <a:pPr marL="0" indent="0" algn="ctr">
              <a:buNone/>
            </a:pPr>
            <a:r>
              <a:rPr lang="en-US" sz="3200" b="1" dirty="0"/>
              <a:t>From NJ 50 x 30 Building Electrification Team</a:t>
            </a:r>
          </a:p>
          <a:p>
            <a:pPr marL="0" indent="0" algn="ctr">
              <a:buNone/>
            </a:pPr>
            <a:endParaRPr lang="en-US" sz="3200" b="1" dirty="0"/>
          </a:p>
          <a:p>
            <a:pPr marL="0" indent="0" algn="ctr">
              <a:buNone/>
            </a:pPr>
            <a:r>
              <a:rPr lang="en-US" b="1" dirty="0"/>
              <a:t>Any Date, 2022</a:t>
            </a:r>
          </a:p>
          <a:p>
            <a:pPr marL="0" indent="0" algn="ctr">
              <a:buNone/>
            </a:pPr>
            <a:endParaRPr lang="en-US" dirty="0"/>
          </a:p>
        </p:txBody>
      </p:sp>
    </p:spTree>
    <p:extLst>
      <p:ext uri="{BB962C8B-B14F-4D97-AF65-F5344CB8AC3E}">
        <p14:creationId xmlns:p14="http://schemas.microsoft.com/office/powerpoint/2010/main" val="54062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3021-9A18-EB22-66DC-1A10FF227747}"/>
              </a:ext>
            </a:extLst>
          </p:cNvPr>
          <p:cNvSpPr>
            <a:spLocks noGrp="1"/>
          </p:cNvSpPr>
          <p:nvPr>
            <p:ph type="title"/>
          </p:nvPr>
        </p:nvSpPr>
        <p:spPr/>
        <p:txBody>
          <a:bodyPr/>
          <a:lstStyle/>
          <a:p>
            <a:pPr algn="ctr"/>
            <a:r>
              <a:rPr lang="en-US" b="1" dirty="0">
                <a:latin typeface="+mn-lt"/>
              </a:rPr>
              <a:t>6 Recommendations for BE</a:t>
            </a:r>
          </a:p>
        </p:txBody>
      </p:sp>
      <p:sp>
        <p:nvSpPr>
          <p:cNvPr id="3" name="Content Placeholder 2">
            <a:extLst>
              <a:ext uri="{FF2B5EF4-FFF2-40B4-BE49-F238E27FC236}">
                <a16:creationId xmlns:a16="http://schemas.microsoft.com/office/drawing/2014/main" id="{74A028EB-CE5A-2FB9-5BC4-E2D0E904ACA0}"/>
              </a:ext>
            </a:extLst>
          </p:cNvPr>
          <p:cNvSpPr>
            <a:spLocks noGrp="1"/>
          </p:cNvSpPr>
          <p:nvPr>
            <p:ph idx="1"/>
          </p:nvPr>
        </p:nvSpPr>
        <p:spPr>
          <a:xfrm>
            <a:off x="788783" y="1590234"/>
            <a:ext cx="10614434" cy="4602335"/>
          </a:xfrm>
        </p:spPr>
        <p:txBody>
          <a:bodyPr>
            <a:normAutofit fontScale="62500" lnSpcReduction="20000"/>
          </a:bodyPr>
          <a:lstStyle/>
          <a:p>
            <a:pPr marL="457200" indent="-457200">
              <a:buFont typeface="+mj-lt"/>
              <a:buAutoNum type="arabicPeriod"/>
            </a:pPr>
            <a:r>
              <a:rPr lang="en-US" sz="4000" b="1" dirty="0"/>
              <a:t>Governor announce goal of 100K residential units electrified by 2025, 800K by 2030.</a:t>
            </a:r>
          </a:p>
          <a:p>
            <a:pPr marL="457200" indent="-457200">
              <a:buFont typeface="+mj-lt"/>
              <a:buAutoNum type="arabicPeriod"/>
            </a:pPr>
            <a:r>
              <a:rPr lang="en-US" sz="4000" b="1" dirty="0"/>
              <a:t>New and Retrofit/Rehab BE Roadmap,  including codes, proper design of incentives, outreach and education, and a technical resource center, by 2022. </a:t>
            </a:r>
          </a:p>
          <a:p>
            <a:pPr marL="457200" indent="-457200">
              <a:buFont typeface="+mj-lt"/>
              <a:buAutoNum type="arabicPeriod"/>
            </a:pPr>
            <a:r>
              <a:rPr lang="en-US" sz="4000" b="1" dirty="0"/>
              <a:t>Much stronger incentives for BE: esp. electric heat pumps for heating/cooling; building energy efficiency. More aggressive marketing of BE programs.</a:t>
            </a:r>
          </a:p>
          <a:p>
            <a:pPr marL="457200" indent="-457200">
              <a:buFont typeface="+mj-lt"/>
              <a:buAutoNum type="arabicPeriod"/>
            </a:pPr>
            <a:r>
              <a:rPr lang="en-US" sz="4000" b="1" dirty="0"/>
              <a:t>Adopt building energy codes from International Code Council (ICC) for 2021, 2024, 2027 with </a:t>
            </a:r>
            <a:r>
              <a:rPr lang="en-US" sz="4000" b="1" i="1" dirty="0"/>
              <a:t>No weakening amendments.</a:t>
            </a:r>
          </a:p>
          <a:p>
            <a:pPr marL="457200" indent="-457200">
              <a:buFont typeface="+mj-lt"/>
              <a:buAutoNum type="arabicPeriod"/>
            </a:pPr>
            <a:r>
              <a:rPr lang="en-US" sz="4000" b="1" dirty="0"/>
              <a:t>Electrify government buildings (state, local, county) and provide funding.</a:t>
            </a:r>
          </a:p>
          <a:p>
            <a:pPr marL="457200" indent="-457200">
              <a:buFont typeface="+mj-lt"/>
              <a:buAutoNum type="arabicPeriod"/>
            </a:pPr>
            <a:r>
              <a:rPr lang="en-US" sz="4000" b="1" dirty="0"/>
              <a:t>3300 affordable housing units in Murphy budget ($305M) electrified and high-efficiency with heat pump heating/cooling, with rooftop solar where feasible.</a:t>
            </a:r>
          </a:p>
          <a:p>
            <a:pPr marL="457200" indent="-457200">
              <a:buFont typeface="+mj-lt"/>
              <a:buAutoNum type="arabicPeriod"/>
            </a:pPr>
            <a:endParaRPr lang="en-US" sz="2400" b="1" dirty="0"/>
          </a:p>
        </p:txBody>
      </p:sp>
    </p:spTree>
    <p:extLst>
      <p:ext uri="{BB962C8B-B14F-4D97-AF65-F5344CB8AC3E}">
        <p14:creationId xmlns:p14="http://schemas.microsoft.com/office/powerpoint/2010/main" val="348967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790F-3459-7E0A-64E4-0F21F48A3FA4}"/>
              </a:ext>
            </a:extLst>
          </p:cNvPr>
          <p:cNvSpPr>
            <a:spLocks noGrp="1"/>
          </p:cNvSpPr>
          <p:nvPr>
            <p:ph type="title"/>
          </p:nvPr>
        </p:nvSpPr>
        <p:spPr>
          <a:xfrm>
            <a:off x="579422" y="365125"/>
            <a:ext cx="11072388" cy="1325563"/>
          </a:xfrm>
        </p:spPr>
        <p:txBody>
          <a:bodyPr>
            <a:normAutofit/>
          </a:bodyPr>
          <a:lstStyle/>
          <a:p>
            <a:pPr algn="ctr"/>
            <a:r>
              <a:rPr lang="en-US" sz="3600" b="1" dirty="0">
                <a:latin typeface="+mn-lt"/>
              </a:rPr>
              <a:t>Rec 1. Announce Goal of 100K New &amp; Retrofit Residential Building Units Electrified by 2025; 800K by 2030</a:t>
            </a:r>
          </a:p>
        </p:txBody>
      </p:sp>
      <p:sp>
        <p:nvSpPr>
          <p:cNvPr id="3" name="Content Placeholder 2">
            <a:extLst>
              <a:ext uri="{FF2B5EF4-FFF2-40B4-BE49-F238E27FC236}">
                <a16:creationId xmlns:a16="http://schemas.microsoft.com/office/drawing/2014/main" id="{5CBF4D1E-8519-A81E-E771-6C12BA137D1E}"/>
              </a:ext>
            </a:extLst>
          </p:cNvPr>
          <p:cNvSpPr>
            <a:spLocks noGrp="1"/>
          </p:cNvSpPr>
          <p:nvPr>
            <p:ph idx="1"/>
          </p:nvPr>
        </p:nvSpPr>
        <p:spPr/>
        <p:txBody>
          <a:bodyPr>
            <a:normAutofit fontScale="92500" lnSpcReduction="20000"/>
          </a:bodyPr>
          <a:lstStyle/>
          <a:p>
            <a:r>
              <a:rPr lang="en-US" sz="3200" b="1" dirty="0"/>
              <a:t>2025 goal conservative, since recommendations not yet in place</a:t>
            </a:r>
          </a:p>
          <a:p>
            <a:r>
              <a:rPr lang="en-US" sz="3200" b="1" dirty="0"/>
              <a:t>2030 goal consistent with NJ EMP’s Least Cost Scenario; reduces </a:t>
            </a:r>
            <a:r>
              <a:rPr lang="en-US" sz="3200" b="1" i="0" u="none" strike="noStrike" dirty="0">
                <a:solidFill>
                  <a:srgbClr val="000000"/>
                </a:solidFill>
                <a:effectLst/>
                <a:latin typeface="Calibri" panose="020F0502020204030204" pitchFamily="34" charset="0"/>
              </a:rPr>
              <a:t>about 2.3 MMT of carbon emissions, 16% of residential building sector emissions</a:t>
            </a:r>
            <a:endParaRPr lang="en-US" sz="3200" b="1" dirty="0"/>
          </a:p>
          <a:p>
            <a:r>
              <a:rPr lang="en-US" sz="3200" b="1" dirty="0"/>
              <a:t>Other states, EU have announced goals:</a:t>
            </a:r>
          </a:p>
          <a:p>
            <a:pPr lvl="1">
              <a:buFont typeface="Calibri" panose="020F0502020204030204" pitchFamily="34" charset="0"/>
              <a:buChar char="⁻"/>
            </a:pPr>
            <a:r>
              <a:rPr lang="en-US" sz="2800" b="1" dirty="0"/>
              <a:t>Maine: 100K heat pumps by 2025</a:t>
            </a:r>
          </a:p>
          <a:p>
            <a:pPr lvl="1">
              <a:buFont typeface="Calibri" panose="020F0502020204030204" pitchFamily="34" charset="0"/>
              <a:buChar char="⁻"/>
            </a:pPr>
            <a:r>
              <a:rPr lang="en-US" sz="2800" b="1" dirty="0"/>
              <a:t>Mass: 1M homes with heat pumps by 2030</a:t>
            </a:r>
          </a:p>
          <a:p>
            <a:pPr lvl="1">
              <a:buFont typeface="Calibri" panose="020F0502020204030204" pitchFamily="34" charset="0"/>
              <a:buChar char="⁻"/>
            </a:pPr>
            <a:r>
              <a:rPr lang="en-US" sz="2800" b="1" dirty="0"/>
              <a:t>NY: 1M homes electrified + 1M homes electric-ready  by 2030</a:t>
            </a:r>
          </a:p>
          <a:p>
            <a:pPr lvl="1">
              <a:buFont typeface="Calibri" panose="020F0502020204030204" pitchFamily="34" charset="0"/>
              <a:buChar char="⁻"/>
            </a:pPr>
            <a:r>
              <a:rPr lang="en-US" sz="2800" b="1" dirty="0"/>
              <a:t>EU: 30M by 2030</a:t>
            </a:r>
          </a:p>
          <a:p>
            <a:r>
              <a:rPr lang="en-US" sz="3200" b="1" dirty="0"/>
              <a:t>Least cost scenario includes electric space and water heating, induction cooktop</a:t>
            </a:r>
          </a:p>
        </p:txBody>
      </p:sp>
    </p:spTree>
    <p:extLst>
      <p:ext uri="{BB962C8B-B14F-4D97-AF65-F5344CB8AC3E}">
        <p14:creationId xmlns:p14="http://schemas.microsoft.com/office/powerpoint/2010/main" val="277956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384F-A7E1-EDFE-03F2-51988F34A866}"/>
              </a:ext>
            </a:extLst>
          </p:cNvPr>
          <p:cNvSpPr>
            <a:spLocks noGrp="1"/>
          </p:cNvSpPr>
          <p:nvPr>
            <p:ph type="title"/>
          </p:nvPr>
        </p:nvSpPr>
        <p:spPr>
          <a:xfrm>
            <a:off x="838200" y="247430"/>
            <a:ext cx="10515600" cy="1020055"/>
          </a:xfrm>
        </p:spPr>
        <p:txBody>
          <a:bodyPr/>
          <a:lstStyle/>
          <a:p>
            <a:r>
              <a:rPr lang="en-US" b="1" dirty="0">
                <a:latin typeface="+mn-lt"/>
              </a:rPr>
              <a:t>Rec 2. Aggressive BE Roadmap by EO 2022</a:t>
            </a:r>
          </a:p>
        </p:txBody>
      </p:sp>
      <p:sp>
        <p:nvSpPr>
          <p:cNvPr id="3" name="Content Placeholder 2">
            <a:extLst>
              <a:ext uri="{FF2B5EF4-FFF2-40B4-BE49-F238E27FC236}">
                <a16:creationId xmlns:a16="http://schemas.microsoft.com/office/drawing/2014/main" id="{3BEE0572-41D2-57A3-4F3B-75759E49938D}"/>
              </a:ext>
            </a:extLst>
          </p:cNvPr>
          <p:cNvSpPr>
            <a:spLocks noGrp="1"/>
          </p:cNvSpPr>
          <p:nvPr>
            <p:ph idx="1"/>
          </p:nvPr>
        </p:nvSpPr>
        <p:spPr>
          <a:xfrm>
            <a:off x="838200" y="1364763"/>
            <a:ext cx="10515600" cy="5167311"/>
          </a:xfrm>
        </p:spPr>
        <p:txBody>
          <a:bodyPr>
            <a:normAutofit fontScale="92500"/>
          </a:bodyPr>
          <a:lstStyle/>
          <a:p>
            <a:pPr>
              <a:lnSpc>
                <a:spcPct val="100000"/>
              </a:lnSpc>
              <a:spcBef>
                <a:spcPts val="0"/>
              </a:spcBef>
              <a:spcAft>
                <a:spcPts val="600"/>
              </a:spcAft>
            </a:pPr>
            <a:r>
              <a:rPr lang="en-US" sz="3500" b="1" dirty="0"/>
              <a:t>Path to net zero energy codes for new &amp; existing buildings by 2027</a:t>
            </a:r>
          </a:p>
          <a:p>
            <a:pPr>
              <a:lnSpc>
                <a:spcPct val="100000"/>
              </a:lnSpc>
              <a:spcBef>
                <a:spcPts val="0"/>
              </a:spcBef>
              <a:spcAft>
                <a:spcPts val="600"/>
              </a:spcAft>
            </a:pPr>
            <a:r>
              <a:rPr lang="en-US" sz="3500" b="1" dirty="0"/>
              <a:t>Provide mechanisms for tracking and enforcement</a:t>
            </a:r>
          </a:p>
          <a:p>
            <a:pPr>
              <a:lnSpc>
                <a:spcPct val="100000"/>
              </a:lnSpc>
              <a:spcBef>
                <a:spcPts val="0"/>
              </a:spcBef>
              <a:spcAft>
                <a:spcPts val="600"/>
              </a:spcAft>
            </a:pPr>
            <a:r>
              <a:rPr lang="en-US" sz="3200" b="1" dirty="0"/>
              <a:t>Include relevant goals for: </a:t>
            </a:r>
          </a:p>
          <a:p>
            <a:pPr marL="685800" lvl="2">
              <a:lnSpc>
                <a:spcPct val="100000"/>
              </a:lnSpc>
              <a:spcBef>
                <a:spcPts val="0"/>
              </a:spcBef>
              <a:spcAft>
                <a:spcPts val="600"/>
              </a:spcAft>
            </a:pPr>
            <a:r>
              <a:rPr lang="en-US" sz="3000" b="1" dirty="0"/>
              <a:t>Design of Incentives</a:t>
            </a:r>
          </a:p>
          <a:p>
            <a:pPr marL="685800" lvl="2">
              <a:lnSpc>
                <a:spcPct val="100000"/>
              </a:lnSpc>
              <a:spcBef>
                <a:spcPts val="0"/>
              </a:spcBef>
              <a:spcAft>
                <a:spcPts val="600"/>
              </a:spcAft>
            </a:pPr>
            <a:r>
              <a:rPr lang="en-US" sz="3000" b="1" dirty="0"/>
              <a:t>Outreach, Education, and Technical Resource Center</a:t>
            </a:r>
          </a:p>
          <a:p>
            <a:pPr marL="685800" lvl="2">
              <a:lnSpc>
                <a:spcPct val="100000"/>
              </a:lnSpc>
              <a:spcBef>
                <a:spcPts val="0"/>
              </a:spcBef>
              <a:spcAft>
                <a:spcPts val="600"/>
              </a:spcAft>
            </a:pPr>
            <a:r>
              <a:rPr lang="en-US" sz="3000" b="1" dirty="0"/>
              <a:t>Clean Energy (i.e., 100% clean electricity by 2035) </a:t>
            </a:r>
          </a:p>
          <a:p>
            <a:pPr marL="685800" lvl="2">
              <a:lnSpc>
                <a:spcPct val="100000"/>
              </a:lnSpc>
              <a:spcBef>
                <a:spcPts val="0"/>
              </a:spcBef>
              <a:spcAft>
                <a:spcPts val="600"/>
              </a:spcAft>
            </a:pPr>
            <a:r>
              <a:rPr lang="en-US" sz="3000" b="1" dirty="0"/>
              <a:t>Grid Sufficiency (30-year Integrated Distribution Plan to ensure smart, sufficient, reliable grid distribution through 2050)</a:t>
            </a:r>
          </a:p>
          <a:p>
            <a:pPr marL="685800" lvl="2">
              <a:lnSpc>
                <a:spcPct val="100000"/>
              </a:lnSpc>
              <a:spcBef>
                <a:spcPts val="0"/>
              </a:spcBef>
              <a:spcAft>
                <a:spcPts val="600"/>
              </a:spcAft>
            </a:pPr>
            <a:r>
              <a:rPr lang="en-US" sz="3000" b="1" dirty="0"/>
              <a:t>Electric Vehicle (e.g., sufficient charging capability)</a:t>
            </a:r>
          </a:p>
        </p:txBody>
      </p:sp>
    </p:spTree>
    <p:extLst>
      <p:ext uri="{BB962C8B-B14F-4D97-AF65-F5344CB8AC3E}">
        <p14:creationId xmlns:p14="http://schemas.microsoft.com/office/powerpoint/2010/main" val="371372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A01-0777-A0C7-873B-9FFE6D3DC7F6}"/>
              </a:ext>
            </a:extLst>
          </p:cNvPr>
          <p:cNvSpPr>
            <a:spLocks noGrp="1"/>
          </p:cNvSpPr>
          <p:nvPr>
            <p:ph type="title"/>
          </p:nvPr>
        </p:nvSpPr>
        <p:spPr/>
        <p:txBody>
          <a:bodyPr/>
          <a:lstStyle/>
          <a:p>
            <a:pPr algn="ctr"/>
            <a:r>
              <a:rPr lang="en-US" b="1" dirty="0">
                <a:latin typeface="+mn-lt"/>
              </a:rPr>
              <a:t>Rec 3. Stronger Incentives for BE Heat Pumps, Energy Efficiency </a:t>
            </a:r>
          </a:p>
        </p:txBody>
      </p:sp>
      <p:sp>
        <p:nvSpPr>
          <p:cNvPr id="3" name="Content Placeholder 2">
            <a:extLst>
              <a:ext uri="{FF2B5EF4-FFF2-40B4-BE49-F238E27FC236}">
                <a16:creationId xmlns:a16="http://schemas.microsoft.com/office/drawing/2014/main" id="{7BB5B69E-33D9-3BF0-85FD-1ECF8FD98E7D}"/>
              </a:ext>
            </a:extLst>
          </p:cNvPr>
          <p:cNvSpPr>
            <a:spLocks noGrp="1"/>
          </p:cNvSpPr>
          <p:nvPr>
            <p:ph idx="1"/>
          </p:nvPr>
        </p:nvSpPr>
        <p:spPr/>
        <p:txBody>
          <a:bodyPr>
            <a:normAutofit lnSpcReduction="10000"/>
          </a:bodyPr>
          <a:lstStyle/>
          <a:p>
            <a:r>
              <a:rPr lang="en-US" b="1" dirty="0"/>
              <a:t>Increase incentives for electric cold-climate heat pump space and water heating and building energy efficiency (weatherization).</a:t>
            </a:r>
          </a:p>
          <a:p>
            <a:r>
              <a:rPr lang="en-US" b="1" dirty="0"/>
              <a:t>More aggressive marketing of BE programs. User-friendly website. Counter dis- and misinformation about BE costs/benefits.</a:t>
            </a:r>
          </a:p>
          <a:p>
            <a:r>
              <a:rPr lang="en-US" b="1" dirty="0"/>
              <a:t>Streamline clean energy financing through vendors to ensure equitable access to all areas of state and all income levels.</a:t>
            </a:r>
          </a:p>
          <a:p>
            <a:r>
              <a:rPr lang="en-US" b="1" dirty="0"/>
              <a:t>Include in incentives costs for electrical upgrades, energy efficiency, higher electricity costs in some areas, and for what might be longer Return on Investment than currently allowed</a:t>
            </a:r>
          </a:p>
          <a:p>
            <a:r>
              <a:rPr lang="en-US" b="1" dirty="0"/>
              <a:t>NO incentives for fossil fuel equipment. </a:t>
            </a:r>
          </a:p>
        </p:txBody>
      </p:sp>
    </p:spTree>
    <p:extLst>
      <p:ext uri="{BB962C8B-B14F-4D97-AF65-F5344CB8AC3E}">
        <p14:creationId xmlns:p14="http://schemas.microsoft.com/office/powerpoint/2010/main" val="1176216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23255</TotalTime>
  <Words>1700</Words>
  <Application>Microsoft Office PowerPoint</Application>
  <PresentationFormat>Widescreen</PresentationFormat>
  <Paragraphs>118</Paragraphs>
  <Slides>22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Gill Sans</vt:lpstr>
      <vt:lpstr>Helvetica</vt:lpstr>
      <vt:lpstr>Helvetica Light</vt:lpstr>
      <vt:lpstr>Office Theme</vt:lpstr>
      <vt:lpstr>11_White</vt:lpstr>
      <vt:lpstr>NJ 50 x 30 Building Electrification (BE) Team Recommendations</vt:lpstr>
      <vt:lpstr>NJ 50x30 Building Electrification Team MISSION</vt:lpstr>
      <vt:lpstr>PowerPoint Presentation</vt:lpstr>
      <vt:lpstr>Clean Electrification to Reduce GHG</vt:lpstr>
      <vt:lpstr>Building Electrification (BE) Administrative Recommendations</vt:lpstr>
      <vt:lpstr>6 Recommendations for BE</vt:lpstr>
      <vt:lpstr>Rec 1. Announce Goal of 100K New &amp; Retrofit Residential Building Units Electrified by 2025; 800K by 2030</vt:lpstr>
      <vt:lpstr>Rec 2. Aggressive BE Roadmap by EO 2022</vt:lpstr>
      <vt:lpstr>Rec 3. Stronger Incentives for BE Heat Pumps, Energy Efficiency </vt:lpstr>
      <vt:lpstr>Rec 4. Adopt Strong BE Codes for 2021, 2024, 2027 with No Weakening Amendments</vt:lpstr>
      <vt:lpstr>Rec 5. State &amp; Local Government Buildings Electrified</vt:lpstr>
      <vt:lpstr>Rec 6. Electrify 3300 Affordable Housing Units with $305M in Rescue Funding</vt:lpstr>
      <vt:lpstr>Building Electrification (BE) Legislative Recommendations</vt:lpstr>
      <vt:lpstr>ACEEE Key Recommendations for State Legislators American Council for an Energy-Efficient Economy</vt:lpstr>
      <vt:lpstr>1. Specify Building Electrification Targets</vt:lpstr>
      <vt:lpstr>2. Funding Streams For Building Electrification, esp. in Underserved Communities</vt:lpstr>
      <vt:lpstr>3. Codes and Standards Require All-Electric Zero Energy Buildings (ZEB)</vt:lpstr>
      <vt:lpstr>4. Create Sustainable Funding Streams For Building Electrification Programs</vt:lpstr>
      <vt:lpstr>Building Electrification Meetings with Key NJ Policy Makers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Electrification  Recommendations for  Governor Murphy May 4, 2022</dc:title>
  <dc:creator>Jamie Gorman</dc:creator>
  <cp:lastModifiedBy>Steve Miller</cp:lastModifiedBy>
  <cp:revision>29</cp:revision>
  <cp:lastPrinted>2022-05-19T15:54:49Z</cp:lastPrinted>
  <dcterms:created xsi:type="dcterms:W3CDTF">2022-05-06T00:56:50Z</dcterms:created>
  <dcterms:modified xsi:type="dcterms:W3CDTF">2022-06-05T02:50:21Z</dcterms:modified>
</cp:coreProperties>
</file>