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1323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4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D689F-7425-4F77-ABA0-F2CBC261D41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0DF3E-978F-4BD0-8867-0209FCD9F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6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057DEC-F804-4528-814A-99DF9706A2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3297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BE63E-FB9A-2014-C4D0-D402D914B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0C64B-5BA2-7EB6-E6D9-36958F5DD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874B3-D7A8-BD46-8374-7359AF7C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CC71-106C-56F3-888C-0B077AC16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4FA5B-F11A-778C-9FF4-5D586594A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4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DF147-73A0-D9C9-0792-5DA82A54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5251E6-1849-7D3E-572A-3A2AF041E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65A9D-7DC0-E70F-1422-ED0D15B5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9FA1B-B1D1-9804-D196-D89FE3B97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02E4D-7CE3-86AD-2ECC-09218AFE4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FE47E8-75A7-5BA5-3B04-C7DE14E1F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2C52C-3A64-744D-D96C-E5FFB2045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89910-0EF7-BBE2-2C0D-FAE154C8E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0370D-2792-57B8-8698-B1376BC6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ACAE2-7CE6-BB8E-BDCB-9C9B2EE36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6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10DF0-F2E7-9567-9E1C-4F84DB45E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118D4-44F5-A23D-BF64-D6829B213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6A4BE-F294-78A7-42FD-FCDEA704A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92F0E-BA50-8476-0C8B-05600D3D4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A78FE-D2E0-A47A-4602-A9F013162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1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9433E-F775-BFEC-0254-ACA3E19F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B0276-1B8C-E1BD-34EE-4B8FCB85B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EE845-A1A5-6266-D8BD-4A3B40D7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CB325-9CC7-DA0C-6289-778107878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71C80-26C7-5557-B83D-4F95A1C3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6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3C09B-069A-1DE1-95F5-D031945FF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3FDEA-926D-6160-B8AA-9BE59F2AD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BCF801-DFFC-A375-FD9F-4AC6FBCC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00CB4-7EF0-A593-454E-3B429E6BC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5763C9-C480-2178-9DCF-986878A1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92FCD-F280-FB9D-762C-8CF123AAA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2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4FF4-5EB2-037D-A21E-49CD76916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E2BC37-3901-707F-E935-ACF970944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3FF7D-AFE1-EA5A-FE58-68D5304762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2F3380-6767-94A6-FDD9-2105D8706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A4A580-DC50-934D-DF3E-8039D0D3D9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6F5249-1578-9FFB-F271-82C3B02E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6D8842-F9B7-484C-0B63-DC2BFE2F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F627EA-AD46-847E-2650-3A2CA343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2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8C36A-3973-E942-B41A-C52A935D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9A621F-50C2-962D-383D-886560B61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AFB17-03D2-3F09-6C7F-1BE9F02E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91492-90AC-8AF3-B61D-1851336B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7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29B90-37A1-85CC-8FD1-A7DC3BA81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C3E80C-054B-29C3-5E0B-DD710746B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5AA565-43D1-3939-8250-241EB8DE4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5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1CF5A-A85B-2AA1-B197-139829C38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0941A-4E6E-FC0B-44F7-11728957E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0F1E9-31AA-8991-0C45-0D5042E94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B0FD9B-AC63-8DA2-02D2-0693FC03D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A6F68-958D-DD19-D9E1-326B60960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E0BFA-5CCA-1C94-3704-C2C80D8F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8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EF26-4FA4-07D4-85C9-0153427C8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A97CA3-D5EE-9AB9-EA8F-37A2E51BA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EA811-7303-00F1-EC2D-7A91C55C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03CDD-9ED8-F954-A52D-F1B086F8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A4625-78BA-9F1E-4341-6A50BFC96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FA089-C9E0-9336-DD07-B85BA17F3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8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AD6AB4-4AED-9729-7474-325BD43A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031A-B954-667A-4045-BF1B0D38E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9ACE9-2A44-AA37-EF26-36E2E9C1E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BA112-5D5F-4D73-AF52-C75EC62535BA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97306-778C-D5D0-F6AE-A024190FD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F3BC2-BE28-9B5D-FF45-DAFEACD15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6D7B-2AA8-4FB9-A0DC-A934D6E36F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4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j.gov/dep/climatechange/docs/nj-gwra-80x50-report-2020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D9304-CABD-00BE-EECA-482574B6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497" y="1059718"/>
            <a:ext cx="1162465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Building Electrification (BE)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D7275-FC3B-FB58-695C-A99730CD5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2774765"/>
            <a:ext cx="10515600" cy="24581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/>
              <a:t>Meeting with Jennifer </a:t>
            </a:r>
            <a:r>
              <a:rPr lang="en-US" b="1" dirty="0" err="1"/>
              <a:t>Senick</a:t>
            </a:r>
            <a:r>
              <a:rPr lang="en-US" b="1"/>
              <a:t>, Executive </a:t>
            </a:r>
            <a:r>
              <a:rPr lang="en-US" b="1" dirty="0"/>
              <a:t>Director</a:t>
            </a:r>
          </a:p>
          <a:p>
            <a:pPr marL="0" indent="0" algn="ctr">
              <a:buNone/>
            </a:pPr>
            <a:r>
              <a:rPr lang="en-US" b="1" dirty="0"/>
              <a:t>Rutgers Center for Green Building</a:t>
            </a:r>
          </a:p>
          <a:p>
            <a:pPr marL="0" indent="0" algn="ctr">
              <a:buNone/>
            </a:pPr>
            <a:r>
              <a:rPr lang="en-US" b="1" dirty="0"/>
              <a:t>May 10, 2022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Re: Letter to Governor Murphy, May 2, 2022</a:t>
            </a:r>
          </a:p>
          <a:p>
            <a:pPr marL="0" indent="0" algn="ctr">
              <a:buNone/>
            </a:pPr>
            <a:r>
              <a:rPr lang="en-US" b="1" dirty="0"/>
              <a:t>From NJ 50 x 30 Building Electrification Team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87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F52739-8CEE-4C22-9477-C1886A609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58708" y="806824"/>
            <a:ext cx="13950708" cy="69098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22DDC6-0747-455A-8C33-520CA6324A60}"/>
              </a:ext>
            </a:extLst>
          </p:cNvPr>
          <p:cNvSpPr txBox="1"/>
          <p:nvPr/>
        </p:nvSpPr>
        <p:spPr>
          <a:xfrm>
            <a:off x="497541" y="268014"/>
            <a:ext cx="11079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NJDEP GWRA Report 80 x 50 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https://www.nj.gov/dep/climatechange/docs/nj-gwra-80x50-report-2020.pdf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9047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3021-9A18-EB22-66DC-1A10FF227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6 Recommendations for 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028EB-CE5A-2FB9-5BC4-E2D0E904A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783" y="1590234"/>
            <a:ext cx="10614434" cy="4602335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Governor announce goal of 100K residential units electrified by 2025, 800K by 2030.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BE Roadmap by end of 2022.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Much stronger incentives for BE: esp. electric heat pumps for heating/cooling; building energy efficiency. More aggressive marketing of BE programs.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Adopt building energy codes from International Code Council (ICC) for 2021, 2024, 2027 with </a:t>
            </a:r>
            <a:r>
              <a:rPr lang="en-US" b="1" i="1" dirty="0"/>
              <a:t>No weakening amendments.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Electrify government buildings (state, local, county) and provide funding.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3300 affordable housing units in Murphy budget ($305M) electrified and high-efficiency with heat pump heating/cooling, with rooftop solar where feasible.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89670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E790F-3459-7E0A-64E4-0F21F48A3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+mn-lt"/>
              </a:rPr>
              <a:t>Rec 1. Announce Goal of 100K New &amp; Retrofit Residential Building Units Electrified by 2025; 800K by 2030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D1E-8519-A81E-E771-6C12BA137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b="1" dirty="0"/>
              <a:t>2025 goal conservative, since recommendations not yet in place</a:t>
            </a:r>
          </a:p>
          <a:p>
            <a:r>
              <a:rPr lang="en-US" sz="3200" b="1" dirty="0"/>
              <a:t>2030 goal consistent with NJ EMP’s Least Cost Scenario</a:t>
            </a:r>
          </a:p>
          <a:p>
            <a:r>
              <a:rPr lang="en-US" sz="3200" b="1" dirty="0"/>
              <a:t>Other states, EU have announced goals: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Maine: 100K heat pumps by 2025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Mass: 1M homes with heat pumps by 2030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NY: 1M homes electrified + 1M homes electric-ready  by 2030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EU: 30M by 2030</a:t>
            </a:r>
          </a:p>
          <a:p>
            <a:r>
              <a:rPr lang="en-US" sz="3200" b="1" dirty="0"/>
              <a:t>Least cost scenario includes electric space and water heating, induction cooktop</a:t>
            </a:r>
          </a:p>
        </p:txBody>
      </p:sp>
    </p:spTree>
    <p:extLst>
      <p:ext uri="{BB962C8B-B14F-4D97-AF65-F5344CB8AC3E}">
        <p14:creationId xmlns:p14="http://schemas.microsoft.com/office/powerpoint/2010/main" val="2779567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A384F-A7E1-EDFE-03F2-51988F34A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Rec 2. Aggressive BE Roadmap by EO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E0572-41D2-57A3-4F3B-75759E499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Path to net zero energy codes for new &amp; existing buildings by 2027</a:t>
            </a:r>
          </a:p>
          <a:p>
            <a:r>
              <a:rPr lang="en-US" sz="3200" b="1" dirty="0"/>
              <a:t>Provide mechanisms for tracking and enforcement</a:t>
            </a:r>
          </a:p>
          <a:p>
            <a:r>
              <a:rPr lang="en-US" sz="3200" b="1" dirty="0"/>
              <a:t>May include relevant goals for: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clean energy (i.e., 100% clean electricity by 2035)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grid sufficiency and reliability (30-year Integrated Distribution Plan to ensure smart, sufficient, reliable grid distribution through 2050)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b="1" dirty="0"/>
              <a:t>electric vehicle goals (e.g., sufficient charging capability)</a:t>
            </a:r>
          </a:p>
        </p:txBody>
      </p:sp>
    </p:spTree>
    <p:extLst>
      <p:ext uri="{BB962C8B-B14F-4D97-AF65-F5344CB8AC3E}">
        <p14:creationId xmlns:p14="http://schemas.microsoft.com/office/powerpoint/2010/main" val="371372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F1A01-0777-A0C7-873B-9FFE6D3DC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Rec 3. Stronger Incentives for BE Heat Pumps, Energy Efficiency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5B69E-33D9-3BF0-85FD-1ECF8FD98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Increase incentives for electric cold-climate heat pump space and water heating and building energy efficiency (weatherization).</a:t>
            </a:r>
          </a:p>
          <a:p>
            <a:r>
              <a:rPr lang="en-US" b="1" dirty="0"/>
              <a:t>More aggressive marketing of BE programs. User-friendly website. Counter dis- and misinformation about BE costs/benefits.</a:t>
            </a:r>
          </a:p>
          <a:p>
            <a:r>
              <a:rPr lang="en-US" b="1" dirty="0"/>
              <a:t>Streamline clean energy financing through vendors to ensure equitable access to all areas of state and all income levels.</a:t>
            </a:r>
          </a:p>
          <a:p>
            <a:r>
              <a:rPr lang="en-US" b="1" dirty="0"/>
              <a:t>Include in incentives costs for electrical upgrades, energy efficiency, higher electricity costs in some areas, and for what might be longer Return on Investment than currently allowed</a:t>
            </a:r>
          </a:p>
          <a:p>
            <a:r>
              <a:rPr lang="en-US" b="1" dirty="0"/>
              <a:t>NO incentives for fossil fuel equipment. </a:t>
            </a:r>
          </a:p>
        </p:txBody>
      </p:sp>
    </p:spTree>
    <p:extLst>
      <p:ext uri="{BB962C8B-B14F-4D97-AF65-F5344CB8AC3E}">
        <p14:creationId xmlns:p14="http://schemas.microsoft.com/office/powerpoint/2010/main" val="1176216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95DD5-AC76-6758-0AFB-8150E22D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Rec 4. Adopt Strong BE Codes for 2021, 2024, 2027 with No Weakening Amendments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CBEE4-7704-4C35-0BA7-A30BBE8C1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EMP Goal 3.3.1: “Advocate for net zero carbon buildings in new construction in the 2024 ICC code change hearings.”</a:t>
            </a:r>
          </a:p>
          <a:p>
            <a:r>
              <a:rPr lang="en-US" b="1" dirty="0"/>
              <a:t>Acadia Report: “By 2027, adopt a zero-energy building code for new and existing buildings.”</a:t>
            </a:r>
          </a:p>
          <a:p>
            <a:r>
              <a:rPr lang="en-US" b="1" dirty="0"/>
              <a:t>Implement statewide stretch codes for better energy efficiency, electrification, and renewable energy interconnection.</a:t>
            </a:r>
          </a:p>
          <a:p>
            <a:r>
              <a:rPr lang="en-US" b="1" dirty="0"/>
              <a:t>UCC should require net zero energy ready in the 2024 code and net zero energy in the 2027 code for all new construction, retrofits and significant remodeling.</a:t>
            </a:r>
          </a:p>
        </p:txBody>
      </p:sp>
    </p:spTree>
    <p:extLst>
      <p:ext uri="{BB962C8B-B14F-4D97-AF65-F5344CB8AC3E}">
        <p14:creationId xmlns:p14="http://schemas.microsoft.com/office/powerpoint/2010/main" val="209236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C6D77-18BE-6F1C-CCF9-6646CEE1A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Rec 5. State &amp; Local Government Buildings Electrified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EB317-9131-DF66-031D-9CC17924E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State and local government entities need to lead.</a:t>
            </a:r>
          </a:p>
          <a:p>
            <a:r>
              <a:rPr lang="en-US" sz="4000" b="1" dirty="0"/>
              <a:t>Need state funding to electrify government buildings.</a:t>
            </a:r>
          </a:p>
          <a:p>
            <a:r>
              <a:rPr lang="en-US" sz="4000" b="1" dirty="0"/>
              <a:t>Opportunity for Ground Source District Heating.</a:t>
            </a:r>
          </a:p>
        </p:txBody>
      </p:sp>
    </p:spTree>
    <p:extLst>
      <p:ext uri="{BB962C8B-B14F-4D97-AF65-F5344CB8AC3E}">
        <p14:creationId xmlns:p14="http://schemas.microsoft.com/office/powerpoint/2010/main" val="2581220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CCC69-0880-F045-0C2C-664F4CEA1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Rec 6. Electrify 3300 Affordable Housing Units with $305M in Rescue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BD253-D875-58E1-D114-E19A30FD8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b="1" dirty="0"/>
              <a:t>Governor included in 2022 budget proposal.</a:t>
            </a:r>
          </a:p>
          <a:p>
            <a:r>
              <a:rPr lang="en-US" sz="3500" b="1" dirty="0"/>
              <a:t>EMP 3.3.4: “Build state-funded projects and buildings to a high-performance standard.”</a:t>
            </a:r>
          </a:p>
          <a:p>
            <a:r>
              <a:rPr lang="en-US" sz="3500" b="1" dirty="0"/>
              <a:t>EMP 4.1.2: “Partner with private industry to establish electrified building demonstration projects.”</a:t>
            </a:r>
          </a:p>
          <a:p>
            <a:r>
              <a:rPr lang="en-US" sz="3500" b="1" dirty="0"/>
              <a:t>Build units all-electric with high efficiency, heat pump heating/cooling, and rooftop solar, </a:t>
            </a:r>
            <a:r>
              <a:rPr lang="en-US" sz="3500" b="1"/>
              <a:t>where feasible. </a:t>
            </a:r>
            <a:endParaRPr lang="en-US" sz="3500" b="1" dirty="0"/>
          </a:p>
          <a:p>
            <a:r>
              <a:rPr lang="en-US" sz="3500" b="1" dirty="0"/>
              <a:t>Showcase NJ’s commitment to climate mitigation goals, and be a proof-of-concept.</a:t>
            </a:r>
          </a:p>
        </p:txBody>
      </p:sp>
    </p:spTree>
    <p:extLst>
      <p:ext uri="{BB962C8B-B14F-4D97-AF65-F5344CB8AC3E}">
        <p14:creationId xmlns:p14="http://schemas.microsoft.com/office/powerpoint/2010/main" val="356454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677</Words>
  <Application>Microsoft Office PowerPoint</Application>
  <PresentationFormat>Widescreen</PresentationFormat>
  <Paragraphs>53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Building Electrification (BE) Recommendations</vt:lpstr>
      <vt:lpstr>PowerPoint Presentation</vt:lpstr>
      <vt:lpstr>6 Recommendations for BE</vt:lpstr>
      <vt:lpstr>Rec 1. Announce Goal of 100K New &amp; Retrofit Residential Building Units Electrified by 2025; 800K by 2030</vt:lpstr>
      <vt:lpstr>Rec 2. Aggressive BE Roadmap by EO 2022</vt:lpstr>
      <vt:lpstr>Rec 3. Stronger Incentives for BE Heat Pumps, Energy Efficiency </vt:lpstr>
      <vt:lpstr>Rec 4. Adopt Strong BE Codes for 2021, 2024, 2027 with No Weakening Amendments</vt:lpstr>
      <vt:lpstr>Rec 5. State &amp; Local Government Buildings Electrified</vt:lpstr>
      <vt:lpstr>Rec 6. Electrify 3300 Affordable Housing Units with $305M in Rescue Funding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Electrification  Recommendations for  Governor Murphy May 4, 2022</dc:title>
  <dc:creator>Jamie Gorman</dc:creator>
  <cp:lastModifiedBy>Steve Miller</cp:lastModifiedBy>
  <cp:revision>14</cp:revision>
  <cp:lastPrinted>2022-05-10T12:26:09Z</cp:lastPrinted>
  <dcterms:created xsi:type="dcterms:W3CDTF">2022-05-06T00:56:50Z</dcterms:created>
  <dcterms:modified xsi:type="dcterms:W3CDTF">2022-05-10T14:12:40Z</dcterms:modified>
</cp:coreProperties>
</file>