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6" r:id="rId2"/>
    <p:sldId id="286" r:id="rId3"/>
    <p:sldId id="270" r:id="rId4"/>
    <p:sldId id="271" r:id="rId5"/>
    <p:sldId id="276" r:id="rId6"/>
    <p:sldId id="262" r:id="rId7"/>
    <p:sldId id="279" r:id="rId8"/>
    <p:sldId id="284" r:id="rId9"/>
    <p:sldId id="283" r:id="rId10"/>
    <p:sldId id="282" r:id="rId11"/>
    <p:sldId id="277" r:id="rId12"/>
    <p:sldId id="278" r:id="rId13"/>
    <p:sldId id="280" r:id="rId14"/>
    <p:sldId id="281" r:id="rId15"/>
    <p:sldId id="288" r:id="rId16"/>
    <p:sldId id="275" r:id="rId17"/>
    <p:sldId id="272" r:id="rId18"/>
    <p:sldId id="268" r:id="rId19"/>
    <p:sldId id="289"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1674E-A82A-47CB-97BF-D6F54C706E8D}" v="94" dt="2025-05-14T16:08:13.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53269" autoAdjust="0"/>
  </p:normalViewPr>
  <p:slideViewPr>
    <p:cSldViewPr snapToGrid="0">
      <p:cViewPr varScale="1">
        <p:scale>
          <a:sx n="32" d="100"/>
          <a:sy n="32" d="100"/>
        </p:scale>
        <p:origin x="84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sy Longendorfer" userId="b615d4e875d957fa" providerId="LiveId" clId="{5FF1674E-A82A-47CB-97BF-D6F54C706E8D}"/>
    <pc:docChg chg="undo custSel addSld delSld modSld sldOrd">
      <pc:chgData name="Betsy Longendorfer" userId="b615d4e875d957fa" providerId="LiveId" clId="{5FF1674E-A82A-47CB-97BF-D6F54C706E8D}" dt="2025-05-14T20:32:34.803" v="18548" actId="20577"/>
      <pc:docMkLst>
        <pc:docMk/>
      </pc:docMkLst>
      <pc:sldChg chg="modNotesTx">
        <pc:chgData name="Betsy Longendorfer" userId="b615d4e875d957fa" providerId="LiveId" clId="{5FF1674E-A82A-47CB-97BF-D6F54C706E8D}" dt="2025-05-13T12:04:50.411" v="16136" actId="6549"/>
        <pc:sldMkLst>
          <pc:docMk/>
          <pc:sldMk cId="1442671678" sldId="261"/>
        </pc:sldMkLst>
      </pc:sldChg>
      <pc:sldChg chg="modSp mod ord modShow modNotesTx">
        <pc:chgData name="Betsy Longendorfer" userId="b615d4e875d957fa" providerId="LiveId" clId="{5FF1674E-A82A-47CB-97BF-D6F54C706E8D}" dt="2025-05-14T15:43:47.892" v="17707" actId="20577"/>
        <pc:sldMkLst>
          <pc:docMk/>
          <pc:sldMk cId="1368429331" sldId="262"/>
        </pc:sldMkLst>
        <pc:graphicFrameChg chg="mod">
          <ac:chgData name="Betsy Longendorfer" userId="b615d4e875d957fa" providerId="LiveId" clId="{5FF1674E-A82A-47CB-97BF-D6F54C706E8D}" dt="2025-05-09T18:37:14.041" v="8121" actId="20577"/>
          <ac:graphicFrameMkLst>
            <pc:docMk/>
            <pc:sldMk cId="1368429331" sldId="262"/>
            <ac:graphicFrameMk id="5" creationId="{8E4AF7D1-6DA3-83FF-5F8C-FEF4BF0BCF03}"/>
          </ac:graphicFrameMkLst>
        </pc:graphicFrameChg>
      </pc:sldChg>
      <pc:sldChg chg="modNotesTx">
        <pc:chgData name="Betsy Longendorfer" userId="b615d4e875d957fa" providerId="LiveId" clId="{5FF1674E-A82A-47CB-97BF-D6F54C706E8D}" dt="2025-05-13T12:05:35.693" v="16139" actId="6549"/>
        <pc:sldMkLst>
          <pc:docMk/>
          <pc:sldMk cId="3878227637" sldId="266"/>
        </pc:sldMkLst>
      </pc:sldChg>
      <pc:sldChg chg="modNotesTx">
        <pc:chgData name="Betsy Longendorfer" userId="b615d4e875d957fa" providerId="LiveId" clId="{5FF1674E-A82A-47CB-97BF-D6F54C706E8D}" dt="2025-05-14T16:12:10.263" v="17893" actId="20577"/>
        <pc:sldMkLst>
          <pc:docMk/>
          <pc:sldMk cId="459662547" sldId="268"/>
        </pc:sldMkLst>
      </pc:sldChg>
      <pc:sldChg chg="modSp mod ord modShow modNotesTx">
        <pc:chgData name="Betsy Longendorfer" userId="b615d4e875d957fa" providerId="LiveId" clId="{5FF1674E-A82A-47CB-97BF-D6F54C706E8D}" dt="2025-05-14T15:40:28.260" v="17699" actId="20577"/>
        <pc:sldMkLst>
          <pc:docMk/>
          <pc:sldMk cId="3141111409" sldId="270"/>
        </pc:sldMkLst>
        <pc:spChg chg="mod">
          <ac:chgData name="Betsy Longendorfer" userId="b615d4e875d957fa" providerId="LiveId" clId="{5FF1674E-A82A-47CB-97BF-D6F54C706E8D}" dt="2025-05-09T18:31:49.431" v="8063" actId="20577"/>
          <ac:spMkLst>
            <pc:docMk/>
            <pc:sldMk cId="3141111409" sldId="270"/>
            <ac:spMk id="2" creationId="{63EB8B66-AE0D-27B5-C4A3-8B942C10D575}"/>
          </ac:spMkLst>
        </pc:spChg>
      </pc:sldChg>
      <pc:sldChg chg="mod ord modShow modNotesTx">
        <pc:chgData name="Betsy Longendorfer" userId="b615d4e875d957fa" providerId="LiveId" clId="{5FF1674E-A82A-47CB-97BF-D6F54C706E8D}" dt="2025-05-13T20:26:45.462" v="17116" actId="6549"/>
        <pc:sldMkLst>
          <pc:docMk/>
          <pc:sldMk cId="1685289644" sldId="271"/>
        </pc:sldMkLst>
      </pc:sldChg>
      <pc:sldChg chg="mod modShow modNotesTx">
        <pc:chgData name="Betsy Longendorfer" userId="b615d4e875d957fa" providerId="LiveId" clId="{5FF1674E-A82A-47CB-97BF-D6F54C706E8D}" dt="2025-05-14T16:08:18.937" v="17791" actId="20577"/>
        <pc:sldMkLst>
          <pc:docMk/>
          <pc:sldMk cId="1914448306" sldId="272"/>
        </pc:sldMkLst>
      </pc:sldChg>
      <pc:sldChg chg="modSp del mod modShow modNotesTx">
        <pc:chgData name="Betsy Longendorfer" userId="b615d4e875d957fa" providerId="LiveId" clId="{5FF1674E-A82A-47CB-97BF-D6F54C706E8D}" dt="2025-05-13T21:00:59.127" v="17579" actId="2696"/>
        <pc:sldMkLst>
          <pc:docMk/>
          <pc:sldMk cId="3538565298" sldId="274"/>
        </pc:sldMkLst>
        <pc:spChg chg="mod">
          <ac:chgData name="Betsy Longendorfer" userId="b615d4e875d957fa" providerId="LiveId" clId="{5FF1674E-A82A-47CB-97BF-D6F54C706E8D}" dt="2025-05-13T17:07:43.551" v="16925" actId="400"/>
          <ac:spMkLst>
            <pc:docMk/>
            <pc:sldMk cId="3538565298" sldId="274"/>
            <ac:spMk id="24" creationId="{90A34A5D-E35C-25EF-4C47-0E9490A0A366}"/>
          </ac:spMkLst>
        </pc:spChg>
        <pc:spChg chg="mod">
          <ac:chgData name="Betsy Longendorfer" userId="b615d4e875d957fa" providerId="LiveId" clId="{5FF1674E-A82A-47CB-97BF-D6F54C706E8D}" dt="2025-05-13T16:44:43.332" v="16922" actId="20577"/>
          <ac:spMkLst>
            <pc:docMk/>
            <pc:sldMk cId="3538565298" sldId="274"/>
            <ac:spMk id="26" creationId="{21244C1C-81B6-352D-1909-C74807B5F549}"/>
          </ac:spMkLst>
        </pc:spChg>
      </pc:sldChg>
      <pc:sldChg chg="modSp mod modNotesTx">
        <pc:chgData name="Betsy Longendorfer" userId="b615d4e875d957fa" providerId="LiveId" clId="{5FF1674E-A82A-47CB-97BF-D6F54C706E8D}" dt="2025-05-14T16:07:53.163" v="17789" actId="20577"/>
        <pc:sldMkLst>
          <pc:docMk/>
          <pc:sldMk cId="3297496716" sldId="275"/>
        </pc:sldMkLst>
        <pc:spChg chg="mod">
          <ac:chgData name="Betsy Longendorfer" userId="b615d4e875d957fa" providerId="LiveId" clId="{5FF1674E-A82A-47CB-97BF-D6F54C706E8D}" dt="2025-04-22T22:14:54.215" v="4725" actId="20577"/>
          <ac:spMkLst>
            <pc:docMk/>
            <pc:sldMk cId="3297496716" sldId="275"/>
            <ac:spMk id="2" creationId="{3E2A2233-4D44-CF6D-0E03-1A8BC7491DCA}"/>
          </ac:spMkLst>
        </pc:spChg>
        <pc:spChg chg="mod">
          <ac:chgData name="Betsy Longendorfer" userId="b615d4e875d957fa" providerId="LiveId" clId="{5FF1674E-A82A-47CB-97BF-D6F54C706E8D}" dt="2025-05-13T20:55:46.962" v="17465" actId="6549"/>
          <ac:spMkLst>
            <pc:docMk/>
            <pc:sldMk cId="3297496716" sldId="275"/>
            <ac:spMk id="12" creationId="{F339D0C6-D8E6-53DB-2540-EE898D6DBF9B}"/>
          </ac:spMkLst>
        </pc:spChg>
        <pc:spChg chg="mod">
          <ac:chgData name="Betsy Longendorfer" userId="b615d4e875d957fa" providerId="LiveId" clId="{5FF1674E-A82A-47CB-97BF-D6F54C706E8D}" dt="2025-04-24T00:31:58.759" v="5122" actId="20577"/>
          <ac:spMkLst>
            <pc:docMk/>
            <pc:sldMk cId="3297496716" sldId="275"/>
            <ac:spMk id="17" creationId="{166A9B39-979A-BD76-CE49-F5BA13625CE2}"/>
          </ac:spMkLst>
        </pc:spChg>
      </pc:sldChg>
      <pc:sldChg chg="addSp modSp new mod ord modNotesTx">
        <pc:chgData name="Betsy Longendorfer" userId="b615d4e875d957fa" providerId="LiveId" clId="{5FF1674E-A82A-47CB-97BF-D6F54C706E8D}" dt="2025-05-13T20:29:11.749" v="17140" actId="20577"/>
        <pc:sldMkLst>
          <pc:docMk/>
          <pc:sldMk cId="2053279764" sldId="276"/>
        </pc:sldMkLst>
        <pc:spChg chg="add mod">
          <ac:chgData name="Betsy Longendorfer" userId="b615d4e875d957fa" providerId="LiveId" clId="{5FF1674E-A82A-47CB-97BF-D6F54C706E8D}" dt="2025-04-22T21:50:51.339" v="4345" actId="403"/>
          <ac:spMkLst>
            <pc:docMk/>
            <pc:sldMk cId="2053279764" sldId="276"/>
            <ac:spMk id="2" creationId="{26D65618-190A-25ED-02E5-5A671CCA7993}"/>
          </ac:spMkLst>
        </pc:spChg>
        <pc:spChg chg="add mod">
          <ac:chgData name="Betsy Longendorfer" userId="b615d4e875d957fa" providerId="LiveId" clId="{5FF1674E-A82A-47CB-97BF-D6F54C706E8D}" dt="2025-05-13T20:29:11.749" v="17140" actId="20577"/>
          <ac:spMkLst>
            <pc:docMk/>
            <pc:sldMk cId="2053279764" sldId="276"/>
            <ac:spMk id="3" creationId="{82BFBB7D-64BA-6D02-B22A-AAD38CB3C753}"/>
          </ac:spMkLst>
        </pc:spChg>
      </pc:sldChg>
      <pc:sldChg chg="addSp delSp modSp new mod modNotesTx">
        <pc:chgData name="Betsy Longendorfer" userId="b615d4e875d957fa" providerId="LiveId" clId="{5FF1674E-A82A-47CB-97BF-D6F54C706E8D}" dt="2025-05-14T15:50:14.200" v="17738" actId="20577"/>
        <pc:sldMkLst>
          <pc:docMk/>
          <pc:sldMk cId="1460142517" sldId="277"/>
        </pc:sldMkLst>
        <pc:spChg chg="mod">
          <ac:chgData name="Betsy Longendorfer" userId="b615d4e875d957fa" providerId="LiveId" clId="{5FF1674E-A82A-47CB-97BF-D6F54C706E8D}" dt="2025-05-14T15:50:14.200" v="17738" actId="20577"/>
          <ac:spMkLst>
            <pc:docMk/>
            <pc:sldMk cId="1460142517" sldId="277"/>
            <ac:spMk id="3" creationId="{35177D0B-CADE-F860-1021-6AB25FD032BE}"/>
          </ac:spMkLst>
        </pc:spChg>
        <pc:spChg chg="add mod">
          <ac:chgData name="Betsy Longendorfer" userId="b615d4e875d957fa" providerId="LiveId" clId="{5FF1674E-A82A-47CB-97BF-D6F54C706E8D}" dt="2025-04-24T00:29:47.879" v="5068" actId="20577"/>
          <ac:spMkLst>
            <pc:docMk/>
            <pc:sldMk cId="1460142517" sldId="277"/>
            <ac:spMk id="4" creationId="{8A8C5AA6-BFC5-64E8-DFD6-6623B83780E4}"/>
          </ac:spMkLst>
        </pc:spChg>
      </pc:sldChg>
      <pc:sldChg chg="addSp delSp modSp new mod modNotesTx">
        <pc:chgData name="Betsy Longendorfer" userId="b615d4e875d957fa" providerId="LiveId" clId="{5FF1674E-A82A-47CB-97BF-D6F54C706E8D}" dt="2025-05-13T20:45:42.986" v="17359" actId="20577"/>
        <pc:sldMkLst>
          <pc:docMk/>
          <pc:sldMk cId="1063558732" sldId="278"/>
        </pc:sldMkLst>
        <pc:spChg chg="mod">
          <ac:chgData name="Betsy Longendorfer" userId="b615d4e875d957fa" providerId="LiveId" clId="{5FF1674E-A82A-47CB-97BF-D6F54C706E8D}" dt="2025-05-13T20:45:42.986" v="17359" actId="20577"/>
          <ac:spMkLst>
            <pc:docMk/>
            <pc:sldMk cId="1063558732" sldId="278"/>
            <ac:spMk id="3" creationId="{6ED20BC9-1B8C-B3A7-C481-5F90827956E1}"/>
          </ac:spMkLst>
        </pc:spChg>
        <pc:spChg chg="add mod">
          <ac:chgData name="Betsy Longendorfer" userId="b615d4e875d957fa" providerId="LiveId" clId="{5FF1674E-A82A-47CB-97BF-D6F54C706E8D}" dt="2025-04-24T00:30:15.007" v="5076" actId="20577"/>
          <ac:spMkLst>
            <pc:docMk/>
            <pc:sldMk cId="1063558732" sldId="278"/>
            <ac:spMk id="4" creationId="{E35CFA5F-1C95-3235-A2CE-059D9A679B30}"/>
          </ac:spMkLst>
        </pc:spChg>
      </pc:sldChg>
      <pc:sldChg chg="modSp new mod ord modNotesTx">
        <pc:chgData name="Betsy Longendorfer" userId="b615d4e875d957fa" providerId="LiveId" clId="{5FF1674E-A82A-47CB-97BF-D6F54C706E8D}" dt="2025-05-13T12:14:55.535" v="16229" actId="20577"/>
        <pc:sldMkLst>
          <pc:docMk/>
          <pc:sldMk cId="2347713100" sldId="279"/>
        </pc:sldMkLst>
        <pc:spChg chg="mod">
          <ac:chgData name="Betsy Longendorfer" userId="b615d4e875d957fa" providerId="LiveId" clId="{5FF1674E-A82A-47CB-97BF-D6F54C706E8D}" dt="2025-05-09T18:39:09.109" v="8128" actId="20577"/>
          <ac:spMkLst>
            <pc:docMk/>
            <pc:sldMk cId="2347713100" sldId="279"/>
            <ac:spMk id="2" creationId="{46C3BF24-70A7-9247-015B-51006EB1F49D}"/>
          </ac:spMkLst>
        </pc:spChg>
        <pc:spChg chg="mod">
          <ac:chgData name="Betsy Longendorfer" userId="b615d4e875d957fa" providerId="LiveId" clId="{5FF1674E-A82A-47CB-97BF-D6F54C706E8D}" dt="2025-04-24T00:28:46.813" v="5060" actId="20577"/>
          <ac:spMkLst>
            <pc:docMk/>
            <pc:sldMk cId="2347713100" sldId="279"/>
            <ac:spMk id="3" creationId="{A418208B-F410-6BAF-1E6C-7CF473D9A8BE}"/>
          </ac:spMkLst>
        </pc:spChg>
      </pc:sldChg>
      <pc:sldChg chg="addSp modSp new mod modNotesTx">
        <pc:chgData name="Betsy Longendorfer" userId="b615d4e875d957fa" providerId="LiveId" clId="{5FF1674E-A82A-47CB-97BF-D6F54C706E8D}" dt="2025-05-13T21:17:25.698" v="17665" actId="20577"/>
        <pc:sldMkLst>
          <pc:docMk/>
          <pc:sldMk cId="3527832011" sldId="280"/>
        </pc:sldMkLst>
        <pc:spChg chg="mod">
          <ac:chgData name="Betsy Longendorfer" userId="b615d4e875d957fa" providerId="LiveId" clId="{5FF1674E-A82A-47CB-97BF-D6F54C706E8D}" dt="2025-04-24T00:30:38.676" v="5080" actId="20577"/>
          <ac:spMkLst>
            <pc:docMk/>
            <pc:sldMk cId="3527832011" sldId="280"/>
            <ac:spMk id="2" creationId="{9C1065D6-C025-6327-1436-BEF3D4346576}"/>
          </ac:spMkLst>
        </pc:spChg>
        <pc:spChg chg="mod">
          <ac:chgData name="Betsy Longendorfer" userId="b615d4e875d957fa" providerId="LiveId" clId="{5FF1674E-A82A-47CB-97BF-D6F54C706E8D}" dt="2025-04-22T22:07:40.758" v="4539" actId="14100"/>
          <ac:spMkLst>
            <pc:docMk/>
            <pc:sldMk cId="3527832011" sldId="280"/>
            <ac:spMk id="3" creationId="{7444BB29-D959-2566-55A9-4C84C825EBF6}"/>
          </ac:spMkLst>
        </pc:spChg>
        <pc:picChg chg="add mod">
          <ac:chgData name="Betsy Longendorfer" userId="b615d4e875d957fa" providerId="LiveId" clId="{5FF1674E-A82A-47CB-97BF-D6F54C706E8D}" dt="2025-04-22T22:08:27.489" v="4544" actId="1076"/>
          <ac:picMkLst>
            <pc:docMk/>
            <pc:sldMk cId="3527832011" sldId="280"/>
            <ac:picMk id="4" creationId="{835202D8-4B9A-A44C-8400-792F477D13D5}"/>
          </ac:picMkLst>
        </pc:picChg>
      </pc:sldChg>
      <pc:sldChg chg="addSp delSp modSp new mod modNotesTx">
        <pc:chgData name="Betsy Longendorfer" userId="b615d4e875d957fa" providerId="LiveId" clId="{5FF1674E-A82A-47CB-97BF-D6F54C706E8D}" dt="2025-05-13T20:52:06.190" v="17462" actId="20577"/>
        <pc:sldMkLst>
          <pc:docMk/>
          <pc:sldMk cId="2183179292" sldId="281"/>
        </pc:sldMkLst>
        <pc:spChg chg="mod">
          <ac:chgData name="Betsy Longendorfer" userId="b615d4e875d957fa" providerId="LiveId" clId="{5FF1674E-A82A-47CB-97BF-D6F54C706E8D}" dt="2025-05-13T20:50:59.991" v="17386" actId="20577"/>
          <ac:spMkLst>
            <pc:docMk/>
            <pc:sldMk cId="2183179292" sldId="281"/>
            <ac:spMk id="3" creationId="{32FAFEF8-D821-AA03-5B69-139859DD04C6}"/>
          </ac:spMkLst>
        </pc:spChg>
        <pc:spChg chg="add mod">
          <ac:chgData name="Betsy Longendorfer" userId="b615d4e875d957fa" providerId="LiveId" clId="{5FF1674E-A82A-47CB-97BF-D6F54C706E8D}" dt="2025-04-24T00:30:59.157" v="5084" actId="20577"/>
          <ac:spMkLst>
            <pc:docMk/>
            <pc:sldMk cId="2183179292" sldId="281"/>
            <ac:spMk id="7" creationId="{0281757F-9278-E571-E2BE-71B4C6818136}"/>
          </ac:spMkLst>
        </pc:spChg>
      </pc:sldChg>
      <pc:sldChg chg="addSp modSp add mod ord modShow modNotesTx">
        <pc:chgData name="Betsy Longendorfer" userId="b615d4e875d957fa" providerId="LiveId" clId="{5FF1674E-A82A-47CB-97BF-D6F54C706E8D}" dt="2025-05-13T20:37:14.935" v="17275" actId="20577"/>
        <pc:sldMkLst>
          <pc:docMk/>
          <pc:sldMk cId="554678473" sldId="282"/>
        </pc:sldMkLst>
        <pc:spChg chg="mod">
          <ac:chgData name="Betsy Longendorfer" userId="b615d4e875d957fa" providerId="LiveId" clId="{5FF1674E-A82A-47CB-97BF-D6F54C706E8D}" dt="2025-04-24T00:29:36.933" v="5066" actId="20577"/>
          <ac:spMkLst>
            <pc:docMk/>
            <pc:sldMk cId="554678473" sldId="282"/>
            <ac:spMk id="2" creationId="{B8C5B4B5-EC34-4FA9-0E37-CE46CAFEB8C3}"/>
          </ac:spMkLst>
        </pc:spChg>
        <pc:spChg chg="add mod">
          <ac:chgData name="Betsy Longendorfer" userId="b615d4e875d957fa" providerId="LiveId" clId="{5FF1674E-A82A-47CB-97BF-D6F54C706E8D}" dt="2025-04-25T12:40:25.267" v="8056" actId="404"/>
          <ac:spMkLst>
            <pc:docMk/>
            <pc:sldMk cId="554678473" sldId="282"/>
            <ac:spMk id="4" creationId="{B1F9ACB5-91A9-C9C0-B7B8-2109B07F80A8}"/>
          </ac:spMkLst>
        </pc:spChg>
        <pc:spChg chg="add mod">
          <ac:chgData name="Betsy Longendorfer" userId="b615d4e875d957fa" providerId="LiveId" clId="{5FF1674E-A82A-47CB-97BF-D6F54C706E8D}" dt="2025-04-24T18:56:56.420" v="7434" actId="20577"/>
          <ac:spMkLst>
            <pc:docMk/>
            <pc:sldMk cId="554678473" sldId="282"/>
            <ac:spMk id="5" creationId="{9F308C89-05EF-C299-1628-2509969D5371}"/>
          </ac:spMkLst>
        </pc:spChg>
        <pc:graphicFrameChg chg="mod">
          <ac:chgData name="Betsy Longendorfer" userId="b615d4e875d957fa" providerId="LiveId" clId="{5FF1674E-A82A-47CB-97BF-D6F54C706E8D}" dt="2025-04-24T18:55:52.721" v="7418" actId="20577"/>
          <ac:graphicFrameMkLst>
            <pc:docMk/>
            <pc:sldMk cId="554678473" sldId="282"/>
            <ac:graphicFrameMk id="3" creationId="{40F32396-D9CB-D9D5-9961-597BAFB44505}"/>
          </ac:graphicFrameMkLst>
        </pc:graphicFrameChg>
      </pc:sldChg>
      <pc:sldChg chg="add del">
        <pc:chgData name="Betsy Longendorfer" userId="b615d4e875d957fa" providerId="LiveId" clId="{5FF1674E-A82A-47CB-97BF-D6F54C706E8D}" dt="2025-04-18T12:55:31.607" v="2216" actId="2696"/>
        <pc:sldMkLst>
          <pc:docMk/>
          <pc:sldMk cId="3374905286" sldId="282"/>
        </pc:sldMkLst>
      </pc:sldChg>
      <pc:sldChg chg="addSp delSp modSp new mod ord modNotesTx">
        <pc:chgData name="Betsy Longendorfer" userId="b615d4e875d957fa" providerId="LiveId" clId="{5FF1674E-A82A-47CB-97BF-D6F54C706E8D}" dt="2025-05-12T14:21:38.454" v="12271" actId="5793"/>
        <pc:sldMkLst>
          <pc:docMk/>
          <pc:sldMk cId="2368577647" sldId="283"/>
        </pc:sldMkLst>
        <pc:spChg chg="mod">
          <ac:chgData name="Betsy Longendorfer" userId="b615d4e875d957fa" providerId="LiveId" clId="{5FF1674E-A82A-47CB-97BF-D6F54C706E8D}" dt="2025-04-18T14:02:53.321" v="2706" actId="20577"/>
          <ac:spMkLst>
            <pc:docMk/>
            <pc:sldMk cId="2368577647" sldId="283"/>
            <ac:spMk id="2" creationId="{8744E903-61B8-51E6-99E0-9AB7EC84493B}"/>
          </ac:spMkLst>
        </pc:spChg>
        <pc:spChg chg="add mod">
          <ac:chgData name="Betsy Longendorfer" userId="b615d4e875d957fa" providerId="LiveId" clId="{5FF1674E-A82A-47CB-97BF-D6F54C706E8D}" dt="2025-04-18T14:04:03.223" v="2723" actId="20577"/>
          <ac:spMkLst>
            <pc:docMk/>
            <pc:sldMk cId="2368577647" sldId="283"/>
            <ac:spMk id="6" creationId="{06FA83BE-6600-B650-924D-29A76B11386F}"/>
          </ac:spMkLst>
        </pc:spChg>
        <pc:picChg chg="add mod">
          <ac:chgData name="Betsy Longendorfer" userId="b615d4e875d957fa" providerId="LiveId" clId="{5FF1674E-A82A-47CB-97BF-D6F54C706E8D}" dt="2025-04-18T14:03:29.808" v="2712" actId="962"/>
          <ac:picMkLst>
            <pc:docMk/>
            <pc:sldMk cId="2368577647" sldId="283"/>
            <ac:picMk id="5" creationId="{F41E2A61-EECF-97B7-4D67-60BAFF6E0E6C}"/>
          </ac:picMkLst>
        </pc:picChg>
      </pc:sldChg>
      <pc:sldChg chg="addSp delSp modSp new mod ord modNotesTx">
        <pc:chgData name="Betsy Longendorfer" userId="b615d4e875d957fa" providerId="LiveId" clId="{5FF1674E-A82A-47CB-97BF-D6F54C706E8D}" dt="2025-05-13T20:35:40.746" v="17164" actId="6549"/>
        <pc:sldMkLst>
          <pc:docMk/>
          <pc:sldMk cId="4126498311" sldId="284"/>
        </pc:sldMkLst>
        <pc:spChg chg="mod">
          <ac:chgData name="Betsy Longendorfer" userId="b615d4e875d957fa" providerId="LiveId" clId="{5FF1674E-A82A-47CB-97BF-D6F54C706E8D}" dt="2025-04-22T21:58:54.017" v="4408" actId="27636"/>
          <ac:spMkLst>
            <pc:docMk/>
            <pc:sldMk cId="4126498311" sldId="284"/>
            <ac:spMk id="2" creationId="{2A0CAE86-D3CC-47BF-64B3-008582BD8A31}"/>
          </ac:spMkLst>
        </pc:spChg>
        <pc:spChg chg="add mod">
          <ac:chgData name="Betsy Longendorfer" userId="b615d4e875d957fa" providerId="LiveId" clId="{5FF1674E-A82A-47CB-97BF-D6F54C706E8D}" dt="2025-04-24T18:33:55.898" v="5392" actId="20577"/>
          <ac:spMkLst>
            <pc:docMk/>
            <pc:sldMk cId="4126498311" sldId="284"/>
            <ac:spMk id="3" creationId="{5DBB94F0-7541-357B-F3A3-6E53B3966B57}"/>
          </ac:spMkLst>
        </pc:spChg>
        <pc:spChg chg="add mod">
          <ac:chgData name="Betsy Longendorfer" userId="b615d4e875d957fa" providerId="LiveId" clId="{5FF1674E-A82A-47CB-97BF-D6F54C706E8D}" dt="2025-04-18T14:45:33.958" v="2794"/>
          <ac:spMkLst>
            <pc:docMk/>
            <pc:sldMk cId="4126498311" sldId="284"/>
            <ac:spMk id="4" creationId="{9E70A95B-F5DC-D3D0-12FF-0AD56608A174}"/>
          </ac:spMkLst>
        </pc:spChg>
        <pc:picChg chg="add mod">
          <ac:chgData name="Betsy Longendorfer" userId="b615d4e875d957fa" providerId="LiveId" clId="{5FF1674E-A82A-47CB-97BF-D6F54C706E8D}" dt="2025-05-13T12:20:12.082" v="16243" actId="1076"/>
          <ac:picMkLst>
            <pc:docMk/>
            <pc:sldMk cId="4126498311" sldId="284"/>
            <ac:picMk id="10" creationId="{0BE89B25-82DA-D050-A34F-68E591900A83}"/>
          </ac:picMkLst>
        </pc:picChg>
        <pc:picChg chg="add mod ord">
          <ac:chgData name="Betsy Longendorfer" userId="b615d4e875d957fa" providerId="LiveId" clId="{5FF1674E-A82A-47CB-97BF-D6F54C706E8D}" dt="2025-05-13T12:20:23.186" v="16244" actId="1076"/>
          <ac:picMkLst>
            <pc:docMk/>
            <pc:sldMk cId="4126498311" sldId="284"/>
            <ac:picMk id="12" creationId="{FCC55028-4956-352B-6B16-7223C4F7A279}"/>
          </ac:picMkLst>
        </pc:picChg>
        <pc:picChg chg="add mod">
          <ac:chgData name="Betsy Longendorfer" userId="b615d4e875d957fa" providerId="LiveId" clId="{5FF1674E-A82A-47CB-97BF-D6F54C706E8D}" dt="2025-05-13T12:19:35.354" v="16236" actId="1076"/>
          <ac:picMkLst>
            <pc:docMk/>
            <pc:sldMk cId="4126498311" sldId="284"/>
            <ac:picMk id="16" creationId="{750D7BA0-E438-E04C-68A8-C181B9CE16E1}"/>
          </ac:picMkLst>
        </pc:picChg>
      </pc:sldChg>
      <pc:sldChg chg="addSp delSp modSp new del mod ord">
        <pc:chgData name="Betsy Longendorfer" userId="b615d4e875d957fa" providerId="LiveId" clId="{5FF1674E-A82A-47CB-97BF-D6F54C706E8D}" dt="2025-04-22T22:09:00.114" v="4576" actId="2696"/>
        <pc:sldMkLst>
          <pc:docMk/>
          <pc:sldMk cId="3209512832" sldId="285"/>
        </pc:sldMkLst>
      </pc:sldChg>
      <pc:sldChg chg="modSp new mod ord modNotesTx">
        <pc:chgData name="Betsy Longendorfer" userId="b615d4e875d957fa" providerId="LiveId" clId="{5FF1674E-A82A-47CB-97BF-D6F54C706E8D}" dt="2025-05-12T13:50:23.915" v="9034" actId="20577"/>
        <pc:sldMkLst>
          <pc:docMk/>
          <pc:sldMk cId="3564887163" sldId="286"/>
        </pc:sldMkLst>
        <pc:spChg chg="mod">
          <ac:chgData name="Betsy Longendorfer" userId="b615d4e875d957fa" providerId="LiveId" clId="{5FF1674E-A82A-47CB-97BF-D6F54C706E8D}" dt="2025-04-24T00:23:09.219" v="4964" actId="20577"/>
          <ac:spMkLst>
            <pc:docMk/>
            <pc:sldMk cId="3564887163" sldId="286"/>
            <ac:spMk id="2" creationId="{9DCDD1C1-A34A-9819-CEC7-6DAF62D2C44C}"/>
          </ac:spMkLst>
        </pc:spChg>
        <pc:spChg chg="mod">
          <ac:chgData name="Betsy Longendorfer" userId="b615d4e875d957fa" providerId="LiveId" clId="{5FF1674E-A82A-47CB-97BF-D6F54C706E8D}" dt="2025-04-22T21:49:42.347" v="4338" actId="1076"/>
          <ac:spMkLst>
            <pc:docMk/>
            <pc:sldMk cId="3564887163" sldId="286"/>
            <ac:spMk id="3" creationId="{58138943-79C8-5FE7-BDBA-56202BD26E65}"/>
          </ac:spMkLst>
        </pc:spChg>
      </pc:sldChg>
      <pc:sldChg chg="add del">
        <pc:chgData name="Betsy Longendorfer" userId="b615d4e875d957fa" providerId="LiveId" clId="{5FF1674E-A82A-47CB-97BF-D6F54C706E8D}" dt="2025-04-22T22:08:00.675" v="4541"/>
        <pc:sldMkLst>
          <pc:docMk/>
          <pc:sldMk cId="589631132" sldId="287"/>
        </pc:sldMkLst>
      </pc:sldChg>
      <pc:sldChg chg="addSp delSp modSp add del mod modShow modNotesTx">
        <pc:chgData name="Betsy Longendorfer" userId="b615d4e875d957fa" providerId="LiveId" clId="{5FF1674E-A82A-47CB-97BF-D6F54C706E8D}" dt="2025-05-12T18:39:23.574" v="15051" actId="2696"/>
        <pc:sldMkLst>
          <pc:docMk/>
          <pc:sldMk cId="2168878129" sldId="287"/>
        </pc:sldMkLst>
      </pc:sldChg>
      <pc:sldChg chg="addSp delSp modSp add mod modNotesTx">
        <pc:chgData name="Betsy Longendorfer" userId="b615d4e875d957fa" providerId="LiveId" clId="{5FF1674E-A82A-47CB-97BF-D6F54C706E8D}" dt="2025-05-13T12:33:24.268" v="16804" actId="20577"/>
        <pc:sldMkLst>
          <pc:docMk/>
          <pc:sldMk cId="4252478353" sldId="288"/>
        </pc:sldMkLst>
        <pc:spChg chg="del mod">
          <ac:chgData name="Betsy Longendorfer" userId="b615d4e875d957fa" providerId="LiveId" clId="{5FF1674E-A82A-47CB-97BF-D6F54C706E8D}" dt="2025-05-13T12:31:16.280" v="16673" actId="478"/>
          <ac:spMkLst>
            <pc:docMk/>
            <pc:sldMk cId="4252478353" sldId="288"/>
            <ac:spMk id="3" creationId="{B2A0085D-B13F-4229-E5CC-35D685B2E81C}"/>
          </ac:spMkLst>
        </pc:spChg>
        <pc:spChg chg="del">
          <ac:chgData name="Betsy Longendorfer" userId="b615d4e875d957fa" providerId="LiveId" clId="{5FF1674E-A82A-47CB-97BF-D6F54C706E8D}" dt="2025-05-13T12:32:33.686" v="16782" actId="478"/>
          <ac:spMkLst>
            <pc:docMk/>
            <pc:sldMk cId="4252478353" sldId="288"/>
            <ac:spMk id="4" creationId="{3D9ED782-9633-01B2-705D-C87B256C0AD2}"/>
          </ac:spMkLst>
        </pc:spChg>
        <pc:spChg chg="mod">
          <ac:chgData name="Betsy Longendorfer" userId="b615d4e875d957fa" providerId="LiveId" clId="{5FF1674E-A82A-47CB-97BF-D6F54C706E8D}" dt="2025-05-13T12:32:40.306" v="16783" actId="1076"/>
          <ac:spMkLst>
            <pc:docMk/>
            <pc:sldMk cId="4252478353" sldId="288"/>
            <ac:spMk id="5" creationId="{5D6CC71C-1A10-C785-EA6E-31F8858615CB}"/>
          </ac:spMkLst>
        </pc:spChg>
        <pc:spChg chg="del mod">
          <ac:chgData name="Betsy Longendorfer" userId="b615d4e875d957fa" providerId="LiveId" clId="{5FF1674E-A82A-47CB-97BF-D6F54C706E8D}" dt="2025-05-13T12:31:46.231" v="16778" actId="478"/>
          <ac:spMkLst>
            <pc:docMk/>
            <pc:sldMk cId="4252478353" sldId="288"/>
            <ac:spMk id="7" creationId="{65239608-AC33-B973-7C51-479B1473D51D}"/>
          </ac:spMkLst>
        </pc:spChg>
        <pc:spChg chg="del mod">
          <ac:chgData name="Betsy Longendorfer" userId="b615d4e875d957fa" providerId="LiveId" clId="{5FF1674E-A82A-47CB-97BF-D6F54C706E8D}" dt="2025-05-13T12:31:29.362" v="16706" actId="478"/>
          <ac:spMkLst>
            <pc:docMk/>
            <pc:sldMk cId="4252478353" sldId="288"/>
            <ac:spMk id="9" creationId="{3C2259C3-096E-4214-9AFC-D062CA0CC251}"/>
          </ac:spMkLst>
        </pc:spChg>
        <pc:spChg chg="del">
          <ac:chgData name="Betsy Longendorfer" userId="b615d4e875d957fa" providerId="LiveId" clId="{5FF1674E-A82A-47CB-97BF-D6F54C706E8D}" dt="2025-05-13T12:30:25.319" v="16621" actId="478"/>
          <ac:spMkLst>
            <pc:docMk/>
            <pc:sldMk cId="4252478353" sldId="288"/>
            <ac:spMk id="12" creationId="{EE824BA6-F366-89D0-DC1C-9ED095C25D14}"/>
          </ac:spMkLst>
        </pc:spChg>
        <pc:picChg chg="add mod">
          <ac:chgData name="Betsy Longendorfer" userId="b615d4e875d957fa" providerId="LiveId" clId="{5FF1674E-A82A-47CB-97BF-D6F54C706E8D}" dt="2025-05-12T12:37:37.488" v="8459" actId="1076"/>
          <ac:picMkLst>
            <pc:docMk/>
            <pc:sldMk cId="4252478353" sldId="288"/>
            <ac:picMk id="13" creationId="{8F43E4E0-CADF-76B2-190C-C790E4BD04A2}"/>
          </ac:picMkLst>
        </pc:picChg>
      </pc:sldChg>
      <pc:sldChg chg="add del">
        <pc:chgData name="Betsy Longendorfer" userId="b615d4e875d957fa" providerId="LiveId" clId="{5FF1674E-A82A-47CB-97BF-D6F54C706E8D}" dt="2025-05-13T12:32:11.213" v="16780" actId="2696"/>
        <pc:sldMkLst>
          <pc:docMk/>
          <pc:sldMk cId="610927043" sldId="289"/>
        </pc:sldMkLst>
      </pc:sldChg>
      <pc:sldChg chg="modSp add mod modNotesTx">
        <pc:chgData name="Betsy Longendorfer" userId="b615d4e875d957fa" providerId="LiveId" clId="{5FF1674E-A82A-47CB-97BF-D6F54C706E8D}" dt="2025-05-14T20:32:34.803" v="18548" actId="20577"/>
        <pc:sldMkLst>
          <pc:docMk/>
          <pc:sldMk cId="3177412186" sldId="289"/>
        </pc:sldMkLst>
        <pc:spChg chg="mod">
          <ac:chgData name="Betsy Longendorfer" userId="b615d4e875d957fa" providerId="LiveId" clId="{5FF1674E-A82A-47CB-97BF-D6F54C706E8D}" dt="2025-05-13T17:08:45.352" v="16983" actId="20577"/>
          <ac:spMkLst>
            <pc:docMk/>
            <pc:sldMk cId="3177412186" sldId="289"/>
            <ac:spMk id="24" creationId="{D3EACAD1-9CFB-C419-B76D-2B3D6025E2B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7A29B8-AC96-47B3-AF0F-1C988BAB2C72}"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60B50BBC-23FC-4061-9A05-C146D24C75D6}">
      <dgm:prSet/>
      <dgm:spPr>
        <a:solidFill>
          <a:schemeClr val="tx2">
            <a:lumMod val="90000"/>
            <a:lumOff val="10000"/>
          </a:schemeClr>
        </a:solidFill>
      </dgm:spPr>
      <dgm:t>
        <a:bodyPr/>
        <a:lstStyle/>
        <a:p>
          <a:r>
            <a:rPr lang="en-US" dirty="0"/>
            <a:t>(40%) Delivery cost</a:t>
          </a:r>
        </a:p>
      </dgm:t>
    </dgm:pt>
    <dgm:pt modelId="{F154A42B-2BBD-4261-86BF-E78439569E65}" type="parTrans" cxnId="{3DC22623-608B-4AB0-A849-8ED80429E20B}">
      <dgm:prSet/>
      <dgm:spPr/>
      <dgm:t>
        <a:bodyPr/>
        <a:lstStyle/>
        <a:p>
          <a:endParaRPr lang="en-US"/>
        </a:p>
      </dgm:t>
    </dgm:pt>
    <dgm:pt modelId="{3B7949BE-035D-41F1-95A3-574553455EFD}" type="sibTrans" cxnId="{3DC22623-608B-4AB0-A849-8ED80429E20B}">
      <dgm:prSet/>
      <dgm:spPr/>
      <dgm:t>
        <a:bodyPr/>
        <a:lstStyle/>
        <a:p>
          <a:endParaRPr lang="en-US"/>
        </a:p>
      </dgm:t>
    </dgm:pt>
    <dgm:pt modelId="{9B8CEEEF-E642-4E89-975A-11F3573D9459}">
      <dgm:prSet custT="1"/>
      <dgm:spPr/>
      <dgm:t>
        <a:bodyPr/>
        <a:lstStyle/>
        <a:p>
          <a:r>
            <a:rPr lang="en-US" sz="2400" dirty="0"/>
            <a:t>Distribution lines, meters, </a:t>
          </a:r>
          <a:r>
            <a:rPr lang="en-US" sz="2400" dirty="0" err="1"/>
            <a:t>etc</a:t>
          </a:r>
          <a:r>
            <a:rPr lang="en-US" sz="2400" dirty="0"/>
            <a:t> managed by local utility</a:t>
          </a:r>
        </a:p>
      </dgm:t>
    </dgm:pt>
    <dgm:pt modelId="{BD086401-A8E5-4ACF-B8FD-FE0C47D6BA68}" type="parTrans" cxnId="{5037A81D-B73E-403A-9027-D684A20D6D7C}">
      <dgm:prSet/>
      <dgm:spPr/>
      <dgm:t>
        <a:bodyPr/>
        <a:lstStyle/>
        <a:p>
          <a:endParaRPr lang="en-US"/>
        </a:p>
      </dgm:t>
    </dgm:pt>
    <dgm:pt modelId="{706316CC-3005-419F-96B2-79D0825E6D6F}" type="sibTrans" cxnId="{5037A81D-B73E-403A-9027-D684A20D6D7C}">
      <dgm:prSet/>
      <dgm:spPr/>
      <dgm:t>
        <a:bodyPr/>
        <a:lstStyle/>
        <a:p>
          <a:endParaRPr lang="en-US"/>
        </a:p>
      </dgm:t>
    </dgm:pt>
    <dgm:pt modelId="{98D29FCC-B260-4622-A460-218377F9A65A}">
      <dgm:prSet custT="1"/>
      <dgm:spPr/>
      <dgm:t>
        <a:bodyPr/>
        <a:lstStyle/>
        <a:p>
          <a:r>
            <a:rPr lang="en-US" sz="2400" dirty="0"/>
            <a:t>Regulated by NJ BPU. NOT the cause of the increase.</a:t>
          </a:r>
        </a:p>
      </dgm:t>
    </dgm:pt>
    <dgm:pt modelId="{9E12724D-E8BB-45A9-AC1F-9AB727B99E87}" type="parTrans" cxnId="{91447AE5-CABC-4FB1-897A-9F52C8944E6A}">
      <dgm:prSet/>
      <dgm:spPr/>
      <dgm:t>
        <a:bodyPr/>
        <a:lstStyle/>
        <a:p>
          <a:endParaRPr lang="en-US"/>
        </a:p>
      </dgm:t>
    </dgm:pt>
    <dgm:pt modelId="{EC15089E-BDE5-496B-895E-D31A1B8E72EE}" type="sibTrans" cxnId="{91447AE5-CABC-4FB1-897A-9F52C8944E6A}">
      <dgm:prSet/>
      <dgm:spPr/>
      <dgm:t>
        <a:bodyPr/>
        <a:lstStyle/>
        <a:p>
          <a:endParaRPr lang="en-US"/>
        </a:p>
      </dgm:t>
    </dgm:pt>
    <dgm:pt modelId="{C85B0365-DAC7-48BA-BB66-EAA675BEE6D3}">
      <dgm:prSet/>
      <dgm:spPr>
        <a:solidFill>
          <a:schemeClr val="tx2">
            <a:lumMod val="90000"/>
            <a:lumOff val="10000"/>
          </a:schemeClr>
        </a:solidFill>
      </dgm:spPr>
      <dgm:t>
        <a:bodyPr/>
        <a:lstStyle/>
        <a:p>
          <a:r>
            <a:rPr lang="en-US" dirty="0"/>
            <a:t>(60%) Supply cost</a:t>
          </a:r>
        </a:p>
      </dgm:t>
    </dgm:pt>
    <dgm:pt modelId="{2F58682D-A4CF-41D7-A406-922066AC8711}" type="parTrans" cxnId="{43FEE7A2-E5C9-4FD1-A7A1-C81C0BAD598E}">
      <dgm:prSet/>
      <dgm:spPr/>
      <dgm:t>
        <a:bodyPr/>
        <a:lstStyle/>
        <a:p>
          <a:endParaRPr lang="en-US"/>
        </a:p>
      </dgm:t>
    </dgm:pt>
    <dgm:pt modelId="{4F955666-F6F6-4160-88A3-1C23C1EE6E61}" type="sibTrans" cxnId="{43FEE7A2-E5C9-4FD1-A7A1-C81C0BAD598E}">
      <dgm:prSet/>
      <dgm:spPr/>
      <dgm:t>
        <a:bodyPr/>
        <a:lstStyle/>
        <a:p>
          <a:endParaRPr lang="en-US"/>
        </a:p>
      </dgm:t>
    </dgm:pt>
    <dgm:pt modelId="{D7C9D5B8-862C-4FF7-ADAF-7B5ACB8CAD5E}">
      <dgm:prSet custT="1"/>
      <dgm:spPr/>
      <dgm:t>
        <a:bodyPr/>
        <a:lstStyle/>
        <a:p>
          <a:r>
            <a:rPr lang="en-US" sz="2400" dirty="0"/>
            <a:t>Energy cost, managed by PJM, NOT the State of NJ</a:t>
          </a:r>
        </a:p>
      </dgm:t>
    </dgm:pt>
    <dgm:pt modelId="{C0FD31A4-AFE6-409E-A7F4-EB695DEA9C8C}" type="parTrans" cxnId="{DAC8F300-8F28-47BA-A7D6-318F22041EB5}">
      <dgm:prSet/>
      <dgm:spPr/>
      <dgm:t>
        <a:bodyPr/>
        <a:lstStyle/>
        <a:p>
          <a:endParaRPr lang="en-US"/>
        </a:p>
      </dgm:t>
    </dgm:pt>
    <dgm:pt modelId="{E8AE90C7-FEF1-4632-93A8-D579DD364B7F}" type="sibTrans" cxnId="{DAC8F300-8F28-47BA-A7D6-318F22041EB5}">
      <dgm:prSet/>
      <dgm:spPr/>
      <dgm:t>
        <a:bodyPr/>
        <a:lstStyle/>
        <a:p>
          <a:endParaRPr lang="en-US"/>
        </a:p>
      </dgm:t>
    </dgm:pt>
    <dgm:pt modelId="{C3EC9E09-BA64-40E3-974E-178882530DE3}">
      <dgm:prSet custT="1"/>
      <dgm:spPr/>
      <dgm:t>
        <a:bodyPr/>
        <a:lstStyle/>
        <a:p>
          <a:r>
            <a:rPr lang="en-US" sz="2400" dirty="0"/>
            <a:t>Price is determined by auctions</a:t>
          </a:r>
        </a:p>
      </dgm:t>
    </dgm:pt>
    <dgm:pt modelId="{F85B1570-795E-49CE-B32C-9FA4211732D7}" type="parTrans" cxnId="{C019A98C-A26B-4B77-AE88-06BAC76E9314}">
      <dgm:prSet/>
      <dgm:spPr/>
      <dgm:t>
        <a:bodyPr/>
        <a:lstStyle/>
        <a:p>
          <a:endParaRPr lang="en-US"/>
        </a:p>
      </dgm:t>
    </dgm:pt>
    <dgm:pt modelId="{183AC7CF-D44C-46EC-ABC2-1CAD1781CA8C}" type="sibTrans" cxnId="{C019A98C-A26B-4B77-AE88-06BAC76E9314}">
      <dgm:prSet/>
      <dgm:spPr/>
      <dgm:t>
        <a:bodyPr/>
        <a:lstStyle/>
        <a:p>
          <a:endParaRPr lang="en-US"/>
        </a:p>
      </dgm:t>
    </dgm:pt>
    <dgm:pt modelId="{E6706185-C0F6-455E-A6C6-C7DB025D7C28}">
      <dgm:prSet custT="1"/>
      <dgm:spPr/>
      <dgm:t>
        <a:bodyPr/>
        <a:lstStyle/>
        <a:p>
          <a:r>
            <a:rPr lang="en-US" sz="2400" dirty="0"/>
            <a:t>Energy purchase: Daily auctions</a:t>
          </a:r>
        </a:p>
      </dgm:t>
    </dgm:pt>
    <dgm:pt modelId="{878677B9-8EBD-4DBD-99BE-596C96380BA7}" type="parTrans" cxnId="{D184DDB5-ECE5-4CD8-AF8E-DDFD87BCE104}">
      <dgm:prSet/>
      <dgm:spPr/>
      <dgm:t>
        <a:bodyPr/>
        <a:lstStyle/>
        <a:p>
          <a:endParaRPr lang="en-US"/>
        </a:p>
      </dgm:t>
    </dgm:pt>
    <dgm:pt modelId="{177BB561-B10B-4CA3-BE98-BEE9632DF9F0}" type="sibTrans" cxnId="{D184DDB5-ECE5-4CD8-AF8E-DDFD87BCE104}">
      <dgm:prSet/>
      <dgm:spPr/>
      <dgm:t>
        <a:bodyPr/>
        <a:lstStyle/>
        <a:p>
          <a:endParaRPr lang="en-US"/>
        </a:p>
      </dgm:t>
    </dgm:pt>
    <dgm:pt modelId="{5EDB31DC-C766-4A1C-8306-A555D91AB4BF}">
      <dgm:prSet custT="1"/>
      <dgm:spPr/>
      <dgm:t>
        <a:bodyPr/>
        <a:lstStyle/>
        <a:p>
          <a:r>
            <a:rPr lang="en-US" sz="2400" dirty="0"/>
            <a:t>Capacity purchase: Yearly auctions: THIS IS THE CAUSE</a:t>
          </a:r>
        </a:p>
      </dgm:t>
    </dgm:pt>
    <dgm:pt modelId="{5D2F4172-C52B-4B2B-A893-AA077AB0E2B2}" type="parTrans" cxnId="{A6539426-C6A2-4E37-9D39-2153C5F1A0CE}">
      <dgm:prSet/>
      <dgm:spPr/>
      <dgm:t>
        <a:bodyPr/>
        <a:lstStyle/>
        <a:p>
          <a:endParaRPr lang="en-US"/>
        </a:p>
      </dgm:t>
    </dgm:pt>
    <dgm:pt modelId="{AD55B9CD-1215-4949-BD00-2282E6589F84}" type="sibTrans" cxnId="{A6539426-C6A2-4E37-9D39-2153C5F1A0CE}">
      <dgm:prSet/>
      <dgm:spPr/>
      <dgm:t>
        <a:bodyPr/>
        <a:lstStyle/>
        <a:p>
          <a:endParaRPr lang="en-US"/>
        </a:p>
      </dgm:t>
    </dgm:pt>
    <dgm:pt modelId="{3D77254A-53C0-4C8F-92C5-DBCFCA2EED2D}">
      <dgm:prSet custT="1"/>
      <dgm:spPr/>
      <dgm:t>
        <a:bodyPr/>
        <a:lstStyle/>
        <a:p>
          <a:r>
            <a:rPr lang="en-US" sz="2400" dirty="0"/>
            <a:t>Power generators are paid simply to be available in case they are needed</a:t>
          </a:r>
        </a:p>
      </dgm:t>
    </dgm:pt>
    <dgm:pt modelId="{C8550E09-6287-4D9A-A630-F224B65EE53B}" type="parTrans" cxnId="{940F38C0-9E66-4836-97F9-36E83EA136EC}">
      <dgm:prSet/>
      <dgm:spPr/>
      <dgm:t>
        <a:bodyPr/>
        <a:lstStyle/>
        <a:p>
          <a:endParaRPr lang="en-US"/>
        </a:p>
      </dgm:t>
    </dgm:pt>
    <dgm:pt modelId="{60FB1A29-F328-40FD-91AB-B20A9B686AA5}" type="sibTrans" cxnId="{940F38C0-9E66-4836-97F9-36E83EA136EC}">
      <dgm:prSet/>
      <dgm:spPr/>
      <dgm:t>
        <a:bodyPr/>
        <a:lstStyle/>
        <a:p>
          <a:endParaRPr lang="en-US"/>
        </a:p>
      </dgm:t>
    </dgm:pt>
    <dgm:pt modelId="{C86828DB-2727-454F-8558-19B51C0075C8}" type="pres">
      <dgm:prSet presAssocID="{867A29B8-AC96-47B3-AF0F-1C988BAB2C72}" presName="Name0" presStyleCnt="0">
        <dgm:presLayoutVars>
          <dgm:dir/>
          <dgm:animLvl val="lvl"/>
          <dgm:resizeHandles val="exact"/>
        </dgm:presLayoutVars>
      </dgm:prSet>
      <dgm:spPr/>
    </dgm:pt>
    <dgm:pt modelId="{7F42E5C3-5959-4381-A6C7-8872EDB372A2}" type="pres">
      <dgm:prSet presAssocID="{60B50BBC-23FC-4061-9A05-C146D24C75D6}" presName="linNode" presStyleCnt="0"/>
      <dgm:spPr/>
    </dgm:pt>
    <dgm:pt modelId="{BE8919AB-AB40-4AE6-AC70-A67FFD1F5187}" type="pres">
      <dgm:prSet presAssocID="{60B50BBC-23FC-4061-9A05-C146D24C75D6}" presName="parentText" presStyleLbl="node1" presStyleIdx="0" presStyleCnt="2" custScaleX="81363" custScaleY="78206">
        <dgm:presLayoutVars>
          <dgm:chMax val="1"/>
          <dgm:bulletEnabled val="1"/>
        </dgm:presLayoutVars>
      </dgm:prSet>
      <dgm:spPr/>
    </dgm:pt>
    <dgm:pt modelId="{22B28AE3-CB5C-430A-AFBA-353824135578}" type="pres">
      <dgm:prSet presAssocID="{60B50BBC-23FC-4061-9A05-C146D24C75D6}" presName="descendantText" presStyleLbl="alignAccFollowNode1" presStyleIdx="0" presStyleCnt="2" custScaleX="109890" custScaleY="89302" custLinFactNeighborX="14600" custLinFactNeighborY="3878">
        <dgm:presLayoutVars>
          <dgm:bulletEnabled val="1"/>
        </dgm:presLayoutVars>
      </dgm:prSet>
      <dgm:spPr/>
    </dgm:pt>
    <dgm:pt modelId="{EF3D28AF-854C-45E7-BCEE-B80B5AB86675}" type="pres">
      <dgm:prSet presAssocID="{3B7949BE-035D-41F1-95A3-574553455EFD}" presName="sp" presStyleCnt="0"/>
      <dgm:spPr/>
    </dgm:pt>
    <dgm:pt modelId="{FB9DEA7D-2F0E-470D-A6F3-BD8BB9C2417F}" type="pres">
      <dgm:prSet presAssocID="{C85B0365-DAC7-48BA-BB66-EAA675BEE6D3}" presName="linNode" presStyleCnt="0"/>
      <dgm:spPr/>
    </dgm:pt>
    <dgm:pt modelId="{6EF5EF7C-5D96-441E-9004-6CDA2332ACFF}" type="pres">
      <dgm:prSet presAssocID="{C85B0365-DAC7-48BA-BB66-EAA675BEE6D3}" presName="parentText" presStyleLbl="node1" presStyleIdx="1" presStyleCnt="2" custScaleX="83089" custScaleY="144051">
        <dgm:presLayoutVars>
          <dgm:chMax val="1"/>
          <dgm:bulletEnabled val="1"/>
        </dgm:presLayoutVars>
      </dgm:prSet>
      <dgm:spPr/>
    </dgm:pt>
    <dgm:pt modelId="{8C450318-7C2D-416D-BB45-90AB5E1E9C8C}" type="pres">
      <dgm:prSet presAssocID="{C85B0365-DAC7-48BA-BB66-EAA675BEE6D3}" presName="descendantText" presStyleLbl="alignAccFollowNode1" presStyleIdx="1" presStyleCnt="2" custScaleX="110580" custScaleY="178811">
        <dgm:presLayoutVars>
          <dgm:bulletEnabled val="1"/>
        </dgm:presLayoutVars>
      </dgm:prSet>
      <dgm:spPr/>
    </dgm:pt>
  </dgm:ptLst>
  <dgm:cxnLst>
    <dgm:cxn modelId="{DAC8F300-8F28-47BA-A7D6-318F22041EB5}" srcId="{C85B0365-DAC7-48BA-BB66-EAA675BEE6D3}" destId="{D7C9D5B8-862C-4FF7-ADAF-7B5ACB8CAD5E}" srcOrd="0" destOrd="0" parTransId="{C0FD31A4-AFE6-409E-A7F4-EB695DEA9C8C}" sibTransId="{E8AE90C7-FEF1-4632-93A8-D579DD364B7F}"/>
    <dgm:cxn modelId="{8496161A-7D36-4BD9-8430-A295AEA16D3C}" type="presOf" srcId="{C85B0365-DAC7-48BA-BB66-EAA675BEE6D3}" destId="{6EF5EF7C-5D96-441E-9004-6CDA2332ACFF}" srcOrd="0" destOrd="0" presId="urn:microsoft.com/office/officeart/2005/8/layout/vList5"/>
    <dgm:cxn modelId="{5037A81D-B73E-403A-9027-D684A20D6D7C}" srcId="{60B50BBC-23FC-4061-9A05-C146D24C75D6}" destId="{9B8CEEEF-E642-4E89-975A-11F3573D9459}" srcOrd="0" destOrd="0" parTransId="{BD086401-A8E5-4ACF-B8FD-FE0C47D6BA68}" sibTransId="{706316CC-3005-419F-96B2-79D0825E6D6F}"/>
    <dgm:cxn modelId="{95854021-9230-4529-A9C4-54FDCD645377}" type="presOf" srcId="{E6706185-C0F6-455E-A6C6-C7DB025D7C28}" destId="{8C450318-7C2D-416D-BB45-90AB5E1E9C8C}" srcOrd="0" destOrd="2" presId="urn:microsoft.com/office/officeart/2005/8/layout/vList5"/>
    <dgm:cxn modelId="{3DC22623-608B-4AB0-A849-8ED80429E20B}" srcId="{867A29B8-AC96-47B3-AF0F-1C988BAB2C72}" destId="{60B50BBC-23FC-4061-9A05-C146D24C75D6}" srcOrd="0" destOrd="0" parTransId="{F154A42B-2BBD-4261-86BF-E78439569E65}" sibTransId="{3B7949BE-035D-41F1-95A3-574553455EFD}"/>
    <dgm:cxn modelId="{A6539426-C6A2-4E37-9D39-2153C5F1A0CE}" srcId="{C3EC9E09-BA64-40E3-974E-178882530DE3}" destId="{5EDB31DC-C766-4A1C-8306-A555D91AB4BF}" srcOrd="1" destOrd="0" parTransId="{5D2F4172-C52B-4B2B-A893-AA077AB0E2B2}" sibTransId="{AD55B9CD-1215-4949-BD00-2282E6589F84}"/>
    <dgm:cxn modelId="{1926253C-BE1C-469A-9090-034477212DA8}" type="presOf" srcId="{9B8CEEEF-E642-4E89-975A-11F3573D9459}" destId="{22B28AE3-CB5C-430A-AFBA-353824135578}" srcOrd="0" destOrd="0" presId="urn:microsoft.com/office/officeart/2005/8/layout/vList5"/>
    <dgm:cxn modelId="{3960AF64-1078-442B-A068-2313BCB99C48}" type="presOf" srcId="{3D77254A-53C0-4C8F-92C5-DBCFCA2EED2D}" destId="{8C450318-7C2D-416D-BB45-90AB5E1E9C8C}" srcOrd="0" destOrd="4" presId="urn:microsoft.com/office/officeart/2005/8/layout/vList5"/>
    <dgm:cxn modelId="{8B88724B-F4F9-4492-803C-141A1CC3691A}" type="presOf" srcId="{867A29B8-AC96-47B3-AF0F-1C988BAB2C72}" destId="{C86828DB-2727-454F-8558-19B51C0075C8}" srcOrd="0" destOrd="0" presId="urn:microsoft.com/office/officeart/2005/8/layout/vList5"/>
    <dgm:cxn modelId="{A0EE344C-4A8B-4AAF-AD2A-60A73D4EBDBD}" type="presOf" srcId="{5EDB31DC-C766-4A1C-8306-A555D91AB4BF}" destId="{8C450318-7C2D-416D-BB45-90AB5E1E9C8C}" srcOrd="0" destOrd="3" presId="urn:microsoft.com/office/officeart/2005/8/layout/vList5"/>
    <dgm:cxn modelId="{2F081E83-0B91-4693-A5FC-B5EBCFE6DDD9}" type="presOf" srcId="{98D29FCC-B260-4622-A460-218377F9A65A}" destId="{22B28AE3-CB5C-430A-AFBA-353824135578}" srcOrd="0" destOrd="1" presId="urn:microsoft.com/office/officeart/2005/8/layout/vList5"/>
    <dgm:cxn modelId="{505FC683-B189-4554-8808-DB434E6A076B}" type="presOf" srcId="{D7C9D5B8-862C-4FF7-ADAF-7B5ACB8CAD5E}" destId="{8C450318-7C2D-416D-BB45-90AB5E1E9C8C}" srcOrd="0" destOrd="0" presId="urn:microsoft.com/office/officeart/2005/8/layout/vList5"/>
    <dgm:cxn modelId="{C019A98C-A26B-4B77-AE88-06BAC76E9314}" srcId="{C85B0365-DAC7-48BA-BB66-EAA675BEE6D3}" destId="{C3EC9E09-BA64-40E3-974E-178882530DE3}" srcOrd="1" destOrd="0" parTransId="{F85B1570-795E-49CE-B32C-9FA4211732D7}" sibTransId="{183AC7CF-D44C-46EC-ABC2-1CAD1781CA8C}"/>
    <dgm:cxn modelId="{3C3ADC8F-5C7A-4A76-93B3-654DAD6236D5}" type="presOf" srcId="{C3EC9E09-BA64-40E3-974E-178882530DE3}" destId="{8C450318-7C2D-416D-BB45-90AB5E1E9C8C}" srcOrd="0" destOrd="1" presId="urn:microsoft.com/office/officeart/2005/8/layout/vList5"/>
    <dgm:cxn modelId="{43FEE7A2-E5C9-4FD1-A7A1-C81C0BAD598E}" srcId="{867A29B8-AC96-47B3-AF0F-1C988BAB2C72}" destId="{C85B0365-DAC7-48BA-BB66-EAA675BEE6D3}" srcOrd="1" destOrd="0" parTransId="{2F58682D-A4CF-41D7-A406-922066AC8711}" sibTransId="{4F955666-F6F6-4160-88A3-1C23C1EE6E61}"/>
    <dgm:cxn modelId="{D184DDB5-ECE5-4CD8-AF8E-DDFD87BCE104}" srcId="{C3EC9E09-BA64-40E3-974E-178882530DE3}" destId="{E6706185-C0F6-455E-A6C6-C7DB025D7C28}" srcOrd="0" destOrd="0" parTransId="{878677B9-8EBD-4DBD-99BE-596C96380BA7}" sibTransId="{177BB561-B10B-4CA3-BE98-BEE9632DF9F0}"/>
    <dgm:cxn modelId="{31B263BC-0F9A-4356-BA19-5B155EA58A80}" type="presOf" srcId="{60B50BBC-23FC-4061-9A05-C146D24C75D6}" destId="{BE8919AB-AB40-4AE6-AC70-A67FFD1F5187}" srcOrd="0" destOrd="0" presId="urn:microsoft.com/office/officeart/2005/8/layout/vList5"/>
    <dgm:cxn modelId="{940F38C0-9E66-4836-97F9-36E83EA136EC}" srcId="{5EDB31DC-C766-4A1C-8306-A555D91AB4BF}" destId="{3D77254A-53C0-4C8F-92C5-DBCFCA2EED2D}" srcOrd="0" destOrd="0" parTransId="{C8550E09-6287-4D9A-A630-F224B65EE53B}" sibTransId="{60FB1A29-F328-40FD-91AB-B20A9B686AA5}"/>
    <dgm:cxn modelId="{91447AE5-CABC-4FB1-897A-9F52C8944E6A}" srcId="{60B50BBC-23FC-4061-9A05-C146D24C75D6}" destId="{98D29FCC-B260-4622-A460-218377F9A65A}" srcOrd="1" destOrd="0" parTransId="{9E12724D-E8BB-45A9-AC1F-9AB727B99E87}" sibTransId="{EC15089E-BDE5-496B-895E-D31A1B8E72EE}"/>
    <dgm:cxn modelId="{3A016809-B2FC-4F0B-8009-3CD46F08817F}" type="presParOf" srcId="{C86828DB-2727-454F-8558-19B51C0075C8}" destId="{7F42E5C3-5959-4381-A6C7-8872EDB372A2}" srcOrd="0" destOrd="0" presId="urn:microsoft.com/office/officeart/2005/8/layout/vList5"/>
    <dgm:cxn modelId="{EF5F5B62-98E6-4598-9D10-4C570830821B}" type="presParOf" srcId="{7F42E5C3-5959-4381-A6C7-8872EDB372A2}" destId="{BE8919AB-AB40-4AE6-AC70-A67FFD1F5187}" srcOrd="0" destOrd="0" presId="urn:microsoft.com/office/officeart/2005/8/layout/vList5"/>
    <dgm:cxn modelId="{76ED45AA-07EF-416D-B2D3-EF490E6386BC}" type="presParOf" srcId="{7F42E5C3-5959-4381-A6C7-8872EDB372A2}" destId="{22B28AE3-CB5C-430A-AFBA-353824135578}" srcOrd="1" destOrd="0" presId="urn:microsoft.com/office/officeart/2005/8/layout/vList5"/>
    <dgm:cxn modelId="{95463601-E9A8-407C-AE34-67E8CD671E4F}" type="presParOf" srcId="{C86828DB-2727-454F-8558-19B51C0075C8}" destId="{EF3D28AF-854C-45E7-BCEE-B80B5AB86675}" srcOrd="1" destOrd="0" presId="urn:microsoft.com/office/officeart/2005/8/layout/vList5"/>
    <dgm:cxn modelId="{23D79DC1-A237-4FFB-A965-F3084ABDC63C}" type="presParOf" srcId="{C86828DB-2727-454F-8558-19B51C0075C8}" destId="{FB9DEA7D-2F0E-470D-A6F3-BD8BB9C2417F}" srcOrd="2" destOrd="0" presId="urn:microsoft.com/office/officeart/2005/8/layout/vList5"/>
    <dgm:cxn modelId="{E7281D76-0C16-4DEE-8142-E90302F7EB14}" type="presParOf" srcId="{FB9DEA7D-2F0E-470D-A6F3-BD8BB9C2417F}" destId="{6EF5EF7C-5D96-441E-9004-6CDA2332ACFF}" srcOrd="0" destOrd="0" presId="urn:microsoft.com/office/officeart/2005/8/layout/vList5"/>
    <dgm:cxn modelId="{642E20D4-06FE-459F-85A3-807D40D03E42}" type="presParOf" srcId="{FB9DEA7D-2F0E-470D-A6F3-BD8BB9C2417F}" destId="{8C450318-7C2D-416D-BB45-90AB5E1E9C8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7B7E0A-954F-419E-85F9-8C85D002F923}"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F8FB1D18-2891-4D9B-84CC-B1C0E05AF846}">
      <dgm:prSet/>
      <dgm:spPr/>
      <dgm:t>
        <a:bodyPr/>
        <a:lstStyle/>
        <a:p>
          <a:r>
            <a:rPr lang="en-US" dirty="0"/>
            <a:t>Buying Capacity</a:t>
          </a:r>
        </a:p>
      </dgm:t>
    </dgm:pt>
    <dgm:pt modelId="{4C76BE88-61A3-4311-9258-5952F3EA0D58}" type="parTrans" cxnId="{AE284307-7339-4A83-A153-74BC5FB03BBE}">
      <dgm:prSet/>
      <dgm:spPr/>
      <dgm:t>
        <a:bodyPr/>
        <a:lstStyle/>
        <a:p>
          <a:endParaRPr lang="en-US"/>
        </a:p>
      </dgm:t>
    </dgm:pt>
    <dgm:pt modelId="{841A240E-245E-4390-91EA-77B72AA09F5A}" type="sibTrans" cxnId="{AE284307-7339-4A83-A153-74BC5FB03BBE}">
      <dgm:prSet/>
      <dgm:spPr/>
      <dgm:t>
        <a:bodyPr/>
        <a:lstStyle/>
        <a:p>
          <a:endParaRPr lang="en-US"/>
        </a:p>
      </dgm:t>
    </dgm:pt>
    <dgm:pt modelId="{D3E738FA-B33D-4B59-916D-562C126417A1}">
      <dgm:prSet/>
      <dgm:spPr/>
      <dgm:t>
        <a:bodyPr/>
        <a:lstStyle/>
        <a:p>
          <a:r>
            <a:rPr lang="en-US" dirty="0"/>
            <a:t>Buying Energy</a:t>
          </a:r>
        </a:p>
      </dgm:t>
    </dgm:pt>
    <dgm:pt modelId="{0CB8198D-F164-432F-825C-9D685998CB94}" type="parTrans" cxnId="{69A26C74-4B29-4942-ADB3-6D2DD2F5C228}">
      <dgm:prSet/>
      <dgm:spPr/>
      <dgm:t>
        <a:bodyPr/>
        <a:lstStyle/>
        <a:p>
          <a:endParaRPr lang="en-US"/>
        </a:p>
      </dgm:t>
    </dgm:pt>
    <dgm:pt modelId="{21D9A94A-80FF-4BBE-BB33-9A6175B168F3}" type="sibTrans" cxnId="{69A26C74-4B29-4942-ADB3-6D2DD2F5C228}">
      <dgm:prSet/>
      <dgm:spPr/>
      <dgm:t>
        <a:bodyPr/>
        <a:lstStyle/>
        <a:p>
          <a:endParaRPr lang="en-US"/>
        </a:p>
      </dgm:t>
    </dgm:pt>
    <dgm:pt modelId="{3B0C8E9B-E4C0-41D5-8052-4273E74A2A6B}" type="pres">
      <dgm:prSet presAssocID="{D57B7E0A-954F-419E-85F9-8C85D002F923}" presName="hierChild1" presStyleCnt="0">
        <dgm:presLayoutVars>
          <dgm:chPref val="1"/>
          <dgm:dir/>
          <dgm:animOne val="branch"/>
          <dgm:animLvl val="lvl"/>
          <dgm:resizeHandles/>
        </dgm:presLayoutVars>
      </dgm:prSet>
      <dgm:spPr/>
    </dgm:pt>
    <dgm:pt modelId="{83F0BCBE-36F7-4B5B-986E-0EFA8DFC9241}" type="pres">
      <dgm:prSet presAssocID="{F8FB1D18-2891-4D9B-84CC-B1C0E05AF846}" presName="hierRoot1" presStyleCnt="0"/>
      <dgm:spPr/>
    </dgm:pt>
    <dgm:pt modelId="{B9387942-F31D-4BD0-A5B5-6086E4281BE8}" type="pres">
      <dgm:prSet presAssocID="{F8FB1D18-2891-4D9B-84CC-B1C0E05AF846}" presName="composite" presStyleCnt="0"/>
      <dgm:spPr/>
    </dgm:pt>
    <dgm:pt modelId="{EAFDFA77-DCA3-4649-8E04-84E1EC575A4D}" type="pres">
      <dgm:prSet presAssocID="{F8FB1D18-2891-4D9B-84CC-B1C0E05AF846}" presName="background" presStyleLbl="node0" presStyleIdx="0" presStyleCnt="2"/>
      <dgm:spPr/>
    </dgm:pt>
    <dgm:pt modelId="{66187494-0E18-41D1-BC1F-7AE08CE70D83}" type="pres">
      <dgm:prSet presAssocID="{F8FB1D18-2891-4D9B-84CC-B1C0E05AF846}" presName="text" presStyleLbl="fgAcc0" presStyleIdx="0" presStyleCnt="2">
        <dgm:presLayoutVars>
          <dgm:chPref val="3"/>
        </dgm:presLayoutVars>
      </dgm:prSet>
      <dgm:spPr/>
    </dgm:pt>
    <dgm:pt modelId="{E0A4E5BE-7CD9-4585-BD09-8C97FAB207B3}" type="pres">
      <dgm:prSet presAssocID="{F8FB1D18-2891-4D9B-84CC-B1C0E05AF846}" presName="hierChild2" presStyleCnt="0"/>
      <dgm:spPr/>
    </dgm:pt>
    <dgm:pt modelId="{CD58C188-52B3-4A37-AECC-28BC2F656450}" type="pres">
      <dgm:prSet presAssocID="{D3E738FA-B33D-4B59-916D-562C126417A1}" presName="hierRoot1" presStyleCnt="0"/>
      <dgm:spPr/>
    </dgm:pt>
    <dgm:pt modelId="{12A7CD39-4916-4434-B524-09500547B37E}" type="pres">
      <dgm:prSet presAssocID="{D3E738FA-B33D-4B59-916D-562C126417A1}" presName="composite" presStyleCnt="0"/>
      <dgm:spPr/>
    </dgm:pt>
    <dgm:pt modelId="{63B9B8B3-3F46-4B05-A1E0-83EC752042AC}" type="pres">
      <dgm:prSet presAssocID="{D3E738FA-B33D-4B59-916D-562C126417A1}" presName="background" presStyleLbl="node0" presStyleIdx="1" presStyleCnt="2"/>
      <dgm:spPr/>
    </dgm:pt>
    <dgm:pt modelId="{CB405E48-ED92-4C9F-8E92-075FB6B8B10B}" type="pres">
      <dgm:prSet presAssocID="{D3E738FA-B33D-4B59-916D-562C126417A1}" presName="text" presStyleLbl="fgAcc0" presStyleIdx="1" presStyleCnt="2">
        <dgm:presLayoutVars>
          <dgm:chPref val="3"/>
        </dgm:presLayoutVars>
      </dgm:prSet>
      <dgm:spPr/>
    </dgm:pt>
    <dgm:pt modelId="{C15FA3D2-B25F-44B8-8D22-D049CABFE371}" type="pres">
      <dgm:prSet presAssocID="{D3E738FA-B33D-4B59-916D-562C126417A1}" presName="hierChild2" presStyleCnt="0"/>
      <dgm:spPr/>
    </dgm:pt>
  </dgm:ptLst>
  <dgm:cxnLst>
    <dgm:cxn modelId="{AE284307-7339-4A83-A153-74BC5FB03BBE}" srcId="{D57B7E0A-954F-419E-85F9-8C85D002F923}" destId="{F8FB1D18-2891-4D9B-84CC-B1C0E05AF846}" srcOrd="0" destOrd="0" parTransId="{4C76BE88-61A3-4311-9258-5952F3EA0D58}" sibTransId="{841A240E-245E-4390-91EA-77B72AA09F5A}"/>
    <dgm:cxn modelId="{EBD7F66B-33F4-4E3A-8608-6EA81CD10CCE}" type="presOf" srcId="{F8FB1D18-2891-4D9B-84CC-B1C0E05AF846}" destId="{66187494-0E18-41D1-BC1F-7AE08CE70D83}" srcOrd="0" destOrd="0" presId="urn:microsoft.com/office/officeart/2005/8/layout/hierarchy1"/>
    <dgm:cxn modelId="{69A26C74-4B29-4942-ADB3-6D2DD2F5C228}" srcId="{D57B7E0A-954F-419E-85F9-8C85D002F923}" destId="{D3E738FA-B33D-4B59-916D-562C126417A1}" srcOrd="1" destOrd="0" parTransId="{0CB8198D-F164-432F-825C-9D685998CB94}" sibTransId="{21D9A94A-80FF-4BBE-BB33-9A6175B168F3}"/>
    <dgm:cxn modelId="{45475E7C-95A8-4860-BEE5-35E073798E31}" type="presOf" srcId="{D57B7E0A-954F-419E-85F9-8C85D002F923}" destId="{3B0C8E9B-E4C0-41D5-8052-4273E74A2A6B}" srcOrd="0" destOrd="0" presId="urn:microsoft.com/office/officeart/2005/8/layout/hierarchy1"/>
    <dgm:cxn modelId="{392B9CA5-CE66-4829-97AF-61CA89F3E7B1}" type="presOf" srcId="{D3E738FA-B33D-4B59-916D-562C126417A1}" destId="{CB405E48-ED92-4C9F-8E92-075FB6B8B10B}" srcOrd="0" destOrd="0" presId="urn:microsoft.com/office/officeart/2005/8/layout/hierarchy1"/>
    <dgm:cxn modelId="{D48901A6-59CF-45C2-B498-EBF5C5D03065}" type="presParOf" srcId="{3B0C8E9B-E4C0-41D5-8052-4273E74A2A6B}" destId="{83F0BCBE-36F7-4B5B-986E-0EFA8DFC9241}" srcOrd="0" destOrd="0" presId="urn:microsoft.com/office/officeart/2005/8/layout/hierarchy1"/>
    <dgm:cxn modelId="{C13E9FCC-0FB1-4548-A857-1DB9CFAFCEA5}" type="presParOf" srcId="{83F0BCBE-36F7-4B5B-986E-0EFA8DFC9241}" destId="{B9387942-F31D-4BD0-A5B5-6086E4281BE8}" srcOrd="0" destOrd="0" presId="urn:microsoft.com/office/officeart/2005/8/layout/hierarchy1"/>
    <dgm:cxn modelId="{9C56D10F-5305-4446-B666-C06855446F5E}" type="presParOf" srcId="{B9387942-F31D-4BD0-A5B5-6086E4281BE8}" destId="{EAFDFA77-DCA3-4649-8E04-84E1EC575A4D}" srcOrd="0" destOrd="0" presId="urn:microsoft.com/office/officeart/2005/8/layout/hierarchy1"/>
    <dgm:cxn modelId="{0EC230C1-3044-431B-8776-4958929E5017}" type="presParOf" srcId="{B9387942-F31D-4BD0-A5B5-6086E4281BE8}" destId="{66187494-0E18-41D1-BC1F-7AE08CE70D83}" srcOrd="1" destOrd="0" presId="urn:microsoft.com/office/officeart/2005/8/layout/hierarchy1"/>
    <dgm:cxn modelId="{BA15E014-A018-4D58-ABDF-52CCD46823EE}" type="presParOf" srcId="{83F0BCBE-36F7-4B5B-986E-0EFA8DFC9241}" destId="{E0A4E5BE-7CD9-4585-BD09-8C97FAB207B3}" srcOrd="1" destOrd="0" presId="urn:microsoft.com/office/officeart/2005/8/layout/hierarchy1"/>
    <dgm:cxn modelId="{8E21DD17-1F82-4B9D-AA24-E3F0C4760296}" type="presParOf" srcId="{3B0C8E9B-E4C0-41D5-8052-4273E74A2A6B}" destId="{CD58C188-52B3-4A37-AECC-28BC2F656450}" srcOrd="1" destOrd="0" presId="urn:microsoft.com/office/officeart/2005/8/layout/hierarchy1"/>
    <dgm:cxn modelId="{ACB4982D-6C4B-4786-87C0-907412D69A4E}" type="presParOf" srcId="{CD58C188-52B3-4A37-AECC-28BC2F656450}" destId="{12A7CD39-4916-4434-B524-09500547B37E}" srcOrd="0" destOrd="0" presId="urn:microsoft.com/office/officeart/2005/8/layout/hierarchy1"/>
    <dgm:cxn modelId="{055B55F2-4AA9-4473-9D71-314355CE70EA}" type="presParOf" srcId="{12A7CD39-4916-4434-B524-09500547B37E}" destId="{63B9B8B3-3F46-4B05-A1E0-83EC752042AC}" srcOrd="0" destOrd="0" presId="urn:microsoft.com/office/officeart/2005/8/layout/hierarchy1"/>
    <dgm:cxn modelId="{8E7CF075-08D5-4626-B66E-E1248B77EC27}" type="presParOf" srcId="{12A7CD39-4916-4434-B524-09500547B37E}" destId="{CB405E48-ED92-4C9F-8E92-075FB6B8B10B}" srcOrd="1" destOrd="0" presId="urn:microsoft.com/office/officeart/2005/8/layout/hierarchy1"/>
    <dgm:cxn modelId="{F568252D-CF2C-4721-8423-F211E1354AA6}" type="presParOf" srcId="{CD58C188-52B3-4A37-AECC-28BC2F656450}" destId="{C15FA3D2-B25F-44B8-8D22-D049CABFE3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7B7E0A-954F-419E-85F9-8C85D002F923}"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8FB1D18-2891-4D9B-84CC-B1C0E05AF846}">
      <dgm:prSet/>
      <dgm:spPr/>
      <dgm:t>
        <a:bodyPr/>
        <a:lstStyle/>
        <a:p>
          <a:r>
            <a:rPr lang="en-US"/>
            <a:t>For You Now</a:t>
          </a:r>
        </a:p>
      </dgm:t>
    </dgm:pt>
    <dgm:pt modelId="{4C76BE88-61A3-4311-9258-5952F3EA0D58}" type="parTrans" cxnId="{AE284307-7339-4A83-A153-74BC5FB03BBE}">
      <dgm:prSet/>
      <dgm:spPr/>
      <dgm:t>
        <a:bodyPr/>
        <a:lstStyle/>
        <a:p>
          <a:endParaRPr lang="en-US"/>
        </a:p>
      </dgm:t>
    </dgm:pt>
    <dgm:pt modelId="{841A240E-245E-4390-91EA-77B72AA09F5A}" type="sibTrans" cxnId="{AE284307-7339-4A83-A153-74BC5FB03BBE}">
      <dgm:prSet/>
      <dgm:spPr/>
      <dgm:t>
        <a:bodyPr/>
        <a:lstStyle/>
        <a:p>
          <a:endParaRPr lang="en-US"/>
        </a:p>
      </dgm:t>
    </dgm:pt>
    <dgm:pt modelId="{D3E738FA-B33D-4B59-916D-562C126417A1}">
      <dgm:prSet/>
      <dgm:spPr/>
      <dgm:t>
        <a:bodyPr/>
        <a:lstStyle/>
        <a:p>
          <a:r>
            <a:rPr lang="en-US"/>
            <a:t>For Everyone Later</a:t>
          </a:r>
        </a:p>
      </dgm:t>
    </dgm:pt>
    <dgm:pt modelId="{0CB8198D-F164-432F-825C-9D685998CB94}" type="parTrans" cxnId="{69A26C74-4B29-4942-ADB3-6D2DD2F5C228}">
      <dgm:prSet/>
      <dgm:spPr/>
      <dgm:t>
        <a:bodyPr/>
        <a:lstStyle/>
        <a:p>
          <a:endParaRPr lang="en-US"/>
        </a:p>
      </dgm:t>
    </dgm:pt>
    <dgm:pt modelId="{21D9A94A-80FF-4BBE-BB33-9A6175B168F3}" type="sibTrans" cxnId="{69A26C74-4B29-4942-ADB3-6D2DD2F5C228}">
      <dgm:prSet/>
      <dgm:spPr/>
      <dgm:t>
        <a:bodyPr/>
        <a:lstStyle/>
        <a:p>
          <a:endParaRPr lang="en-US"/>
        </a:p>
      </dgm:t>
    </dgm:pt>
    <dgm:pt modelId="{3B0C8E9B-E4C0-41D5-8052-4273E74A2A6B}" type="pres">
      <dgm:prSet presAssocID="{D57B7E0A-954F-419E-85F9-8C85D002F923}" presName="hierChild1" presStyleCnt="0">
        <dgm:presLayoutVars>
          <dgm:chPref val="1"/>
          <dgm:dir/>
          <dgm:animOne val="branch"/>
          <dgm:animLvl val="lvl"/>
          <dgm:resizeHandles/>
        </dgm:presLayoutVars>
      </dgm:prSet>
      <dgm:spPr/>
    </dgm:pt>
    <dgm:pt modelId="{83F0BCBE-36F7-4B5B-986E-0EFA8DFC9241}" type="pres">
      <dgm:prSet presAssocID="{F8FB1D18-2891-4D9B-84CC-B1C0E05AF846}" presName="hierRoot1" presStyleCnt="0"/>
      <dgm:spPr/>
    </dgm:pt>
    <dgm:pt modelId="{B9387942-F31D-4BD0-A5B5-6086E4281BE8}" type="pres">
      <dgm:prSet presAssocID="{F8FB1D18-2891-4D9B-84CC-B1C0E05AF846}" presName="composite" presStyleCnt="0"/>
      <dgm:spPr/>
    </dgm:pt>
    <dgm:pt modelId="{EAFDFA77-DCA3-4649-8E04-84E1EC575A4D}" type="pres">
      <dgm:prSet presAssocID="{F8FB1D18-2891-4D9B-84CC-B1C0E05AF846}" presName="background" presStyleLbl="node0" presStyleIdx="0" presStyleCnt="2"/>
      <dgm:spPr/>
    </dgm:pt>
    <dgm:pt modelId="{66187494-0E18-41D1-BC1F-7AE08CE70D83}" type="pres">
      <dgm:prSet presAssocID="{F8FB1D18-2891-4D9B-84CC-B1C0E05AF846}" presName="text" presStyleLbl="fgAcc0" presStyleIdx="0" presStyleCnt="2">
        <dgm:presLayoutVars>
          <dgm:chPref val="3"/>
        </dgm:presLayoutVars>
      </dgm:prSet>
      <dgm:spPr/>
    </dgm:pt>
    <dgm:pt modelId="{E0A4E5BE-7CD9-4585-BD09-8C97FAB207B3}" type="pres">
      <dgm:prSet presAssocID="{F8FB1D18-2891-4D9B-84CC-B1C0E05AF846}" presName="hierChild2" presStyleCnt="0"/>
      <dgm:spPr/>
    </dgm:pt>
    <dgm:pt modelId="{CD58C188-52B3-4A37-AECC-28BC2F656450}" type="pres">
      <dgm:prSet presAssocID="{D3E738FA-B33D-4B59-916D-562C126417A1}" presName="hierRoot1" presStyleCnt="0"/>
      <dgm:spPr/>
    </dgm:pt>
    <dgm:pt modelId="{12A7CD39-4916-4434-B524-09500547B37E}" type="pres">
      <dgm:prSet presAssocID="{D3E738FA-B33D-4B59-916D-562C126417A1}" presName="composite" presStyleCnt="0"/>
      <dgm:spPr/>
    </dgm:pt>
    <dgm:pt modelId="{63B9B8B3-3F46-4B05-A1E0-83EC752042AC}" type="pres">
      <dgm:prSet presAssocID="{D3E738FA-B33D-4B59-916D-562C126417A1}" presName="background" presStyleLbl="node0" presStyleIdx="1" presStyleCnt="2"/>
      <dgm:spPr/>
    </dgm:pt>
    <dgm:pt modelId="{CB405E48-ED92-4C9F-8E92-075FB6B8B10B}" type="pres">
      <dgm:prSet presAssocID="{D3E738FA-B33D-4B59-916D-562C126417A1}" presName="text" presStyleLbl="fgAcc0" presStyleIdx="1" presStyleCnt="2">
        <dgm:presLayoutVars>
          <dgm:chPref val="3"/>
        </dgm:presLayoutVars>
      </dgm:prSet>
      <dgm:spPr/>
    </dgm:pt>
    <dgm:pt modelId="{C15FA3D2-B25F-44B8-8D22-D049CABFE371}" type="pres">
      <dgm:prSet presAssocID="{D3E738FA-B33D-4B59-916D-562C126417A1}" presName="hierChild2" presStyleCnt="0"/>
      <dgm:spPr/>
    </dgm:pt>
  </dgm:ptLst>
  <dgm:cxnLst>
    <dgm:cxn modelId="{AE284307-7339-4A83-A153-74BC5FB03BBE}" srcId="{D57B7E0A-954F-419E-85F9-8C85D002F923}" destId="{F8FB1D18-2891-4D9B-84CC-B1C0E05AF846}" srcOrd="0" destOrd="0" parTransId="{4C76BE88-61A3-4311-9258-5952F3EA0D58}" sibTransId="{841A240E-245E-4390-91EA-77B72AA09F5A}"/>
    <dgm:cxn modelId="{EBD7F66B-33F4-4E3A-8608-6EA81CD10CCE}" type="presOf" srcId="{F8FB1D18-2891-4D9B-84CC-B1C0E05AF846}" destId="{66187494-0E18-41D1-BC1F-7AE08CE70D83}" srcOrd="0" destOrd="0" presId="urn:microsoft.com/office/officeart/2005/8/layout/hierarchy1"/>
    <dgm:cxn modelId="{69A26C74-4B29-4942-ADB3-6D2DD2F5C228}" srcId="{D57B7E0A-954F-419E-85F9-8C85D002F923}" destId="{D3E738FA-B33D-4B59-916D-562C126417A1}" srcOrd="1" destOrd="0" parTransId="{0CB8198D-F164-432F-825C-9D685998CB94}" sibTransId="{21D9A94A-80FF-4BBE-BB33-9A6175B168F3}"/>
    <dgm:cxn modelId="{45475E7C-95A8-4860-BEE5-35E073798E31}" type="presOf" srcId="{D57B7E0A-954F-419E-85F9-8C85D002F923}" destId="{3B0C8E9B-E4C0-41D5-8052-4273E74A2A6B}" srcOrd="0" destOrd="0" presId="urn:microsoft.com/office/officeart/2005/8/layout/hierarchy1"/>
    <dgm:cxn modelId="{392B9CA5-CE66-4829-97AF-61CA89F3E7B1}" type="presOf" srcId="{D3E738FA-B33D-4B59-916D-562C126417A1}" destId="{CB405E48-ED92-4C9F-8E92-075FB6B8B10B}" srcOrd="0" destOrd="0" presId="urn:microsoft.com/office/officeart/2005/8/layout/hierarchy1"/>
    <dgm:cxn modelId="{D48901A6-59CF-45C2-B498-EBF5C5D03065}" type="presParOf" srcId="{3B0C8E9B-E4C0-41D5-8052-4273E74A2A6B}" destId="{83F0BCBE-36F7-4B5B-986E-0EFA8DFC9241}" srcOrd="0" destOrd="0" presId="urn:microsoft.com/office/officeart/2005/8/layout/hierarchy1"/>
    <dgm:cxn modelId="{C13E9FCC-0FB1-4548-A857-1DB9CFAFCEA5}" type="presParOf" srcId="{83F0BCBE-36F7-4B5B-986E-0EFA8DFC9241}" destId="{B9387942-F31D-4BD0-A5B5-6086E4281BE8}" srcOrd="0" destOrd="0" presId="urn:microsoft.com/office/officeart/2005/8/layout/hierarchy1"/>
    <dgm:cxn modelId="{9C56D10F-5305-4446-B666-C06855446F5E}" type="presParOf" srcId="{B9387942-F31D-4BD0-A5B5-6086E4281BE8}" destId="{EAFDFA77-DCA3-4649-8E04-84E1EC575A4D}" srcOrd="0" destOrd="0" presId="urn:microsoft.com/office/officeart/2005/8/layout/hierarchy1"/>
    <dgm:cxn modelId="{0EC230C1-3044-431B-8776-4958929E5017}" type="presParOf" srcId="{B9387942-F31D-4BD0-A5B5-6086E4281BE8}" destId="{66187494-0E18-41D1-BC1F-7AE08CE70D83}" srcOrd="1" destOrd="0" presId="urn:microsoft.com/office/officeart/2005/8/layout/hierarchy1"/>
    <dgm:cxn modelId="{BA15E014-A018-4D58-ABDF-52CCD46823EE}" type="presParOf" srcId="{83F0BCBE-36F7-4B5B-986E-0EFA8DFC9241}" destId="{E0A4E5BE-7CD9-4585-BD09-8C97FAB207B3}" srcOrd="1" destOrd="0" presId="urn:microsoft.com/office/officeart/2005/8/layout/hierarchy1"/>
    <dgm:cxn modelId="{8E21DD17-1F82-4B9D-AA24-E3F0C4760296}" type="presParOf" srcId="{3B0C8E9B-E4C0-41D5-8052-4273E74A2A6B}" destId="{CD58C188-52B3-4A37-AECC-28BC2F656450}" srcOrd="1" destOrd="0" presId="urn:microsoft.com/office/officeart/2005/8/layout/hierarchy1"/>
    <dgm:cxn modelId="{ACB4982D-6C4B-4786-87C0-907412D69A4E}" type="presParOf" srcId="{CD58C188-52B3-4A37-AECC-28BC2F656450}" destId="{12A7CD39-4916-4434-B524-09500547B37E}" srcOrd="0" destOrd="0" presId="urn:microsoft.com/office/officeart/2005/8/layout/hierarchy1"/>
    <dgm:cxn modelId="{055B55F2-4AA9-4473-9D71-314355CE70EA}" type="presParOf" srcId="{12A7CD39-4916-4434-B524-09500547B37E}" destId="{63B9B8B3-3F46-4B05-A1E0-83EC752042AC}" srcOrd="0" destOrd="0" presId="urn:microsoft.com/office/officeart/2005/8/layout/hierarchy1"/>
    <dgm:cxn modelId="{8E7CF075-08D5-4626-B66E-E1248B77EC27}" type="presParOf" srcId="{12A7CD39-4916-4434-B524-09500547B37E}" destId="{CB405E48-ED92-4C9F-8E92-075FB6B8B10B}" srcOrd="1" destOrd="0" presId="urn:microsoft.com/office/officeart/2005/8/layout/hierarchy1"/>
    <dgm:cxn modelId="{F568252D-CF2C-4721-8423-F211E1354AA6}" type="presParOf" srcId="{CD58C188-52B3-4A37-AECC-28BC2F656450}" destId="{C15FA3D2-B25F-44B8-8D22-D049CABFE37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28AE3-CB5C-430A-AFBA-353824135578}">
      <dsp:nvSpPr>
        <dsp:cNvPr id="0" name=""/>
        <dsp:cNvSpPr/>
      </dsp:nvSpPr>
      <dsp:spPr>
        <a:xfrm rot="5400000">
          <a:off x="6765748" y="-3184682"/>
          <a:ext cx="1515677" cy="81611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Distribution lines, meters, </a:t>
          </a:r>
          <a:r>
            <a:rPr lang="en-US" sz="2400" kern="1200" dirty="0" err="1"/>
            <a:t>etc</a:t>
          </a:r>
          <a:r>
            <a:rPr lang="en-US" sz="2400" kern="1200" dirty="0"/>
            <a:t> managed by local utility</a:t>
          </a:r>
        </a:p>
        <a:p>
          <a:pPr marL="228600" lvl="1" indent="-228600" algn="l" defTabSz="1066800">
            <a:lnSpc>
              <a:spcPct val="90000"/>
            </a:lnSpc>
            <a:spcBef>
              <a:spcPct val="0"/>
            </a:spcBef>
            <a:spcAft>
              <a:spcPct val="15000"/>
            </a:spcAft>
            <a:buChar char="•"/>
          </a:pPr>
          <a:r>
            <a:rPr lang="en-US" sz="2400" kern="1200" dirty="0"/>
            <a:t>Regulated by NJ BPU. NOT the cause of the increase.</a:t>
          </a:r>
        </a:p>
      </dsp:txBody>
      <dsp:txXfrm rot="-5400000">
        <a:off x="3443004" y="212051"/>
        <a:ext cx="8087178" cy="1367699"/>
      </dsp:txXfrm>
    </dsp:sp>
    <dsp:sp modelId="{BE8919AB-AB40-4AE6-AC70-A67FFD1F5187}">
      <dsp:nvSpPr>
        <dsp:cNvPr id="0" name=""/>
        <dsp:cNvSpPr/>
      </dsp:nvSpPr>
      <dsp:spPr>
        <a:xfrm>
          <a:off x="291" y="487"/>
          <a:ext cx="3398940" cy="1659188"/>
        </a:xfrm>
        <a:prstGeom prst="roundRect">
          <a:avLst/>
        </a:prstGeom>
        <a:solidFill>
          <a:schemeClr val="tx2">
            <a:lumMod val="90000"/>
            <a:lumOff val="1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(40%) Delivery cost</a:t>
          </a:r>
        </a:p>
      </dsp:txBody>
      <dsp:txXfrm>
        <a:off x="81286" y="81482"/>
        <a:ext cx="3236950" cy="1497198"/>
      </dsp:txXfrm>
    </dsp:sp>
    <dsp:sp modelId="{8C450318-7C2D-416D-BB45-90AB5E1E9C8C}">
      <dsp:nvSpPr>
        <dsp:cNvPr id="0" name=""/>
        <dsp:cNvSpPr/>
      </dsp:nvSpPr>
      <dsp:spPr>
        <a:xfrm rot="5400000">
          <a:off x="6008309" y="-784316"/>
          <a:ext cx="3034867" cy="815627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Energy cost, managed by PJM, NOT the State of NJ</a:t>
          </a:r>
        </a:p>
        <a:p>
          <a:pPr marL="228600" lvl="1" indent="-228600" algn="l" defTabSz="1066800">
            <a:lnSpc>
              <a:spcPct val="90000"/>
            </a:lnSpc>
            <a:spcBef>
              <a:spcPct val="0"/>
            </a:spcBef>
            <a:spcAft>
              <a:spcPct val="15000"/>
            </a:spcAft>
            <a:buChar char="•"/>
          </a:pPr>
          <a:r>
            <a:rPr lang="en-US" sz="2400" kern="1200" dirty="0"/>
            <a:t>Price is determined by auctions</a:t>
          </a:r>
        </a:p>
        <a:p>
          <a:pPr marL="457200" lvl="2" indent="-228600" algn="l" defTabSz="1066800">
            <a:lnSpc>
              <a:spcPct val="90000"/>
            </a:lnSpc>
            <a:spcBef>
              <a:spcPct val="0"/>
            </a:spcBef>
            <a:spcAft>
              <a:spcPct val="15000"/>
            </a:spcAft>
            <a:buChar char="•"/>
          </a:pPr>
          <a:r>
            <a:rPr lang="en-US" sz="2400" kern="1200" dirty="0"/>
            <a:t>Energy purchase: Daily auctions</a:t>
          </a:r>
        </a:p>
        <a:p>
          <a:pPr marL="457200" lvl="2" indent="-228600" algn="l" defTabSz="1066800">
            <a:lnSpc>
              <a:spcPct val="90000"/>
            </a:lnSpc>
            <a:spcBef>
              <a:spcPct val="0"/>
            </a:spcBef>
            <a:spcAft>
              <a:spcPct val="15000"/>
            </a:spcAft>
            <a:buChar char="•"/>
          </a:pPr>
          <a:r>
            <a:rPr lang="en-US" sz="2400" kern="1200" dirty="0"/>
            <a:t>Capacity purchase: Yearly auctions: THIS IS THE CAUSE</a:t>
          </a:r>
        </a:p>
        <a:p>
          <a:pPr marL="685800" lvl="3" indent="-228600" algn="l" defTabSz="1066800">
            <a:lnSpc>
              <a:spcPct val="90000"/>
            </a:lnSpc>
            <a:spcBef>
              <a:spcPct val="0"/>
            </a:spcBef>
            <a:spcAft>
              <a:spcPct val="15000"/>
            </a:spcAft>
            <a:buChar char="•"/>
          </a:pPr>
          <a:r>
            <a:rPr lang="en-US" sz="2400" kern="1200" dirty="0"/>
            <a:t>Power generators are paid simply to be available in case they are needed</a:t>
          </a:r>
        </a:p>
      </dsp:txBody>
      <dsp:txXfrm rot="-5400000">
        <a:off x="3447607" y="1924536"/>
        <a:ext cx="8008121" cy="2738567"/>
      </dsp:txXfrm>
    </dsp:sp>
    <dsp:sp modelId="{6EF5EF7C-5D96-441E-9004-6CDA2332ACFF}">
      <dsp:nvSpPr>
        <dsp:cNvPr id="0" name=""/>
        <dsp:cNvSpPr/>
      </dsp:nvSpPr>
      <dsp:spPr>
        <a:xfrm>
          <a:off x="291" y="1765754"/>
          <a:ext cx="3447316" cy="3056130"/>
        </a:xfrm>
        <a:prstGeom prst="roundRect">
          <a:avLst/>
        </a:prstGeom>
        <a:solidFill>
          <a:schemeClr val="tx2">
            <a:lumMod val="90000"/>
            <a:lumOff val="1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(60%) Supply cost</a:t>
          </a:r>
        </a:p>
      </dsp:txBody>
      <dsp:txXfrm>
        <a:off x="149479" y="1914942"/>
        <a:ext cx="3148940" cy="2757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FA77-DCA3-4649-8E04-84E1EC575A4D}">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87494-0E18-41D1-BC1F-7AE08CE70D83}">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Buying Capacity</a:t>
          </a:r>
        </a:p>
      </dsp:txBody>
      <dsp:txXfrm>
        <a:off x="608661" y="692298"/>
        <a:ext cx="4508047" cy="2799040"/>
      </dsp:txXfrm>
    </dsp:sp>
    <dsp:sp modelId="{63B9B8B3-3F46-4B05-A1E0-83EC752042AC}">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05E48-ED92-4C9F-8E92-075FB6B8B10B}">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Buying Energy</a:t>
          </a:r>
        </a:p>
      </dsp:txBody>
      <dsp:txXfrm>
        <a:off x="6331365" y="692298"/>
        <a:ext cx="4508047" cy="2799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DFA77-DCA3-4649-8E04-84E1EC575A4D}">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87494-0E18-41D1-BC1F-7AE08CE70D83}">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a:t>For You Now</a:t>
          </a:r>
        </a:p>
      </dsp:txBody>
      <dsp:txXfrm>
        <a:off x="608661" y="692298"/>
        <a:ext cx="4508047" cy="2799040"/>
      </dsp:txXfrm>
    </dsp:sp>
    <dsp:sp modelId="{63B9B8B3-3F46-4B05-A1E0-83EC752042AC}">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405E48-ED92-4C9F-8E92-075FB6B8B10B}">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a:t>For Everyone Later</a:t>
          </a:r>
        </a:p>
      </dsp:txBody>
      <dsp:txXfrm>
        <a:off x="6331365" y="692298"/>
        <a:ext cx="4508047" cy="27990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6B6C8-B00E-40A9-BC15-31491A9DB771}"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69DC2-C335-45F4-9A22-05E01CE8F0C0}" type="slidenum">
              <a:rPr lang="en-US" smtClean="0"/>
              <a:t>‹#›</a:t>
            </a:fld>
            <a:endParaRPr lang="en-US"/>
          </a:p>
        </p:txBody>
      </p:sp>
    </p:spTree>
    <p:extLst>
      <p:ext uri="{BB962C8B-B14F-4D97-AF65-F5344CB8AC3E}">
        <p14:creationId xmlns:p14="http://schemas.microsoft.com/office/powerpoint/2010/main" val="31190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heard that NJ customers will get an Increase in electric rates of about 20% in June. Why is that? What can you do?</a:t>
            </a:r>
          </a:p>
          <a:p>
            <a:endParaRPr lang="en-US" dirty="0"/>
          </a:p>
          <a:p>
            <a:r>
              <a:rPr lang="en-US" dirty="0"/>
              <a:t>NJECN is group of volunteers and clean energy advocates who can help advise you for free on various electrification projects for your home.</a:t>
            </a:r>
          </a:p>
          <a:p>
            <a:r>
              <a:rPr lang="en-US" dirty="0"/>
              <a:t>We felt obliged to make a statement about why this increase is happening, because we don’t want it to be unfairly blamed on clean energy.</a:t>
            </a:r>
          </a:p>
          <a:p>
            <a:endParaRPr lang="en-US" dirty="0"/>
          </a:p>
          <a:p>
            <a:endParaRPr lang="en-US" dirty="0"/>
          </a:p>
          <a:p>
            <a:r>
              <a:rPr lang="en-US" dirty="0"/>
              <a:t>Last month, we gave the short version. This month, we’re looking in more detail at how electricity rates are set, so that you can judge the conflicting reports yourself. We also provide recommendations about what you can do individually, or what all of us can do together.</a:t>
            </a:r>
          </a:p>
          <a:p>
            <a:endParaRPr lang="en-US" dirty="0"/>
          </a:p>
          <a:p>
            <a:endParaRPr lang="en-US" dirty="0"/>
          </a:p>
        </p:txBody>
      </p:sp>
      <p:sp>
        <p:nvSpPr>
          <p:cNvPr id="4" name="Slide Number Placeholder 3"/>
          <p:cNvSpPr>
            <a:spLocks noGrp="1"/>
          </p:cNvSpPr>
          <p:nvPr>
            <p:ph type="sldNum" sz="quarter" idx="5"/>
          </p:nvPr>
        </p:nvSpPr>
        <p:spPr/>
        <p:txBody>
          <a:bodyPr/>
          <a:lstStyle/>
          <a:p>
            <a:fld id="{3DB69DC2-C335-45F4-9A22-05E01CE8F0C0}" type="slidenum">
              <a:rPr lang="en-US" smtClean="0"/>
              <a:t>1</a:t>
            </a:fld>
            <a:endParaRPr lang="en-US"/>
          </a:p>
        </p:txBody>
      </p:sp>
    </p:spTree>
    <p:extLst>
      <p:ext uri="{BB962C8B-B14F-4D97-AF65-F5344CB8AC3E}">
        <p14:creationId xmlns:p14="http://schemas.microsoft.com/office/powerpoint/2010/main" val="226926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8AD36-092D-C4CB-3D32-C591D00BC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BB24C0-2C73-FB0F-05CC-A709D3F7A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54F266-F43F-A7DF-E487-AC7367BE7005}"/>
              </a:ext>
            </a:extLst>
          </p:cNvPr>
          <p:cNvSpPr>
            <a:spLocks noGrp="1"/>
          </p:cNvSpPr>
          <p:nvPr>
            <p:ph type="body" idx="1"/>
          </p:nvPr>
        </p:nvSpPr>
        <p:spPr/>
        <p:txBody>
          <a:bodyPr/>
          <a:lstStyle/>
          <a:p>
            <a:r>
              <a:rPr lang="en-US" dirty="0"/>
              <a:t>Now that you know how the grid operates, let’s look at how energy is purchased to supply the forecasted need. We said that 60% of your bill is the Supply Cost. Where does that come from? Basically, there are 2 parts  - Capacity and Energy, so let’s look at each of these.  Remember that “Capacity” is the cost to pay suppliers to “stand by” in case they are needed.</a:t>
            </a:r>
          </a:p>
          <a:p>
            <a:r>
              <a:rPr lang="en-US" dirty="0"/>
              <a:t>15% of the supply cost is for Capacity, 75% for the actual energy, 10% for other services.</a:t>
            </a:r>
          </a:p>
          <a:p>
            <a:endParaRPr lang="en-US" dirty="0"/>
          </a:p>
        </p:txBody>
      </p:sp>
      <p:sp>
        <p:nvSpPr>
          <p:cNvPr id="4" name="Slide Number Placeholder 3">
            <a:extLst>
              <a:ext uri="{FF2B5EF4-FFF2-40B4-BE49-F238E27FC236}">
                <a16:creationId xmlns:a16="http://schemas.microsoft.com/office/drawing/2014/main" id="{46081BF3-ED81-D308-29CC-60F16F8269A6}"/>
              </a:ext>
            </a:extLst>
          </p:cNvPr>
          <p:cNvSpPr>
            <a:spLocks noGrp="1"/>
          </p:cNvSpPr>
          <p:nvPr>
            <p:ph type="sldNum" sz="quarter" idx="5"/>
          </p:nvPr>
        </p:nvSpPr>
        <p:spPr/>
        <p:txBody>
          <a:bodyPr/>
          <a:lstStyle/>
          <a:p>
            <a:fld id="{3DB69DC2-C335-45F4-9A22-05E01CE8F0C0}" type="slidenum">
              <a:rPr lang="en-US" smtClean="0"/>
              <a:t>10</a:t>
            </a:fld>
            <a:endParaRPr lang="en-US"/>
          </a:p>
        </p:txBody>
      </p:sp>
    </p:spTree>
    <p:extLst>
      <p:ext uri="{BB962C8B-B14F-4D97-AF65-F5344CB8AC3E}">
        <p14:creationId xmlns:p14="http://schemas.microsoft.com/office/powerpoint/2010/main" val="340583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explain capacity, let’s make an analogy to paying firefighters.  We pay them to be available in case we need them. If there’s an actual fire, we could also pay them overtime, or we could place an emergency call to neighboring towns to ask for help from their firefighters.</a:t>
            </a:r>
          </a:p>
          <a:p>
            <a:r>
              <a:rPr lang="en-US" dirty="0"/>
              <a:t>So, we pay energy suppliers to stand by. We pay their fixed costs and if they actually supply energy, then we pay them for the energy also. But, they have to be guaranteed to be available, so only firm capacity suppliers, like natural gas/nuclear/coal are eligible (not strictly true, but that’s another whole level of detail). </a:t>
            </a:r>
          </a:p>
          <a:p>
            <a:r>
              <a:rPr lang="en-US" dirty="0"/>
              <a:t>How do we choose which suppliers to pay and how much? By auctions. (Read slide)</a:t>
            </a:r>
          </a:p>
        </p:txBody>
      </p:sp>
      <p:sp>
        <p:nvSpPr>
          <p:cNvPr id="4" name="Slide Number Placeholder 3"/>
          <p:cNvSpPr>
            <a:spLocks noGrp="1"/>
          </p:cNvSpPr>
          <p:nvPr>
            <p:ph type="sldNum" sz="quarter" idx="5"/>
          </p:nvPr>
        </p:nvSpPr>
        <p:spPr/>
        <p:txBody>
          <a:bodyPr/>
          <a:lstStyle/>
          <a:p>
            <a:fld id="{3DB69DC2-C335-45F4-9A22-05E01CE8F0C0}" type="slidenum">
              <a:rPr lang="en-US" smtClean="0"/>
              <a:t>11</a:t>
            </a:fld>
            <a:endParaRPr lang="en-US"/>
          </a:p>
        </p:txBody>
      </p:sp>
    </p:spTree>
    <p:extLst>
      <p:ext uri="{BB962C8B-B14F-4D97-AF65-F5344CB8AC3E}">
        <p14:creationId xmlns:p14="http://schemas.microsoft.com/office/powerpoint/2010/main" val="322038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shift to talking about buying the actual energy on a daily basis. (Read slide)</a:t>
            </a:r>
          </a:p>
        </p:txBody>
      </p:sp>
      <p:sp>
        <p:nvSpPr>
          <p:cNvPr id="4" name="Slide Number Placeholder 3"/>
          <p:cNvSpPr>
            <a:spLocks noGrp="1"/>
          </p:cNvSpPr>
          <p:nvPr>
            <p:ph type="sldNum" sz="quarter" idx="5"/>
          </p:nvPr>
        </p:nvSpPr>
        <p:spPr/>
        <p:txBody>
          <a:bodyPr/>
          <a:lstStyle/>
          <a:p>
            <a:fld id="{3DB69DC2-C335-45F4-9A22-05E01CE8F0C0}" type="slidenum">
              <a:rPr lang="en-US" smtClean="0"/>
              <a:t>12</a:t>
            </a:fld>
            <a:endParaRPr lang="en-US"/>
          </a:p>
        </p:txBody>
      </p:sp>
    </p:spTree>
    <p:extLst>
      <p:ext uri="{BB962C8B-B14F-4D97-AF65-F5344CB8AC3E}">
        <p14:creationId xmlns:p14="http://schemas.microsoft.com/office/powerpoint/2010/main" val="203047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on the last slide, the PEAK determines the price, since enough suppliers are selected to meet the peak, and they ALL are paid the same price as the last one in. So, the name of the game in holding down energy prices is to bring down the peak. Here is an example of how the peak can be reduced.</a:t>
            </a:r>
          </a:p>
          <a:p>
            <a:r>
              <a:rPr lang="en-US" dirty="0"/>
              <a:t>We see the “duck curve” we talked about earlier, and this one looks more like a duck! You can see the demand rise in the morning, decline a little, then peak in the afternoon. You can also see that solar renewables supply a LOT of energy in the middle of the day and then decline as evening approaches, and while it is active, it is reducing the power that is required from all other sources, and in fact it can even supply more energy than the grid requires. That extra energy COULD be used to charge batteries. Then the batteries can be used to supply power during the peak, just as solar is declining and thereby holding down the energy that is required from other sources.</a:t>
            </a:r>
          </a:p>
          <a:p>
            <a:r>
              <a:rPr lang="en-US" dirty="0"/>
              <a:t>There are also effects from Grid Optimization, e.g. Demand Response, where customers agree to cut their usage on cue from their utilities, to bring down the peak. So for example, </a:t>
            </a:r>
            <a:r>
              <a:rPr lang="en-US" dirty="0" err="1"/>
              <a:t>Evs</a:t>
            </a:r>
            <a:r>
              <a:rPr lang="en-US" dirty="0"/>
              <a:t> might be stopped from charging then, or thermostat settings might be changed by a small amount. And of course, general efficiency improvements help out also, by reducing the peak EVERY day. Weatherizing your home, or using Energy Star appliances, reduce the peak. And Heat pumps are much more efficient than AC in the summer, also bringing down the peak in the summer (which BTW is higher than the winter peak here in NJ). All of these help to reduce the price you pay.</a:t>
            </a:r>
          </a:p>
        </p:txBody>
      </p:sp>
      <p:sp>
        <p:nvSpPr>
          <p:cNvPr id="4" name="Slide Number Placeholder 3"/>
          <p:cNvSpPr>
            <a:spLocks noGrp="1"/>
          </p:cNvSpPr>
          <p:nvPr>
            <p:ph type="sldNum" sz="quarter" idx="5"/>
          </p:nvPr>
        </p:nvSpPr>
        <p:spPr/>
        <p:txBody>
          <a:bodyPr/>
          <a:lstStyle/>
          <a:p>
            <a:fld id="{3DB69DC2-C335-45F4-9A22-05E01CE8F0C0}" type="slidenum">
              <a:rPr lang="en-US" smtClean="0"/>
              <a:t>13</a:t>
            </a:fld>
            <a:endParaRPr lang="en-US"/>
          </a:p>
        </p:txBody>
      </p:sp>
    </p:spTree>
    <p:extLst>
      <p:ext uri="{BB962C8B-B14F-4D97-AF65-F5344CB8AC3E}">
        <p14:creationId xmlns:p14="http://schemas.microsoft.com/office/powerpoint/2010/main" val="337315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bringing down the short term peak, but what can we do over the long term, to hold prices down? We have to examine both supply and demand. Prices are determined in an auction, to meet a forecast of demand, but is the forecast accurate? If the DEMAND forecast is too large, we’ll be paying for capacity we don’t need and/or falsely encouraging new supplies to be built. (Read slide)</a:t>
            </a:r>
          </a:p>
          <a:p>
            <a:r>
              <a:rPr lang="en-US" dirty="0"/>
              <a:t>Now look at the SUPPLY side. PJM has to approve the interconnection of all new suppliers to the grid.  If the queue for approving new SUPPLY interconnections doesn’t move fast enough, we’ll be artificially inflating the price. (Read slide)</a:t>
            </a:r>
          </a:p>
        </p:txBody>
      </p:sp>
      <p:sp>
        <p:nvSpPr>
          <p:cNvPr id="4" name="Slide Number Placeholder 3"/>
          <p:cNvSpPr>
            <a:spLocks noGrp="1"/>
          </p:cNvSpPr>
          <p:nvPr>
            <p:ph type="sldNum" sz="quarter" idx="5"/>
          </p:nvPr>
        </p:nvSpPr>
        <p:spPr/>
        <p:txBody>
          <a:bodyPr/>
          <a:lstStyle/>
          <a:p>
            <a:fld id="{3DB69DC2-C335-45F4-9A22-05E01CE8F0C0}" type="slidenum">
              <a:rPr lang="en-US" smtClean="0"/>
              <a:t>14</a:t>
            </a:fld>
            <a:endParaRPr lang="en-US"/>
          </a:p>
        </p:txBody>
      </p:sp>
    </p:spTree>
    <p:extLst>
      <p:ext uri="{BB962C8B-B14F-4D97-AF65-F5344CB8AC3E}">
        <p14:creationId xmlns:p14="http://schemas.microsoft.com/office/powerpoint/2010/main" val="1810666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85ADF-55E4-4A08-B652-FD4078883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AB1AF3-0E8B-DF42-29E0-080C86D23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D934D-6EFD-1015-36A0-75169F9993B3}"/>
              </a:ext>
            </a:extLst>
          </p:cNvPr>
          <p:cNvSpPr>
            <a:spLocks noGrp="1"/>
          </p:cNvSpPr>
          <p:nvPr>
            <p:ph type="body" idx="1"/>
          </p:nvPr>
        </p:nvSpPr>
        <p:spPr/>
        <p:txBody>
          <a:bodyPr/>
          <a:lstStyle/>
          <a:p>
            <a:r>
              <a:rPr lang="en-US" dirty="0"/>
              <a:t>This is what happened in the Capacity Auction. There was a 10 fold increase in cost. (The red arrows represent a later lawsuit, setting a floor and ceiling price on the auction.) The question is why?</a:t>
            </a:r>
          </a:p>
        </p:txBody>
      </p:sp>
      <p:sp>
        <p:nvSpPr>
          <p:cNvPr id="4" name="Slide Number Placeholder 3">
            <a:extLst>
              <a:ext uri="{FF2B5EF4-FFF2-40B4-BE49-F238E27FC236}">
                <a16:creationId xmlns:a16="http://schemas.microsoft.com/office/drawing/2014/main" id="{771D23F8-1F6E-9FD5-06C1-F503F1091CAA}"/>
              </a:ext>
            </a:extLst>
          </p:cNvPr>
          <p:cNvSpPr>
            <a:spLocks noGrp="1"/>
          </p:cNvSpPr>
          <p:nvPr>
            <p:ph type="sldNum" sz="quarter" idx="5"/>
          </p:nvPr>
        </p:nvSpPr>
        <p:spPr/>
        <p:txBody>
          <a:bodyPr/>
          <a:lstStyle/>
          <a:p>
            <a:fld id="{3DB69DC2-C335-45F4-9A22-05E01CE8F0C0}" type="slidenum">
              <a:rPr lang="en-US" smtClean="0"/>
              <a:t>15</a:t>
            </a:fld>
            <a:endParaRPr lang="en-US"/>
          </a:p>
        </p:txBody>
      </p:sp>
    </p:spTree>
    <p:extLst>
      <p:ext uri="{BB962C8B-B14F-4D97-AF65-F5344CB8AC3E}">
        <p14:creationId xmlns:p14="http://schemas.microsoft.com/office/powerpoint/2010/main" val="3726404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very different things happened this time on both the supply and demand side. </a:t>
            </a:r>
          </a:p>
          <a:p>
            <a:endParaRPr lang="en-US" dirty="0"/>
          </a:p>
          <a:p>
            <a:r>
              <a:rPr lang="en-US" dirty="0"/>
              <a:t>On the  Demand side:</a:t>
            </a:r>
          </a:p>
          <a:p>
            <a:r>
              <a:rPr lang="en-US" dirty="0"/>
              <a:t>PJM forecast some large new users – data centers, AI, and new mfg. </a:t>
            </a:r>
          </a:p>
          <a:p>
            <a:r>
              <a:rPr lang="en-US" dirty="0"/>
              <a:t>Some say that new electrification is causing the new demand increase. No – EV’s &lt; 1%, heat pumps even less. In fact, heat pumps and solar energy help decrease the summer peak energy usage.</a:t>
            </a:r>
          </a:p>
          <a:p>
            <a:endParaRPr lang="en-US" dirty="0"/>
          </a:p>
          <a:p>
            <a:r>
              <a:rPr lang="en-US" dirty="0"/>
              <a:t>There are also big problems on the supply side:</a:t>
            </a:r>
          </a:p>
          <a:p>
            <a:r>
              <a:rPr lang="en-US" dirty="0"/>
              <a:t>As we saw, new suppliers haven’t been approved by PJM, and approved ones haven’t been connected. </a:t>
            </a:r>
          </a:p>
          <a:p>
            <a:r>
              <a:rPr lang="en-US" dirty="0"/>
              <a:t>And some complex PJM rule changes understated the supply.</a:t>
            </a:r>
          </a:p>
          <a:p>
            <a:endParaRPr lang="en-US" dirty="0"/>
          </a:p>
          <a:p>
            <a:r>
              <a:rPr lang="en-US" dirty="0"/>
              <a:t>So PJM had issues in managing both the supply and forecasting the demand.</a:t>
            </a:r>
          </a:p>
          <a:p>
            <a:r>
              <a:rPr lang="en-US" dirty="0"/>
              <a:t>You may have heard that Gov Murphy suggested that this auction should be investigated by  FERC, the Federal Energy Regulatory Commission. And there has been a lawsuit. There will be a new auction in July.</a:t>
            </a:r>
          </a:p>
        </p:txBody>
      </p:sp>
      <p:sp>
        <p:nvSpPr>
          <p:cNvPr id="4" name="Slide Number Placeholder 3"/>
          <p:cNvSpPr>
            <a:spLocks noGrp="1"/>
          </p:cNvSpPr>
          <p:nvPr>
            <p:ph type="sldNum" sz="quarter" idx="5"/>
          </p:nvPr>
        </p:nvSpPr>
        <p:spPr/>
        <p:txBody>
          <a:bodyPr/>
          <a:lstStyle/>
          <a:p>
            <a:fld id="{3DB69DC2-C335-45F4-9A22-05E01CE8F0C0}" type="slidenum">
              <a:rPr lang="en-US" smtClean="0"/>
              <a:t>16</a:t>
            </a:fld>
            <a:endParaRPr lang="en-US"/>
          </a:p>
        </p:txBody>
      </p:sp>
    </p:spTree>
    <p:extLst>
      <p:ext uri="{BB962C8B-B14F-4D97-AF65-F5344CB8AC3E}">
        <p14:creationId xmlns:p14="http://schemas.microsoft.com/office/powerpoint/2010/main" val="2036884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made it through the explanations! So what can you do about this? We have 2 sets of recommendations – ones that you can do yourself now to decrease your bill, and others that involve rule and policy changes.</a:t>
            </a:r>
          </a:p>
          <a:p>
            <a:endParaRPr lang="en-US" dirty="0"/>
          </a:p>
        </p:txBody>
      </p:sp>
      <p:sp>
        <p:nvSpPr>
          <p:cNvPr id="4" name="Slide Number Placeholder 3"/>
          <p:cNvSpPr>
            <a:spLocks noGrp="1"/>
          </p:cNvSpPr>
          <p:nvPr>
            <p:ph type="sldNum" sz="quarter" idx="5"/>
          </p:nvPr>
        </p:nvSpPr>
        <p:spPr/>
        <p:txBody>
          <a:bodyPr/>
          <a:lstStyle/>
          <a:p>
            <a:fld id="{3DB69DC2-C335-45F4-9A22-05E01CE8F0C0}" type="slidenum">
              <a:rPr lang="en-US" smtClean="0"/>
              <a:t>17</a:t>
            </a:fld>
            <a:endParaRPr lang="en-US"/>
          </a:p>
        </p:txBody>
      </p:sp>
    </p:spTree>
    <p:extLst>
      <p:ext uri="{BB962C8B-B14F-4D97-AF65-F5344CB8AC3E}">
        <p14:creationId xmlns:p14="http://schemas.microsoft.com/office/powerpoint/2010/main" val="40648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YOU do?</a:t>
            </a:r>
          </a:p>
          <a:p>
            <a:r>
              <a:rPr lang="en-US" dirty="0"/>
              <a:t>NJECN can help you with these.</a:t>
            </a:r>
          </a:p>
          <a:p>
            <a:endParaRPr lang="en-US" dirty="0"/>
          </a:p>
          <a:p>
            <a:r>
              <a:rPr lang="en-US" dirty="0"/>
              <a:t>Stop throwing away energy. Get an energy audit and weatherize your home. There are rebates to help with that.</a:t>
            </a:r>
          </a:p>
          <a:p>
            <a:endParaRPr lang="en-US" dirty="0"/>
          </a:p>
          <a:p>
            <a:r>
              <a:rPr lang="en-US" dirty="0"/>
              <a:t>Sign up for your utility’s Demand/Response program and qualify for lower energy prices from your utility. Demand/Response allows the utility, WITH YOUR PERMISSION, to turn your thermostat up or down when peak energy usage is threatening to create problems or high prices on the electric grid.</a:t>
            </a:r>
          </a:p>
          <a:p>
            <a:endParaRPr lang="en-US" dirty="0"/>
          </a:p>
          <a:p>
            <a:r>
              <a:rPr lang="en-US" dirty="0"/>
              <a:t>You can also buy LOWER COST and CLEAN energy.</a:t>
            </a:r>
          </a:p>
          <a:p>
            <a:endParaRPr lang="en-US" dirty="0"/>
          </a:p>
          <a:p>
            <a:r>
              <a:rPr lang="en-US" dirty="0"/>
              <a:t>Easiest: Sign up for Community Solar.  Community Solar is a program whereby large buildings construct solar installations on THEIR roofs, and you sign up for the energy produced by specific panels assigned to you. With a little fancy bookkeeping, you get the reduced cost energy from your assigned panels, instead of the energy that your utility sells you. You also get credits if they produce more energy than you consume, and in the case where they don’t produce ENOUGH power, you get the remaining energy you need at the regular utility price.</a:t>
            </a:r>
          </a:p>
          <a:p>
            <a:endParaRPr lang="en-US" dirty="0"/>
          </a:p>
          <a:p>
            <a:r>
              <a:rPr lang="en-US" dirty="0"/>
              <a:t>Harder: Rooftop solar panels also help – there’s usually about a 7 year ROI. I installed some and haven’t paid for electricity in 3 years except for January of 2024 which was very cloudy.</a:t>
            </a:r>
          </a:p>
          <a:p>
            <a:endParaRPr lang="en-US" dirty="0"/>
          </a:p>
          <a:p>
            <a:r>
              <a:rPr lang="en-US" dirty="0"/>
              <a:t>You can also buy from an independent supplier of clean energy, but this can be trickier – it could be more expensive, so read the contract carefully.</a:t>
            </a:r>
          </a:p>
          <a:p>
            <a:endParaRPr lang="en-US" dirty="0"/>
          </a:p>
          <a:p>
            <a:r>
              <a:rPr lang="en-US" dirty="0"/>
              <a:t>Now let me introduce Mike </a:t>
            </a:r>
            <a:r>
              <a:rPr lang="en-US" dirty="0" err="1"/>
              <a:t>Winka</a:t>
            </a:r>
            <a:r>
              <a:rPr lang="en-US" dirty="0"/>
              <a:t>, our expert on policy and regulations, to talk about how regulations and policies can be changed to obtain more reasonable outcomes. Mike?</a:t>
            </a:r>
          </a:p>
          <a:p>
            <a:endParaRPr lang="en-US" dirty="0"/>
          </a:p>
          <a:p>
            <a:endParaRPr lang="en-US" dirty="0"/>
          </a:p>
        </p:txBody>
      </p:sp>
      <p:sp>
        <p:nvSpPr>
          <p:cNvPr id="4" name="Slide Number Placeholder 3"/>
          <p:cNvSpPr>
            <a:spLocks noGrp="1"/>
          </p:cNvSpPr>
          <p:nvPr>
            <p:ph type="sldNum" sz="quarter" idx="5"/>
          </p:nvPr>
        </p:nvSpPr>
        <p:spPr/>
        <p:txBody>
          <a:bodyPr/>
          <a:lstStyle/>
          <a:p>
            <a:fld id="{3DB69DC2-C335-45F4-9A22-05E01CE8F0C0}" type="slidenum">
              <a:rPr lang="en-US" smtClean="0"/>
              <a:t>18</a:t>
            </a:fld>
            <a:endParaRPr lang="en-US"/>
          </a:p>
        </p:txBody>
      </p:sp>
    </p:spTree>
    <p:extLst>
      <p:ext uri="{BB962C8B-B14F-4D97-AF65-F5344CB8AC3E}">
        <p14:creationId xmlns:p14="http://schemas.microsoft.com/office/powerpoint/2010/main" val="281759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5A7BE-6003-FFF8-769E-6C39D5132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83EC2-37CC-8B2B-E993-18F861A00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8AD2FF-4C20-8662-2CB7-76ED5F402548}"/>
              </a:ext>
            </a:extLst>
          </p:cNvPr>
          <p:cNvSpPr>
            <a:spLocks noGrp="1"/>
          </p:cNvSpPr>
          <p:nvPr>
            <p:ph type="body" idx="1"/>
          </p:nvPr>
        </p:nvSpPr>
        <p:spPr/>
        <p:txBody>
          <a:bodyPr/>
          <a:lstStyle/>
          <a:p>
            <a:r>
              <a:rPr lang="en-US" dirty="0"/>
              <a:t>PJM chose 51 projects: https://www.pjm.com/-/media/DotCom/about-pjm/newsroom/2025-releases/20250502-pjm-chooses-51-generation-resource-projects-to-address-near-term-electricity-demand-growth.pdf</a:t>
            </a:r>
          </a:p>
          <a:p>
            <a:r>
              <a:rPr lang="en-US" dirty="0"/>
              <a:t>The projects are 2275 MWE (batteries), 14 coal, 7756 +365 gas, </a:t>
            </a:r>
            <a:r>
              <a:rPr lang="en-US"/>
              <a:t>1383 nuclear.</a:t>
            </a:r>
            <a:endParaRPr lang="en-US" dirty="0"/>
          </a:p>
          <a:p>
            <a:endParaRPr lang="en-US" dirty="0"/>
          </a:p>
          <a:p>
            <a:r>
              <a:rPr lang="en-US" dirty="0"/>
              <a:t>Gov Murphy announced exec actions on Wed May 14 </a:t>
            </a:r>
          </a:p>
          <a:p>
            <a:pPr marL="228600" indent="-228600">
              <a:buAutoNum type="arabicParenBoth"/>
            </a:pPr>
            <a:r>
              <a:rPr lang="en-US" dirty="0"/>
              <a:t>Defer rate increases until after high usage summer months</a:t>
            </a:r>
          </a:p>
          <a:p>
            <a:pPr marL="228600" indent="-228600">
              <a:buAutoNum type="arabicParenBoth"/>
            </a:pPr>
            <a:r>
              <a:rPr lang="en-US" dirty="0"/>
              <a:t>Directs BPU to expedite more community solar</a:t>
            </a:r>
          </a:p>
          <a:p>
            <a:pPr marL="228600" indent="-228600">
              <a:buAutoNum type="arabicParenBoth"/>
            </a:pPr>
            <a:r>
              <a:rPr lang="en-US" dirty="0"/>
              <a:t>Directs BPU to examine how to bring more generation online</a:t>
            </a:r>
          </a:p>
          <a:p>
            <a:pPr marL="228600" indent="-228600">
              <a:buAutoNum type="arabicParenBoth"/>
            </a:pPr>
            <a:r>
              <a:rPr lang="en-US" dirty="0"/>
              <a:t>Identify policies to mitigate costs from increased demands from data centers</a:t>
            </a:r>
          </a:p>
          <a:p>
            <a:pPr marL="228600" indent="-228600">
              <a:buAutoNum type="arabicParenBoth"/>
            </a:pPr>
            <a:r>
              <a:rPr lang="en-US" dirty="0"/>
              <a:t>Evaluate proposals to bring more generation online quickly, especially clean energy.</a:t>
            </a:r>
          </a:p>
          <a:p>
            <a:pPr marL="228600" indent="-228600">
              <a:buAutoNum type="arabicParenBoth"/>
            </a:pPr>
            <a:r>
              <a:rPr lang="en-US" dirty="0"/>
              <a:t>Evaluate whether NJ is best served by PJM or whether there should be a smaller entity</a:t>
            </a:r>
          </a:p>
          <a:p>
            <a:pPr marL="0" indent="0">
              <a:buNone/>
            </a:pPr>
            <a:r>
              <a:rPr lang="en-US" dirty="0"/>
              <a:t>Source: https://patch.com/new-jersey/teaneck/s/jbt17/major-announcement-as-nj-braces-for-large-increase-in-electric-rates?utm_source=alert-breakingnews&amp;utm_medium=email&amp;utm_campaign=alert&amp;user_email=8b6f1759577f55420814390f2044a33ef8f251be30873728b3c3d6718acf3df1&amp;user_email_md5=32dfdc9aa276d72019e72d44ae597c3e&amp;lctg=63361148f5eb71696f0847c5</a:t>
            </a:r>
          </a:p>
          <a:p>
            <a:endParaRPr lang="en-US" dirty="0"/>
          </a:p>
          <a:p>
            <a:endParaRPr lang="en-US" dirty="0"/>
          </a:p>
        </p:txBody>
      </p:sp>
      <p:sp>
        <p:nvSpPr>
          <p:cNvPr id="4" name="Slide Number Placeholder 3">
            <a:extLst>
              <a:ext uri="{FF2B5EF4-FFF2-40B4-BE49-F238E27FC236}">
                <a16:creationId xmlns:a16="http://schemas.microsoft.com/office/drawing/2014/main" id="{EDD6BF9D-39E9-FDAA-86A0-C678A4AA9651}"/>
              </a:ext>
            </a:extLst>
          </p:cNvPr>
          <p:cNvSpPr>
            <a:spLocks noGrp="1"/>
          </p:cNvSpPr>
          <p:nvPr>
            <p:ph type="sldNum" sz="quarter" idx="5"/>
          </p:nvPr>
        </p:nvSpPr>
        <p:spPr/>
        <p:txBody>
          <a:bodyPr/>
          <a:lstStyle/>
          <a:p>
            <a:fld id="{3DB69DC2-C335-45F4-9A22-05E01CE8F0C0}" type="slidenum">
              <a:rPr lang="en-US" smtClean="0"/>
              <a:t>19</a:t>
            </a:fld>
            <a:endParaRPr lang="en-US"/>
          </a:p>
        </p:txBody>
      </p:sp>
    </p:spTree>
    <p:extLst>
      <p:ext uri="{BB962C8B-B14F-4D97-AF65-F5344CB8AC3E}">
        <p14:creationId xmlns:p14="http://schemas.microsoft.com/office/powerpoint/2010/main" val="367601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add some context, it’s not only electricity prices that will rise. Gas prices are expected to rise also.</a:t>
            </a:r>
          </a:p>
        </p:txBody>
      </p:sp>
      <p:sp>
        <p:nvSpPr>
          <p:cNvPr id="4" name="Slide Number Placeholder 3"/>
          <p:cNvSpPr>
            <a:spLocks noGrp="1"/>
          </p:cNvSpPr>
          <p:nvPr>
            <p:ph type="sldNum" sz="quarter" idx="5"/>
          </p:nvPr>
        </p:nvSpPr>
        <p:spPr/>
        <p:txBody>
          <a:bodyPr/>
          <a:lstStyle/>
          <a:p>
            <a:fld id="{3DB69DC2-C335-45F4-9A22-05E01CE8F0C0}" type="slidenum">
              <a:rPr lang="en-US" smtClean="0"/>
              <a:t>2</a:t>
            </a:fld>
            <a:endParaRPr lang="en-US"/>
          </a:p>
        </p:txBody>
      </p:sp>
    </p:spTree>
    <p:extLst>
      <p:ext uri="{BB962C8B-B14F-4D97-AF65-F5344CB8AC3E}">
        <p14:creationId xmlns:p14="http://schemas.microsoft.com/office/powerpoint/2010/main" val="395504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management of supply and demand is needed.  Clean energy is not the problem</a:t>
            </a:r>
          </a:p>
          <a:p>
            <a:endParaRPr lang="en-US" dirty="0"/>
          </a:p>
        </p:txBody>
      </p:sp>
      <p:sp>
        <p:nvSpPr>
          <p:cNvPr id="4" name="Slide Number Placeholder 3"/>
          <p:cNvSpPr>
            <a:spLocks noGrp="1"/>
          </p:cNvSpPr>
          <p:nvPr>
            <p:ph type="sldNum" sz="quarter" idx="5"/>
          </p:nvPr>
        </p:nvSpPr>
        <p:spPr/>
        <p:txBody>
          <a:bodyPr/>
          <a:lstStyle/>
          <a:p>
            <a:fld id="{3DB69DC2-C335-45F4-9A22-05E01CE8F0C0}" type="slidenum">
              <a:rPr lang="en-US" smtClean="0"/>
              <a:t>20</a:t>
            </a:fld>
            <a:endParaRPr lang="en-US"/>
          </a:p>
        </p:txBody>
      </p:sp>
    </p:spTree>
    <p:extLst>
      <p:ext uri="{BB962C8B-B14F-4D97-AF65-F5344CB8AC3E}">
        <p14:creationId xmlns:p14="http://schemas.microsoft.com/office/powerpoint/2010/main" val="241592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have never heard of PJM, although PJM is the one who manages your electric power. PJM is one of the RTOs – Regional Transmission Organizations. The RTOs were established when energy was deregulated in the 1990s. You may have heard news stories  about other RTOS such as ERCOT in Texas, CAISO in California, or the NY and NE RTOs.</a:t>
            </a:r>
          </a:p>
        </p:txBody>
      </p:sp>
      <p:sp>
        <p:nvSpPr>
          <p:cNvPr id="4" name="Slide Number Placeholder 3"/>
          <p:cNvSpPr>
            <a:spLocks noGrp="1"/>
          </p:cNvSpPr>
          <p:nvPr>
            <p:ph type="sldNum" sz="quarter" idx="5"/>
          </p:nvPr>
        </p:nvSpPr>
        <p:spPr/>
        <p:txBody>
          <a:bodyPr/>
          <a:lstStyle/>
          <a:p>
            <a:fld id="{3DB69DC2-C335-45F4-9A22-05E01CE8F0C0}" type="slidenum">
              <a:rPr lang="en-US" smtClean="0"/>
              <a:t>3</a:t>
            </a:fld>
            <a:endParaRPr lang="en-US"/>
          </a:p>
        </p:txBody>
      </p:sp>
    </p:spTree>
    <p:extLst>
      <p:ext uri="{BB962C8B-B14F-4D97-AF65-F5344CB8AC3E}">
        <p14:creationId xmlns:p14="http://schemas.microsoft.com/office/powerpoint/2010/main" val="236478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closer look at PJM and the utilities that comprise it. Note NJ’s electric utilities – REC, PSEG, JCPLC, ACEC. PJM is comprised of 13 states, which include not only Pennsylvania, New Jersey, Maryland (hence the name) but also states as far west as Illinois and as far south as NC. The states are very different and may have conflicting interests. There is coal-powerhouse WV. PA is a large natural gas  producer, and VA  could become the home of a number of large power-hungry data centers.  </a:t>
            </a:r>
          </a:p>
        </p:txBody>
      </p:sp>
      <p:sp>
        <p:nvSpPr>
          <p:cNvPr id="4" name="Slide Number Placeholder 3"/>
          <p:cNvSpPr>
            <a:spLocks noGrp="1"/>
          </p:cNvSpPr>
          <p:nvPr>
            <p:ph type="sldNum" sz="quarter" idx="5"/>
          </p:nvPr>
        </p:nvSpPr>
        <p:spPr/>
        <p:txBody>
          <a:bodyPr/>
          <a:lstStyle/>
          <a:p>
            <a:fld id="{3DB69DC2-C335-45F4-9A22-05E01CE8F0C0}" type="slidenum">
              <a:rPr lang="en-US" smtClean="0"/>
              <a:t>4</a:t>
            </a:fld>
            <a:endParaRPr lang="en-US"/>
          </a:p>
        </p:txBody>
      </p:sp>
    </p:spTree>
    <p:extLst>
      <p:ext uri="{BB962C8B-B14F-4D97-AF65-F5344CB8AC3E}">
        <p14:creationId xmlns:p14="http://schemas.microsoft.com/office/powerpoint/2010/main" val="366085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companies and agencies are involved in energy production, regulation, and distribution. (Read the slide)</a:t>
            </a:r>
          </a:p>
        </p:txBody>
      </p:sp>
      <p:sp>
        <p:nvSpPr>
          <p:cNvPr id="4" name="Slide Number Placeholder 3"/>
          <p:cNvSpPr>
            <a:spLocks noGrp="1"/>
          </p:cNvSpPr>
          <p:nvPr>
            <p:ph type="sldNum" sz="quarter" idx="5"/>
          </p:nvPr>
        </p:nvSpPr>
        <p:spPr/>
        <p:txBody>
          <a:bodyPr/>
          <a:lstStyle/>
          <a:p>
            <a:fld id="{3DB69DC2-C335-45F4-9A22-05E01CE8F0C0}" type="slidenum">
              <a:rPr lang="en-US" smtClean="0"/>
              <a:t>5</a:t>
            </a:fld>
            <a:endParaRPr lang="en-US"/>
          </a:p>
        </p:txBody>
      </p:sp>
    </p:spTree>
    <p:extLst>
      <p:ext uri="{BB962C8B-B14F-4D97-AF65-F5344CB8AC3E}">
        <p14:creationId xmlns:p14="http://schemas.microsoft.com/office/powerpoint/2010/main" val="278490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bill is divided into 2 parts, although it might be a little difficult to read! About 40% is the cost to DELIVER energy to you. That part is regulated by the NJ BPU. That is NOT the part that is going up. </a:t>
            </a:r>
          </a:p>
          <a:p>
            <a:r>
              <a:rPr lang="en-US" dirty="0"/>
              <a:t>About 60% of the bill is the actual cost of energy, which is managed by PJM. That IS the part that is going up.  And energy costs come in 2 parts – the actual energy that is purchased on a daily basis and payments to the energy suppliers who are paid to stand by, in case they are needed. More on that soon.</a:t>
            </a:r>
          </a:p>
        </p:txBody>
      </p:sp>
      <p:sp>
        <p:nvSpPr>
          <p:cNvPr id="4" name="Slide Number Placeholder 3"/>
          <p:cNvSpPr>
            <a:spLocks noGrp="1"/>
          </p:cNvSpPr>
          <p:nvPr>
            <p:ph type="sldNum" sz="quarter" idx="5"/>
          </p:nvPr>
        </p:nvSpPr>
        <p:spPr/>
        <p:txBody>
          <a:bodyPr/>
          <a:lstStyle/>
          <a:p>
            <a:fld id="{3DB69DC2-C335-45F4-9A22-05E01CE8F0C0}" type="slidenum">
              <a:rPr lang="en-US" smtClean="0"/>
              <a:t>6</a:t>
            </a:fld>
            <a:endParaRPr lang="en-US"/>
          </a:p>
        </p:txBody>
      </p:sp>
    </p:spTree>
    <p:extLst>
      <p:ext uri="{BB962C8B-B14F-4D97-AF65-F5344CB8AC3E}">
        <p14:creationId xmlns:p14="http://schemas.microsoft.com/office/powerpoint/2010/main" val="3880186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can explain how prices are set, you have to know a little bit about how the grid operates every day.  Energy is generally classified into 2 or 3 different categories (Read slide)</a:t>
            </a:r>
          </a:p>
        </p:txBody>
      </p:sp>
      <p:sp>
        <p:nvSpPr>
          <p:cNvPr id="4" name="Slide Number Placeholder 3"/>
          <p:cNvSpPr>
            <a:spLocks noGrp="1"/>
          </p:cNvSpPr>
          <p:nvPr>
            <p:ph type="sldNum" sz="quarter" idx="5"/>
          </p:nvPr>
        </p:nvSpPr>
        <p:spPr/>
        <p:txBody>
          <a:bodyPr/>
          <a:lstStyle/>
          <a:p>
            <a:fld id="{3DB69DC2-C335-45F4-9A22-05E01CE8F0C0}" type="slidenum">
              <a:rPr lang="en-US" smtClean="0"/>
              <a:t>7</a:t>
            </a:fld>
            <a:endParaRPr lang="en-US"/>
          </a:p>
        </p:txBody>
      </p:sp>
    </p:spTree>
    <p:extLst>
      <p:ext uri="{BB962C8B-B14F-4D97-AF65-F5344CB8AC3E}">
        <p14:creationId xmlns:p14="http://schemas.microsoft.com/office/powerpoint/2010/main" val="196593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short detour to explain how your power is managed on a minute-by-minute basis. Now let’s look at the energy demand, which is typically not constant. There’s a low demand overnight, then it spikes up in the morning, levels a bit in the afternoon, and has it’s biggest spike in the late afternoon and early evening. I took a snapshot on Friday, April 18.  This graph also shows the “net load”, or the energy that the rest of the system has to supply, after wind and solar have contributed what they can.  Sometimes this curve is called the “duck curve”, if you use your imagination a little. You’ll see a little more later.</a:t>
            </a:r>
          </a:p>
          <a:p>
            <a:r>
              <a:rPr lang="en-US" dirty="0"/>
              <a:t>The dotted line is the forecast, given at 3pm each day, and the solid blue line is what is actually needed and supplied. </a:t>
            </a:r>
          </a:p>
          <a:p>
            <a:r>
              <a:rPr lang="en-US" dirty="0"/>
              <a:t>Where does that power actually come from? Here is an example on April 20, a Sunday. About 1/3 of the power is nuclear (green) and it stays quite constant. Solar power (yellow) increases during the day and goes to zero over night. Wind (dark green) was apparently increasing during the day. Coal (orange) and natural gas (darker blue) decreased as the renewable energy came online, and then they increased as solar went offline. </a:t>
            </a:r>
          </a:p>
        </p:txBody>
      </p:sp>
      <p:sp>
        <p:nvSpPr>
          <p:cNvPr id="4" name="Slide Number Placeholder 3"/>
          <p:cNvSpPr>
            <a:spLocks noGrp="1"/>
          </p:cNvSpPr>
          <p:nvPr>
            <p:ph type="sldNum" sz="quarter" idx="5"/>
          </p:nvPr>
        </p:nvSpPr>
        <p:spPr/>
        <p:txBody>
          <a:bodyPr/>
          <a:lstStyle/>
          <a:p>
            <a:fld id="{3DB69DC2-C335-45F4-9A22-05E01CE8F0C0}" type="slidenum">
              <a:rPr lang="en-US" smtClean="0"/>
              <a:t>8</a:t>
            </a:fld>
            <a:endParaRPr lang="en-US"/>
          </a:p>
        </p:txBody>
      </p:sp>
    </p:spTree>
    <p:extLst>
      <p:ext uri="{BB962C8B-B14F-4D97-AF65-F5344CB8AC3E}">
        <p14:creationId xmlns:p14="http://schemas.microsoft.com/office/powerpoint/2010/main" val="92612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makes sure that the actual power matches what is needed? The PJM control room. They bring up/shut down power as needed, according to the prices determined in the auction, described next. &lt;Joke: In case you were wondering what your kid who loves video games is going to do when he grows up, maybe tell him about this! An unscheduled outage! A storm! Unplanned surge in usage!&gt; Sorry, couldn’t resist…</a:t>
            </a:r>
          </a:p>
        </p:txBody>
      </p:sp>
      <p:sp>
        <p:nvSpPr>
          <p:cNvPr id="4" name="Slide Number Placeholder 3"/>
          <p:cNvSpPr>
            <a:spLocks noGrp="1"/>
          </p:cNvSpPr>
          <p:nvPr>
            <p:ph type="sldNum" sz="quarter" idx="5"/>
          </p:nvPr>
        </p:nvSpPr>
        <p:spPr/>
        <p:txBody>
          <a:bodyPr/>
          <a:lstStyle/>
          <a:p>
            <a:fld id="{3DB69DC2-C335-45F4-9A22-05E01CE8F0C0}" type="slidenum">
              <a:rPr lang="en-US" smtClean="0"/>
              <a:t>9</a:t>
            </a:fld>
            <a:endParaRPr lang="en-US"/>
          </a:p>
        </p:txBody>
      </p:sp>
    </p:spTree>
    <p:extLst>
      <p:ext uri="{BB962C8B-B14F-4D97-AF65-F5344CB8AC3E}">
        <p14:creationId xmlns:p14="http://schemas.microsoft.com/office/powerpoint/2010/main" val="448562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CD39-C2AB-90C0-F72C-AAEDC1460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A399B0-13B2-0824-53C1-F20942A4E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9888B4-2434-B6AD-A4CF-4943B1AEBB6D}"/>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5" name="Footer Placeholder 4">
            <a:extLst>
              <a:ext uri="{FF2B5EF4-FFF2-40B4-BE49-F238E27FC236}">
                <a16:creationId xmlns:a16="http://schemas.microsoft.com/office/drawing/2014/main" id="{8FF41234-2213-2AA4-B2E0-D64302F0E3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F72C8-5B4E-5A32-EE64-54BD3607619C}"/>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251338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21B7-53BD-F9C3-1AEF-9FDD949313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BF7808-9435-A5DC-AE5E-007AFD1C52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06C34-9E95-D2F0-E426-0770E8E65730}"/>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5" name="Footer Placeholder 4">
            <a:extLst>
              <a:ext uri="{FF2B5EF4-FFF2-40B4-BE49-F238E27FC236}">
                <a16:creationId xmlns:a16="http://schemas.microsoft.com/office/drawing/2014/main" id="{4C8CAB49-CCCC-F882-E021-1AA18B574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A13D9-7055-3FB8-0531-711DC70B56E4}"/>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474611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8C131-B0EB-545A-1AAD-7B158A476C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1BCA2F-8E84-D7DD-375A-885FBBE236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BECB3-106F-8E72-4382-29AA10466BE1}"/>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5" name="Footer Placeholder 4">
            <a:extLst>
              <a:ext uri="{FF2B5EF4-FFF2-40B4-BE49-F238E27FC236}">
                <a16:creationId xmlns:a16="http://schemas.microsoft.com/office/drawing/2014/main" id="{721DA2E5-665F-D0F9-D8A3-CFA43F0A5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91CFF-7A37-7500-BE16-57D20D0241DE}"/>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69299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7AB8-402D-849E-2160-3FDAF7A0DA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F481CF-D46C-067A-0B57-1C543C4CE9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C1B54-8F8F-B203-B549-7B059C458FC0}"/>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5" name="Footer Placeholder 4">
            <a:extLst>
              <a:ext uri="{FF2B5EF4-FFF2-40B4-BE49-F238E27FC236}">
                <a16:creationId xmlns:a16="http://schemas.microsoft.com/office/drawing/2014/main" id="{2E00F053-E888-3324-74EC-4E1C72E27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BB433-C55E-DE18-EEAA-2825A0181F9B}"/>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64182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D319A-C530-2262-17F0-150E1475F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D31B8E-7E2D-3E9A-DD9F-D56BD68341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0FC418-55B3-B516-2B35-0C3F9E760203}"/>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5" name="Footer Placeholder 4">
            <a:extLst>
              <a:ext uri="{FF2B5EF4-FFF2-40B4-BE49-F238E27FC236}">
                <a16:creationId xmlns:a16="http://schemas.microsoft.com/office/drawing/2014/main" id="{3E43CA2B-BB2D-D133-100A-02E43400A5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4BA07-ADF1-F1AA-5FB3-B81E3E83A7C1}"/>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247793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748C-4835-7E6C-B35C-68BA598EF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D9950-5615-52B7-1152-66B959AE7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C946C0-2B45-126A-9CCD-D58171BFA7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7E1A8-97A5-36BD-62F2-CC7F02D8C6AF}"/>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6" name="Footer Placeholder 5">
            <a:extLst>
              <a:ext uri="{FF2B5EF4-FFF2-40B4-BE49-F238E27FC236}">
                <a16:creationId xmlns:a16="http://schemas.microsoft.com/office/drawing/2014/main" id="{A17555CE-54B1-DEEB-EE4A-EBA892E47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301544-1076-E06B-9C20-57E6EDFB980A}"/>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459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287E-A6C2-841D-6D94-88508CB114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43D699-F2F9-DB92-1897-3DD7855424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7CBCCB-89DA-F933-D0F8-3DAE91E2E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786F1-9A77-0DDC-B830-015F6B8A21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6FBD71-7F42-617F-2034-55E1AAD4FF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CEF995-DB56-0BBD-B684-444240F482A6}"/>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8" name="Footer Placeholder 7">
            <a:extLst>
              <a:ext uri="{FF2B5EF4-FFF2-40B4-BE49-F238E27FC236}">
                <a16:creationId xmlns:a16="http://schemas.microsoft.com/office/drawing/2014/main" id="{19F85F75-0B59-F059-4E4C-89076D7EBE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72933F-A380-CA39-A930-ABF8ECA04279}"/>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63638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B7636-CCB9-4ED9-6504-3E650E1BCD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CF5249-FBF6-9BFF-F41E-92E0B88E5488}"/>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4" name="Footer Placeholder 3">
            <a:extLst>
              <a:ext uri="{FF2B5EF4-FFF2-40B4-BE49-F238E27FC236}">
                <a16:creationId xmlns:a16="http://schemas.microsoft.com/office/drawing/2014/main" id="{B898F3B4-5DFB-2440-9A80-CBCD2A7B8A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1E1E5C-7EB6-3D4C-5A43-BD8C104630F1}"/>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59238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8D2BA8-67A8-4EC1-64B4-FA1F97F48FCE}"/>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3" name="Footer Placeholder 2">
            <a:extLst>
              <a:ext uri="{FF2B5EF4-FFF2-40B4-BE49-F238E27FC236}">
                <a16:creationId xmlns:a16="http://schemas.microsoft.com/office/drawing/2014/main" id="{E8BB7092-C989-4AD1-F4A1-3ECD08C24A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700C5D-BD2D-F8B1-9C85-612888D48AD1}"/>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76368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E3B1-B6FA-D0FE-ED04-A51916A4C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9B065C-F4C6-A5DC-09E1-A287F9C49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A21F14-3375-9820-A92A-5D43B11FB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02AC1C-4863-3075-4D2A-4BAAF345924F}"/>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6" name="Footer Placeholder 5">
            <a:extLst>
              <a:ext uri="{FF2B5EF4-FFF2-40B4-BE49-F238E27FC236}">
                <a16:creationId xmlns:a16="http://schemas.microsoft.com/office/drawing/2014/main" id="{391CD337-A41D-332E-8A96-6FCB5D414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89F9CE-8C89-714C-9A9D-67D7A99752A2}"/>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93564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71AC-A25B-72D6-6EB8-015C86E31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15214B-B569-C0C7-3E5F-DAFB5DC0B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F5FA3E-34E5-B82D-8ED9-6BE244F75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2629EF-B748-4495-F1EF-B02D6FD324AD}"/>
              </a:ext>
            </a:extLst>
          </p:cNvPr>
          <p:cNvSpPr>
            <a:spLocks noGrp="1"/>
          </p:cNvSpPr>
          <p:nvPr>
            <p:ph type="dt" sz="half" idx="10"/>
          </p:nvPr>
        </p:nvSpPr>
        <p:spPr/>
        <p:txBody>
          <a:bodyPr/>
          <a:lstStyle/>
          <a:p>
            <a:fld id="{6786328E-A582-4AE7-B97C-037BA8003B3B}" type="datetimeFigureOut">
              <a:rPr lang="en-US" smtClean="0"/>
              <a:t>5/13/2025</a:t>
            </a:fld>
            <a:endParaRPr lang="en-US"/>
          </a:p>
        </p:txBody>
      </p:sp>
      <p:sp>
        <p:nvSpPr>
          <p:cNvPr id="6" name="Footer Placeholder 5">
            <a:extLst>
              <a:ext uri="{FF2B5EF4-FFF2-40B4-BE49-F238E27FC236}">
                <a16:creationId xmlns:a16="http://schemas.microsoft.com/office/drawing/2014/main" id="{4457C5CC-8BA6-F04E-1795-B4FB69CDEA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A16AE9-6649-18B1-84B7-8493E270EABF}"/>
              </a:ext>
            </a:extLst>
          </p:cNvPr>
          <p:cNvSpPr>
            <a:spLocks noGrp="1"/>
          </p:cNvSpPr>
          <p:nvPr>
            <p:ph type="sldNum" sz="quarter" idx="12"/>
          </p:nvPr>
        </p:nvSpPr>
        <p:spPr/>
        <p:txBody>
          <a:bodyPr/>
          <a:lstStyle/>
          <a:p>
            <a:fld id="{3848906C-8F72-4C55-88EE-412FED5848C6}" type="slidenum">
              <a:rPr lang="en-US" smtClean="0"/>
              <a:t>‹#›</a:t>
            </a:fld>
            <a:endParaRPr lang="en-US"/>
          </a:p>
        </p:txBody>
      </p:sp>
    </p:spTree>
    <p:extLst>
      <p:ext uri="{BB962C8B-B14F-4D97-AF65-F5344CB8AC3E}">
        <p14:creationId xmlns:p14="http://schemas.microsoft.com/office/powerpoint/2010/main" val="145193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C4D26A-FDDD-4D8B-61A6-FA09F5A9C9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981E89-7234-2C89-8E1B-51CA14FD77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B35CA-8CCF-DA1C-2C84-9E8DD320E7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86328E-A582-4AE7-B97C-037BA8003B3B}" type="datetimeFigureOut">
              <a:rPr lang="en-US" smtClean="0"/>
              <a:t>5/13/2025</a:t>
            </a:fld>
            <a:endParaRPr lang="en-US"/>
          </a:p>
        </p:txBody>
      </p:sp>
      <p:sp>
        <p:nvSpPr>
          <p:cNvPr id="5" name="Footer Placeholder 4">
            <a:extLst>
              <a:ext uri="{FF2B5EF4-FFF2-40B4-BE49-F238E27FC236}">
                <a16:creationId xmlns:a16="http://schemas.microsoft.com/office/drawing/2014/main" id="{FFEDEB39-127D-78AF-336A-2194A9423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BCBE97-E6E0-D86A-A4F2-1F2D41D20E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48906C-8F72-4C55-88EE-412FED5848C6}" type="slidenum">
              <a:rPr lang="en-US" smtClean="0"/>
              <a:t>‹#›</a:t>
            </a:fld>
            <a:endParaRPr lang="en-US"/>
          </a:p>
        </p:txBody>
      </p:sp>
    </p:spTree>
    <p:extLst>
      <p:ext uri="{BB962C8B-B14F-4D97-AF65-F5344CB8AC3E}">
        <p14:creationId xmlns:p14="http://schemas.microsoft.com/office/powerpoint/2010/main" val="343715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njcleanenergy.com/renewable-energy/programs/community-sola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electric.smiller.org/suppliers.ht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jleg.state.nj.us/bill-search/2024/S4143"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njleg.state.nj.us/bill-search/2024/A556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rtoinsider.com/70686-five-pjm-states-bills-requiring-utilities-file-stakeholder-vo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DB9B3-A39B-84EB-B680-371934248977}"/>
            </a:ext>
          </a:extLst>
        </p:cNvPr>
        <p:cNvGrpSpPr/>
        <p:nvPr/>
      </p:nvGrpSpPr>
      <p:grpSpPr>
        <a:xfrm>
          <a:off x="0" y="0"/>
          <a:ext cx="0" cy="0"/>
          <a:chOff x="0" y="0"/>
          <a:chExt cx="0" cy="0"/>
        </a:xfrm>
      </p:grpSpPr>
      <p:pic>
        <p:nvPicPr>
          <p:cNvPr id="13" name="Picture 12" descr="A logo with yellow and black colors&#10;&#10;AI-generated content may be incorrect.">
            <a:extLst>
              <a:ext uri="{FF2B5EF4-FFF2-40B4-BE49-F238E27FC236}">
                <a16:creationId xmlns:a16="http://schemas.microsoft.com/office/drawing/2014/main" id="{9FB650AD-F301-86CC-2932-8DC00111C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6642"/>
            <a:ext cx="3687661" cy="3091358"/>
          </a:xfrm>
          <a:prstGeom prst="rect">
            <a:avLst/>
          </a:prstGeom>
        </p:spPr>
      </p:pic>
      <p:sp>
        <p:nvSpPr>
          <p:cNvPr id="2" name="Title 1">
            <a:extLst>
              <a:ext uri="{FF2B5EF4-FFF2-40B4-BE49-F238E27FC236}">
                <a16:creationId xmlns:a16="http://schemas.microsoft.com/office/drawing/2014/main" id="{B11980FD-955C-371B-D1C7-32AB63BA80C5}"/>
              </a:ext>
            </a:extLst>
          </p:cNvPr>
          <p:cNvSpPr>
            <a:spLocks noGrp="1"/>
          </p:cNvSpPr>
          <p:nvPr>
            <p:ph type="ctrTitle"/>
          </p:nvPr>
        </p:nvSpPr>
        <p:spPr>
          <a:xfrm>
            <a:off x="0" y="1"/>
            <a:ext cx="12192000" cy="2819400"/>
          </a:xfrm>
          <a:solidFill>
            <a:schemeClr val="tx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a:normAutofit/>
          </a:bodyPr>
          <a:lstStyle/>
          <a:p>
            <a:r>
              <a:rPr lang="en-US" dirty="0"/>
              <a:t>Why NJ Electric Rates Are Increasing So Dramatically in June and What You Can Do About It</a:t>
            </a:r>
          </a:p>
        </p:txBody>
      </p:sp>
      <p:sp>
        <p:nvSpPr>
          <p:cNvPr id="3" name="Subtitle 2">
            <a:extLst>
              <a:ext uri="{FF2B5EF4-FFF2-40B4-BE49-F238E27FC236}">
                <a16:creationId xmlns:a16="http://schemas.microsoft.com/office/drawing/2014/main" id="{C0C67480-3C17-C2B6-52CE-F0FB143D3313}"/>
              </a:ext>
            </a:extLst>
          </p:cNvPr>
          <p:cNvSpPr>
            <a:spLocks noGrp="1"/>
          </p:cNvSpPr>
          <p:nvPr>
            <p:ph type="subTitle" idx="1"/>
          </p:nvPr>
        </p:nvSpPr>
        <p:spPr>
          <a:xfrm>
            <a:off x="1524000" y="3256373"/>
            <a:ext cx="9144000" cy="1034144"/>
          </a:xfrm>
        </p:spPr>
        <p:txBody>
          <a:bodyPr/>
          <a:lstStyle/>
          <a:p>
            <a:r>
              <a:rPr lang="en-US" dirty="0"/>
              <a:t>The NJ Electrification Coaching Network Explains:</a:t>
            </a:r>
          </a:p>
          <a:p>
            <a:r>
              <a:rPr lang="en-US" dirty="0"/>
              <a:t>It’s </a:t>
            </a:r>
            <a:r>
              <a:rPr lang="en-US" dirty="0">
                <a:highlight>
                  <a:srgbClr val="00FFFF"/>
                </a:highlight>
              </a:rPr>
              <a:t>NOT </a:t>
            </a:r>
            <a:r>
              <a:rPr lang="en-US" dirty="0"/>
              <a:t>due to the push for clean energy</a:t>
            </a:r>
          </a:p>
        </p:txBody>
      </p:sp>
      <p:sp>
        <p:nvSpPr>
          <p:cNvPr id="9" name="TextBox 8">
            <a:extLst>
              <a:ext uri="{FF2B5EF4-FFF2-40B4-BE49-F238E27FC236}">
                <a16:creationId xmlns:a16="http://schemas.microsoft.com/office/drawing/2014/main" id="{85BAE2BB-D24D-5BE9-3524-BE38E798D91A}"/>
              </a:ext>
            </a:extLst>
          </p:cNvPr>
          <p:cNvSpPr txBox="1"/>
          <p:nvPr/>
        </p:nvSpPr>
        <p:spPr>
          <a:xfrm>
            <a:off x="6383160" y="6151418"/>
            <a:ext cx="3197629" cy="461665"/>
          </a:xfrm>
          <a:prstGeom prst="rect">
            <a:avLst/>
          </a:prstGeom>
          <a:noFill/>
        </p:spPr>
        <p:txBody>
          <a:bodyPr wrap="square" rtlCol="0">
            <a:spAutoFit/>
          </a:bodyPr>
          <a:lstStyle/>
          <a:p>
            <a:r>
              <a:rPr lang="en-US" sz="2400" i="1" dirty="0"/>
              <a:t>NJECN.substack.com</a:t>
            </a:r>
            <a:r>
              <a:rPr lang="en-US" sz="2400" dirty="0"/>
              <a:t>:</a:t>
            </a:r>
          </a:p>
        </p:txBody>
      </p:sp>
      <p:pic>
        <p:nvPicPr>
          <p:cNvPr id="15" name="Picture 14" descr="A qr code with a dinosaur&#10;&#10;AI-generated content may be incorrect.">
            <a:extLst>
              <a:ext uri="{FF2B5EF4-FFF2-40B4-BE49-F238E27FC236}">
                <a16:creationId xmlns:a16="http://schemas.microsoft.com/office/drawing/2014/main" id="{631E616E-B65F-42E1-72C7-D52089A7AF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0789" y="4246789"/>
            <a:ext cx="2611211" cy="2611211"/>
          </a:xfrm>
          <a:prstGeom prst="rect">
            <a:avLst/>
          </a:prstGeom>
        </p:spPr>
      </p:pic>
    </p:spTree>
    <p:extLst>
      <p:ext uri="{BB962C8B-B14F-4D97-AF65-F5344CB8AC3E}">
        <p14:creationId xmlns:p14="http://schemas.microsoft.com/office/powerpoint/2010/main" val="387822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91192-A81F-C245-853A-479FE8459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C5B4B5-EC34-4FA9-0E37-CE46CAFEB8C3}"/>
              </a:ext>
            </a:extLst>
          </p:cNvPr>
          <p:cNvSpPr txBox="1">
            <a:spLocks/>
          </p:cNvSpPr>
          <p:nvPr/>
        </p:nvSpPr>
        <p:spPr>
          <a:xfrm>
            <a:off x="0" y="-1"/>
            <a:ext cx="12192000" cy="1629295"/>
          </a:xfrm>
          <a:prstGeom prst="rect">
            <a:avLst/>
          </a:prstGeom>
          <a:solidFill>
            <a:schemeClr val="tx2">
              <a:lumMod val="90000"/>
              <a:lumOff val="1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SUPPLY COST:</a:t>
            </a:r>
          </a:p>
          <a:p>
            <a:pPr algn="ctr"/>
            <a:r>
              <a:rPr lang="en-US" dirty="0">
                <a:solidFill>
                  <a:schemeClr val="bg1"/>
                </a:solidFill>
              </a:rPr>
              <a:t>Long Term &amp; Short Term Planning</a:t>
            </a:r>
          </a:p>
        </p:txBody>
      </p:sp>
      <p:graphicFrame>
        <p:nvGraphicFramePr>
          <p:cNvPr id="3" name="Content Placeholder 2">
            <a:extLst>
              <a:ext uri="{FF2B5EF4-FFF2-40B4-BE49-F238E27FC236}">
                <a16:creationId xmlns:a16="http://schemas.microsoft.com/office/drawing/2014/main" id="{40F32396-D9CB-D9D5-9961-597BAFB44505}"/>
              </a:ext>
            </a:extLst>
          </p:cNvPr>
          <p:cNvGraphicFramePr>
            <a:graphicFrameLocks/>
          </p:cNvGraphicFramePr>
          <p:nvPr>
            <p:extLst>
              <p:ext uri="{D42A27DB-BD31-4B8C-83A1-F6EECF244321}">
                <p14:modId xmlns:p14="http://schemas.microsoft.com/office/powerpoint/2010/main" val="3069689443"/>
              </p:ext>
            </p:extLst>
          </p:nvPr>
        </p:nvGraphicFramePr>
        <p:xfrm>
          <a:off x="632085" y="2167092"/>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B1F9ACB5-91A9-C9C0-B7B8-2109B07F80A8}"/>
              </a:ext>
            </a:extLst>
          </p:cNvPr>
          <p:cNvSpPr txBox="1"/>
          <p:nvPr/>
        </p:nvSpPr>
        <p:spPr>
          <a:xfrm>
            <a:off x="1070811" y="5955632"/>
            <a:ext cx="4463715" cy="523220"/>
          </a:xfrm>
          <a:prstGeom prst="rect">
            <a:avLst/>
          </a:prstGeom>
          <a:noFill/>
        </p:spPr>
        <p:txBody>
          <a:bodyPr wrap="square" rtlCol="0">
            <a:spAutoFit/>
          </a:bodyPr>
          <a:lstStyle/>
          <a:p>
            <a:pPr algn="ctr"/>
            <a:r>
              <a:rPr lang="en-US" sz="2800" dirty="0"/>
              <a:t>15% typically, not this time!</a:t>
            </a:r>
          </a:p>
        </p:txBody>
      </p:sp>
      <p:sp>
        <p:nvSpPr>
          <p:cNvPr id="5" name="TextBox 4">
            <a:extLst>
              <a:ext uri="{FF2B5EF4-FFF2-40B4-BE49-F238E27FC236}">
                <a16:creationId xmlns:a16="http://schemas.microsoft.com/office/drawing/2014/main" id="{9F308C89-05EF-C299-1628-2509969D5371}"/>
              </a:ext>
            </a:extLst>
          </p:cNvPr>
          <p:cNvSpPr txBox="1"/>
          <p:nvPr/>
        </p:nvSpPr>
        <p:spPr>
          <a:xfrm>
            <a:off x="8406064" y="5951622"/>
            <a:ext cx="1299410" cy="707886"/>
          </a:xfrm>
          <a:prstGeom prst="rect">
            <a:avLst/>
          </a:prstGeom>
          <a:noFill/>
        </p:spPr>
        <p:txBody>
          <a:bodyPr wrap="square" rtlCol="0">
            <a:spAutoFit/>
          </a:bodyPr>
          <a:lstStyle/>
          <a:p>
            <a:pPr algn="ctr"/>
            <a:r>
              <a:rPr lang="en-US" sz="4000" dirty="0"/>
              <a:t>75%</a:t>
            </a:r>
          </a:p>
        </p:txBody>
      </p:sp>
    </p:spTree>
    <p:extLst>
      <p:ext uri="{BB962C8B-B14F-4D97-AF65-F5344CB8AC3E}">
        <p14:creationId xmlns:p14="http://schemas.microsoft.com/office/powerpoint/2010/main" val="55467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77D0B-CADE-F860-1021-6AB25FD032BE}"/>
              </a:ext>
            </a:extLst>
          </p:cNvPr>
          <p:cNvSpPr>
            <a:spLocks noGrp="1"/>
          </p:cNvSpPr>
          <p:nvPr>
            <p:ph idx="1"/>
          </p:nvPr>
        </p:nvSpPr>
        <p:spPr>
          <a:xfrm>
            <a:off x="445168" y="1825624"/>
            <a:ext cx="11442032" cy="4815807"/>
          </a:xfrm>
        </p:spPr>
        <p:txBody>
          <a:bodyPr>
            <a:normAutofit lnSpcReduction="10000"/>
          </a:bodyPr>
          <a:lstStyle/>
          <a:p>
            <a:r>
              <a:rPr lang="en-US" dirty="0"/>
              <a:t>Auction simulates free market – </a:t>
            </a:r>
          </a:p>
          <a:p>
            <a:pPr lvl="1"/>
            <a:r>
              <a:rPr lang="en-US" dirty="0"/>
              <a:t>Lower price suppliers push out higher price suppliers</a:t>
            </a:r>
          </a:p>
          <a:p>
            <a:pPr lvl="1"/>
            <a:r>
              <a:rPr lang="en-US" dirty="0"/>
              <a:t>Base Rate Auction  - every year covering 3 years into the future</a:t>
            </a:r>
          </a:p>
          <a:p>
            <a:r>
              <a:rPr lang="en-US" dirty="0"/>
              <a:t>(DEMAND to satisfy) Determined by energy forecast</a:t>
            </a:r>
          </a:p>
          <a:p>
            <a:pPr lvl="1"/>
            <a:r>
              <a:rPr lang="en-US" dirty="0"/>
              <a:t>Flat demand for a long time in the past</a:t>
            </a:r>
          </a:p>
          <a:p>
            <a:pPr lvl="1"/>
            <a:r>
              <a:rPr lang="en-US" dirty="0"/>
              <a:t>THIS TIME: Large increase: data centers, AI, </a:t>
            </a:r>
            <a:r>
              <a:rPr lang="en-US" dirty="0" err="1"/>
              <a:t>mfg</a:t>
            </a:r>
            <a:endParaRPr lang="en-US" dirty="0"/>
          </a:p>
          <a:p>
            <a:r>
              <a:rPr lang="en-US" dirty="0"/>
              <a:t>(SUPPLY to bid) Suppliers bid with fixed costs (not operating cost) of supplying a specific amount of energy</a:t>
            </a:r>
          </a:p>
          <a:p>
            <a:pPr lvl="1"/>
            <a:r>
              <a:rPr lang="en-US" dirty="0"/>
              <a:t>Bids from Firm Capacity suppliers only – can be called on at any time</a:t>
            </a:r>
          </a:p>
          <a:p>
            <a:pPr lvl="1"/>
            <a:r>
              <a:rPr lang="en-US" dirty="0"/>
              <a:t>PJM selects enough suppliers by price to meet the </a:t>
            </a:r>
            <a:r>
              <a:rPr lang="en-US" dirty="0">
                <a:highlight>
                  <a:srgbClr val="FFFF00"/>
                </a:highlight>
              </a:rPr>
              <a:t>peak</a:t>
            </a:r>
            <a:r>
              <a:rPr lang="en-US" dirty="0"/>
              <a:t> forecast demand</a:t>
            </a:r>
          </a:p>
          <a:p>
            <a:r>
              <a:rPr lang="en-US" dirty="0"/>
              <a:t>Winning suppliers are paid to stand by, every day</a:t>
            </a:r>
          </a:p>
          <a:p>
            <a:r>
              <a:rPr lang="en-US" dirty="0"/>
              <a:t>Base Rate Auction WAS THE PROBLEM!!! Stay tuned…</a:t>
            </a:r>
          </a:p>
        </p:txBody>
      </p:sp>
      <p:sp>
        <p:nvSpPr>
          <p:cNvPr id="4" name="Title 1">
            <a:extLst>
              <a:ext uri="{FF2B5EF4-FFF2-40B4-BE49-F238E27FC236}">
                <a16:creationId xmlns:a16="http://schemas.microsoft.com/office/drawing/2014/main" id="{8A8C5AA6-BFC5-64E8-DFD6-6623B83780E4}"/>
              </a:ext>
            </a:extLst>
          </p:cNvPr>
          <p:cNvSpPr txBox="1">
            <a:spLocks/>
          </p:cNvSpPr>
          <p:nvPr/>
        </p:nvSpPr>
        <p:spPr>
          <a:xfrm>
            <a:off x="0" y="0"/>
            <a:ext cx="12192000" cy="1588167"/>
          </a:xfrm>
          <a:prstGeom prst="rect">
            <a:avLst/>
          </a:prstGeom>
          <a:solidFill>
            <a:schemeClr val="tx2">
              <a:lumMod val="90000"/>
              <a:lumOff val="1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Buying Capacity (Long Term Planning)</a:t>
            </a:r>
          </a:p>
        </p:txBody>
      </p:sp>
    </p:spTree>
    <p:extLst>
      <p:ext uri="{BB962C8B-B14F-4D97-AF65-F5344CB8AC3E}">
        <p14:creationId xmlns:p14="http://schemas.microsoft.com/office/powerpoint/2010/main" val="146014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D20BC9-1B8C-B3A7-C481-5F90827956E1}"/>
              </a:ext>
            </a:extLst>
          </p:cNvPr>
          <p:cNvSpPr>
            <a:spLocks noGrp="1"/>
          </p:cNvSpPr>
          <p:nvPr>
            <p:ph idx="1"/>
          </p:nvPr>
        </p:nvSpPr>
        <p:spPr/>
        <p:txBody>
          <a:bodyPr>
            <a:normAutofit lnSpcReduction="10000"/>
          </a:bodyPr>
          <a:lstStyle/>
          <a:p>
            <a:r>
              <a:rPr lang="en-US" dirty="0"/>
              <a:t>Day-ahead auctions to meet daily forecast of energy </a:t>
            </a:r>
          </a:p>
          <a:p>
            <a:pPr lvl="1"/>
            <a:r>
              <a:rPr lang="en-US" dirty="0"/>
              <a:t>Max peak is 145 GW in summer, less in winter</a:t>
            </a:r>
          </a:p>
          <a:p>
            <a:pPr lvl="1"/>
            <a:r>
              <a:rPr lang="en-US" dirty="0"/>
              <a:t>Variable renewable energy can be used</a:t>
            </a:r>
          </a:p>
          <a:p>
            <a:r>
              <a:rPr lang="en-US" dirty="0"/>
              <a:t>Covers operating costs, not fixed costs</a:t>
            </a:r>
          </a:p>
          <a:p>
            <a:r>
              <a:rPr lang="en-US" dirty="0"/>
              <a:t>Operators bring energy suppliers online/offline as needed</a:t>
            </a:r>
          </a:p>
          <a:p>
            <a:r>
              <a:rPr lang="en-US" dirty="0"/>
              <a:t>Most expensive selected price is the “clearing price”.</a:t>
            </a:r>
          </a:p>
          <a:p>
            <a:pPr lvl="1"/>
            <a:r>
              <a:rPr lang="en-US" dirty="0"/>
              <a:t>EVERY SUPPLIER gets the clearing price</a:t>
            </a:r>
          </a:p>
          <a:p>
            <a:pPr lvl="1"/>
            <a:r>
              <a:rPr lang="en-US" dirty="0"/>
              <a:t>So, </a:t>
            </a:r>
            <a:r>
              <a:rPr lang="en-US" dirty="0">
                <a:highlight>
                  <a:srgbClr val="FFFF00"/>
                </a:highlight>
              </a:rPr>
              <a:t>peak</a:t>
            </a:r>
            <a:r>
              <a:rPr lang="en-US" dirty="0"/>
              <a:t> energy needs have a </a:t>
            </a:r>
            <a:r>
              <a:rPr lang="en-US" dirty="0">
                <a:highlight>
                  <a:srgbClr val="FFFF00"/>
                </a:highlight>
              </a:rPr>
              <a:t>huge</a:t>
            </a:r>
            <a:r>
              <a:rPr lang="en-US" dirty="0"/>
              <a:t> effect on the price</a:t>
            </a:r>
          </a:p>
          <a:p>
            <a:r>
              <a:rPr lang="en-US" dirty="0"/>
              <a:t>In addition, a very short term market:</a:t>
            </a:r>
          </a:p>
          <a:p>
            <a:pPr lvl="1"/>
            <a:r>
              <a:rPr lang="en-US" dirty="0"/>
              <a:t>Real-time energy market for emergency outages &amp; </a:t>
            </a:r>
            <a:r>
              <a:rPr lang="en-US" dirty="0" err="1"/>
              <a:t>unforecast</a:t>
            </a:r>
            <a:r>
              <a:rPr lang="en-US" dirty="0"/>
              <a:t> demand</a:t>
            </a:r>
          </a:p>
          <a:p>
            <a:endParaRPr lang="en-US" dirty="0"/>
          </a:p>
          <a:p>
            <a:endParaRPr lang="en-US" dirty="0"/>
          </a:p>
        </p:txBody>
      </p:sp>
      <p:sp>
        <p:nvSpPr>
          <p:cNvPr id="4" name="Title 1">
            <a:extLst>
              <a:ext uri="{FF2B5EF4-FFF2-40B4-BE49-F238E27FC236}">
                <a16:creationId xmlns:a16="http://schemas.microsoft.com/office/drawing/2014/main" id="{E35CFA5F-1C95-3235-A2CE-059D9A679B30}"/>
              </a:ext>
            </a:extLst>
          </p:cNvPr>
          <p:cNvSpPr txBox="1">
            <a:spLocks/>
          </p:cNvSpPr>
          <p:nvPr/>
        </p:nvSpPr>
        <p:spPr>
          <a:xfrm>
            <a:off x="0" y="0"/>
            <a:ext cx="12192000" cy="1588167"/>
          </a:xfrm>
          <a:prstGeom prst="rect">
            <a:avLst/>
          </a:prstGeom>
          <a:solidFill>
            <a:schemeClr val="tx2">
              <a:lumMod val="90000"/>
              <a:lumOff val="1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Buying Energy (Short Term Planning)</a:t>
            </a:r>
          </a:p>
        </p:txBody>
      </p:sp>
    </p:spTree>
    <p:extLst>
      <p:ext uri="{BB962C8B-B14F-4D97-AF65-F5344CB8AC3E}">
        <p14:creationId xmlns:p14="http://schemas.microsoft.com/office/powerpoint/2010/main" val="106355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065D6-C025-6327-1436-BEF3D4346576}"/>
              </a:ext>
            </a:extLst>
          </p:cNvPr>
          <p:cNvSpPr>
            <a:spLocks noGrp="1"/>
          </p:cNvSpPr>
          <p:nvPr>
            <p:ph type="title"/>
          </p:nvPr>
        </p:nvSpPr>
        <p:spPr>
          <a:xfrm>
            <a:off x="0" y="0"/>
            <a:ext cx="12192000" cy="1593977"/>
          </a:xfrm>
          <a:solidFill>
            <a:schemeClr val="tx2">
              <a:lumMod val="90000"/>
              <a:lumOff val="10000"/>
            </a:schemeClr>
          </a:solidFill>
        </p:spPr>
        <p:txBody>
          <a:bodyPr/>
          <a:lstStyle/>
          <a:p>
            <a:pPr algn="ctr"/>
            <a:r>
              <a:rPr lang="en-US" dirty="0">
                <a:solidFill>
                  <a:schemeClr val="bg1"/>
                </a:solidFill>
              </a:rPr>
              <a:t>The Peak Determines the Price</a:t>
            </a:r>
            <a:br>
              <a:rPr lang="en-US" dirty="0">
                <a:solidFill>
                  <a:schemeClr val="bg1"/>
                </a:solidFill>
              </a:rPr>
            </a:br>
            <a:r>
              <a:rPr lang="en-US" dirty="0">
                <a:solidFill>
                  <a:schemeClr val="bg1"/>
                </a:solidFill>
              </a:rPr>
              <a:t>Bringing Down the Short-Term Peak</a:t>
            </a:r>
          </a:p>
        </p:txBody>
      </p:sp>
      <p:sp>
        <p:nvSpPr>
          <p:cNvPr id="3" name="Content Placeholder 2">
            <a:extLst>
              <a:ext uri="{FF2B5EF4-FFF2-40B4-BE49-F238E27FC236}">
                <a16:creationId xmlns:a16="http://schemas.microsoft.com/office/drawing/2014/main" id="{7444BB29-D959-2566-55A9-4C84C825EBF6}"/>
              </a:ext>
            </a:extLst>
          </p:cNvPr>
          <p:cNvSpPr>
            <a:spLocks noGrp="1"/>
          </p:cNvSpPr>
          <p:nvPr>
            <p:ph idx="1"/>
          </p:nvPr>
        </p:nvSpPr>
        <p:spPr>
          <a:xfrm>
            <a:off x="838200" y="1825625"/>
            <a:ext cx="4876800" cy="4351338"/>
          </a:xfrm>
        </p:spPr>
        <p:txBody>
          <a:bodyPr/>
          <a:lstStyle/>
          <a:p>
            <a:r>
              <a:rPr lang="en-US" dirty="0"/>
              <a:t>Battery storage</a:t>
            </a:r>
          </a:p>
          <a:p>
            <a:r>
              <a:rPr lang="en-US" dirty="0"/>
              <a:t>Demand Response</a:t>
            </a:r>
          </a:p>
          <a:p>
            <a:r>
              <a:rPr lang="en-US" dirty="0"/>
              <a:t>Heat pumps more efficient than AC, so they reduce the peak</a:t>
            </a:r>
          </a:p>
          <a:p>
            <a:pPr lvl="1"/>
            <a:r>
              <a:rPr lang="en-US" dirty="0"/>
              <a:t>Additional load in winter is still not an issue since winter peak is smaller</a:t>
            </a:r>
          </a:p>
          <a:p>
            <a:r>
              <a:rPr lang="en-US" dirty="0"/>
              <a:t>BPU mandates 2% efficiency improvements every year</a:t>
            </a:r>
          </a:p>
          <a:p>
            <a:endParaRPr lang="en-US" dirty="0"/>
          </a:p>
        </p:txBody>
      </p:sp>
      <p:pic>
        <p:nvPicPr>
          <p:cNvPr id="4" name="Content Placeholder 4">
            <a:extLst>
              <a:ext uri="{FF2B5EF4-FFF2-40B4-BE49-F238E27FC236}">
                <a16:creationId xmlns:a16="http://schemas.microsoft.com/office/drawing/2014/main" id="{835202D8-4B9A-A44C-8400-792F477D13D5}"/>
              </a:ext>
            </a:extLst>
          </p:cNvPr>
          <p:cNvPicPr>
            <a:picLocks noChangeAspect="1"/>
          </p:cNvPicPr>
          <p:nvPr/>
        </p:nvPicPr>
        <p:blipFill>
          <a:blip r:embed="rId3"/>
          <a:stretch>
            <a:fillRect/>
          </a:stretch>
        </p:blipFill>
        <p:spPr>
          <a:xfrm>
            <a:off x="5838055" y="2042243"/>
            <a:ext cx="5515745" cy="3918101"/>
          </a:xfrm>
          <a:prstGeom prst="rect">
            <a:avLst/>
          </a:prstGeom>
        </p:spPr>
      </p:pic>
    </p:spTree>
    <p:extLst>
      <p:ext uri="{BB962C8B-B14F-4D97-AF65-F5344CB8AC3E}">
        <p14:creationId xmlns:p14="http://schemas.microsoft.com/office/powerpoint/2010/main" val="3527832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FAFEF8-D821-AA03-5B69-139859DD04C6}"/>
              </a:ext>
            </a:extLst>
          </p:cNvPr>
          <p:cNvSpPr>
            <a:spLocks noGrp="1"/>
          </p:cNvSpPr>
          <p:nvPr>
            <p:ph idx="1"/>
          </p:nvPr>
        </p:nvSpPr>
        <p:spPr/>
        <p:txBody>
          <a:bodyPr/>
          <a:lstStyle/>
          <a:p>
            <a:r>
              <a:rPr lang="en-US" dirty="0"/>
              <a:t>(DEMAND FORECAST) Utilities provide individual forecasts</a:t>
            </a:r>
          </a:p>
          <a:p>
            <a:pPr lvl="1"/>
            <a:r>
              <a:rPr lang="en-US" dirty="0"/>
              <a:t>Is the forecast real? Transparency needed.</a:t>
            </a:r>
          </a:p>
          <a:p>
            <a:pPr lvl="1"/>
            <a:r>
              <a:rPr lang="en-US" dirty="0"/>
              <a:t>Are large energy users counted more than once?</a:t>
            </a:r>
          </a:p>
          <a:p>
            <a:pPr lvl="1"/>
            <a:r>
              <a:rPr lang="en-US" dirty="0"/>
              <a:t>Are they serious?</a:t>
            </a:r>
          </a:p>
          <a:p>
            <a:pPr lvl="2"/>
            <a:r>
              <a:rPr lang="en-US" dirty="0"/>
              <a:t>Ask large new energy users to put down deposit</a:t>
            </a:r>
          </a:p>
          <a:p>
            <a:pPr lvl="2"/>
            <a:r>
              <a:rPr lang="en-US" dirty="0"/>
              <a:t>Should large users bring their own energy? Or pay the full cost instead of ratepayers?</a:t>
            </a:r>
          </a:p>
          <a:p>
            <a:pPr lvl="2"/>
            <a:endParaRPr lang="en-US" dirty="0"/>
          </a:p>
          <a:p>
            <a:r>
              <a:rPr lang="en-US" dirty="0"/>
              <a:t>(SUPPLY QUEUE) Can the project be built in a timely fashion?</a:t>
            </a:r>
          </a:p>
          <a:p>
            <a:pPr lvl="1"/>
            <a:r>
              <a:rPr lang="en-US" dirty="0"/>
              <a:t>PJM queue of unreviewed energy suppliers is HUGE (145 GW)</a:t>
            </a:r>
          </a:p>
          <a:p>
            <a:pPr lvl="1"/>
            <a:r>
              <a:rPr lang="en-US" dirty="0"/>
              <a:t>Approved but unbuilt energy supply is also large (50 GW)</a:t>
            </a:r>
          </a:p>
          <a:p>
            <a:endParaRPr lang="en-US" dirty="0"/>
          </a:p>
        </p:txBody>
      </p:sp>
      <p:sp>
        <p:nvSpPr>
          <p:cNvPr id="7" name="Title 1">
            <a:extLst>
              <a:ext uri="{FF2B5EF4-FFF2-40B4-BE49-F238E27FC236}">
                <a16:creationId xmlns:a16="http://schemas.microsoft.com/office/drawing/2014/main" id="{0281757F-9278-E571-E2BE-71B4C6818136}"/>
              </a:ext>
            </a:extLst>
          </p:cNvPr>
          <p:cNvSpPr>
            <a:spLocks noGrp="1"/>
          </p:cNvSpPr>
          <p:nvPr>
            <p:ph type="title"/>
          </p:nvPr>
        </p:nvSpPr>
        <p:spPr>
          <a:xfrm>
            <a:off x="0" y="0"/>
            <a:ext cx="12192000" cy="1593977"/>
          </a:xfrm>
          <a:solidFill>
            <a:schemeClr val="tx2">
              <a:lumMod val="90000"/>
              <a:lumOff val="10000"/>
            </a:schemeClr>
          </a:solidFill>
        </p:spPr>
        <p:txBody>
          <a:bodyPr/>
          <a:lstStyle/>
          <a:p>
            <a:pPr algn="ctr"/>
            <a:r>
              <a:rPr lang="en-US" dirty="0">
                <a:solidFill>
                  <a:schemeClr val="bg1"/>
                </a:solidFill>
              </a:rPr>
              <a:t>The Peak Determines the Price</a:t>
            </a:r>
            <a:br>
              <a:rPr lang="en-US" dirty="0">
                <a:solidFill>
                  <a:schemeClr val="bg1"/>
                </a:solidFill>
              </a:rPr>
            </a:br>
            <a:r>
              <a:rPr lang="en-US" dirty="0">
                <a:solidFill>
                  <a:schemeClr val="bg1"/>
                </a:solidFill>
              </a:rPr>
              <a:t>Bringing Down the Long-Term Peak</a:t>
            </a:r>
          </a:p>
        </p:txBody>
      </p:sp>
    </p:spTree>
    <p:extLst>
      <p:ext uri="{BB962C8B-B14F-4D97-AF65-F5344CB8AC3E}">
        <p14:creationId xmlns:p14="http://schemas.microsoft.com/office/powerpoint/2010/main" val="218317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F3FAB-6FCC-E79F-A5ED-418F54B8415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6CC71C-1A10-C785-EA6E-31F8858615CB}"/>
              </a:ext>
            </a:extLst>
          </p:cNvPr>
          <p:cNvSpPr txBox="1">
            <a:spLocks/>
          </p:cNvSpPr>
          <p:nvPr/>
        </p:nvSpPr>
        <p:spPr>
          <a:xfrm>
            <a:off x="0" y="0"/>
            <a:ext cx="12192000" cy="1621970"/>
          </a:xfrm>
          <a:prstGeom prst="rect">
            <a:avLst/>
          </a:prstGeom>
          <a:solidFill>
            <a:schemeClr val="tx2">
              <a:lumMod val="90000"/>
              <a:lumOff val="1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What Happened in the Last Capacity Auction?</a:t>
            </a:r>
          </a:p>
          <a:p>
            <a:pPr algn="ctr"/>
            <a:r>
              <a:rPr lang="en-US" dirty="0">
                <a:solidFill>
                  <a:schemeClr val="bg1"/>
                </a:solidFill>
              </a:rPr>
              <a:t>Prices </a:t>
            </a:r>
            <a:r>
              <a:rPr lang="en-US" dirty="0">
                <a:solidFill>
                  <a:schemeClr val="bg1"/>
                </a:solidFill>
                <a:sym typeface="Wingdings" panose="05000000000000000000" pitchFamily="2" charset="2"/>
              </a:rPr>
              <a:t> S</a:t>
            </a:r>
            <a:r>
              <a:rPr lang="en-US" dirty="0">
                <a:solidFill>
                  <a:schemeClr val="bg1"/>
                </a:solidFill>
              </a:rPr>
              <a:t>upply &amp; Demand</a:t>
            </a:r>
          </a:p>
        </p:txBody>
      </p:sp>
      <p:pic>
        <p:nvPicPr>
          <p:cNvPr id="13" name="Picture 12" descr="A graph of a sales report&#10;&#10;AI-generated content may be incorrect.">
            <a:extLst>
              <a:ext uri="{FF2B5EF4-FFF2-40B4-BE49-F238E27FC236}">
                <a16:creationId xmlns:a16="http://schemas.microsoft.com/office/drawing/2014/main" id="{8F43E4E0-CADF-76B2-190C-C790E4BD0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20" y="1854370"/>
            <a:ext cx="9264672" cy="4524128"/>
          </a:xfrm>
          <a:prstGeom prst="rect">
            <a:avLst/>
          </a:prstGeom>
        </p:spPr>
      </p:pic>
    </p:spTree>
    <p:extLst>
      <p:ext uri="{BB962C8B-B14F-4D97-AF65-F5344CB8AC3E}">
        <p14:creationId xmlns:p14="http://schemas.microsoft.com/office/powerpoint/2010/main" val="4252478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A2233-4D44-CF6D-0E03-1A8BC7491DCA}"/>
              </a:ext>
            </a:extLst>
          </p:cNvPr>
          <p:cNvSpPr txBox="1">
            <a:spLocks/>
          </p:cNvSpPr>
          <p:nvPr/>
        </p:nvSpPr>
        <p:spPr>
          <a:xfrm>
            <a:off x="0" y="1"/>
            <a:ext cx="12192000" cy="1621970"/>
          </a:xfrm>
          <a:prstGeom prst="rect">
            <a:avLst/>
          </a:prstGeom>
          <a:solidFill>
            <a:schemeClr val="tx2">
              <a:lumMod val="90000"/>
              <a:lumOff val="1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What Happened in the Last Capacity Auction?</a:t>
            </a:r>
          </a:p>
          <a:p>
            <a:pPr algn="ctr"/>
            <a:r>
              <a:rPr lang="en-US" dirty="0">
                <a:solidFill>
                  <a:schemeClr val="bg1"/>
                </a:solidFill>
              </a:rPr>
              <a:t>Prices </a:t>
            </a:r>
            <a:r>
              <a:rPr lang="en-US" dirty="0">
                <a:solidFill>
                  <a:schemeClr val="bg1"/>
                </a:solidFill>
                <a:sym typeface="Wingdings" panose="05000000000000000000" pitchFamily="2" charset="2"/>
              </a:rPr>
              <a:t> S</a:t>
            </a:r>
            <a:r>
              <a:rPr lang="en-US" dirty="0">
                <a:solidFill>
                  <a:schemeClr val="bg1"/>
                </a:solidFill>
              </a:rPr>
              <a:t>upply &amp; Demand</a:t>
            </a:r>
          </a:p>
        </p:txBody>
      </p:sp>
      <p:grpSp>
        <p:nvGrpSpPr>
          <p:cNvPr id="6" name="Group 5">
            <a:extLst>
              <a:ext uri="{FF2B5EF4-FFF2-40B4-BE49-F238E27FC236}">
                <a16:creationId xmlns:a16="http://schemas.microsoft.com/office/drawing/2014/main" id="{0808F3B2-1AB1-4CA0-5E14-CC02BE910B7E}"/>
              </a:ext>
            </a:extLst>
          </p:cNvPr>
          <p:cNvGrpSpPr/>
          <p:nvPr/>
        </p:nvGrpSpPr>
        <p:grpSpPr>
          <a:xfrm>
            <a:off x="363879" y="1742067"/>
            <a:ext cx="4123029" cy="2213392"/>
            <a:chOff x="-1" y="534367"/>
            <a:chExt cx="4123029" cy="2213392"/>
          </a:xfrm>
        </p:grpSpPr>
        <p:sp>
          <p:nvSpPr>
            <p:cNvPr id="13" name="Rectangle: Rounded Corners 12">
              <a:extLst>
                <a:ext uri="{FF2B5EF4-FFF2-40B4-BE49-F238E27FC236}">
                  <a16:creationId xmlns:a16="http://schemas.microsoft.com/office/drawing/2014/main" id="{235C9811-C537-8413-DD35-75E10D3F750A}"/>
                </a:ext>
              </a:extLst>
            </p:cNvPr>
            <p:cNvSpPr/>
            <p:nvPr/>
          </p:nvSpPr>
          <p:spPr>
            <a:xfrm>
              <a:off x="-1" y="534367"/>
              <a:ext cx="4123029" cy="2213392"/>
            </a:xfrm>
            <a:prstGeom prst="roundRect">
              <a:avLst/>
            </a:prstGeom>
            <a:solidFill>
              <a:schemeClr val="tx2">
                <a:lumMod val="90000"/>
                <a:lumOff val="1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E3BC7391-F587-A4D3-7AB6-8046A00F1213}"/>
                </a:ext>
              </a:extLst>
            </p:cNvPr>
            <p:cNvSpPr txBox="1"/>
            <p:nvPr/>
          </p:nvSpPr>
          <p:spPr>
            <a:xfrm>
              <a:off x="108047" y="696440"/>
              <a:ext cx="3906931" cy="1997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Demand</a:t>
              </a:r>
            </a:p>
          </p:txBody>
        </p:sp>
      </p:grpSp>
      <p:grpSp>
        <p:nvGrpSpPr>
          <p:cNvPr id="7" name="Group 6">
            <a:extLst>
              <a:ext uri="{FF2B5EF4-FFF2-40B4-BE49-F238E27FC236}">
                <a16:creationId xmlns:a16="http://schemas.microsoft.com/office/drawing/2014/main" id="{A2954755-38B8-2569-3B5A-25368F9F5283}"/>
              </a:ext>
            </a:extLst>
          </p:cNvPr>
          <p:cNvGrpSpPr/>
          <p:nvPr/>
        </p:nvGrpSpPr>
        <p:grpSpPr>
          <a:xfrm>
            <a:off x="4486905" y="4075555"/>
            <a:ext cx="7438517" cy="2597777"/>
            <a:chOff x="4003158" y="2324849"/>
            <a:chExt cx="7438517" cy="2420990"/>
          </a:xfrm>
        </p:grpSpPr>
        <p:sp>
          <p:nvSpPr>
            <p:cNvPr id="11" name="Rectangle: Top Corners Rounded 10">
              <a:extLst>
                <a:ext uri="{FF2B5EF4-FFF2-40B4-BE49-F238E27FC236}">
                  <a16:creationId xmlns:a16="http://schemas.microsoft.com/office/drawing/2014/main" id="{29E1307F-A631-E9B3-0349-0B6D64C01A01}"/>
                </a:ext>
              </a:extLst>
            </p:cNvPr>
            <p:cNvSpPr/>
            <p:nvPr/>
          </p:nvSpPr>
          <p:spPr>
            <a:xfrm rot="5400000">
              <a:off x="6569844" y="-125992"/>
              <a:ext cx="2420990" cy="732267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Top Corners Rounded 6">
              <a:extLst>
                <a:ext uri="{FF2B5EF4-FFF2-40B4-BE49-F238E27FC236}">
                  <a16:creationId xmlns:a16="http://schemas.microsoft.com/office/drawing/2014/main" id="{F339D0C6-D8E6-53DB-2540-EE898D6DBF9B}"/>
                </a:ext>
              </a:extLst>
            </p:cNvPr>
            <p:cNvSpPr txBox="1"/>
            <p:nvPr/>
          </p:nvSpPr>
          <p:spPr>
            <a:xfrm>
              <a:off x="4003158" y="2443032"/>
              <a:ext cx="7211213" cy="21846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PJM has a HUGE backlog of energy suppliers waiting for permission to connect</a:t>
              </a:r>
            </a:p>
            <a:p>
              <a:pPr marL="228600" lvl="1" indent="-228600" algn="l" defTabSz="1066800">
                <a:lnSpc>
                  <a:spcPct val="90000"/>
                </a:lnSpc>
                <a:spcBef>
                  <a:spcPct val="0"/>
                </a:spcBef>
                <a:spcAft>
                  <a:spcPct val="15000"/>
                </a:spcAft>
                <a:buChar char="•"/>
              </a:pPr>
              <a:r>
                <a:rPr lang="en-US" sz="2400" kern="1200" dirty="0"/>
                <a:t>PJM auction rule changes understated the supply</a:t>
              </a:r>
            </a:p>
            <a:p>
              <a:pPr marL="457200" lvl="2" indent="-228600" algn="l" defTabSz="1066800">
                <a:lnSpc>
                  <a:spcPct val="90000"/>
                </a:lnSpc>
                <a:spcBef>
                  <a:spcPct val="0"/>
                </a:spcBef>
                <a:spcAft>
                  <a:spcPct val="15000"/>
                </a:spcAft>
                <a:buChar char="•"/>
              </a:pPr>
              <a:r>
                <a:rPr lang="en-US" sz="2400" kern="1200" dirty="0"/>
                <a:t>Later changed via lawsuit &amp; FERC, new auction in July</a:t>
              </a:r>
            </a:p>
          </p:txBody>
        </p:sp>
      </p:grpSp>
      <p:grpSp>
        <p:nvGrpSpPr>
          <p:cNvPr id="8" name="Group 7">
            <a:extLst>
              <a:ext uri="{FF2B5EF4-FFF2-40B4-BE49-F238E27FC236}">
                <a16:creationId xmlns:a16="http://schemas.microsoft.com/office/drawing/2014/main" id="{1905D2CD-89EB-32FC-D1EA-C3F0450D1C4C}"/>
              </a:ext>
            </a:extLst>
          </p:cNvPr>
          <p:cNvGrpSpPr/>
          <p:nvPr/>
        </p:nvGrpSpPr>
        <p:grpSpPr>
          <a:xfrm>
            <a:off x="429186" y="4202367"/>
            <a:ext cx="4119003" cy="2344151"/>
            <a:chOff x="0" y="2428647"/>
            <a:chExt cx="4119003" cy="2213392"/>
          </a:xfrm>
        </p:grpSpPr>
        <p:sp>
          <p:nvSpPr>
            <p:cNvPr id="9" name="Rectangle: Rounded Corners 8">
              <a:extLst>
                <a:ext uri="{FF2B5EF4-FFF2-40B4-BE49-F238E27FC236}">
                  <a16:creationId xmlns:a16="http://schemas.microsoft.com/office/drawing/2014/main" id="{85540A06-BD1B-F654-95B6-42E165208C89}"/>
                </a:ext>
              </a:extLst>
            </p:cNvPr>
            <p:cNvSpPr/>
            <p:nvPr/>
          </p:nvSpPr>
          <p:spPr>
            <a:xfrm>
              <a:off x="0" y="2428647"/>
              <a:ext cx="4119003" cy="2213392"/>
            </a:xfrm>
            <a:prstGeom prst="roundRect">
              <a:avLst/>
            </a:prstGeom>
            <a:solidFill>
              <a:schemeClr val="tx2">
                <a:lumMod val="90000"/>
                <a:lumOff val="1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0" name="Rectangle: Rounded Corners 8">
              <a:extLst>
                <a:ext uri="{FF2B5EF4-FFF2-40B4-BE49-F238E27FC236}">
                  <a16:creationId xmlns:a16="http://schemas.microsoft.com/office/drawing/2014/main" id="{EE65F27B-112E-DB1C-A988-2D681D736176}"/>
                </a:ext>
              </a:extLst>
            </p:cNvPr>
            <p:cNvSpPr txBox="1"/>
            <p:nvPr/>
          </p:nvSpPr>
          <p:spPr>
            <a:xfrm>
              <a:off x="108049" y="2536696"/>
              <a:ext cx="3902905" cy="19972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dirty="0"/>
                <a:t>Supply</a:t>
              </a:r>
            </a:p>
          </p:txBody>
        </p:sp>
      </p:grpSp>
      <p:grpSp>
        <p:nvGrpSpPr>
          <p:cNvPr id="15" name="Group 14">
            <a:extLst>
              <a:ext uri="{FF2B5EF4-FFF2-40B4-BE49-F238E27FC236}">
                <a16:creationId xmlns:a16="http://schemas.microsoft.com/office/drawing/2014/main" id="{E37F0267-3258-397B-99C9-D8B9CEC67A44}"/>
              </a:ext>
            </a:extLst>
          </p:cNvPr>
          <p:cNvGrpSpPr/>
          <p:nvPr/>
        </p:nvGrpSpPr>
        <p:grpSpPr>
          <a:xfrm>
            <a:off x="4486906" y="1852152"/>
            <a:ext cx="7329830" cy="1993221"/>
            <a:chOff x="4123030" y="110872"/>
            <a:chExt cx="7329830" cy="1993221"/>
          </a:xfrm>
        </p:grpSpPr>
        <p:sp>
          <p:nvSpPr>
            <p:cNvPr id="16" name="Rectangle: Top Corners Rounded 15">
              <a:extLst>
                <a:ext uri="{FF2B5EF4-FFF2-40B4-BE49-F238E27FC236}">
                  <a16:creationId xmlns:a16="http://schemas.microsoft.com/office/drawing/2014/main" id="{E63499D4-E3CD-87A2-0629-46840404456D}"/>
                </a:ext>
              </a:extLst>
            </p:cNvPr>
            <p:cNvSpPr/>
            <p:nvPr/>
          </p:nvSpPr>
          <p:spPr>
            <a:xfrm rot="5400000">
              <a:off x="6791334" y="-2557432"/>
              <a:ext cx="1993221" cy="732983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Rectangle: Top Corners Rounded 4">
              <a:extLst>
                <a:ext uri="{FF2B5EF4-FFF2-40B4-BE49-F238E27FC236}">
                  <a16:creationId xmlns:a16="http://schemas.microsoft.com/office/drawing/2014/main" id="{166A9B39-979A-BD76-CE49-F5BA13625CE2}"/>
                </a:ext>
              </a:extLst>
            </p:cNvPr>
            <p:cNvSpPr txBox="1"/>
            <p:nvPr/>
          </p:nvSpPr>
          <p:spPr>
            <a:xfrm>
              <a:off x="4123030" y="208173"/>
              <a:ext cx="7232529" cy="17986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PJM forecast a large demand increase: data centers, AI, onshoring of </a:t>
              </a:r>
              <a:r>
                <a:rPr lang="en-US" sz="2400" kern="1200" dirty="0" err="1"/>
                <a:t>mfg</a:t>
              </a:r>
              <a:endParaRPr lang="en-US" sz="2400" kern="1200" dirty="0"/>
            </a:p>
            <a:p>
              <a:pPr marL="228600" lvl="1" indent="-228600" algn="l" defTabSz="1066800">
                <a:lnSpc>
                  <a:spcPct val="90000"/>
                </a:lnSpc>
                <a:spcBef>
                  <a:spcPct val="0"/>
                </a:spcBef>
                <a:spcAft>
                  <a:spcPct val="15000"/>
                </a:spcAft>
                <a:buChar char="•"/>
              </a:pPr>
              <a:r>
                <a:rPr lang="en-US" sz="2400" kern="1200" dirty="0"/>
                <a:t>Not due to </a:t>
              </a:r>
              <a:r>
                <a:rPr lang="en-US" sz="2400" dirty="0"/>
                <a:t>amount of </a:t>
              </a:r>
              <a:r>
                <a:rPr lang="en-US" sz="2400" kern="1200" dirty="0"/>
                <a:t>clean energy: EVs &lt; 1%, heat pumps even less</a:t>
              </a:r>
            </a:p>
            <a:p>
              <a:pPr marL="457200" lvl="2" indent="-228600" algn="l" defTabSz="1066800">
                <a:lnSpc>
                  <a:spcPct val="90000"/>
                </a:lnSpc>
                <a:spcBef>
                  <a:spcPct val="0"/>
                </a:spcBef>
                <a:spcAft>
                  <a:spcPct val="15000"/>
                </a:spcAft>
                <a:buChar char="•"/>
              </a:pPr>
              <a:r>
                <a:rPr lang="en-US" sz="2400" kern="1200" dirty="0"/>
                <a:t>Heat pumps and solar energy help by decreasing the summer peak</a:t>
              </a:r>
            </a:p>
          </p:txBody>
        </p:sp>
      </p:grpSp>
    </p:spTree>
    <p:extLst>
      <p:ext uri="{BB962C8B-B14F-4D97-AF65-F5344CB8AC3E}">
        <p14:creationId xmlns:p14="http://schemas.microsoft.com/office/powerpoint/2010/main" val="3297496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0451-D3CF-5C6C-F45E-D4AE904EB0C0}"/>
              </a:ext>
            </a:extLst>
          </p:cNvPr>
          <p:cNvSpPr txBox="1">
            <a:spLocks/>
          </p:cNvSpPr>
          <p:nvPr/>
        </p:nvSpPr>
        <p:spPr>
          <a:xfrm>
            <a:off x="0" y="-1"/>
            <a:ext cx="12192000" cy="1629295"/>
          </a:xfrm>
          <a:prstGeom prst="rect">
            <a:avLst/>
          </a:prstGeom>
          <a:solidFill>
            <a:schemeClr val="tx2">
              <a:lumMod val="90000"/>
              <a:lumOff val="1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Recommendations</a:t>
            </a:r>
          </a:p>
        </p:txBody>
      </p:sp>
      <p:graphicFrame>
        <p:nvGraphicFramePr>
          <p:cNvPr id="3" name="Content Placeholder 2">
            <a:extLst>
              <a:ext uri="{FF2B5EF4-FFF2-40B4-BE49-F238E27FC236}">
                <a16:creationId xmlns:a16="http://schemas.microsoft.com/office/drawing/2014/main" id="{B4F3A86E-27E6-22A5-DB95-22017905B47B}"/>
              </a:ext>
            </a:extLst>
          </p:cNvPr>
          <p:cNvGraphicFramePr>
            <a:graphicFrameLocks/>
          </p:cNvGraphicFramePr>
          <p:nvPr>
            <p:extLst>
              <p:ext uri="{D42A27DB-BD31-4B8C-83A1-F6EECF244321}">
                <p14:modId xmlns:p14="http://schemas.microsoft.com/office/powerpoint/2010/main" val="3564724235"/>
              </p:ext>
            </p:extLst>
          </p:nvPr>
        </p:nvGraphicFramePr>
        <p:xfrm>
          <a:off x="632085" y="2167092"/>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44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CFD89-312C-F637-BE13-21A1374AE16C}"/>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What can YOU do NOW to decrease your bill?</a:t>
            </a:r>
          </a:p>
        </p:txBody>
      </p:sp>
      <p:sp>
        <p:nvSpPr>
          <p:cNvPr id="4" name="Content Placeholder 2">
            <a:extLst>
              <a:ext uri="{FF2B5EF4-FFF2-40B4-BE49-F238E27FC236}">
                <a16:creationId xmlns:a16="http://schemas.microsoft.com/office/drawing/2014/main" id="{9E097315-54C5-7C2C-E811-DC3A4F7F1678}"/>
              </a:ext>
            </a:extLst>
          </p:cNvPr>
          <p:cNvSpPr>
            <a:spLocks noGrp="1"/>
          </p:cNvSpPr>
          <p:nvPr>
            <p:ph idx="1"/>
          </p:nvPr>
        </p:nvSpPr>
        <p:spPr>
          <a:xfrm>
            <a:off x="4367695" y="266008"/>
            <a:ext cx="7619258" cy="6317672"/>
          </a:xfrm>
        </p:spPr>
        <p:txBody>
          <a:bodyPr vert="horz" lIns="91440" tIns="45720" rIns="91440" bIns="45720" rtlCol="0" anchor="ctr">
            <a:normAutofit fontScale="92500" lnSpcReduction="10000"/>
          </a:bodyPr>
          <a:lstStyle/>
          <a:p>
            <a:pPr>
              <a:spcBef>
                <a:spcPts val="600"/>
              </a:spcBef>
            </a:pPr>
            <a:r>
              <a:rPr lang="en-US" b="0" i="1" dirty="0">
                <a:effectLst/>
              </a:rPr>
              <a:t>Cut down on wasted energy by getting an energy audit and weatherizing your home</a:t>
            </a:r>
          </a:p>
          <a:p>
            <a:pPr marL="0" indent="0">
              <a:spcBef>
                <a:spcPts val="600"/>
              </a:spcBef>
              <a:buNone/>
            </a:pPr>
            <a:endParaRPr lang="en-US" b="0" i="0" dirty="0">
              <a:effectLst/>
            </a:endParaRPr>
          </a:p>
          <a:p>
            <a:pPr>
              <a:spcBef>
                <a:spcPts val="600"/>
              </a:spcBef>
            </a:pPr>
            <a:r>
              <a:rPr lang="en-US" b="0" i="1" dirty="0">
                <a:effectLst/>
              </a:rPr>
              <a:t>Subscribe to the new Demand Response programs from your utility </a:t>
            </a:r>
            <a:r>
              <a:rPr lang="en-US" b="1" i="1" dirty="0">
                <a:effectLst/>
              </a:rPr>
              <a:t>to qualify for reduced prices. </a:t>
            </a:r>
            <a:r>
              <a:rPr lang="en-US" b="0" i="1" dirty="0">
                <a:effectLst/>
              </a:rPr>
              <a:t>Ask your utility how you can sign up.</a:t>
            </a:r>
          </a:p>
          <a:p>
            <a:pPr marL="0" indent="0">
              <a:spcBef>
                <a:spcPts val="600"/>
              </a:spcBef>
              <a:buNone/>
            </a:pPr>
            <a:endParaRPr lang="en-US" b="0" i="0" dirty="0">
              <a:effectLst/>
            </a:endParaRPr>
          </a:p>
          <a:p>
            <a:pPr>
              <a:spcBef>
                <a:spcPts val="600"/>
              </a:spcBef>
            </a:pPr>
            <a:r>
              <a:rPr lang="en-US" b="1" i="1" dirty="0">
                <a:effectLst/>
              </a:rPr>
              <a:t>Buy lower cost</a:t>
            </a:r>
            <a:r>
              <a:rPr lang="en-US" b="0" i="1" dirty="0">
                <a:effectLst/>
              </a:rPr>
              <a:t> clean energy</a:t>
            </a:r>
            <a:endParaRPr lang="en-US" b="0" i="0" dirty="0">
              <a:effectLst/>
            </a:endParaRPr>
          </a:p>
          <a:p>
            <a:pPr marL="742950" lvl="1">
              <a:spcBef>
                <a:spcPts val="600"/>
              </a:spcBef>
            </a:pPr>
            <a:r>
              <a:rPr lang="en-US" sz="2800" b="0" i="1" dirty="0">
                <a:effectLst/>
              </a:rPr>
              <a:t>Subscribe to </a:t>
            </a:r>
            <a:r>
              <a:rPr lang="en-US" sz="2800" b="0" i="1" u="sng" dirty="0">
                <a:effectLst/>
                <a:hlinkClick r:id="rId3"/>
              </a:rPr>
              <a:t>Community Solar</a:t>
            </a:r>
            <a:endParaRPr lang="en-US" sz="2800" b="0" i="1" dirty="0">
              <a:effectLst/>
            </a:endParaRPr>
          </a:p>
          <a:p>
            <a:pPr marL="514350" lvl="1" indent="0">
              <a:spcBef>
                <a:spcPts val="600"/>
              </a:spcBef>
              <a:buNone/>
            </a:pPr>
            <a:endParaRPr lang="en-US" sz="2800" b="0" i="0" dirty="0">
              <a:effectLst/>
            </a:endParaRPr>
          </a:p>
          <a:p>
            <a:pPr marL="742950" lvl="1">
              <a:spcBef>
                <a:spcPts val="600"/>
              </a:spcBef>
            </a:pPr>
            <a:r>
              <a:rPr lang="en-US" sz="2800" b="0" i="1" dirty="0">
                <a:effectLst/>
              </a:rPr>
              <a:t>Install rooftop solar</a:t>
            </a:r>
            <a:endParaRPr lang="en-US" sz="2800" b="0" i="1" u="sng" dirty="0">
              <a:effectLst/>
            </a:endParaRPr>
          </a:p>
          <a:p>
            <a:pPr marL="514350" lvl="1" indent="0">
              <a:spcBef>
                <a:spcPts val="600"/>
              </a:spcBef>
              <a:buNone/>
            </a:pPr>
            <a:endParaRPr lang="en-US" sz="2800" b="0" i="0" dirty="0">
              <a:effectLst/>
            </a:endParaRPr>
          </a:p>
          <a:p>
            <a:pPr marL="742950" lvl="1">
              <a:spcBef>
                <a:spcPts val="600"/>
              </a:spcBef>
            </a:pPr>
            <a:r>
              <a:rPr lang="en-US" sz="2800" b="0" i="1" dirty="0">
                <a:effectLst/>
              </a:rPr>
              <a:t>Buy from </a:t>
            </a:r>
            <a:r>
              <a:rPr lang="en-US" sz="2800" b="0" i="1" u="sng" dirty="0">
                <a:effectLst/>
                <a:hlinkClick r:id="rId4"/>
              </a:rPr>
              <a:t>an independent supplier</a:t>
            </a:r>
            <a:r>
              <a:rPr lang="en-US" sz="2800" b="0" i="1" dirty="0">
                <a:effectLst/>
              </a:rPr>
              <a:t> instead of your utility, </a:t>
            </a:r>
            <a:r>
              <a:rPr lang="en-US" sz="2800" b="1" i="1" dirty="0">
                <a:effectLst/>
              </a:rPr>
              <a:t>but be careful to read the fine print since a long term variable rate </a:t>
            </a:r>
            <a:r>
              <a:rPr lang="en-US" sz="2800" b="0" i="1" dirty="0">
                <a:effectLst/>
              </a:rPr>
              <a:t>can also result in a </a:t>
            </a:r>
            <a:r>
              <a:rPr lang="en-US" sz="2800" b="1" i="1" dirty="0">
                <a:effectLst/>
              </a:rPr>
              <a:t>higher</a:t>
            </a:r>
            <a:r>
              <a:rPr lang="en-US" sz="2800" b="0" i="1" dirty="0">
                <a:effectLst/>
              </a:rPr>
              <a:t> bill.</a:t>
            </a:r>
            <a:endParaRPr lang="en-US" sz="2000" b="0" i="0" dirty="0">
              <a:effectLst/>
            </a:endParaRPr>
          </a:p>
        </p:txBody>
      </p:sp>
    </p:spTree>
    <p:extLst>
      <p:ext uri="{BB962C8B-B14F-4D97-AF65-F5344CB8AC3E}">
        <p14:creationId xmlns:p14="http://schemas.microsoft.com/office/powerpoint/2010/main" val="459662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306E0-7DDB-D2DC-278D-51C5250CD4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7F122-C3FC-C7D3-00B3-F133B0F75D98}"/>
              </a:ext>
            </a:extLst>
          </p:cNvPr>
          <p:cNvSpPr txBox="1">
            <a:spLocks/>
          </p:cNvSpPr>
          <p:nvPr/>
        </p:nvSpPr>
        <p:spPr>
          <a:xfrm>
            <a:off x="0" y="-1"/>
            <a:ext cx="12192000" cy="1629295"/>
          </a:xfrm>
          <a:prstGeom prst="rect">
            <a:avLst/>
          </a:prstGeom>
          <a:solidFill>
            <a:schemeClr val="tx2">
              <a:lumMod val="90000"/>
              <a:lumOff val="1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How can future price increases</a:t>
            </a:r>
          </a:p>
          <a:p>
            <a:pPr algn="ctr"/>
            <a:r>
              <a:rPr lang="en-US" dirty="0">
                <a:solidFill>
                  <a:schemeClr val="bg1"/>
                </a:solidFill>
              </a:rPr>
              <a:t>be prevented?</a:t>
            </a:r>
          </a:p>
        </p:txBody>
      </p:sp>
      <p:sp>
        <p:nvSpPr>
          <p:cNvPr id="21" name="TextBox 20">
            <a:extLst>
              <a:ext uri="{FF2B5EF4-FFF2-40B4-BE49-F238E27FC236}">
                <a16:creationId xmlns:a16="http://schemas.microsoft.com/office/drawing/2014/main" id="{F8D40B27-8939-3919-C990-B3BB779A5112}"/>
              </a:ext>
            </a:extLst>
          </p:cNvPr>
          <p:cNvSpPr txBox="1"/>
          <p:nvPr/>
        </p:nvSpPr>
        <p:spPr>
          <a:xfrm>
            <a:off x="411479" y="2111439"/>
            <a:ext cx="3371850" cy="2031325"/>
          </a:xfrm>
          <a:prstGeom prst="rect">
            <a:avLst/>
          </a:prstGeom>
          <a:solidFill>
            <a:srgbClr val="00B050"/>
          </a:solidFill>
        </p:spPr>
        <p:txBody>
          <a:bodyPr wrap="square" rtlCol="0">
            <a:spAutoFit/>
          </a:bodyPr>
          <a:lstStyle/>
          <a:p>
            <a:r>
              <a:rPr lang="en-US" sz="2400" dirty="0">
                <a:solidFill>
                  <a:schemeClr val="bg1"/>
                </a:solidFill>
              </a:rPr>
              <a:t>(NJ BPU):</a:t>
            </a:r>
          </a:p>
          <a:p>
            <a:r>
              <a:rPr lang="en-US" sz="2400" dirty="0">
                <a:solidFill>
                  <a:schemeClr val="bg1"/>
                </a:solidFill>
              </a:rPr>
              <a:t>Make Offshore Wind (OSW) a reality</a:t>
            </a:r>
          </a:p>
          <a:p>
            <a:r>
              <a:rPr lang="en-US" i="1" dirty="0">
                <a:solidFill>
                  <a:schemeClr val="bg1"/>
                </a:solidFill>
              </a:rPr>
              <a:t>11GB of power substantially affects supply &amp; reliability</a:t>
            </a:r>
          </a:p>
          <a:p>
            <a:endParaRPr lang="en-US" i="1" dirty="0">
              <a:solidFill>
                <a:schemeClr val="bg1"/>
              </a:solidFill>
            </a:endParaRPr>
          </a:p>
        </p:txBody>
      </p:sp>
      <p:sp>
        <p:nvSpPr>
          <p:cNvPr id="22" name="TextBox 21">
            <a:extLst>
              <a:ext uri="{FF2B5EF4-FFF2-40B4-BE49-F238E27FC236}">
                <a16:creationId xmlns:a16="http://schemas.microsoft.com/office/drawing/2014/main" id="{BCE83FA7-CB01-A0C1-43EB-D34B3CFED938}"/>
              </a:ext>
            </a:extLst>
          </p:cNvPr>
          <p:cNvSpPr txBox="1"/>
          <p:nvPr/>
        </p:nvSpPr>
        <p:spPr>
          <a:xfrm>
            <a:off x="411479" y="4476320"/>
            <a:ext cx="3371850" cy="1938992"/>
          </a:xfrm>
          <a:prstGeom prst="rect">
            <a:avLst/>
          </a:prstGeom>
          <a:solidFill>
            <a:srgbClr val="00B050"/>
          </a:solidFill>
        </p:spPr>
        <p:txBody>
          <a:bodyPr wrap="square" rtlCol="0">
            <a:spAutoFit/>
          </a:bodyPr>
          <a:lstStyle/>
          <a:p>
            <a:r>
              <a:rPr lang="en-US" sz="2400" dirty="0">
                <a:solidFill>
                  <a:schemeClr val="bg1"/>
                </a:solidFill>
              </a:rPr>
              <a:t>(NJ BPU &amp; Utilities):</a:t>
            </a:r>
          </a:p>
          <a:p>
            <a:r>
              <a:rPr lang="en-US" sz="2400" dirty="0">
                <a:solidFill>
                  <a:schemeClr val="bg1"/>
                </a:solidFill>
              </a:rPr>
              <a:t>Encourage Demand Response Programs, Plan transmission lines that limit suppliers</a:t>
            </a:r>
          </a:p>
        </p:txBody>
      </p:sp>
      <p:sp>
        <p:nvSpPr>
          <p:cNvPr id="23" name="TextBox 22">
            <a:extLst>
              <a:ext uri="{FF2B5EF4-FFF2-40B4-BE49-F238E27FC236}">
                <a16:creationId xmlns:a16="http://schemas.microsoft.com/office/drawing/2014/main" id="{E14A48FF-36B2-8467-A727-D3A4D3D63D87}"/>
              </a:ext>
            </a:extLst>
          </p:cNvPr>
          <p:cNvSpPr txBox="1"/>
          <p:nvPr/>
        </p:nvSpPr>
        <p:spPr>
          <a:xfrm>
            <a:off x="4070985" y="2134299"/>
            <a:ext cx="3371850" cy="2031325"/>
          </a:xfrm>
          <a:prstGeom prst="rect">
            <a:avLst/>
          </a:prstGeom>
          <a:solidFill>
            <a:schemeClr val="accent2"/>
          </a:solidFill>
        </p:spPr>
        <p:txBody>
          <a:bodyPr wrap="square" rtlCol="0">
            <a:spAutoFit/>
          </a:bodyPr>
          <a:lstStyle/>
          <a:p>
            <a:r>
              <a:rPr lang="en-US" sz="2400" dirty="0">
                <a:solidFill>
                  <a:schemeClr val="bg1"/>
                </a:solidFill>
              </a:rPr>
              <a:t>(PJM):</a:t>
            </a:r>
          </a:p>
          <a:p>
            <a:r>
              <a:rPr lang="en-US" sz="2400" dirty="0">
                <a:solidFill>
                  <a:schemeClr val="bg1"/>
                </a:solidFill>
              </a:rPr>
              <a:t>Speed up the energy review process</a:t>
            </a:r>
          </a:p>
          <a:p>
            <a:r>
              <a:rPr lang="en-US" i="1" dirty="0">
                <a:solidFill>
                  <a:schemeClr val="bg1"/>
                </a:solidFill>
              </a:rPr>
              <a:t>145 GW of supply in queue</a:t>
            </a:r>
          </a:p>
          <a:p>
            <a:r>
              <a:rPr lang="en-US" i="1" dirty="0">
                <a:solidFill>
                  <a:schemeClr val="bg1"/>
                </a:solidFill>
              </a:rPr>
              <a:t>Shovel-ready projects jump the queue</a:t>
            </a:r>
            <a:endParaRPr lang="en-US" sz="2400" dirty="0">
              <a:solidFill>
                <a:schemeClr val="bg1"/>
              </a:solidFill>
            </a:endParaRPr>
          </a:p>
        </p:txBody>
      </p:sp>
      <p:sp>
        <p:nvSpPr>
          <p:cNvPr id="24" name="TextBox 23">
            <a:extLst>
              <a:ext uri="{FF2B5EF4-FFF2-40B4-BE49-F238E27FC236}">
                <a16:creationId xmlns:a16="http://schemas.microsoft.com/office/drawing/2014/main" id="{D3EACAD1-9CFB-C419-B76D-2B3D6025E2BB}"/>
              </a:ext>
            </a:extLst>
          </p:cNvPr>
          <p:cNvSpPr txBox="1"/>
          <p:nvPr/>
        </p:nvSpPr>
        <p:spPr>
          <a:xfrm>
            <a:off x="7842885" y="2180465"/>
            <a:ext cx="3592830" cy="1938992"/>
          </a:xfrm>
          <a:prstGeom prst="rect">
            <a:avLst/>
          </a:prstGeom>
          <a:solidFill>
            <a:schemeClr val="tx1"/>
          </a:solidFill>
        </p:spPr>
        <p:txBody>
          <a:bodyPr wrap="square" rtlCol="0">
            <a:spAutoFit/>
          </a:bodyPr>
          <a:lstStyle/>
          <a:p>
            <a:r>
              <a:rPr lang="en-US" sz="2400" dirty="0">
                <a:solidFill>
                  <a:schemeClr val="bg1"/>
                </a:solidFill>
              </a:rPr>
              <a:t>(Legislators):</a:t>
            </a:r>
          </a:p>
          <a:p>
            <a:r>
              <a:rPr lang="en-US" sz="2400" dirty="0">
                <a:solidFill>
                  <a:schemeClr val="bg1"/>
                </a:solidFill>
              </a:rPr>
              <a:t>Clear the pathway for more clean energy projects in NJ</a:t>
            </a:r>
          </a:p>
          <a:p>
            <a:endParaRPr lang="en-US" sz="2400" dirty="0">
              <a:solidFill>
                <a:schemeClr val="bg1"/>
              </a:solidFill>
            </a:endParaRPr>
          </a:p>
        </p:txBody>
      </p:sp>
      <p:sp>
        <p:nvSpPr>
          <p:cNvPr id="25" name="TextBox 24">
            <a:extLst>
              <a:ext uri="{FF2B5EF4-FFF2-40B4-BE49-F238E27FC236}">
                <a16:creationId xmlns:a16="http://schemas.microsoft.com/office/drawing/2014/main" id="{6362CF8F-8A45-F040-E0BC-CE899C11F369}"/>
              </a:ext>
            </a:extLst>
          </p:cNvPr>
          <p:cNvSpPr txBox="1"/>
          <p:nvPr/>
        </p:nvSpPr>
        <p:spPr>
          <a:xfrm>
            <a:off x="4070985" y="4476320"/>
            <a:ext cx="3371850" cy="1938992"/>
          </a:xfrm>
          <a:prstGeom prst="rect">
            <a:avLst/>
          </a:prstGeom>
          <a:solidFill>
            <a:schemeClr val="accent2"/>
          </a:solidFill>
        </p:spPr>
        <p:txBody>
          <a:bodyPr wrap="square" rtlCol="0">
            <a:spAutoFit/>
          </a:bodyPr>
          <a:lstStyle/>
          <a:p>
            <a:r>
              <a:rPr lang="en-US" sz="2400" dirty="0">
                <a:solidFill>
                  <a:schemeClr val="bg1"/>
                </a:solidFill>
              </a:rPr>
              <a:t>(PJM):</a:t>
            </a:r>
          </a:p>
          <a:p>
            <a:r>
              <a:rPr lang="en-US" sz="2400" dirty="0">
                <a:solidFill>
                  <a:schemeClr val="bg1"/>
                </a:solidFill>
              </a:rPr>
              <a:t>Get rid of rules that allowed artificially high prices</a:t>
            </a:r>
          </a:p>
          <a:p>
            <a:endParaRPr lang="en-US" sz="2400" dirty="0">
              <a:solidFill>
                <a:schemeClr val="bg1"/>
              </a:solidFill>
            </a:endParaRPr>
          </a:p>
        </p:txBody>
      </p:sp>
      <p:sp>
        <p:nvSpPr>
          <p:cNvPr id="26" name="TextBox 25">
            <a:extLst>
              <a:ext uri="{FF2B5EF4-FFF2-40B4-BE49-F238E27FC236}">
                <a16:creationId xmlns:a16="http://schemas.microsoft.com/office/drawing/2014/main" id="{8E75E8CC-01CC-B95A-26BF-C2C314F8339D}"/>
              </a:ext>
            </a:extLst>
          </p:cNvPr>
          <p:cNvSpPr txBox="1"/>
          <p:nvPr/>
        </p:nvSpPr>
        <p:spPr>
          <a:xfrm>
            <a:off x="7842885" y="4476320"/>
            <a:ext cx="3592829" cy="1938992"/>
          </a:xfrm>
          <a:prstGeom prst="rect">
            <a:avLst/>
          </a:prstGeom>
          <a:solidFill>
            <a:schemeClr val="tx1"/>
          </a:solidFill>
        </p:spPr>
        <p:txBody>
          <a:bodyPr wrap="square" rtlCol="0">
            <a:spAutoFit/>
          </a:bodyPr>
          <a:lstStyle/>
          <a:p>
            <a:r>
              <a:rPr lang="en-US" sz="2400" dirty="0">
                <a:solidFill>
                  <a:schemeClr val="bg1"/>
                </a:solidFill>
              </a:rPr>
              <a:t>(Legislators): </a:t>
            </a:r>
            <a:r>
              <a:rPr lang="en-US" sz="2400" b="0" kern="1200" dirty="0">
                <a:solidFill>
                  <a:schemeClr val="bg1"/>
                </a:solidFill>
              </a:rPr>
              <a:t>Pass bills </a:t>
            </a:r>
            <a:r>
              <a:rPr lang="en-US" sz="2400" b="0" u="sng" kern="1200" dirty="0">
                <a:solidFill>
                  <a:schemeClr val="bg1"/>
                </a:solidFill>
                <a:hlinkClick r:id="rId3">
                  <a:extLst>
                    <a:ext uri="{A12FA001-AC4F-418D-AE19-62706E023703}">
                      <ahyp:hlinkClr xmlns:ahyp="http://schemas.microsoft.com/office/drawing/2018/hyperlinkcolor" val="tx"/>
                    </a:ext>
                  </a:extLst>
                </a:hlinkClick>
              </a:rPr>
              <a:t>S4143</a:t>
            </a:r>
            <a:r>
              <a:rPr lang="en-US" sz="2400" b="0" kern="1200" dirty="0">
                <a:solidFill>
                  <a:schemeClr val="bg1"/>
                </a:solidFill>
              </a:rPr>
              <a:t> and </a:t>
            </a:r>
            <a:r>
              <a:rPr lang="en-US" sz="2400" b="0" u="sng" kern="1200" dirty="0">
                <a:solidFill>
                  <a:schemeClr val="bg1"/>
                </a:solidFill>
                <a:hlinkClick r:id="rId4">
                  <a:extLst>
                    <a:ext uri="{A12FA001-AC4F-418D-AE19-62706E023703}">
                      <ahyp:hlinkClr xmlns:ahyp="http://schemas.microsoft.com/office/drawing/2018/hyperlinkcolor" val="tx"/>
                    </a:ext>
                  </a:extLst>
                </a:hlinkClick>
              </a:rPr>
              <a:t>A5564</a:t>
            </a:r>
            <a:r>
              <a:rPr lang="en-US" sz="1800" b="0" kern="1200" dirty="0">
                <a:solidFill>
                  <a:schemeClr val="bg1"/>
                </a:solidFill>
              </a:rPr>
              <a:t> </a:t>
            </a:r>
          </a:p>
          <a:p>
            <a:r>
              <a:rPr lang="en-US" i="1" dirty="0">
                <a:solidFill>
                  <a:schemeClr val="bg1"/>
                </a:solidFill>
              </a:rPr>
              <a:t>They </a:t>
            </a:r>
            <a:r>
              <a:rPr lang="en-US" sz="1800" i="1" kern="1200" dirty="0">
                <a:solidFill>
                  <a:schemeClr val="bg1"/>
                </a:solidFill>
              </a:rPr>
              <a:t>require new large users of power, like data centers, to bring their own new clean energy.</a:t>
            </a:r>
          </a:p>
          <a:p>
            <a:endParaRPr lang="en-US" i="1" dirty="0">
              <a:solidFill>
                <a:schemeClr val="bg1"/>
              </a:solidFill>
            </a:endParaRPr>
          </a:p>
        </p:txBody>
      </p:sp>
    </p:spTree>
    <p:extLst>
      <p:ext uri="{BB962C8B-B14F-4D97-AF65-F5344CB8AC3E}">
        <p14:creationId xmlns:p14="http://schemas.microsoft.com/office/powerpoint/2010/main" val="3177412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D1C1-A34A-9819-CEC7-6DAF62D2C44C}"/>
              </a:ext>
            </a:extLst>
          </p:cNvPr>
          <p:cNvSpPr>
            <a:spLocks noGrp="1"/>
          </p:cNvSpPr>
          <p:nvPr>
            <p:ph type="title"/>
          </p:nvPr>
        </p:nvSpPr>
        <p:spPr>
          <a:xfrm>
            <a:off x="0" y="0"/>
            <a:ext cx="12192000" cy="1840832"/>
          </a:xfrm>
          <a:solidFill>
            <a:schemeClr val="tx2">
              <a:lumMod val="90000"/>
              <a:lumOff val="10000"/>
            </a:schemeClr>
          </a:solidFill>
        </p:spPr>
        <p:txBody>
          <a:bodyPr/>
          <a:lstStyle/>
          <a:p>
            <a:pPr algn="ctr"/>
            <a:r>
              <a:rPr lang="en-US" dirty="0">
                <a:solidFill>
                  <a:schemeClr val="bg1"/>
                </a:solidFill>
              </a:rPr>
              <a:t>Energy Prices Are Rising</a:t>
            </a:r>
          </a:p>
        </p:txBody>
      </p:sp>
      <p:sp>
        <p:nvSpPr>
          <p:cNvPr id="3" name="Content Placeholder 2">
            <a:extLst>
              <a:ext uri="{FF2B5EF4-FFF2-40B4-BE49-F238E27FC236}">
                <a16:creationId xmlns:a16="http://schemas.microsoft.com/office/drawing/2014/main" id="{58138943-79C8-5FE7-BDBA-56202BD26E65}"/>
              </a:ext>
            </a:extLst>
          </p:cNvPr>
          <p:cNvSpPr>
            <a:spLocks noGrp="1"/>
          </p:cNvSpPr>
          <p:nvPr>
            <p:ph idx="1"/>
          </p:nvPr>
        </p:nvSpPr>
        <p:spPr>
          <a:xfrm>
            <a:off x="838200" y="2141537"/>
            <a:ext cx="10515600" cy="4351338"/>
          </a:xfrm>
        </p:spPr>
        <p:txBody>
          <a:bodyPr/>
          <a:lstStyle/>
          <a:p>
            <a:r>
              <a:rPr lang="en-US" dirty="0"/>
              <a:t>Electric rates will rise ~20% in June</a:t>
            </a:r>
          </a:p>
          <a:p>
            <a:pPr lvl="1"/>
            <a:r>
              <a:rPr lang="en-US" dirty="0"/>
              <a:t>Gov. Murphy has asked for an investigation</a:t>
            </a:r>
          </a:p>
          <a:p>
            <a:pPr lvl="1"/>
            <a:r>
              <a:rPr lang="en-US" dirty="0"/>
              <a:t>We’ll describe why</a:t>
            </a:r>
          </a:p>
          <a:p>
            <a:pPr marL="457200" lvl="1" indent="0">
              <a:buNone/>
            </a:pPr>
            <a:endParaRPr lang="en-US" dirty="0"/>
          </a:p>
          <a:p>
            <a:r>
              <a:rPr lang="en-US" dirty="0"/>
              <a:t>Gas prices are expected to rise also:</a:t>
            </a:r>
          </a:p>
          <a:p>
            <a:pPr lvl="1"/>
            <a:r>
              <a:rPr lang="en-US" dirty="0"/>
              <a:t>US EIA:</a:t>
            </a:r>
          </a:p>
          <a:p>
            <a:pPr lvl="1"/>
            <a:r>
              <a:rPr lang="en-US" dirty="0"/>
              <a:t>$2.10/MMBTU in 2024 =&gt; $4.60/MMBTU in 2025/6</a:t>
            </a:r>
          </a:p>
        </p:txBody>
      </p:sp>
    </p:spTree>
    <p:extLst>
      <p:ext uri="{BB962C8B-B14F-4D97-AF65-F5344CB8AC3E}">
        <p14:creationId xmlns:p14="http://schemas.microsoft.com/office/powerpoint/2010/main" val="3564887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3E046-F321-234D-B3E4-BB9869247C43}"/>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F422FB-6B60-7CAE-3D04-B5748B325E4D}"/>
              </a:ext>
            </a:extLst>
          </p:cNvPr>
          <p:cNvSpPr>
            <a:spLocks noGrp="1"/>
          </p:cNvSpPr>
          <p:nvPr>
            <p:ph type="ctrTitle"/>
          </p:nvPr>
        </p:nvSpPr>
        <p:spPr>
          <a:xfrm>
            <a:off x="1069788" y="1317171"/>
            <a:ext cx="4567686" cy="4557701"/>
          </a:xfrm>
        </p:spPr>
        <p:txBody>
          <a:bodyPr vert="horz" lIns="91440" tIns="45720" rIns="91440" bIns="45720" rtlCol="0" anchor="t">
            <a:normAutofit/>
          </a:bodyPr>
          <a:lstStyle/>
          <a:p>
            <a:pPr algn="r"/>
            <a:r>
              <a:rPr lang="en-US" sz="3700" dirty="0">
                <a:solidFill>
                  <a:srgbClr val="FFFFFF"/>
                </a:solidFill>
              </a:rPr>
              <a:t>Price increases are due to supply/demand mismanagement.</a:t>
            </a:r>
            <a:br>
              <a:rPr lang="en-US" sz="3700" dirty="0">
                <a:solidFill>
                  <a:srgbClr val="FFFFFF"/>
                </a:solidFill>
              </a:rPr>
            </a:br>
            <a:r>
              <a:rPr lang="en-US" sz="3700" dirty="0">
                <a:solidFill>
                  <a:srgbClr val="FFFFFF"/>
                </a:solidFill>
              </a:rPr>
              <a:t>NOT the push for clean energy.</a:t>
            </a:r>
          </a:p>
        </p:txBody>
      </p:sp>
      <p:sp>
        <p:nvSpPr>
          <p:cNvPr id="9" name="TextBox 8">
            <a:extLst>
              <a:ext uri="{FF2B5EF4-FFF2-40B4-BE49-F238E27FC236}">
                <a16:creationId xmlns:a16="http://schemas.microsoft.com/office/drawing/2014/main" id="{A17E9EFC-761D-98FD-9EE7-8307739D387C}"/>
              </a:ext>
            </a:extLst>
          </p:cNvPr>
          <p:cNvSpPr txBox="1"/>
          <p:nvPr/>
        </p:nvSpPr>
        <p:spPr>
          <a:xfrm>
            <a:off x="6559752" y="857632"/>
            <a:ext cx="4562459" cy="1952070"/>
          </a:xfrm>
          <a:prstGeom prst="rect">
            <a:avLst/>
          </a:prstGeom>
        </p:spPr>
        <p:txBody>
          <a:bodyPr vert="horz" lIns="91440" tIns="45720" rIns="91440" bIns="45720" rtlCol="0" anchor="b">
            <a:normAutofit/>
          </a:bodyPr>
          <a:lstStyle/>
          <a:p>
            <a:pPr algn="ctr">
              <a:lnSpc>
                <a:spcPct val="90000"/>
              </a:lnSpc>
              <a:spcBef>
                <a:spcPts val="1000"/>
              </a:spcBef>
            </a:pPr>
            <a:r>
              <a:rPr lang="en-US" sz="3200" dirty="0">
                <a:solidFill>
                  <a:schemeClr val="accent6">
                    <a:lumMod val="75000"/>
                  </a:schemeClr>
                </a:solidFill>
              </a:rPr>
              <a:t>Request a free electrification coaching session at NJECN.substack.com</a:t>
            </a:r>
          </a:p>
        </p:txBody>
      </p:sp>
      <p:sp>
        <p:nvSpPr>
          <p:cNvPr id="8" name="TextBox 7">
            <a:extLst>
              <a:ext uri="{FF2B5EF4-FFF2-40B4-BE49-F238E27FC236}">
                <a16:creationId xmlns:a16="http://schemas.microsoft.com/office/drawing/2014/main" id="{B1EE9D4A-3941-A4AC-7407-5AF3A69FAC7B}"/>
              </a:ext>
            </a:extLst>
          </p:cNvPr>
          <p:cNvSpPr txBox="1"/>
          <p:nvPr/>
        </p:nvSpPr>
        <p:spPr>
          <a:xfrm>
            <a:off x="468086" y="5317670"/>
            <a:ext cx="1632857" cy="1277273"/>
          </a:xfrm>
          <a:prstGeom prst="rect">
            <a:avLst/>
          </a:prstGeom>
          <a:noFill/>
        </p:spPr>
        <p:txBody>
          <a:bodyPr wrap="square" rtlCol="0">
            <a:spAutoFit/>
          </a:bodyPr>
          <a:lstStyle/>
          <a:p>
            <a:pPr>
              <a:spcAft>
                <a:spcPts val="600"/>
              </a:spcAft>
            </a:pPr>
            <a:r>
              <a:rPr lang="en-US" dirty="0"/>
              <a:t>Summary here: </a:t>
            </a:r>
            <a:endParaRPr lang="en-US"/>
          </a:p>
          <a:p>
            <a:pPr>
              <a:spcAft>
                <a:spcPts val="600"/>
              </a:spcAft>
            </a:pPr>
            <a:r>
              <a:rPr lang="en-US" dirty="0"/>
              <a:t>QR code for this article</a:t>
            </a:r>
            <a:endParaRPr lang="en-US"/>
          </a:p>
        </p:txBody>
      </p:sp>
      <p:pic>
        <p:nvPicPr>
          <p:cNvPr id="10" name="Picture 9" descr="A qr code with a dinosaur&#10;&#10;AI-generated content may be incorrect.">
            <a:extLst>
              <a:ext uri="{FF2B5EF4-FFF2-40B4-BE49-F238E27FC236}">
                <a16:creationId xmlns:a16="http://schemas.microsoft.com/office/drawing/2014/main" id="{FFD336EA-1497-84F6-7547-B55ED4942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817" y="2947534"/>
            <a:ext cx="2611211" cy="2611211"/>
          </a:xfrm>
          <a:prstGeom prst="rect">
            <a:avLst/>
          </a:prstGeom>
        </p:spPr>
      </p:pic>
    </p:spTree>
    <p:extLst>
      <p:ext uri="{BB962C8B-B14F-4D97-AF65-F5344CB8AC3E}">
        <p14:creationId xmlns:p14="http://schemas.microsoft.com/office/powerpoint/2010/main" val="1442671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8B66-AE0D-27B5-C4A3-8B942C10D575}"/>
              </a:ext>
            </a:extLst>
          </p:cNvPr>
          <p:cNvSpPr txBox="1">
            <a:spLocks/>
          </p:cNvSpPr>
          <p:nvPr/>
        </p:nvSpPr>
        <p:spPr>
          <a:xfrm>
            <a:off x="0" y="-1"/>
            <a:ext cx="12192000" cy="1629295"/>
          </a:xfrm>
          <a:prstGeom prst="rect">
            <a:avLst/>
          </a:prstGeom>
          <a:solidFill>
            <a:schemeClr val="tx2">
              <a:lumMod val="90000"/>
              <a:lumOff val="1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PJM Manages Your Power</a:t>
            </a:r>
          </a:p>
          <a:p>
            <a:pPr algn="ctr"/>
            <a:r>
              <a:rPr lang="en-US" dirty="0">
                <a:solidFill>
                  <a:schemeClr val="bg1"/>
                </a:solidFill>
              </a:rPr>
              <a:t>Who are they?</a:t>
            </a:r>
          </a:p>
        </p:txBody>
      </p:sp>
      <p:pic>
        <p:nvPicPr>
          <p:cNvPr id="3" name="Picture 4">
            <a:extLst>
              <a:ext uri="{FF2B5EF4-FFF2-40B4-BE49-F238E27FC236}">
                <a16:creationId xmlns:a16="http://schemas.microsoft.com/office/drawing/2014/main" id="{6BAA4E29-2F94-821C-F6C5-2D044B04C2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44451" y="1966293"/>
            <a:ext cx="6903096" cy="44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1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7846-DD24-654F-353E-2806C2AEB159}"/>
              </a:ext>
            </a:extLst>
          </p:cNvPr>
          <p:cNvSpPr txBox="1">
            <a:spLocks/>
          </p:cNvSpPr>
          <p:nvPr/>
        </p:nvSpPr>
        <p:spPr>
          <a:xfrm>
            <a:off x="0" y="-1"/>
            <a:ext cx="12192000" cy="1629295"/>
          </a:xfrm>
          <a:prstGeom prst="rect">
            <a:avLst/>
          </a:prstGeom>
          <a:solidFill>
            <a:schemeClr val="tx2">
              <a:lumMod val="90000"/>
              <a:lumOff val="1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rPr>
              <a:t>Electric Utilities within PJM</a:t>
            </a:r>
          </a:p>
        </p:txBody>
      </p:sp>
      <p:pic>
        <p:nvPicPr>
          <p:cNvPr id="3" name="Picture 2">
            <a:extLst>
              <a:ext uri="{FF2B5EF4-FFF2-40B4-BE49-F238E27FC236}">
                <a16:creationId xmlns:a16="http://schemas.microsoft.com/office/drawing/2014/main" id="{1BBFD8EC-B5DB-2CF3-8FB5-7FCDEDF999EF}"/>
              </a:ext>
            </a:extLst>
          </p:cNvPr>
          <p:cNvPicPr>
            <a:picLocks noChangeAspect="1"/>
          </p:cNvPicPr>
          <p:nvPr/>
        </p:nvPicPr>
        <p:blipFill>
          <a:blip r:embed="rId3"/>
          <a:stretch>
            <a:fillRect/>
          </a:stretch>
        </p:blipFill>
        <p:spPr>
          <a:xfrm>
            <a:off x="2491011" y="1966293"/>
            <a:ext cx="7209977" cy="4452160"/>
          </a:xfrm>
          <a:prstGeom prst="rect">
            <a:avLst/>
          </a:prstGeom>
        </p:spPr>
      </p:pic>
    </p:spTree>
    <p:extLst>
      <p:ext uri="{BB962C8B-B14F-4D97-AF65-F5344CB8AC3E}">
        <p14:creationId xmlns:p14="http://schemas.microsoft.com/office/powerpoint/2010/main" val="168528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D65618-190A-25ED-02E5-5A671CCA7993}"/>
              </a:ext>
            </a:extLst>
          </p:cNvPr>
          <p:cNvSpPr txBox="1"/>
          <p:nvPr/>
        </p:nvSpPr>
        <p:spPr>
          <a:xfrm>
            <a:off x="0" y="-523220"/>
            <a:ext cx="12192000" cy="1631216"/>
          </a:xfrm>
          <a:prstGeom prst="rect">
            <a:avLst/>
          </a:prstGeom>
          <a:solidFill>
            <a:schemeClr val="tx2">
              <a:lumMod val="90000"/>
              <a:lumOff val="10000"/>
            </a:schemeClr>
          </a:solidFill>
        </p:spPr>
        <p:txBody>
          <a:bodyPr wrap="square" rtlCol="0" anchor="ctr">
            <a:spAutoFit/>
          </a:bodyPr>
          <a:lstStyle/>
          <a:p>
            <a:pPr algn="ctr"/>
            <a:endParaRPr lang="en-US" sz="3200" dirty="0">
              <a:solidFill>
                <a:schemeClr val="bg1"/>
              </a:solidFill>
            </a:endParaRPr>
          </a:p>
          <a:p>
            <a:pPr algn="ctr"/>
            <a:r>
              <a:rPr lang="en-US" sz="3600" dirty="0">
                <a:solidFill>
                  <a:schemeClr val="bg1"/>
                </a:solidFill>
              </a:rPr>
              <a:t>Who Are the Players?</a:t>
            </a:r>
          </a:p>
          <a:p>
            <a:pPr algn="ctr"/>
            <a:endParaRPr lang="en-US" sz="3200" dirty="0">
              <a:solidFill>
                <a:schemeClr val="bg1"/>
              </a:solidFill>
            </a:endParaRPr>
          </a:p>
        </p:txBody>
      </p:sp>
      <p:sp>
        <p:nvSpPr>
          <p:cNvPr id="3" name="TextBox 2">
            <a:extLst>
              <a:ext uri="{FF2B5EF4-FFF2-40B4-BE49-F238E27FC236}">
                <a16:creationId xmlns:a16="http://schemas.microsoft.com/office/drawing/2014/main" id="{82BFBB7D-64BA-6D02-B22A-AAD38CB3C753}"/>
              </a:ext>
            </a:extLst>
          </p:cNvPr>
          <p:cNvSpPr txBox="1"/>
          <p:nvPr/>
        </p:nvSpPr>
        <p:spPr>
          <a:xfrm>
            <a:off x="333830" y="1069552"/>
            <a:ext cx="11248572" cy="5539978"/>
          </a:xfrm>
          <a:prstGeom prst="rect">
            <a:avLst/>
          </a:prstGeom>
          <a:noFill/>
        </p:spPr>
        <p:txBody>
          <a:bodyPr wrap="square" rtlCol="0">
            <a:spAutoFit/>
          </a:bodyPr>
          <a:lstStyle/>
          <a:p>
            <a:pPr marL="285750" indent="-285750">
              <a:buFont typeface="Arial" panose="020B0604020202020204" pitchFamily="34" charset="0"/>
              <a:buChar char="•"/>
            </a:pPr>
            <a:r>
              <a:rPr lang="en-US" sz="1600" dirty="0"/>
              <a:t>Regulatory</a:t>
            </a:r>
          </a:p>
          <a:p>
            <a:pPr marL="742950" lvl="1" indent="-285750">
              <a:buFont typeface="Arial" panose="020B0604020202020204" pitchFamily="34" charset="0"/>
              <a:buChar char="•"/>
            </a:pPr>
            <a:r>
              <a:rPr lang="en-US" sz="1600" dirty="0">
                <a:highlight>
                  <a:srgbClr val="FFFF00"/>
                </a:highlight>
              </a:rPr>
              <a:t>FERC</a:t>
            </a:r>
            <a:r>
              <a:rPr lang="en-US" sz="1600" dirty="0"/>
              <a:t> – Federal Energy Regulatory Commission</a:t>
            </a:r>
          </a:p>
          <a:p>
            <a:pPr marL="1200150" lvl="2" indent="-285750">
              <a:buFont typeface="Arial" panose="020B0604020202020204" pitchFamily="34" charset="0"/>
              <a:buChar char="•"/>
            </a:pPr>
            <a:r>
              <a:rPr lang="en-US" sz="1600" dirty="0"/>
              <a:t>Sets rules for all Regional Transmission Organizations</a:t>
            </a:r>
          </a:p>
          <a:p>
            <a:pPr marL="1200150" lvl="2" indent="-285750">
              <a:buFont typeface="Arial" panose="020B0604020202020204" pitchFamily="34" charset="0"/>
              <a:buChar char="•"/>
            </a:pPr>
            <a:r>
              <a:rPr lang="en-US" sz="1600" dirty="0"/>
              <a:t>Regulates transmission lines</a:t>
            </a:r>
          </a:p>
          <a:p>
            <a:pPr marL="742950" lvl="1" indent="-285750">
              <a:buFont typeface="Arial" panose="020B0604020202020204" pitchFamily="34" charset="0"/>
              <a:buChar char="•"/>
            </a:pPr>
            <a:r>
              <a:rPr lang="en-US" sz="1600" dirty="0">
                <a:highlight>
                  <a:srgbClr val="FFFF00"/>
                </a:highlight>
              </a:rPr>
              <a:t>NJBPU</a:t>
            </a:r>
            <a:r>
              <a:rPr lang="en-US" sz="1600" dirty="0"/>
              <a:t> – State of NJ, Board of Public Utilities</a:t>
            </a:r>
          </a:p>
          <a:p>
            <a:pPr marL="1200150" lvl="2" indent="-285750">
              <a:buFont typeface="Arial" panose="020B0604020202020204" pitchFamily="34" charset="0"/>
              <a:buChar char="•"/>
            </a:pPr>
            <a:r>
              <a:rPr lang="en-US" sz="1600" dirty="0"/>
              <a:t>Sets policies and programs</a:t>
            </a:r>
          </a:p>
          <a:p>
            <a:pPr marL="1200150" lvl="2" indent="-285750">
              <a:buFont typeface="Arial" panose="020B0604020202020204" pitchFamily="34" charset="0"/>
              <a:buChar char="•"/>
            </a:pPr>
            <a:r>
              <a:rPr lang="en-US" sz="1600" dirty="0"/>
              <a:t>Regulates utility costs to maintain distribution lines and substations</a:t>
            </a:r>
          </a:p>
          <a:p>
            <a:pPr marL="1200150" lvl="2" indent="-285750">
              <a:buFont typeface="Arial" panose="020B0604020202020204" pitchFamily="34" charset="0"/>
              <a:buChar char="•"/>
            </a:pPr>
            <a:r>
              <a:rPr lang="en-US" sz="1600" dirty="0"/>
              <a:t>Does NOT determine energy pricing</a:t>
            </a:r>
          </a:p>
          <a:p>
            <a:pPr marL="742950" lvl="1" indent="-285750">
              <a:buFont typeface="Arial" panose="020B0604020202020204" pitchFamily="34" charset="0"/>
              <a:buChar char="•"/>
            </a:pPr>
            <a:r>
              <a:rPr lang="en-US" sz="1600" dirty="0">
                <a:highlight>
                  <a:srgbClr val="FFFF00"/>
                </a:highlight>
              </a:rPr>
              <a:t>Rate Counsel</a:t>
            </a:r>
            <a:r>
              <a:rPr lang="en-US" sz="1600" dirty="0"/>
              <a:t> – State of NJ agency – 20% of voting membership of PJM</a:t>
            </a:r>
          </a:p>
          <a:p>
            <a:pPr marL="1200150" lvl="2" indent="-285750">
              <a:buFont typeface="Arial" panose="020B0604020202020204" pitchFamily="34" charset="0"/>
              <a:buChar char="•"/>
            </a:pPr>
            <a:r>
              <a:rPr lang="en-US" sz="1600" dirty="0"/>
              <a:t>Represents the interest of ratepayers in all proceedings</a:t>
            </a:r>
          </a:p>
          <a:p>
            <a:pPr marL="285750" indent="-285750">
              <a:buFont typeface="Arial" panose="020B0604020202020204" pitchFamily="34" charset="0"/>
              <a:buChar char="•"/>
            </a:pPr>
            <a:r>
              <a:rPr lang="en-US" sz="1600" dirty="0"/>
              <a:t>Operating units</a:t>
            </a:r>
          </a:p>
          <a:p>
            <a:pPr marL="742950" lvl="1" indent="-285750">
              <a:buFont typeface="Arial" panose="020B0604020202020204" pitchFamily="34" charset="0"/>
              <a:buChar char="•"/>
            </a:pPr>
            <a:r>
              <a:rPr lang="en-US" sz="1600" dirty="0">
                <a:highlight>
                  <a:srgbClr val="FFFF00"/>
                </a:highlight>
              </a:rPr>
              <a:t>PJM </a:t>
            </a:r>
            <a:r>
              <a:rPr lang="en-US" sz="1600" dirty="0"/>
              <a:t>– Regional Transmission Organization, for 13 states</a:t>
            </a:r>
          </a:p>
          <a:p>
            <a:pPr marL="1200150" lvl="2" indent="-285750">
              <a:buFont typeface="Arial" panose="020B0604020202020204" pitchFamily="34" charset="0"/>
              <a:buChar char="•"/>
            </a:pPr>
            <a:r>
              <a:rPr lang="en-US" sz="1600" dirty="0"/>
              <a:t>Determines energy pricing via auctions</a:t>
            </a:r>
          </a:p>
          <a:p>
            <a:pPr marL="1200150" lvl="2" indent="-285750">
              <a:buFont typeface="Arial" panose="020B0604020202020204" pitchFamily="34" charset="0"/>
              <a:buChar char="•"/>
            </a:pPr>
            <a:r>
              <a:rPr lang="en-US" sz="1600" dirty="0"/>
              <a:t>Approves interconnections of new energy suppliers</a:t>
            </a:r>
          </a:p>
          <a:p>
            <a:pPr marL="1200150" lvl="2" indent="-285750">
              <a:buFont typeface="Arial" panose="020B0604020202020204" pitchFamily="34" charset="0"/>
              <a:buChar char="•"/>
            </a:pPr>
            <a:r>
              <a:rPr lang="en-US" sz="1600" dirty="0"/>
              <a:t>80% of voting membership are holding companies, generation &amp; transmission owners, utilities ,</a:t>
            </a:r>
            <a:r>
              <a:rPr lang="en-US" sz="1600" dirty="0" err="1"/>
              <a:t>etc</a:t>
            </a:r>
            <a:endParaRPr lang="en-US" sz="1600" dirty="0"/>
          </a:p>
          <a:p>
            <a:pPr marL="1200150" lvl="2" indent="-285750">
              <a:buFont typeface="Arial" panose="020B0604020202020204" pitchFamily="34" charset="0"/>
              <a:buChar char="•"/>
            </a:pPr>
            <a:r>
              <a:rPr lang="en-US" sz="1600" dirty="0"/>
              <a:t>20% of voting membership is Rate Counsel</a:t>
            </a:r>
          </a:p>
          <a:p>
            <a:pPr marL="742950" lvl="1" indent="-285750">
              <a:buFont typeface="Arial" panose="020B0604020202020204" pitchFamily="34" charset="0"/>
              <a:buChar char="•"/>
            </a:pPr>
            <a:r>
              <a:rPr lang="en-US" sz="1600" dirty="0">
                <a:highlight>
                  <a:srgbClr val="FFFF00"/>
                </a:highlight>
              </a:rPr>
              <a:t>Electric Utilities, or Electric Distribution Companies (EDC)</a:t>
            </a:r>
          </a:p>
          <a:p>
            <a:pPr marL="1200150" lvl="2" indent="-285750">
              <a:buFont typeface="Arial" panose="020B0604020202020204" pitchFamily="34" charset="0"/>
              <a:buChar char="•"/>
            </a:pPr>
            <a:r>
              <a:rPr lang="en-US" sz="1600" dirty="0"/>
              <a:t>Customer administration and local maintenance</a:t>
            </a:r>
          </a:p>
          <a:p>
            <a:pPr marL="1200150" lvl="2" indent="-285750">
              <a:buFont typeface="Arial" panose="020B0604020202020204" pitchFamily="34" charset="0"/>
              <a:buChar char="•"/>
            </a:pPr>
            <a:r>
              <a:rPr lang="en-US" sz="1600" dirty="0"/>
              <a:t>E.g. PSE&amp;G, JCP&amp;L, ACE, Orange &amp; Rockland </a:t>
            </a:r>
          </a:p>
          <a:p>
            <a:pPr marL="742950" lvl="1" indent="-285750">
              <a:buFont typeface="Arial" panose="020B0604020202020204" pitchFamily="34" charset="0"/>
              <a:buChar char="•"/>
            </a:pPr>
            <a:r>
              <a:rPr lang="en-US" sz="1600" dirty="0">
                <a:highlight>
                  <a:srgbClr val="FFFF00"/>
                </a:highlight>
              </a:rPr>
              <a:t>Electric holding companies </a:t>
            </a:r>
          </a:p>
          <a:p>
            <a:pPr marL="1200150" lvl="2" indent="-285750">
              <a:buFont typeface="Arial" panose="020B0604020202020204" pitchFamily="34" charset="0"/>
              <a:buChar char="•"/>
            </a:pPr>
            <a:r>
              <a:rPr lang="en-US" sz="1600" dirty="0"/>
              <a:t>Owners of  generation &amp; transmission facilities, utilities, other electric services</a:t>
            </a:r>
          </a:p>
          <a:p>
            <a:endParaRPr lang="en-US" dirty="0"/>
          </a:p>
        </p:txBody>
      </p:sp>
    </p:spTree>
    <p:extLst>
      <p:ext uri="{BB962C8B-B14F-4D97-AF65-F5344CB8AC3E}">
        <p14:creationId xmlns:p14="http://schemas.microsoft.com/office/powerpoint/2010/main" val="2053279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6C997-1F8C-848C-3B74-093C094FDAD3}"/>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47DB1-1816-C47E-BB60-2EFD5787A07F}"/>
              </a:ext>
            </a:extLst>
          </p:cNvPr>
          <p:cNvSpPr>
            <a:spLocks noGrp="1"/>
          </p:cNvSpPr>
          <p:nvPr>
            <p:ph type="title"/>
          </p:nvPr>
        </p:nvSpPr>
        <p:spPr>
          <a:xfrm>
            <a:off x="0" y="0"/>
            <a:ext cx="12192000" cy="1295400"/>
          </a:xfrm>
          <a:solidFill>
            <a:schemeClr val="tx2">
              <a:lumMod val="90000"/>
              <a:lumOff val="10000"/>
            </a:schemeClr>
          </a:solidFill>
        </p:spPr>
        <p:txBody>
          <a:bodyPr>
            <a:normAutofit/>
          </a:bodyPr>
          <a:lstStyle/>
          <a:p>
            <a:pPr algn="ctr"/>
            <a:r>
              <a:rPr lang="en-US" dirty="0">
                <a:solidFill>
                  <a:schemeClr val="bg1"/>
                </a:solidFill>
              </a:rPr>
              <a:t>Your Bill</a:t>
            </a:r>
          </a:p>
        </p:txBody>
      </p:sp>
      <p:graphicFrame>
        <p:nvGraphicFramePr>
          <p:cNvPr id="5" name="Content Placeholder 2">
            <a:extLst>
              <a:ext uri="{FF2B5EF4-FFF2-40B4-BE49-F238E27FC236}">
                <a16:creationId xmlns:a16="http://schemas.microsoft.com/office/drawing/2014/main" id="{8E4AF7D1-6DA3-83FF-5F8C-FEF4BF0BCF03}"/>
              </a:ext>
            </a:extLst>
          </p:cNvPr>
          <p:cNvGraphicFramePr>
            <a:graphicFrameLocks noGrp="1"/>
          </p:cNvGraphicFramePr>
          <p:nvPr>
            <p:ph idx="1"/>
            <p:extLst>
              <p:ext uri="{D42A27DB-BD31-4B8C-83A1-F6EECF244321}">
                <p14:modId xmlns:p14="http://schemas.microsoft.com/office/powerpoint/2010/main" val="2688066882"/>
              </p:ext>
            </p:extLst>
          </p:nvPr>
        </p:nvGraphicFramePr>
        <p:xfrm>
          <a:off x="293914" y="1480458"/>
          <a:ext cx="11604171" cy="4822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842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BF24-70A7-9247-015B-51006EB1F49D}"/>
              </a:ext>
            </a:extLst>
          </p:cNvPr>
          <p:cNvSpPr>
            <a:spLocks noGrp="1"/>
          </p:cNvSpPr>
          <p:nvPr>
            <p:ph type="title"/>
          </p:nvPr>
        </p:nvSpPr>
        <p:spPr>
          <a:xfrm>
            <a:off x="0" y="0"/>
            <a:ext cx="12192000" cy="1588167"/>
          </a:xfrm>
          <a:solidFill>
            <a:schemeClr val="tx2">
              <a:lumMod val="90000"/>
              <a:lumOff val="10000"/>
            </a:schemeClr>
          </a:solidFill>
        </p:spPr>
        <p:txBody>
          <a:bodyPr>
            <a:normAutofit/>
          </a:bodyPr>
          <a:lstStyle/>
          <a:p>
            <a:pPr algn="ctr"/>
            <a:r>
              <a:rPr lang="en-US" dirty="0">
                <a:solidFill>
                  <a:schemeClr val="bg1"/>
                </a:solidFill>
              </a:rPr>
              <a:t>How Power Is Managed Every Day</a:t>
            </a:r>
            <a:endParaRPr lang="en-US" dirty="0"/>
          </a:p>
        </p:txBody>
      </p:sp>
      <p:sp>
        <p:nvSpPr>
          <p:cNvPr id="3" name="Content Placeholder 2">
            <a:extLst>
              <a:ext uri="{FF2B5EF4-FFF2-40B4-BE49-F238E27FC236}">
                <a16:creationId xmlns:a16="http://schemas.microsoft.com/office/drawing/2014/main" id="{A418208B-F410-6BAF-1E6C-7CF473D9A8BE}"/>
              </a:ext>
            </a:extLst>
          </p:cNvPr>
          <p:cNvSpPr>
            <a:spLocks noGrp="1"/>
          </p:cNvSpPr>
          <p:nvPr>
            <p:ph idx="1"/>
          </p:nvPr>
        </p:nvSpPr>
        <p:spPr>
          <a:xfrm>
            <a:off x="2310062" y="2057400"/>
            <a:ext cx="8574505" cy="4066674"/>
          </a:xfrm>
        </p:spPr>
        <p:txBody>
          <a:bodyPr>
            <a:normAutofit lnSpcReduction="10000"/>
          </a:bodyPr>
          <a:lstStyle/>
          <a:p>
            <a:r>
              <a:rPr lang="en-US" dirty="0"/>
              <a:t>“Firm capacity” vs Variable Renewable Energy</a:t>
            </a:r>
          </a:p>
          <a:p>
            <a:endParaRPr lang="en-US" dirty="0"/>
          </a:p>
          <a:p>
            <a:pPr lvl="1"/>
            <a:r>
              <a:rPr lang="en-US" dirty="0"/>
              <a:t>Firm: Turn it on/off when needed </a:t>
            </a:r>
          </a:p>
          <a:p>
            <a:pPr lvl="2"/>
            <a:r>
              <a:rPr lang="en-US" dirty="0"/>
              <a:t>Could be slow or fast to respond</a:t>
            </a:r>
          </a:p>
          <a:p>
            <a:pPr lvl="2"/>
            <a:r>
              <a:rPr lang="en-US" dirty="0"/>
              <a:t>Natural gas, nuclear, oil, coal, hydropower</a:t>
            </a:r>
          </a:p>
          <a:p>
            <a:pPr lvl="2"/>
            <a:endParaRPr lang="en-US" dirty="0"/>
          </a:p>
          <a:p>
            <a:pPr lvl="1"/>
            <a:r>
              <a:rPr lang="en-US" dirty="0"/>
              <a:t>Variable Renewable: Use it when its available</a:t>
            </a:r>
          </a:p>
          <a:p>
            <a:pPr lvl="2"/>
            <a:r>
              <a:rPr lang="en-US" dirty="0"/>
              <a:t>Solar (20%), Off Shore Wind (65%)</a:t>
            </a:r>
          </a:p>
          <a:p>
            <a:pPr lvl="2"/>
            <a:endParaRPr lang="en-US" dirty="0"/>
          </a:p>
          <a:p>
            <a:pPr lvl="1"/>
            <a:r>
              <a:rPr lang="en-US" dirty="0"/>
              <a:t>Mixed: Available for short periods of time</a:t>
            </a:r>
          </a:p>
          <a:p>
            <a:pPr lvl="2"/>
            <a:r>
              <a:rPr lang="en-US" dirty="0"/>
              <a:t>Battery storage (must be charged, lasts a few hours)</a:t>
            </a:r>
          </a:p>
          <a:p>
            <a:pPr lvl="2"/>
            <a:endParaRPr lang="en-US" dirty="0"/>
          </a:p>
        </p:txBody>
      </p:sp>
    </p:spTree>
    <p:extLst>
      <p:ext uri="{BB962C8B-B14F-4D97-AF65-F5344CB8AC3E}">
        <p14:creationId xmlns:p14="http://schemas.microsoft.com/office/powerpoint/2010/main" val="234771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CAE86-D3CC-47BF-64B3-008582BD8A31}"/>
              </a:ext>
            </a:extLst>
          </p:cNvPr>
          <p:cNvSpPr>
            <a:spLocks noGrp="1"/>
          </p:cNvSpPr>
          <p:nvPr>
            <p:ph type="title"/>
          </p:nvPr>
        </p:nvSpPr>
        <p:spPr>
          <a:xfrm>
            <a:off x="0" y="1"/>
            <a:ext cx="12191999" cy="1204686"/>
          </a:xfrm>
          <a:solidFill>
            <a:schemeClr val="tx2">
              <a:lumMod val="90000"/>
              <a:lumOff val="10000"/>
            </a:schemeClr>
          </a:solidFill>
        </p:spPr>
        <p:txBody>
          <a:bodyPr>
            <a:normAutofit fontScale="90000"/>
          </a:bodyPr>
          <a:lstStyle/>
          <a:p>
            <a:pPr algn="ctr"/>
            <a:r>
              <a:rPr lang="en-US" dirty="0">
                <a:solidFill>
                  <a:schemeClr val="bg1"/>
                </a:solidFill>
              </a:rPr>
              <a:t>PJM Actual Grid Use </a:t>
            </a:r>
            <a:br>
              <a:rPr lang="en-US" dirty="0">
                <a:solidFill>
                  <a:schemeClr val="bg1"/>
                </a:solidFill>
              </a:rPr>
            </a:br>
            <a:r>
              <a:rPr lang="en-US" dirty="0">
                <a:solidFill>
                  <a:schemeClr val="bg1"/>
                </a:solidFill>
              </a:rPr>
              <a:t>Different Kinds of Energy</a:t>
            </a:r>
          </a:p>
        </p:txBody>
      </p:sp>
      <p:sp>
        <p:nvSpPr>
          <p:cNvPr id="4" name="TextBox 3">
            <a:extLst>
              <a:ext uri="{FF2B5EF4-FFF2-40B4-BE49-F238E27FC236}">
                <a16:creationId xmlns:a16="http://schemas.microsoft.com/office/drawing/2014/main" id="{9E70A95B-F5DC-D3D0-12FF-0AD56608A174}"/>
              </a:ext>
            </a:extLst>
          </p:cNvPr>
          <p:cNvSpPr txBox="1"/>
          <p:nvPr/>
        </p:nvSpPr>
        <p:spPr>
          <a:xfrm>
            <a:off x="493486" y="6444343"/>
            <a:ext cx="10860314" cy="369332"/>
          </a:xfrm>
          <a:prstGeom prst="rect">
            <a:avLst/>
          </a:prstGeom>
          <a:noFill/>
        </p:spPr>
        <p:txBody>
          <a:bodyPr wrap="square" rtlCol="0">
            <a:spAutoFit/>
          </a:bodyPr>
          <a:lstStyle/>
          <a:p>
            <a:r>
              <a:rPr lang="en-US" dirty="0"/>
              <a:t>Credit: https://www.gridstatus.io/live/pjm</a:t>
            </a:r>
          </a:p>
        </p:txBody>
      </p:sp>
      <p:pic>
        <p:nvPicPr>
          <p:cNvPr id="10" name="Picture 9">
            <a:extLst>
              <a:ext uri="{FF2B5EF4-FFF2-40B4-BE49-F238E27FC236}">
                <a16:creationId xmlns:a16="http://schemas.microsoft.com/office/drawing/2014/main" id="{0BE89B25-82DA-D050-A34F-68E591900A83}"/>
              </a:ext>
            </a:extLst>
          </p:cNvPr>
          <p:cNvPicPr>
            <a:picLocks noChangeAspect="1"/>
          </p:cNvPicPr>
          <p:nvPr/>
        </p:nvPicPr>
        <p:blipFill>
          <a:blip r:embed="rId3"/>
          <a:stretch>
            <a:fillRect/>
          </a:stretch>
        </p:blipFill>
        <p:spPr>
          <a:xfrm>
            <a:off x="5778959" y="5901879"/>
            <a:ext cx="5434319" cy="168450"/>
          </a:xfrm>
          <a:prstGeom prst="rect">
            <a:avLst/>
          </a:prstGeom>
        </p:spPr>
      </p:pic>
      <p:pic>
        <p:nvPicPr>
          <p:cNvPr id="16" name="Picture 15">
            <a:extLst>
              <a:ext uri="{FF2B5EF4-FFF2-40B4-BE49-F238E27FC236}">
                <a16:creationId xmlns:a16="http://schemas.microsoft.com/office/drawing/2014/main" id="{750D7BA0-E438-E04C-68A8-C181B9CE16E1}"/>
              </a:ext>
            </a:extLst>
          </p:cNvPr>
          <p:cNvPicPr>
            <a:picLocks noChangeAspect="1"/>
          </p:cNvPicPr>
          <p:nvPr/>
        </p:nvPicPr>
        <p:blipFill>
          <a:blip r:embed="rId4"/>
          <a:stretch>
            <a:fillRect/>
          </a:stretch>
        </p:blipFill>
        <p:spPr>
          <a:xfrm>
            <a:off x="193955" y="1634766"/>
            <a:ext cx="5434318" cy="4150305"/>
          </a:xfrm>
          <a:prstGeom prst="rect">
            <a:avLst/>
          </a:prstGeom>
        </p:spPr>
      </p:pic>
      <p:pic>
        <p:nvPicPr>
          <p:cNvPr id="12" name="Content Placeholder 11">
            <a:extLst>
              <a:ext uri="{FF2B5EF4-FFF2-40B4-BE49-F238E27FC236}">
                <a16:creationId xmlns:a16="http://schemas.microsoft.com/office/drawing/2014/main" id="{FCC55028-4956-352B-6B16-7223C4F7A279}"/>
              </a:ext>
            </a:extLst>
          </p:cNvPr>
          <p:cNvPicPr>
            <a:picLocks noGrp="1" noChangeAspect="1"/>
          </p:cNvPicPr>
          <p:nvPr>
            <p:ph idx="1"/>
          </p:nvPr>
        </p:nvPicPr>
        <p:blipFill>
          <a:blip r:embed="rId5"/>
          <a:stretch>
            <a:fillRect/>
          </a:stretch>
        </p:blipFill>
        <p:spPr>
          <a:xfrm>
            <a:off x="5606745" y="1433733"/>
            <a:ext cx="6391300" cy="4351338"/>
          </a:xfrm>
        </p:spPr>
      </p:pic>
      <p:sp>
        <p:nvSpPr>
          <p:cNvPr id="3" name="TextBox 2">
            <a:extLst>
              <a:ext uri="{FF2B5EF4-FFF2-40B4-BE49-F238E27FC236}">
                <a16:creationId xmlns:a16="http://schemas.microsoft.com/office/drawing/2014/main" id="{5DBB94F0-7541-357B-F3A3-6E53B3966B57}"/>
              </a:ext>
            </a:extLst>
          </p:cNvPr>
          <p:cNvSpPr txBox="1"/>
          <p:nvPr/>
        </p:nvSpPr>
        <p:spPr>
          <a:xfrm>
            <a:off x="8987589" y="3525253"/>
            <a:ext cx="1816769" cy="369332"/>
          </a:xfrm>
          <a:prstGeom prst="rect">
            <a:avLst/>
          </a:prstGeom>
          <a:noFill/>
        </p:spPr>
        <p:txBody>
          <a:bodyPr wrap="square" rtlCol="0">
            <a:spAutoFit/>
          </a:bodyPr>
          <a:lstStyle/>
          <a:p>
            <a:r>
              <a:rPr lang="en-US" dirty="0"/>
              <a:t>The Duck Curve</a:t>
            </a:r>
          </a:p>
        </p:txBody>
      </p:sp>
    </p:spTree>
    <p:extLst>
      <p:ext uri="{BB962C8B-B14F-4D97-AF65-F5344CB8AC3E}">
        <p14:creationId xmlns:p14="http://schemas.microsoft.com/office/powerpoint/2010/main" val="412649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E903-61B8-51E6-99E0-9AB7EC84493B}"/>
              </a:ext>
            </a:extLst>
          </p:cNvPr>
          <p:cNvSpPr>
            <a:spLocks noGrp="1"/>
          </p:cNvSpPr>
          <p:nvPr>
            <p:ph type="title"/>
          </p:nvPr>
        </p:nvSpPr>
        <p:spPr/>
        <p:txBody>
          <a:bodyPr/>
          <a:lstStyle/>
          <a:p>
            <a:r>
              <a:rPr lang="en-US" dirty="0"/>
              <a:t>PJM Control Room</a:t>
            </a:r>
          </a:p>
        </p:txBody>
      </p:sp>
      <p:pic>
        <p:nvPicPr>
          <p:cNvPr id="5" name="Content Placeholder 4" descr="A person sitting in front of several monitors">
            <a:extLst>
              <a:ext uri="{FF2B5EF4-FFF2-40B4-BE49-F238E27FC236}">
                <a16:creationId xmlns:a16="http://schemas.microsoft.com/office/drawing/2014/main" id="{F41E2A61-EECF-97B7-4D67-60BAFF6E0E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6822" y="1436914"/>
            <a:ext cx="8938355" cy="4740049"/>
          </a:xfrm>
        </p:spPr>
      </p:pic>
      <p:sp>
        <p:nvSpPr>
          <p:cNvPr id="6" name="TextBox 5">
            <a:extLst>
              <a:ext uri="{FF2B5EF4-FFF2-40B4-BE49-F238E27FC236}">
                <a16:creationId xmlns:a16="http://schemas.microsoft.com/office/drawing/2014/main" id="{06FA83BE-6600-B650-924D-29A76B11386F}"/>
              </a:ext>
            </a:extLst>
          </p:cNvPr>
          <p:cNvSpPr txBox="1"/>
          <p:nvPr/>
        </p:nvSpPr>
        <p:spPr>
          <a:xfrm>
            <a:off x="682171" y="6429829"/>
            <a:ext cx="10871200" cy="646331"/>
          </a:xfrm>
          <a:prstGeom prst="rect">
            <a:avLst/>
          </a:prstGeom>
          <a:noFill/>
        </p:spPr>
        <p:txBody>
          <a:bodyPr wrap="square" rtlCol="0">
            <a:spAutoFit/>
          </a:bodyPr>
          <a:lstStyle/>
          <a:p>
            <a:r>
              <a:rPr lang="en-US" dirty="0"/>
              <a:t>Credit: </a:t>
            </a:r>
            <a:r>
              <a:rPr lang="en-US" dirty="0">
                <a:hlinkClick r:id="rId4"/>
              </a:rPr>
              <a:t>https://www.rtoinsider.com/70686-five-pjm-states-bills-requiring-utilities-file-stakeholder-votes/</a:t>
            </a:r>
            <a:endParaRPr lang="en-US" dirty="0"/>
          </a:p>
          <a:p>
            <a:endParaRPr lang="en-US" dirty="0"/>
          </a:p>
        </p:txBody>
      </p:sp>
    </p:spTree>
    <p:extLst>
      <p:ext uri="{BB962C8B-B14F-4D97-AF65-F5344CB8AC3E}">
        <p14:creationId xmlns:p14="http://schemas.microsoft.com/office/powerpoint/2010/main" val="2368577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9728</TotalTime>
  <Words>3558</Words>
  <Application>Microsoft Office PowerPoint</Application>
  <PresentationFormat>Widescreen</PresentationFormat>
  <Paragraphs>249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Wingdings</vt:lpstr>
      <vt:lpstr>Office Theme</vt:lpstr>
      <vt:lpstr>Why NJ Electric Rates Are Increasing So Dramatically in June and What You Can Do About It</vt:lpstr>
      <vt:lpstr>Energy Prices Are Rising</vt:lpstr>
      <vt:lpstr>PowerPoint Presentation</vt:lpstr>
      <vt:lpstr>PowerPoint Presentation</vt:lpstr>
      <vt:lpstr>PowerPoint Presentation</vt:lpstr>
      <vt:lpstr>Your Bill</vt:lpstr>
      <vt:lpstr>How Power Is Managed Every Day</vt:lpstr>
      <vt:lpstr>PJM Actual Grid Use  Different Kinds of Energy</vt:lpstr>
      <vt:lpstr>PJM Control Room</vt:lpstr>
      <vt:lpstr>PowerPoint Presentation</vt:lpstr>
      <vt:lpstr>PowerPoint Presentation</vt:lpstr>
      <vt:lpstr>PowerPoint Presentation</vt:lpstr>
      <vt:lpstr>The Peak Determines the Price Bringing Down the Short-Term Peak</vt:lpstr>
      <vt:lpstr>The Peak Determines the Price Bringing Down the Long-Term Peak</vt:lpstr>
      <vt:lpstr>PowerPoint Presentation</vt:lpstr>
      <vt:lpstr>PowerPoint Presentation</vt:lpstr>
      <vt:lpstr>PowerPoint Presentation</vt:lpstr>
      <vt:lpstr>What can YOU do NOW to decrease your bill?</vt:lpstr>
      <vt:lpstr>PowerPoint Presentation</vt:lpstr>
      <vt:lpstr>Price increases are due to supply/demand mismanagement. NOT the push for clean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Betsy Longendorfer</dc:creator>
  <cp:lastModifiedBy>Betsy Longendorfer</cp:lastModifiedBy>
  <cp:revision>2</cp:revision>
  <dcterms:created xsi:type="dcterms:W3CDTF">2025-04-13T16:16:37Z</dcterms:created>
  <dcterms:modified xsi:type="dcterms:W3CDTF">2025-05-14T20:32:38Z</dcterms:modified>
</cp:coreProperties>
</file>