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6" r:id="rId2"/>
    <p:sldMasterId id="2147483669" r:id="rId3"/>
    <p:sldMasterId id="2147483695" r:id="rId4"/>
    <p:sldMasterId id="2147483723" r:id="rId5"/>
  </p:sldMasterIdLst>
  <p:notesMasterIdLst>
    <p:notesMasterId r:id="rId50"/>
  </p:notesMasterIdLst>
  <p:sldIdLst>
    <p:sldId id="294" r:id="rId6"/>
    <p:sldId id="259" r:id="rId7"/>
    <p:sldId id="261" r:id="rId8"/>
    <p:sldId id="268" r:id="rId9"/>
    <p:sldId id="1545" r:id="rId10"/>
    <p:sldId id="272" r:id="rId11"/>
    <p:sldId id="273" r:id="rId12"/>
    <p:sldId id="275" r:id="rId13"/>
    <p:sldId id="276" r:id="rId14"/>
    <p:sldId id="277" r:id="rId15"/>
    <p:sldId id="279" r:id="rId16"/>
    <p:sldId id="280" r:id="rId17"/>
    <p:sldId id="285" r:id="rId18"/>
    <p:sldId id="281" r:id="rId19"/>
    <p:sldId id="1902" r:id="rId20"/>
    <p:sldId id="1900" r:id="rId21"/>
    <p:sldId id="282" r:id="rId22"/>
    <p:sldId id="1909" r:id="rId23"/>
    <p:sldId id="283" r:id="rId24"/>
    <p:sldId id="1901" r:id="rId25"/>
    <p:sldId id="1905" r:id="rId26"/>
    <p:sldId id="1906" r:id="rId27"/>
    <p:sldId id="1903" r:id="rId28"/>
    <p:sldId id="1904" r:id="rId29"/>
    <p:sldId id="1885" r:id="rId30"/>
    <p:sldId id="1835" r:id="rId31"/>
    <p:sldId id="1828" r:id="rId32"/>
    <p:sldId id="1907" r:id="rId33"/>
    <p:sldId id="1836" r:id="rId34"/>
    <p:sldId id="1831" r:id="rId35"/>
    <p:sldId id="1881" r:id="rId36"/>
    <p:sldId id="1878" r:id="rId37"/>
    <p:sldId id="1910" r:id="rId38"/>
    <p:sldId id="1915" r:id="rId39"/>
    <p:sldId id="1841" r:id="rId40"/>
    <p:sldId id="1855" r:id="rId41"/>
    <p:sldId id="256" r:id="rId42"/>
    <p:sldId id="1916" r:id="rId43"/>
    <p:sldId id="1917" r:id="rId44"/>
    <p:sldId id="1918" r:id="rId45"/>
    <p:sldId id="1911" r:id="rId46"/>
    <p:sldId id="1914" r:id="rId47"/>
    <p:sldId id="1912" r:id="rId48"/>
    <p:sldId id="1913" r:id="rId49"/>
  </p:sldIdLst>
  <p:sldSz cx="16256000" cy="9144000"/>
  <p:notesSz cx="7010400" cy="92360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1pPr>
    <a:lvl2pPr marL="0" marR="0" indent="279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2pPr>
    <a:lvl3pPr marL="0" marR="0" indent="571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3pPr>
    <a:lvl4pPr marL="0" marR="0" indent="850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4pPr>
    <a:lvl5pPr marL="0" marR="0" indent="1143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5pPr>
    <a:lvl6pPr marL="0" marR="0" indent="14224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6pPr>
    <a:lvl7pPr marL="0" marR="0" indent="17145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7pPr>
    <a:lvl8pPr marL="0" marR="0" indent="19939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8pPr>
    <a:lvl9pPr marL="0" marR="0" indent="228600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0809"/>
    <a:srgbClr val="E78E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wholeTbl>
    <a:band2H>
      <a:tcTxStyle/>
      <a:tcStyle>
        <a:tcBdr/>
        <a:fill>
          <a:solidFill>
            <a:srgbClr val="EFF1F3"/>
          </a:solidFill>
        </a:fill>
      </a:tcStyle>
    </a:band2H>
    <a:firstCol>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Col>
    <a:la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lastRow>
    <a:firstRow>
      <a:tcTxStyle b="on" i="off">
        <a:fontRef idx="minor">
          <a:srgbClr val="FFFFFF"/>
        </a:fontRef>
        <a:srgbClr val="FFFFFF"/>
      </a:tcTxStyle>
      <a:tcStyle>
        <a:tcBdr>
          <a:left>
            <a:ln w="12700" cap="flat">
              <a:solidFill>
                <a:srgbClr val="CBCBCB"/>
              </a:solidFill>
              <a:prstDash val="solid"/>
              <a:miter lim="400000"/>
            </a:ln>
          </a:left>
          <a:right>
            <a:ln w="12700" cap="flat">
              <a:solidFill>
                <a:srgbClr val="CBCBCB"/>
              </a:solidFill>
              <a:prstDash val="solid"/>
              <a:miter lim="400000"/>
            </a:ln>
          </a:right>
          <a:top>
            <a:ln w="12700" cap="flat">
              <a:solidFill>
                <a:srgbClr val="CBCBCB"/>
              </a:solidFill>
              <a:prstDash val="solid"/>
              <a:miter lim="400000"/>
            </a:ln>
          </a:top>
          <a:bottom>
            <a:ln w="12700" cap="flat">
              <a:solidFill>
                <a:srgbClr val="CBCBCB"/>
              </a:solidFill>
              <a:prstDash val="solid"/>
              <a:miter lim="400000"/>
            </a:ln>
          </a:bottom>
          <a:insideH>
            <a:ln w="12700" cap="flat">
              <a:solidFill>
                <a:srgbClr val="CBCBCB"/>
              </a:solidFill>
              <a:prstDash val="solid"/>
              <a:miter lim="400000"/>
            </a:ln>
          </a:insideH>
          <a:insideV>
            <a:ln w="12700" cap="flat">
              <a:solidFill>
                <a:srgbClr val="CBCBCB"/>
              </a:solidFill>
              <a:prstDash val="solid"/>
              <a:miter lim="400000"/>
            </a:ln>
          </a:insideV>
        </a:tcBdr>
        <a:fill>
          <a:no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Ref idx="minor">
          <a:srgbClr val="FFFFFF"/>
        </a:fontRef>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Ref idx="minor">
          <a:srgbClr val="FFFFFF"/>
        </a:fontRef>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Ref idx="minor">
          <a:srgbClr val="000000"/>
        </a:fontRef>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89" autoAdjust="0"/>
    <p:restoredTop sz="72380" autoAdjust="0"/>
  </p:normalViewPr>
  <p:slideViewPr>
    <p:cSldViewPr snapToGrid="0">
      <p:cViewPr varScale="1">
        <p:scale>
          <a:sx n="36" d="100"/>
          <a:sy n="36" d="100"/>
        </p:scale>
        <p:origin x="216" y="72"/>
      </p:cViewPr>
      <p:guideLst/>
    </p:cSldViewPr>
  </p:slideViewPr>
  <p:notesTextViewPr>
    <p:cViewPr>
      <p:scale>
        <a:sx n="1" d="1"/>
        <a:sy n="1" d="1"/>
      </p:scale>
      <p:origin x="0" y="0"/>
    </p:cViewPr>
  </p:notesTextViewPr>
  <p:sorterViewPr>
    <p:cViewPr varScale="1">
      <p:scale>
        <a:sx n="100" d="100"/>
        <a:sy n="100" d="100"/>
      </p:scale>
      <p:origin x="0" y="-2003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 name="Shape 71"/>
          <p:cNvSpPr>
            <a:spLocks noGrp="1" noRot="1" noChangeAspect="1"/>
          </p:cNvSpPr>
          <p:nvPr>
            <p:ph type="sldImg"/>
          </p:nvPr>
        </p:nvSpPr>
        <p:spPr>
          <a:xfrm>
            <a:off x="427038" y="692150"/>
            <a:ext cx="6156325" cy="3463925"/>
          </a:xfrm>
          <a:prstGeom prst="rect">
            <a:avLst/>
          </a:prstGeom>
        </p:spPr>
        <p:txBody>
          <a:bodyPr lIns="92830" tIns="46415" rIns="92830" bIns="46415"/>
          <a:lstStyle/>
          <a:p>
            <a:endParaRPr/>
          </a:p>
        </p:txBody>
      </p:sp>
      <p:sp>
        <p:nvSpPr>
          <p:cNvPr id="72" name="Shape 72"/>
          <p:cNvSpPr>
            <a:spLocks noGrp="1"/>
          </p:cNvSpPr>
          <p:nvPr>
            <p:ph type="body" sz="quarter" idx="1"/>
          </p:nvPr>
        </p:nvSpPr>
        <p:spPr>
          <a:xfrm>
            <a:off x="934720" y="4387136"/>
            <a:ext cx="5140960" cy="4156234"/>
          </a:xfrm>
          <a:prstGeom prst="rect">
            <a:avLst/>
          </a:prstGeom>
        </p:spPr>
        <p:txBody>
          <a:bodyPr lIns="92830" tIns="46415" rIns="92830" bIns="46415"/>
          <a:lstStyle/>
          <a:p>
            <a:endParaRPr/>
          </a:p>
        </p:txBody>
      </p:sp>
    </p:spTree>
  </p:cSld>
  <p:clrMap bg1="lt1" tx1="dk1" bg2="lt2" tx2="dk2" accent1="accent1" accent2="accent2" accent3="accent3" accent4="accent4" accent5="accent5" accent6="accent6" hlink="hlink" folHlink="folHlink"/>
  <p:notesStyle>
    <a:lvl1pPr defTabSz="457200" latinLnBrk="0">
      <a:defRPr>
        <a:latin typeface="+mn-lt"/>
        <a:ea typeface="+mn-ea"/>
        <a:cs typeface="+mn-cs"/>
        <a:sym typeface="Arial"/>
      </a:defRPr>
    </a:lvl1pPr>
    <a:lvl2pPr indent="228600" defTabSz="457200" latinLnBrk="0">
      <a:defRPr>
        <a:latin typeface="+mn-lt"/>
        <a:ea typeface="+mn-ea"/>
        <a:cs typeface="+mn-cs"/>
        <a:sym typeface="Arial"/>
      </a:defRPr>
    </a:lvl2pPr>
    <a:lvl3pPr indent="457200" defTabSz="457200" latinLnBrk="0">
      <a:defRPr>
        <a:latin typeface="+mn-lt"/>
        <a:ea typeface="+mn-ea"/>
        <a:cs typeface="+mn-cs"/>
        <a:sym typeface="Arial"/>
      </a:defRPr>
    </a:lvl3pPr>
    <a:lvl4pPr indent="685800" defTabSz="457200" latinLnBrk="0">
      <a:defRPr>
        <a:latin typeface="+mn-lt"/>
        <a:ea typeface="+mn-ea"/>
        <a:cs typeface="+mn-cs"/>
        <a:sym typeface="Arial"/>
      </a:defRPr>
    </a:lvl4pPr>
    <a:lvl5pPr indent="914400" defTabSz="457200" latinLnBrk="0">
      <a:defRPr>
        <a:latin typeface="+mn-lt"/>
        <a:ea typeface="+mn-ea"/>
        <a:cs typeface="+mn-cs"/>
        <a:sym typeface="Arial"/>
      </a:defRPr>
    </a:lvl5pPr>
    <a:lvl6pPr indent="1143000" defTabSz="457200" latinLnBrk="0">
      <a:defRPr>
        <a:latin typeface="+mn-lt"/>
        <a:ea typeface="+mn-ea"/>
        <a:cs typeface="+mn-cs"/>
        <a:sym typeface="Arial"/>
      </a:defRPr>
    </a:lvl6pPr>
    <a:lvl7pPr indent="1371600" defTabSz="457200" latinLnBrk="0">
      <a:defRPr>
        <a:latin typeface="+mn-lt"/>
        <a:ea typeface="+mn-ea"/>
        <a:cs typeface="+mn-cs"/>
        <a:sym typeface="Arial"/>
      </a:defRPr>
    </a:lvl7pPr>
    <a:lvl8pPr indent="1600200" defTabSz="457200" latinLnBrk="0">
      <a:defRPr>
        <a:latin typeface="+mn-lt"/>
        <a:ea typeface="+mn-ea"/>
        <a:cs typeface="+mn-cs"/>
        <a:sym typeface="Arial"/>
      </a:defRPr>
    </a:lvl8pPr>
    <a:lvl9pPr indent="1828800" defTabSz="457200" latinLnBrk="0">
      <a:defRPr>
        <a:latin typeface="+mn-lt"/>
        <a:ea typeface="+mn-ea"/>
        <a:cs typeface="+mn-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climate.smiller.org/REF/-"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 name="Shape 222"/>
          <p:cNvSpPr>
            <a:spLocks noGrp="1" noRot="1" noChangeAspect="1"/>
          </p:cNvSpPr>
          <p:nvPr>
            <p:ph type="sldImg"/>
          </p:nvPr>
        </p:nvSpPr>
        <p:spPr>
          <a:xfrm>
            <a:off x="4549775" y="407988"/>
            <a:ext cx="3614738" cy="2033587"/>
          </a:xfrm>
          <a:prstGeom prst="rect">
            <a:avLst/>
          </a:prstGeom>
        </p:spPr>
        <p:txBody>
          <a:bodyPr/>
          <a:lstStyle/>
          <a:p>
            <a:endParaRPr/>
          </a:p>
        </p:txBody>
      </p:sp>
      <p:sp>
        <p:nvSpPr>
          <p:cNvPr id="223" name="Shape 223"/>
          <p:cNvSpPr>
            <a:spLocks noGrp="1"/>
          </p:cNvSpPr>
          <p:nvPr>
            <p:ph type="body" sz="quarter" idx="1"/>
          </p:nvPr>
        </p:nvSpPr>
        <p:spPr>
          <a:prstGeom prst="rect">
            <a:avLst/>
          </a:prstGeom>
        </p:spPr>
        <p:txBody>
          <a:bodyPr/>
          <a:lstStyle/>
          <a:p>
            <a:pPr>
              <a:defRPr b="1"/>
            </a:pPr>
            <a:r>
              <a:rPr lang="en-US" sz="1200" dirty="0"/>
              <a:t>J:\s\Documents\BE\2022-11-6-Trinity-Episcopal\2022-11-06-Moorestown-Slides.pptx</a:t>
            </a:r>
          </a:p>
          <a:p>
            <a:pPr>
              <a:defRPr b="1"/>
            </a:pPr>
            <a:endParaRPr lang="en-US" sz="1200" dirty="0"/>
          </a:p>
          <a:p>
            <a:pPr>
              <a:defRPr b="1"/>
            </a:pPr>
            <a:r>
              <a:rPr lang="en-US" dirty="0"/>
              <a:t>ID #3 - Can be used in noncommercial online and TV broadcasts of your presentation.</a:t>
            </a:r>
          </a:p>
          <a:p>
            <a:pPr>
              <a:defRPr sz="1400"/>
            </a:pPr>
            <a:endParaRPr lang="en-US" dirty="0"/>
          </a:p>
          <a:p>
            <a:pPr>
              <a:defRPr sz="1400"/>
            </a:pPr>
            <a:r>
              <a:rPr lang="en-US" dirty="0"/>
              <a:t>And then on the last of the Apollo missions, this image known as the Blue Marble, became the most reproduced photograph in all of human history. The climate crisis is now the biggest and most serious challenge that humanity has ever faced. </a:t>
            </a:r>
          </a:p>
          <a:p>
            <a:pPr>
              <a:defRPr sz="1400"/>
            </a:pPr>
            <a:endParaRPr lang="en-US" dirty="0"/>
          </a:p>
          <a:p>
            <a:pPr>
              <a:defRPr sz="1200"/>
            </a:pPr>
            <a:r>
              <a:rPr lang="en-US" b="1" dirty="0"/>
              <a:t>DESCRIPTION</a:t>
            </a:r>
            <a:r>
              <a:rPr lang="en-US" dirty="0"/>
              <a:t>: Photo of Earth from Apollo 17, taken as the crew was traveling toward the moon, December 7, 1972</a:t>
            </a:r>
          </a:p>
          <a:p>
            <a:pPr>
              <a:defRPr sz="1200"/>
            </a:pPr>
            <a:endParaRPr lang="en-US" dirty="0"/>
          </a:p>
          <a:p>
            <a:pPr>
              <a:defRPr sz="1200"/>
            </a:pPr>
            <a:r>
              <a:rPr lang="en-US" b="1" dirty="0"/>
              <a:t>ADDITIONAL</a:t>
            </a:r>
            <a:r>
              <a:rPr lang="en-US" dirty="0"/>
              <a:t> </a:t>
            </a:r>
            <a:r>
              <a:rPr lang="en-US" b="1" dirty="0"/>
              <a:t>TALKING</a:t>
            </a:r>
            <a:r>
              <a:rPr lang="en-US" dirty="0"/>
              <a:t> </a:t>
            </a:r>
            <a:r>
              <a:rPr lang="en-US" b="1" dirty="0"/>
              <a:t>POINTS</a:t>
            </a:r>
            <a:r>
              <a:rPr lang="en-US" dirty="0"/>
              <a:t>: This picture is called the “Blue Marble,” taken during the last Apollo mission. </a:t>
            </a:r>
          </a:p>
          <a:p>
            <a:pPr>
              <a:defRPr sz="1200"/>
            </a:pPr>
            <a:r>
              <a:rPr lang="en-US" dirty="0"/>
              <a:t>	</a:t>
            </a:r>
          </a:p>
          <a:p>
            <a:pPr>
              <a:defRPr sz="1200"/>
            </a:pPr>
            <a:r>
              <a:rPr lang="en-US" dirty="0"/>
              <a:t>What makes the photograph so unique and powerful is that it captures the complete circle of the earth, helping us see the big picture of our planet – and our lives on it.[1*]  It was the first time the Apollo mission made it possible to capture almost the entire southern polar ice cap.[2*] </a:t>
            </a:r>
          </a:p>
          <a:p>
            <a:pPr>
              <a:defRPr sz="1200"/>
            </a:pPr>
            <a:endParaRPr lang="en-US" dirty="0"/>
          </a:p>
          <a:p>
            <a:pPr>
              <a:defRPr sz="1200"/>
            </a:pPr>
            <a:r>
              <a:rPr lang="en-US" b="1" dirty="0"/>
              <a:t>REFERENCES</a:t>
            </a:r>
            <a:r>
              <a:rPr lang="en-US" dirty="0"/>
              <a:t>:</a:t>
            </a:r>
          </a:p>
          <a:p>
            <a:pPr>
              <a:defRPr sz="1200"/>
            </a:pPr>
            <a:r>
              <a:rPr lang="en-US" dirty="0"/>
              <a:t>[1*] Ben Cosgrove, “Home, Sweet Home: In Praise of Apollo 17’s ‘Blue Marble’,” Time, April 11, 2014. http://time.com/3879555/blue-marble-apollo-17-photo-of-earth-from-space/</a:t>
            </a:r>
          </a:p>
          <a:p>
            <a:pPr>
              <a:defRPr sz="1200"/>
            </a:pPr>
            <a:r>
              <a:rPr lang="en-US" dirty="0"/>
              <a:t>[2*] NASA Visible Earth, “The Blue Marble from Apollo 17," December 7, 1972. http://visibleearth.nasa.gov/view.php?id=55418</a:t>
            </a:r>
          </a:p>
          <a:p>
            <a:pPr>
              <a:defRPr b="1"/>
            </a:pPr>
            <a:endParaRPr dirty="0"/>
          </a:p>
        </p:txBody>
      </p:sp>
    </p:spTree>
    <p:extLst>
      <p:ext uri="{BB962C8B-B14F-4D97-AF65-F5344CB8AC3E}">
        <p14:creationId xmlns:p14="http://schemas.microsoft.com/office/powerpoint/2010/main" val="2046206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 name="Shape 190"/>
          <p:cNvSpPr>
            <a:spLocks noGrp="1" noRot="1" noChangeAspect="1"/>
          </p:cNvSpPr>
          <p:nvPr>
            <p:ph type="sldImg"/>
          </p:nvPr>
        </p:nvSpPr>
        <p:spPr>
          <a:xfrm>
            <a:off x="425450" y="692150"/>
            <a:ext cx="6159500" cy="3463925"/>
          </a:xfrm>
          <a:prstGeom prst="rect">
            <a:avLst/>
          </a:prstGeom>
        </p:spPr>
        <p:txBody>
          <a:bodyPr/>
          <a:lstStyle/>
          <a:p>
            <a:endParaRPr/>
          </a:p>
        </p:txBody>
      </p:sp>
      <p:sp>
        <p:nvSpPr>
          <p:cNvPr id="191" name="Shape 191"/>
          <p:cNvSpPr>
            <a:spLocks noGrp="1"/>
          </p:cNvSpPr>
          <p:nvPr>
            <p:ph type="body" sz="quarter" idx="1"/>
          </p:nvPr>
        </p:nvSpPr>
        <p:spPr>
          <a:prstGeom prst="rect">
            <a:avLst/>
          </a:prstGeom>
        </p:spPr>
        <p:txBody>
          <a:bodyPr/>
          <a:lstStyle/>
          <a:p>
            <a:pPr>
              <a:defRPr b="1"/>
            </a:pPr>
            <a:r>
              <a:t>ID #7870 -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Induction cooktops use heat in an unusual way. They use a magnetic current that is evenly distributed through the cooking pan. The experts have been recommending it for a long time. Now with these incentives, it's time to make that switch.</a:t>
            </a:r>
          </a:p>
          <a:p>
            <a:pPr>
              <a:defRPr sz="1400"/>
            </a:pPr>
            <a:endParaRPr/>
          </a:p>
          <a:p>
            <a:pPr>
              <a:defRPr sz="1200"/>
            </a:pPr>
            <a:r>
              <a:rPr b="1"/>
              <a:t>DESCRIPTION</a:t>
            </a:r>
            <a:r>
              <a:t>: Photo of an induction cooktop next to a bowl of broccoli, with text stating that induction cooktops heat using a magnetic current, and the result is evenly heated pots and pans with much less energy lost during cooking</a:t>
            </a:r>
          </a:p>
          <a:p>
            <a:pPr>
              <a:defRPr sz="1200"/>
            </a:pPr>
            <a:endParaRPr/>
          </a:p>
          <a:p>
            <a:pPr>
              <a:defRPr sz="1200"/>
            </a:pPr>
            <a:r>
              <a:rPr b="1"/>
              <a:t>SLIDE SOURCE(S)</a:t>
            </a:r>
            <a:r>
              <a:t>: https://www.cnet.com/home/kitchen-and-household/induction-vs-electric-cooktops-which-is-right-for-you-in-2021/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425450" y="692150"/>
            <a:ext cx="6159500" cy="3463925"/>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pPr>
              <a:defRPr b="1"/>
            </a:pPr>
            <a:r>
              <a:t>ID #7871 -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 told you we'd talk about heat pumps. Here's an example of one. These modern heat pumps are incredibly efficient. They reduce electricity use for heating by half compared to electric resistance heating like furnaces and baseboard heaters. And the high-efficiency heat pumps dehumidify much better than the standard central air conditioning units, and that results in less energy use and more cooling comfort.</a:t>
            </a:r>
          </a:p>
          <a:p>
            <a:pPr>
              <a:defRPr sz="1400"/>
            </a:pPr>
            <a:endParaRPr/>
          </a:p>
          <a:p>
            <a:pPr>
              <a:defRPr sz="1200"/>
            </a:pPr>
            <a:r>
              <a:rPr b="1"/>
              <a:t>DESCRIPTION</a:t>
            </a:r>
            <a:r>
              <a:t>: Photo of a heat pump outside an orange building, with text stating that modern heat pumps can reduce electricity use for heating by approximately 50% compared to electric resistance heating such as furnaces and baseboard heaters. High-efficiency heat pumps also dehumidify better than standard central air conditioners, resulting in less energy usage and more cooling comfort.</a:t>
            </a:r>
          </a:p>
          <a:p>
            <a:pPr>
              <a:defRPr sz="1200"/>
            </a:pPr>
            <a:endParaRPr/>
          </a:p>
          <a:p>
            <a:pPr>
              <a:defRPr sz="1200"/>
            </a:pPr>
            <a:r>
              <a:rPr b="1"/>
              <a:t>SLIDE SOURCE(S)</a:t>
            </a:r>
            <a:r>
              <a:t>: https://www.energy.gov/energysaver/heat-pump-systems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 name="Shape 220"/>
          <p:cNvSpPr>
            <a:spLocks noGrp="1" noRot="1" noChangeAspect="1"/>
          </p:cNvSpPr>
          <p:nvPr>
            <p:ph type="sldImg"/>
          </p:nvPr>
        </p:nvSpPr>
        <p:spPr>
          <a:xfrm>
            <a:off x="425450" y="692150"/>
            <a:ext cx="6159500" cy="3463925"/>
          </a:xfrm>
          <a:prstGeom prst="rect">
            <a:avLst/>
          </a:prstGeom>
        </p:spPr>
        <p:txBody>
          <a:bodyPr/>
          <a:lstStyle/>
          <a:p>
            <a:endParaRPr/>
          </a:p>
        </p:txBody>
      </p:sp>
      <p:sp>
        <p:nvSpPr>
          <p:cNvPr id="221" name="Shape 221"/>
          <p:cNvSpPr>
            <a:spLocks noGrp="1"/>
          </p:cNvSpPr>
          <p:nvPr>
            <p:ph type="body" sz="quarter" idx="1"/>
          </p:nvPr>
        </p:nvSpPr>
        <p:spPr>
          <a:prstGeom prst="rect">
            <a:avLst/>
          </a:prstGeom>
        </p:spPr>
        <p:txBody>
          <a:bodyPr/>
          <a:lstStyle/>
          <a:p>
            <a:pPr>
              <a:defRPr b="1"/>
            </a:pPr>
            <a:r>
              <a:t>ID #7874 -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 home energy audit is the first step on your journey toward electrification of your home. Your local electric utility likely offers this service at a very low price, and the IRA offers a tax credit to cover some of the cost of a home energy audit. It's worth getting. An audit can help you decide where to begin investing in the electrification of your home and in choosing the tax credits for efficient appliances and weatherization upgrades that are best for you.</a:t>
            </a:r>
          </a:p>
          <a:p>
            <a:pPr>
              <a:defRPr sz="1400"/>
            </a:pPr>
            <a:endParaRPr/>
          </a:p>
          <a:p>
            <a:pPr>
              <a:defRPr sz="1200"/>
            </a:pPr>
            <a:r>
              <a:rPr b="1"/>
              <a:t>DESCRIPTION</a:t>
            </a:r>
            <a:r>
              <a:t>: Text stating: take the first step with a home energy audit. Likely available at low cost from your local utility; the IRA offers a tax credit to cover some of the cost; and can help you decide where to begin and what credits for appliances and upgrades are right for you.</a:t>
            </a:r>
          </a:p>
          <a:p>
            <a:pPr>
              <a:defRPr sz="1200"/>
            </a:pPr>
            <a:endParaRPr/>
          </a:p>
          <a:p>
            <a:pPr>
              <a:defRPr sz="1200"/>
            </a:pPr>
            <a:r>
              <a:rPr b="1"/>
              <a:t>ADDITIONAL TALKING POINTS</a:t>
            </a:r>
            <a:r>
              <a:t>: A home energy audit will help you identify where your house may be leaking heat or otherwise consuming unnecessary energy.</a:t>
            </a:r>
          </a:p>
          <a:p>
            <a:pPr>
              <a:defRPr sz="1200"/>
            </a:pPr>
            <a:endParaRPr/>
          </a:p>
          <a:p>
            <a:pPr>
              <a:defRPr sz="1200"/>
            </a:pPr>
            <a:r>
              <a:rPr b="1"/>
              <a:t>SLIDE SOURCE(S)</a:t>
            </a:r>
            <a:r>
              <a:t>: https://www.energy.gov/energysaver/professional-home-energy-assessments; https://www.nrdc.org/stories/consumer-guide-inflation-reduction-act; https://www.rewiringamerica.org/app/ira-calculator/information/weatherization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425450" y="692150"/>
            <a:ext cx="6159500" cy="3463925"/>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pPr>
              <a:defRPr b="1"/>
            </a:pPr>
            <a:r>
              <a:t>ID #7872 -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When it comes to electric vehicles (EVs), you see the same improvements. On average, the maintenance cost for a battery-electric vehicle is 40% less than the maintenance cost for internal combustion engines and, of course, the cost of operation is much, much lower.</a:t>
            </a:r>
          </a:p>
          <a:p>
            <a:pPr>
              <a:defRPr sz="1400"/>
            </a:pPr>
            <a:endParaRPr/>
          </a:p>
          <a:p>
            <a:pPr>
              <a:defRPr sz="1200"/>
            </a:pPr>
            <a:r>
              <a:rPr b="1"/>
              <a:t>DESCRIPTION</a:t>
            </a:r>
            <a:r>
              <a:t>: Photo of a white EV plugged into a wall charger, with text stating that on average, the maintenance cost for a battery-electric vehicle is 40% less than for internal combustion cars and light trucks</a:t>
            </a:r>
          </a:p>
          <a:p>
            <a:pPr>
              <a:defRPr sz="1200"/>
            </a:pPr>
            <a:endParaRPr/>
          </a:p>
          <a:p>
            <a:pPr>
              <a:defRPr sz="1200"/>
            </a:pPr>
            <a:r>
              <a:rPr b="1"/>
              <a:t>SLIDE SOURCE(S)</a:t>
            </a:r>
            <a:r>
              <a:t>: https://cleantechnica.com/2021/06/22/its-official-us-government-says-electric-vehicles-cost-40-less-to-maintain/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there are still many, many questions we all have about how the IRA rebates and tax credits will work. Pat showed some of the individual amounts that are available for some building electrification and efficiency measures, </a:t>
            </a:r>
            <a:r>
              <a:rPr lang="en-US" dirty="0" err="1"/>
              <a:t>Evs</a:t>
            </a:r>
            <a:r>
              <a:rPr lang="en-US" dirty="0"/>
              <a:t> and solar. This chart is a different view of the rebates and tax credits, by different programs they fall into. This is from a talk by Dr. Leah Stokes, who is affiliated with Rewiring America. She is showing the different provisions among the programs. For example, the top 2 lines are rebate programs covering electrification and efficiency, respectively. The electrification program, called HEEHRA, includes mostly electric appliances and basic weatherization for space heating. It is available only to low or moderate income, and has a cap for household and an overall budget cap. When the money allocated to each state runs out, it is done with.</a:t>
            </a:r>
          </a:p>
          <a:p>
            <a:r>
              <a:rPr lang="en-US" dirty="0"/>
              <a:t>The HOMES program is for whole-home efficiency measures. It is available to all, but in different amounts. The bottom 3 lines are tax credits. They each have different limitations such as annual caps by household, but the total budget is uncapped, meaning anyone can use them any year, and they never run out. The program names 25C, 25D,etc are IRS codes. You can google them to find details, but they are already in existence and change in 2023 so make sure you google 2023 details.</a:t>
            </a:r>
          </a:p>
        </p:txBody>
      </p:sp>
    </p:spTree>
    <p:extLst>
      <p:ext uri="{BB962C8B-B14F-4D97-AF65-F5344CB8AC3E}">
        <p14:creationId xmlns:p14="http://schemas.microsoft.com/office/powerpoint/2010/main" val="28152259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 name="Shape 205"/>
          <p:cNvSpPr>
            <a:spLocks noGrp="1" noRot="1" noChangeAspect="1"/>
          </p:cNvSpPr>
          <p:nvPr>
            <p:ph type="sldImg"/>
          </p:nvPr>
        </p:nvSpPr>
        <p:spPr>
          <a:xfrm>
            <a:off x="425450" y="692150"/>
            <a:ext cx="6159500" cy="3463925"/>
          </a:xfrm>
          <a:prstGeom prst="rect">
            <a:avLst/>
          </a:prstGeom>
        </p:spPr>
        <p:txBody>
          <a:bodyPr/>
          <a:lstStyle/>
          <a:p>
            <a:endParaRPr/>
          </a:p>
        </p:txBody>
      </p:sp>
      <p:sp>
        <p:nvSpPr>
          <p:cNvPr id="206" name="Shape 206"/>
          <p:cNvSpPr>
            <a:spLocks noGrp="1"/>
          </p:cNvSpPr>
          <p:nvPr>
            <p:ph type="body" sz="quarter" idx="1"/>
          </p:nvPr>
        </p:nvSpPr>
        <p:spPr>
          <a:prstGeom prst="rect">
            <a:avLst/>
          </a:prstGeom>
        </p:spPr>
        <p:txBody>
          <a:bodyPr/>
          <a:lstStyle/>
          <a:p>
            <a:pPr>
              <a:defRPr b="1"/>
            </a:pPr>
            <a:r>
              <a:rPr dirty="0"/>
              <a:t>ID #7855 -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dirty="0"/>
          </a:p>
          <a:p>
            <a:pPr>
              <a:defRPr sz="1400"/>
            </a:pPr>
            <a:r>
              <a:rPr dirty="0"/>
              <a:t>Starting late this year, the IRA is going to offer rebates for electrification of up to $8,000 for heat pumps. So that makes it possible for virtually everybody to get. Another $8,000 for some home efficiency upgrades. These are really super important. $4,000 for electrical panels, and also $2,500 for electric wiring. So this is really helpful. And the heat pump water heaters that are so much more efficient, $1,750 per individual in the form of a rebate if you want to switch there, which you should. $1,600 for weatherization, which we were just talking about. $840 to help purchase the induction electric stoves, and $840 for heat pump clothes dryers also, another big efficiency gain.</a:t>
            </a:r>
          </a:p>
          <a:p>
            <a:pPr>
              <a:defRPr sz="1400"/>
            </a:pPr>
            <a:endParaRPr dirty="0"/>
          </a:p>
          <a:p>
            <a:pPr>
              <a:defRPr sz="1200"/>
            </a:pPr>
            <a:r>
              <a:rPr b="1" dirty="0"/>
              <a:t>DESCRIPTION</a:t>
            </a:r>
            <a:r>
              <a:rPr dirty="0"/>
              <a:t>: Text stating that starting in late 2023, the IRA will offer electrification rebates of up to: $8,000 for heat pump air conditioners/heaters; $8,000 for certain home efficiency upgrades; $4,000 for electrical panels; $2,500 for electric wiring; $1,750 for heat pump water heaters; $1,600 for weatherization; $840 for electric stoves; and $840 for heat pump clothes dryers</a:t>
            </a:r>
          </a:p>
          <a:p>
            <a:pPr>
              <a:defRPr sz="1200"/>
            </a:pPr>
            <a:endParaRPr dirty="0"/>
          </a:p>
          <a:p>
            <a:pPr>
              <a:defRPr sz="1200"/>
            </a:pPr>
            <a:r>
              <a:rPr b="1" dirty="0"/>
              <a:t>SLIDE SOURCE(S)</a:t>
            </a:r>
            <a:r>
              <a:rPr dirty="0"/>
              <a:t>: https://www.rewiringamerica.org/app/ira-calculator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know there are still many, many questions we all have about how the IRA rebates and tax credits will work. Pat showed some of the individual amounts that are available for some building electrification and efficiency measures, </a:t>
            </a:r>
            <a:r>
              <a:rPr lang="en-US" dirty="0" err="1"/>
              <a:t>Evs</a:t>
            </a:r>
            <a:r>
              <a:rPr lang="en-US" dirty="0"/>
              <a:t> and solar. This chart is a different view of the rebates and tax credits, by different programs they fall into. This is from a talk by Dr. Leah Stokes, who is affiliated with Rewiring America. She is showing the different provisions among the programs. For example, the top 2 lines are rebate programs covering electrification and efficiency, respectively. The electrification program, called HEEHRA, includes mostly electric appliances and basic weatherization for space heating. It is available only to low or moderate income, and has a cap for household and an overall budget cap. When the money allocated to each state runs out, it is done with.</a:t>
            </a:r>
          </a:p>
          <a:p>
            <a:r>
              <a:rPr lang="en-US" dirty="0"/>
              <a:t>The HOMES program is for whole-home efficiency measures. It is available to all, but in different amounts. The bottom 3 lines are tax credits. They each have different limitations such as annual caps by household, but the total budget is uncapped, meaning anyone can use them any year, and they never run out. The program names 25C, 25D,etc are IRS codes. You can google them to find details, but they are already in existence and change in 2023 so make sure you google 2023 details.</a:t>
            </a:r>
          </a:p>
        </p:txBody>
      </p:sp>
    </p:spTree>
    <p:extLst>
      <p:ext uri="{BB962C8B-B14F-4D97-AF65-F5344CB8AC3E}">
        <p14:creationId xmlns:p14="http://schemas.microsoft.com/office/powerpoint/2010/main" val="4231708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xfrm>
            <a:off x="425450" y="692150"/>
            <a:ext cx="6159500" cy="3463925"/>
          </a:xfrm>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pPr>
              <a:defRPr b="1"/>
            </a:pPr>
            <a:r>
              <a:t>ID #7856 -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 law also allocates tax credits of up to $7,500 for new EVs, and $4,000 for used EVs. That was an interesting debate when it took place, and the advocates made it clear this is really going to help low-income people who want to buy EVs and can't afford a new one. $1,000 for EV chargers you can put in your garage or wherever. And of course, they're also expanding in other provisions of the law, the public network of charging. $2,000 for heat pump HVAC systems. Another $2,000 for heat pump water heaters. These are all tax credits. $1,200 for weatherization. And again, money for the electrical panels, $600. And 30% for battery storage. 30% for geothermal heating – I use that. Not everybody does. I think everybody should, for new construction particularly. 30% for rooftop solar installation.</a:t>
            </a:r>
          </a:p>
          <a:p>
            <a:pPr>
              <a:defRPr sz="1400"/>
            </a:pPr>
            <a:endParaRPr/>
          </a:p>
          <a:p>
            <a:pPr>
              <a:defRPr sz="1200"/>
            </a:pPr>
            <a:r>
              <a:rPr b="1"/>
              <a:t>DESCRIPTION</a:t>
            </a:r>
            <a:r>
              <a:t>: Text stating that the law also allocates tax credits of up to: $7,500 for new electric vehicles (EVs); $4,000 for used EVs; $1,000 for EV chargers; $2,000 for heat pump HVAC systems; $2,000 for heat pump water heaters; $1,200 for weatherization; $600 for electrical panels; 30% for battery storage; 30% for geothermal heating; and 30% for rooftop solar installation</a:t>
            </a:r>
          </a:p>
          <a:p>
            <a:pPr>
              <a:defRPr sz="1200"/>
            </a:pPr>
            <a:endParaRPr/>
          </a:p>
          <a:p>
            <a:pPr>
              <a:defRPr sz="1200"/>
            </a:pPr>
            <a:r>
              <a:rPr b="1"/>
              <a:t>SLIDE SOURCE(S)</a:t>
            </a:r>
            <a:r>
              <a:t>: https://www.rewiringamerica.org/app/ira-calculator</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49faab8333_0_154:notes"/>
          <p:cNvSpPr>
            <a:spLocks noGrp="1" noRot="1" noChangeAspect="1"/>
          </p:cNvSpPr>
          <p:nvPr>
            <p:ph type="sldImg" idx="2"/>
          </p:nvPr>
        </p:nvSpPr>
        <p:spPr>
          <a:xfrm>
            <a:off x="2281238"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49faab8333_0_154:notes"/>
          <p:cNvSpPr txBox="1">
            <a:spLocks noGrp="1"/>
          </p:cNvSpPr>
          <p:nvPr>
            <p:ph type="body" idx="1"/>
          </p:nvPr>
        </p:nvSpPr>
        <p:spPr>
          <a:xfrm>
            <a:off x="513115" y="3329941"/>
            <a:ext cx="8209845" cy="3154680"/>
          </a:xfrm>
          <a:prstGeom prst="rect">
            <a:avLst/>
          </a:prstGeom>
        </p:spPr>
        <p:txBody>
          <a:bodyPr spcFirstLastPara="1" wrap="square" lIns="92815" tIns="92815" rIns="92815" bIns="92815" anchor="t" anchorCtr="0">
            <a:noAutofit/>
          </a:bodyPr>
          <a:lstStyle/>
          <a:p>
            <a:pPr algn="l" rtl="0"/>
            <a:r>
              <a:rPr lang="en" dirty="0">
                <a:latin typeface="Bookman Old Style" panose="02050604050505020204" pitchFamily="18" charset="0"/>
              </a:rPr>
              <a:t>The home electrification and efficiency rebates in the bill include:</a:t>
            </a:r>
          </a:p>
          <a:p>
            <a:pPr algn="l" rtl="0"/>
            <a:r>
              <a:rPr lang="en" dirty="0">
                <a:latin typeface="Bookman Old Style" panose="02050604050505020204" pitchFamily="18" charset="0"/>
              </a:rPr>
              <a:t> </a:t>
            </a:r>
            <a:endParaRPr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heat pumps for heating/air conditioning, water heaters, and clothes dryers</a:t>
            </a:r>
          </a:p>
          <a:p>
            <a:pPr marL="464149" indent="-302986" algn="l" rtl="0">
              <a:buSzPts val="1100"/>
              <a:buChar char="●"/>
            </a:pPr>
            <a:endParaRPr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electric stoves;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electric cars;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home weatherization like improved insulation and windows;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rooftop solar and battery storage; </a:t>
            </a:r>
            <a:endParaRPr dirty="0">
              <a:latin typeface="Bookman Old Style" panose="02050604050505020204" pitchFamily="18" charset="0"/>
            </a:endParaRPr>
          </a:p>
          <a:p>
            <a:pPr marL="464149" indent="-302986" algn="l" rtl="0">
              <a:buSzPts val="1100"/>
              <a:buChar char="●"/>
            </a:pPr>
            <a:endParaRPr lang="en" dirty="0">
              <a:latin typeface="Bookman Old Style" panose="02050604050505020204" pitchFamily="18" charset="0"/>
            </a:endParaRPr>
          </a:p>
          <a:p>
            <a:pPr marL="464149" indent="-302986" algn="l" rtl="0">
              <a:buSzPts val="1100"/>
              <a:buChar char="●"/>
            </a:pPr>
            <a:r>
              <a:rPr lang="en" dirty="0">
                <a:latin typeface="Bookman Old Style" panose="02050604050505020204" pitchFamily="18" charset="0"/>
              </a:rPr>
              <a:t>and wiring and breaker box upgrades. </a:t>
            </a:r>
            <a:endParaRPr dirty="0">
              <a:latin typeface="Bookman Old Style" panose="02050604050505020204" pitchFamily="18" charset="0"/>
            </a:endParaRPr>
          </a:p>
          <a:p>
            <a:pPr algn="l" rtl="0"/>
            <a:endParaRPr dirty="0">
              <a:latin typeface="Bookman Old Style" panose="02050604050505020204" pitchFamily="18" charset="0"/>
            </a:endParaRPr>
          </a:p>
          <a:p>
            <a:pPr algn="l" rtl="0"/>
            <a:r>
              <a:rPr lang="en" dirty="0">
                <a:latin typeface="Bookman Old Style" panose="02050604050505020204" pitchFamily="18" charset="0"/>
              </a:rPr>
              <a:t>•  For low-income: will cover 100% of the costs of these upgrades up to $14,000</a:t>
            </a:r>
          </a:p>
          <a:p>
            <a:pPr algn="l" rtl="0"/>
            <a:r>
              <a:rPr lang="en" dirty="0">
                <a:latin typeface="Bookman Old Style" panose="02050604050505020204" pitchFamily="18" charset="0"/>
              </a:rPr>
              <a:t>    - low-income = 80% of median: Monmouth County: $83,000</a:t>
            </a:r>
          </a:p>
          <a:p>
            <a:pPr algn="l" rtl="0"/>
            <a:endParaRPr lang="en" dirty="0">
              <a:latin typeface="Bookman Old Style" panose="02050604050505020204" pitchFamily="18" charset="0"/>
            </a:endParaRPr>
          </a:p>
          <a:p>
            <a:pPr algn="l" rtl="0"/>
            <a:r>
              <a:rPr lang="en" dirty="0">
                <a:latin typeface="Bookman Old Style" panose="02050604050505020204" pitchFamily="18" charset="0"/>
              </a:rPr>
              <a:t>•  For middle-income: will cover 50% of the costs</a:t>
            </a:r>
          </a:p>
          <a:p>
            <a:pPr algn="l" rtl="0"/>
            <a:r>
              <a:rPr lang="en" dirty="0">
                <a:latin typeface="Bookman Old Style" panose="02050604050505020204" pitchFamily="18" charset="0"/>
              </a:rPr>
              <a:t>    - $83,000 — $155.000</a:t>
            </a:r>
          </a:p>
          <a:p>
            <a:pPr algn="l" rtl="0"/>
            <a:endParaRPr lang="en" dirty="0">
              <a:latin typeface="Bookman Old Style" panose="02050604050505020204" pitchFamily="18" charset="0"/>
            </a:endParaRPr>
          </a:p>
          <a:p>
            <a:pPr algn="l" rtl="0"/>
            <a:r>
              <a:rPr lang="en" dirty="0">
                <a:latin typeface="Bookman Old Style" panose="02050604050505020204" pitchFamily="18" charset="0"/>
              </a:rPr>
              <a:t>•  See URL above for Rewiring America to calculate your possible rebates and tax credits and w</a:t>
            </a:r>
            <a:r>
              <a:rPr lang="en-US" dirty="0">
                <a:latin typeface="Bookman Old Style" panose="02050604050505020204" pitchFamily="18" charset="0"/>
              </a:rPr>
              <a:t>he</a:t>
            </a:r>
            <a:r>
              <a:rPr lang="en" dirty="0">
                <a:latin typeface="Bookman Old Style" panose="02050604050505020204" pitchFamily="18" charset="0"/>
              </a:rPr>
              <a:t>n they go into effect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800" dirty="0">
                <a:solidFill>
                  <a:srgbClr val="202020"/>
                </a:solidFill>
                <a:effectLst/>
                <a:latin typeface="Helvetica" panose="020B0604020202020204" pitchFamily="34" charset="0"/>
                <a:ea typeface="Times New Roman" panose="02020603050405020304" pitchFamily="18" charset="0"/>
              </a:rPr>
              <a:t>There is a LOT more money available in a hundred pots  at a higher level.  For instance, to boost NEW construction closer to the ultimate of Net Zero, the Inflation Reduction Act offers $330 million in grants to states and local governments that adopt the latest energy codes meeting or exceeding the latest standards—plus double that for stretch codes aiming for Net Zero.  New Jersey is poised to snag its share of cash with its adoption of the 2021 IECC (International Energy Conservation Code).  Money can be used for many things, such as training of code enforcement officials.</a:t>
            </a:r>
            <a:endParaRPr lang="en-US" dirty="0"/>
          </a:p>
          <a:p>
            <a:endParaRPr lang="en-US" dirty="0"/>
          </a:p>
        </p:txBody>
      </p:sp>
    </p:spTree>
    <p:extLst>
      <p:ext uri="{BB962C8B-B14F-4D97-AF65-F5344CB8AC3E}">
        <p14:creationId xmlns:p14="http://schemas.microsoft.com/office/powerpoint/2010/main" val="350211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Shape 90"/>
          <p:cNvSpPr>
            <a:spLocks noGrp="1" noRot="1" noChangeAspect="1"/>
          </p:cNvSpPr>
          <p:nvPr>
            <p:ph type="sldImg"/>
          </p:nvPr>
        </p:nvSpPr>
        <p:spPr>
          <a:xfrm>
            <a:off x="425450" y="692150"/>
            <a:ext cx="6159500" cy="3463925"/>
          </a:xfrm>
          <a:prstGeom prst="rect">
            <a:avLst/>
          </a:prstGeom>
        </p:spPr>
        <p:txBody>
          <a:bodyPr/>
          <a:lstStyle/>
          <a:p>
            <a:endParaRPr/>
          </a:p>
        </p:txBody>
      </p:sp>
      <p:sp>
        <p:nvSpPr>
          <p:cNvPr id="91" name="Shape 91"/>
          <p:cNvSpPr>
            <a:spLocks noGrp="1"/>
          </p:cNvSpPr>
          <p:nvPr>
            <p:ph type="body" sz="quarter" idx="1"/>
          </p:nvPr>
        </p:nvSpPr>
        <p:spPr>
          <a:prstGeom prst="rect">
            <a:avLst/>
          </a:prstGeom>
        </p:spPr>
        <p:txBody>
          <a:bodyPr/>
          <a:lstStyle/>
          <a:p>
            <a:pPr>
              <a:defRPr b="1"/>
            </a:pPr>
            <a:r>
              <a:t>ID #7753 -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This Act allocates almost $370 billion, according to the official estimate, to climate solutions and energy security, but it comes largely in the form of tax credits that don't have a limit on how many of them can be activated. So there are many experts who believe that it's going to be much larger than that.</a:t>
            </a:r>
          </a:p>
          <a:p>
            <a:pPr>
              <a:defRPr sz="1400"/>
            </a:pPr>
            <a:endParaRPr/>
          </a:p>
          <a:p>
            <a:pPr>
              <a:defRPr sz="1200"/>
            </a:pPr>
            <a:r>
              <a:rPr b="1"/>
              <a:t>DESCRIPTION</a:t>
            </a:r>
            <a:r>
              <a:t>: Text stating that as written, the IRA allocates $369 billion to energy security and climate solutions</a:t>
            </a:r>
          </a:p>
          <a:p>
            <a:pPr>
              <a:defRPr sz="1200"/>
            </a:pPr>
            <a:endParaRPr/>
          </a:p>
          <a:p>
            <a:pPr>
              <a:defRPr sz="1200"/>
            </a:pPr>
            <a:r>
              <a:rPr b="1"/>
              <a:t>SLIDE SOURCE(S)</a:t>
            </a:r>
            <a:r>
              <a:t>: https://www.whitehouse.gov/wp-content/uploads/2022/12/Inflation-Reduction-Act-Guidebook.pdf; https://www.democrats.senate.gov/imo/media/doc/inflation_reduction_act_one_page_summary.pdf</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19864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660819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4217416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16242185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97442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3353268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9775" y="407988"/>
            <a:ext cx="3614738" cy="2033587"/>
          </a:xfrm>
        </p:spPr>
      </p:sp>
      <p:sp>
        <p:nvSpPr>
          <p:cNvPr id="3" name="Notes Placeholder 2"/>
          <p:cNvSpPr>
            <a:spLocks noGrp="1"/>
          </p:cNvSpPr>
          <p:nvPr>
            <p:ph type="body" idx="1"/>
          </p:nvPr>
        </p:nvSpPr>
        <p:spPr/>
        <p:txBody>
          <a:bodyPr/>
          <a:lstStyle/>
          <a:p>
            <a:r>
              <a:rPr lang="en-US" dirty="0"/>
              <a:t>READ</a:t>
            </a:r>
          </a:p>
        </p:txBody>
      </p:sp>
    </p:spTree>
    <p:extLst>
      <p:ext uri="{BB962C8B-B14F-4D97-AF65-F5344CB8AC3E}">
        <p14:creationId xmlns:p14="http://schemas.microsoft.com/office/powerpoint/2010/main" val="30880500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8274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1986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724371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Shape 100"/>
          <p:cNvSpPr>
            <a:spLocks noGrp="1" noRot="1" noChangeAspect="1"/>
          </p:cNvSpPr>
          <p:nvPr>
            <p:ph type="sldImg"/>
          </p:nvPr>
        </p:nvSpPr>
        <p:spPr>
          <a:xfrm>
            <a:off x="425450" y="692150"/>
            <a:ext cx="6159500" cy="3463925"/>
          </a:xfrm>
          <a:prstGeom prst="rect">
            <a:avLst/>
          </a:prstGeom>
        </p:spPr>
        <p:txBody>
          <a:bodyPr/>
          <a:lstStyle/>
          <a:p>
            <a:endParaRPr/>
          </a:p>
        </p:txBody>
      </p:sp>
      <p:sp>
        <p:nvSpPr>
          <p:cNvPr id="101" name="Shape 101"/>
          <p:cNvSpPr>
            <a:spLocks noGrp="1"/>
          </p:cNvSpPr>
          <p:nvPr>
            <p:ph type="body" sz="quarter" idx="1"/>
          </p:nvPr>
        </p:nvSpPr>
        <p:spPr>
          <a:prstGeom prst="rect">
            <a:avLst/>
          </a:prstGeom>
        </p:spPr>
        <p:txBody>
          <a:bodyPr/>
          <a:lstStyle/>
          <a:p>
            <a:pPr>
              <a:defRPr b="1"/>
            </a:pPr>
            <a:r>
              <a:t>ID #7759 -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This law, when combined with existing policy, will enable the US to sharply reduce global warming pollution by 40% or so below the 2005 levels. That's getting close to the commitments we made as part of the Paris Agreement.</a:t>
            </a:r>
          </a:p>
          <a:p>
            <a:pPr>
              <a:defRPr sz="1400"/>
            </a:pPr>
            <a:endParaRPr/>
          </a:p>
          <a:p>
            <a:pPr>
              <a:defRPr sz="1200"/>
            </a:pPr>
            <a:r>
              <a:rPr b="1"/>
              <a:t>DESCRIPTION</a:t>
            </a:r>
            <a:r>
              <a:t>: Text stating that in tandem with existing policies, the IRA could cut US emissions 40% below 2005 levels by 2030</a:t>
            </a:r>
          </a:p>
          <a:p>
            <a:pPr>
              <a:defRPr sz="1200"/>
            </a:pPr>
            <a:endParaRPr/>
          </a:p>
          <a:p>
            <a:pPr>
              <a:defRPr sz="1200"/>
            </a:pPr>
            <a:r>
              <a:rPr b="1"/>
              <a:t>SLIDE SOURCE(S)</a:t>
            </a:r>
            <a:r>
              <a:t>: https://rhg.com/research/climate-clean-energy-inflation-reduction-act/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59633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sz="1800" b="1" dirty="0">
                <a:effectLst/>
                <a:latin typeface="Calibri" panose="020F0502020204030204" pitchFamily="34" charset="0"/>
                <a:ea typeface="Calibri" panose="020F0502020204030204" pitchFamily="34" charset="0"/>
                <a:cs typeface="Times New Roman" panose="02020603050405020304" pitchFamily="18" charset="0"/>
              </a:rPr>
              <a:t>I highly recommend the link at the top right, to a video by Dr. Leah Stokes, which is about 40 minutes of REALLY GREAT description of the Inflation Reduction Act. ALSO there is a link the rewiring America IRA CALCULATOR-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whicis</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the best we know of. AND if you want even more references, please look at my site with 300 current references to IRA, and all other BE topics.</a:t>
            </a:r>
            <a:br>
              <a:rPr lang="en-US" sz="1800" b="1" dirty="0">
                <a:effectLst/>
                <a:latin typeface="Calibri" panose="020F0502020204030204" pitchFamily="34" charset="0"/>
                <a:ea typeface="Calibri" panose="020F0502020204030204" pitchFamily="34" charset="0"/>
                <a:cs typeface="Times New Roman" panose="02020603050405020304" pitchFamily="18" charset="0"/>
              </a:rPr>
            </a:b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https://climate.smiller.org/REF/-</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add to “CHAT” This has evaluations- the highest rated heat pumps (Daikin; Fujitsu; Mitsubishi); highest rated heat pump water heaters (</a:t>
            </a:r>
            <a:r>
              <a:rPr lang="en-US" sz="1800" b="1" dirty="0" err="1">
                <a:effectLst/>
                <a:latin typeface="Calibri" panose="020F0502020204030204" pitchFamily="34" charset="0"/>
                <a:ea typeface="Calibri" panose="020F0502020204030204" pitchFamily="34" charset="0"/>
                <a:cs typeface="Times New Roman" panose="02020603050405020304" pitchFamily="18" charset="0"/>
              </a:rPr>
              <a:t>Rheem</a:t>
            </a:r>
            <a:r>
              <a:rPr lang="en-US" sz="1800" b="1" dirty="0">
                <a:effectLst/>
                <a:latin typeface="Calibri" panose="020F0502020204030204" pitchFamily="34" charset="0"/>
                <a:ea typeface="Calibri" panose="020F0502020204030204" pitchFamily="34" charset="0"/>
                <a:cs typeface="Times New Roman" panose="02020603050405020304" pitchFamily="18" charset="0"/>
              </a:rPr>
              <a:t>, AO Smith), how to locate HVAC dealers for specific highest rated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4121783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493911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74405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Shape 135"/>
          <p:cNvSpPr>
            <a:spLocks noGrp="1" noRot="1" noChangeAspect="1"/>
          </p:cNvSpPr>
          <p:nvPr>
            <p:ph type="sldImg"/>
          </p:nvPr>
        </p:nvSpPr>
        <p:spPr>
          <a:xfrm>
            <a:off x="425450" y="692150"/>
            <a:ext cx="6159500" cy="3463925"/>
          </a:xfrm>
          <a:prstGeom prst="rect">
            <a:avLst/>
          </a:prstGeom>
        </p:spPr>
        <p:txBody>
          <a:bodyPr/>
          <a:lstStyle/>
          <a:p>
            <a:endParaRPr/>
          </a:p>
        </p:txBody>
      </p:sp>
      <p:sp>
        <p:nvSpPr>
          <p:cNvPr id="136" name="Shape 136"/>
          <p:cNvSpPr>
            <a:spLocks noGrp="1"/>
          </p:cNvSpPr>
          <p:nvPr>
            <p:ph type="body" sz="quarter" idx="1"/>
          </p:nvPr>
        </p:nvSpPr>
        <p:spPr>
          <a:prstGeom prst="rect">
            <a:avLst/>
          </a:prstGeom>
        </p:spPr>
        <p:txBody>
          <a:bodyPr/>
          <a:lstStyle/>
          <a:p>
            <a:pPr>
              <a:defRPr b="1"/>
            </a:pPr>
            <a:r>
              <a:t>ID #7847 -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So what can we do? Lead by doing! We need to get active and take advantage of the tax credits and incentives that are available to each one of us. We can educate our communities on the IRA and its provisions and how to gain access to the clean technology incentives. That's for households, it's for businesses, and for NGOs and other organizations. We can advocate for new local laws that boost the electrification of buildings to take advantage of the enormous tax credits that are available there.</a:t>
            </a:r>
          </a:p>
          <a:p>
            <a:pPr>
              <a:defRPr sz="1400"/>
            </a:pPr>
            <a:endParaRPr/>
          </a:p>
          <a:p>
            <a:pPr>
              <a:defRPr sz="1200"/>
            </a:pPr>
            <a:r>
              <a:rPr b="1"/>
              <a:t>DESCRIPTION</a:t>
            </a:r>
            <a:r>
              <a:t>: Text explaining what WE can do: lead by doing — take advantage of the tax credits and incentives available to us; educate our communities on the IRA and how to access clean technology incentives – for households, businesses, and organizations; and advocate for local laws that boost building electrification tax credits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Shape 155"/>
          <p:cNvSpPr>
            <a:spLocks noGrp="1" noRot="1" noChangeAspect="1"/>
          </p:cNvSpPr>
          <p:nvPr>
            <p:ph type="sldImg"/>
          </p:nvPr>
        </p:nvSpPr>
        <p:spPr>
          <a:xfrm>
            <a:off x="425450" y="692150"/>
            <a:ext cx="6159500" cy="3463925"/>
          </a:xfrm>
          <a:prstGeom prst="rect">
            <a:avLst/>
          </a:prstGeom>
        </p:spPr>
        <p:txBody>
          <a:bodyPr/>
          <a:lstStyle/>
          <a:p>
            <a:endParaRPr/>
          </a:p>
        </p:txBody>
      </p:sp>
      <p:sp>
        <p:nvSpPr>
          <p:cNvPr id="156" name="Shape 156"/>
          <p:cNvSpPr>
            <a:spLocks noGrp="1"/>
          </p:cNvSpPr>
          <p:nvPr>
            <p:ph type="body" sz="quarter" idx="1"/>
          </p:nvPr>
        </p:nvSpPr>
        <p:spPr>
          <a:prstGeom prst="rect">
            <a:avLst/>
          </a:prstGeom>
        </p:spPr>
        <p:txBody>
          <a:bodyPr/>
          <a:lstStyle/>
          <a:p>
            <a:pPr>
              <a:defRPr b="1"/>
            </a:pPr>
            <a:r>
              <a:t>ID #7850 -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There are many ways that individuals can pursue building decarbonization, including the replacement of gas-fueled appliances with more efficient electric alternatives. They can replace older electric appliances with newer, far more efficient models, because they've gotten a lot better in recent years. They can change the lightbulbs. I always say, "It's important to change the lightbulbs, more important to change the laws." But the lightbulbs are important. There are so many new options and different kinds of LEDs. They're cheaper, they last 10 times as long, they use far less electricity. Some people know this already, but for those who don't, let's encourage them to switch as well. They can replace their traditional HVAC systems, heating and air conditioning, with heat pumps, and they can replace their traditional water heaters with heat pump water heaters. This technology doesn't sound like it has a lot of so-called "sex appeal," but they're great, they're so much more efficient, and they save you so much money, and it doesn't matter how cold the climate is where you live. People in Maine, people in Canada, it works fine, doesn't matter how cold it is. Heat pumps are just much better.</a:t>
            </a:r>
          </a:p>
          <a:p>
            <a:pPr>
              <a:defRPr sz="1400"/>
            </a:pPr>
            <a:endParaRPr/>
          </a:p>
          <a:p>
            <a:pPr>
              <a:defRPr sz="1200"/>
            </a:pPr>
            <a:r>
              <a:rPr b="1"/>
              <a:t>DESCRIPTION</a:t>
            </a:r>
            <a:r>
              <a:t>: Text stating that we can reduce building emissions ourselves by replacing gas appliances with efficient electric models; replacing older electric appliances with new and efficient models; switching to LED lighting; and replacing traditional heating and cooling systems and water heaters with heat pump alternatives</a:t>
            </a:r>
          </a:p>
          <a:p>
            <a:pPr>
              <a:defRPr sz="1200"/>
            </a:pPr>
            <a:endParaRPr/>
          </a:p>
          <a:p>
            <a:pPr>
              <a:defRPr sz="1200"/>
            </a:pPr>
            <a:r>
              <a:rPr b="1"/>
              <a:t>SLIDE SOURCE(S)</a:t>
            </a:r>
            <a:r>
              <a:t>: https://surveys.signforgood.com/rewiring-america-electrify-everything?code=jtk9-ot-fl</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a:spLocks noGrp="1" noRot="1" noChangeAspect="1"/>
          </p:cNvSpPr>
          <p:nvPr>
            <p:ph type="sldImg"/>
          </p:nvPr>
        </p:nvSpPr>
        <p:spPr>
          <a:xfrm>
            <a:off x="425450" y="692150"/>
            <a:ext cx="6159500" cy="3463925"/>
          </a:xfrm>
          <a:prstGeom prst="rect">
            <a:avLst/>
          </a:prstGeom>
        </p:spPr>
        <p:txBody>
          <a:bodyPr/>
          <a:lstStyle/>
          <a:p>
            <a:endParaRPr/>
          </a:p>
        </p:txBody>
      </p:sp>
      <p:sp>
        <p:nvSpPr>
          <p:cNvPr id="161" name="Shape 161"/>
          <p:cNvSpPr>
            <a:spLocks noGrp="1"/>
          </p:cNvSpPr>
          <p:nvPr>
            <p:ph type="body" sz="quarter" idx="1"/>
          </p:nvPr>
        </p:nvSpPr>
        <p:spPr>
          <a:prstGeom prst="rect">
            <a:avLst/>
          </a:prstGeom>
        </p:spPr>
        <p:txBody>
          <a:bodyPr/>
          <a:lstStyle/>
          <a:p>
            <a:pPr>
              <a:defRPr b="1"/>
            </a:pPr>
            <a:r>
              <a:t>ID #7869 -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It also means, by the way, replacing inefficient insulation, upgrading your insulation, making sure you have the best kinds of windows. Lots of heat goes out of poorly made, poorly designed windows in the winter, and a lot of cooling air goes out in the summer. Keep up with the weatherstripping and siding. There are now benefits available to help you do all of these things, including installing rooftop photovoltaic systems and installing on-site battery storage. Lots of people are doing this, and the provisions of this new law make it much easier for everybody to do it. Also, we can support community solar initiatives where individual solar systems aren't really that viable. Say, if you're living in an apartment, you can't put it on your windowsill, but you can be part of a group using community solar. That's a very fast-growing form of solar energy.</a:t>
            </a:r>
          </a:p>
          <a:p>
            <a:pPr>
              <a:defRPr sz="1400"/>
            </a:pPr>
            <a:endParaRPr/>
          </a:p>
          <a:p>
            <a:pPr>
              <a:defRPr sz="1200"/>
            </a:pPr>
            <a:r>
              <a:rPr b="1"/>
              <a:t>DESCRIPTION</a:t>
            </a:r>
            <a:r>
              <a:t>: Text stating that we can reduce building emissions ourselves by upgrading or replacing inefficient insulation, windows, siding, and weatherstripping; installing rooftop solar systems and onsite battery storage; and supporting community solar initiatives</a:t>
            </a:r>
          </a:p>
          <a:p>
            <a:pPr>
              <a:defRPr sz="1200"/>
            </a:pPr>
            <a:endParaRPr/>
          </a:p>
          <a:p>
            <a:pPr>
              <a:defRPr sz="1200"/>
            </a:pPr>
            <a:r>
              <a:rPr b="1"/>
              <a:t>SLIDE SOURCE(S)</a:t>
            </a:r>
            <a:r>
              <a:t>: https://surveys.signforgood.com/rewiring-america-electrify-everything?code=jtk9-ot-fl</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hape 170"/>
          <p:cNvSpPr>
            <a:spLocks noGrp="1" noRot="1" noChangeAspect="1"/>
          </p:cNvSpPr>
          <p:nvPr>
            <p:ph type="sldImg"/>
          </p:nvPr>
        </p:nvSpPr>
        <p:spPr>
          <a:xfrm>
            <a:off x="425450" y="692150"/>
            <a:ext cx="6159500" cy="3463925"/>
          </a:xfrm>
          <a:prstGeom prst="rect">
            <a:avLst/>
          </a:prstGeom>
        </p:spPr>
        <p:txBody>
          <a:bodyPr/>
          <a:lstStyle/>
          <a:p>
            <a:endParaRPr/>
          </a:p>
        </p:txBody>
      </p:sp>
      <p:sp>
        <p:nvSpPr>
          <p:cNvPr id="171" name="Shape 171"/>
          <p:cNvSpPr>
            <a:spLocks noGrp="1"/>
          </p:cNvSpPr>
          <p:nvPr>
            <p:ph type="body" sz="quarter" idx="1"/>
          </p:nvPr>
        </p:nvSpPr>
        <p:spPr>
          <a:prstGeom prst="rect">
            <a:avLst/>
          </a:prstGeom>
        </p:spPr>
        <p:txBody>
          <a:bodyPr/>
          <a:lstStyle/>
          <a:p>
            <a:pPr>
              <a:defRPr b="1"/>
            </a:pPr>
            <a:r>
              <a:t>ID #7852 -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And there are cost benefits. The electric appliances have a much lower lifetime cost of operating and cost of ownership than the fossil fuel-based alternatives. It's been proven. The energy efficiency measures can save the average household about 25% on energy costs, and that adds up to real money. Distributed energy sources – that's a phrase that often applies to rooftop solar – can bring significant savings over the life of the system. And the rebates and tax credits in this law make all of these upgrades far more affordable.</a:t>
            </a:r>
          </a:p>
          <a:p>
            <a:pPr>
              <a:defRPr sz="1400"/>
            </a:pPr>
            <a:endParaRPr/>
          </a:p>
          <a:p>
            <a:pPr>
              <a:defRPr sz="1200"/>
            </a:pPr>
            <a:r>
              <a:rPr b="1"/>
              <a:t>DESCRIPTION</a:t>
            </a:r>
            <a:r>
              <a:t>: Text explaining the cost benefits of building decarbonization. Electric appliances are cheaper to own over their lifetime than fossil fuel alternatives. Energy efficiency measures can save the average household about 25% on energy costs. Distributed energy sources like rooftop solar can bring significant savings over the system’s lifetime. Rebates and tax credits make upgrades more affordable.</a:t>
            </a:r>
          </a:p>
          <a:p>
            <a:pPr>
              <a:defRPr sz="1200"/>
            </a:pPr>
            <a:endParaRPr/>
          </a:p>
          <a:p>
            <a:pPr>
              <a:defRPr sz="1200"/>
            </a:pPr>
            <a:r>
              <a:rPr b="1"/>
              <a:t>SLIDE SOURCE(S)</a:t>
            </a:r>
            <a:r>
              <a:t>: https://rmi.org/insight/the-economics-of-electrifying-buildings/; https://www.energysage.com/energy-efficiency/why-conserve-energy/cost-of-ee/; https://news.energysage.com/much-solar-panels-save/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425450" y="692150"/>
            <a:ext cx="6159500" cy="3463925"/>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pPr>
              <a:defRPr b="1"/>
            </a:pPr>
            <a:r>
              <a:rPr dirty="0"/>
              <a:t>ID #7853 -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dirty="0"/>
          </a:p>
          <a:p>
            <a:pPr>
              <a:defRPr sz="1400"/>
            </a:pPr>
            <a:r>
              <a:rPr dirty="0"/>
              <a:t>There are benefits where environmental justice is concerned, and it's high time that we pay the kind of attention to that horrible challenge and the needed solutions that we see in this law. Home environments have been shown to be extremely important determinants of the health of the people who live in those homes, and low-income communities experience higher rates of asthma, especially among children, and are far more likely to suffer from the health impacts related to pollution and the exposure to extreme heat. These incentives will have maybe the biggest impact in the communities that have been unable, financially, to make these improvements. They're subsidized, and the benefits are tremendous. Available incentives also especially benefit the frontline communities by lowering their exposure to pollution inside the homes and increasing access to clean and affordable heating and cooling technologies.</a:t>
            </a:r>
          </a:p>
          <a:p>
            <a:pPr>
              <a:defRPr sz="1400"/>
            </a:pPr>
            <a:endParaRPr dirty="0"/>
          </a:p>
          <a:p>
            <a:pPr>
              <a:defRPr sz="1200"/>
            </a:pPr>
            <a:r>
              <a:rPr b="1" dirty="0"/>
              <a:t>DESCRIPTION</a:t>
            </a:r>
            <a:r>
              <a:rPr dirty="0"/>
              <a:t>: Text explaining the justice benefits of building decarbonization. IRA incentives can help reduce pollution inside the home and alleviate health impacts disproportionately experienced by low-income communities. Rebates and tax credits greatly cut costs for heating and cooling systems, helping low and moderate-income families safely weather dangerous heat or cold outside.</a:t>
            </a:r>
          </a:p>
          <a:p>
            <a:pPr>
              <a:defRPr sz="1200"/>
            </a:pPr>
            <a:endParaRPr dirty="0"/>
          </a:p>
          <a:p>
            <a:pPr>
              <a:defRPr sz="1200"/>
            </a:pPr>
            <a:r>
              <a:rPr b="1" dirty="0"/>
              <a:t>SLIDE SOURCE(S)</a:t>
            </a:r>
            <a:r>
              <a:rPr dirty="0"/>
              <a:t>: https://rmi.org/eight-benefits-of-building-electrification-for-households-communities-and-climate/; https://rmi.org/insight/decarbonizing-homes/; https://www.novoco.com/notes-from-novogradac/inflation-reduction-act-overview-clean-energy-provisions-and-their-impact-affordable-housing</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425450" y="692150"/>
            <a:ext cx="6159500" cy="3463925"/>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pPr>
              <a:defRPr b="1"/>
            </a:pPr>
            <a:r>
              <a:t>ID #7809 - This slide deck may be used in non-commercial presentations that are recorded, broadcast, livestreamed, or presented in-person. You may add your own personal slides to it, but users should make sure they have permission to include any third-party content in their personal slides. You may also remove slides to reduce the length. This slide deck may not be re-published without permission from Climate Reality, used for commercial purposes, or used to support or oppose candidates (or groups of candidates) for elected office. Finally, this slide deck may not be used to claim that The Climate Reality Project endorses any particular legislative action.</a:t>
            </a:r>
          </a:p>
          <a:p>
            <a:pPr>
              <a:defRPr sz="1400"/>
            </a:pPr>
            <a:endParaRPr/>
          </a:p>
          <a:p>
            <a:pPr>
              <a:defRPr sz="1400"/>
            </a:pPr>
            <a:r>
              <a:t>You've heard a lot about gas stoves recently. I didn't realize until I looked at all the research, and we've seen some of it in the news media, one out of every eight cases of childhood asthma is linked to gas stove pollution, which leaks the methane into the room. I didn't know it, but it's a serious problem.</a:t>
            </a:r>
          </a:p>
          <a:p>
            <a:pPr>
              <a:defRPr sz="1400"/>
            </a:pPr>
            <a:endParaRPr/>
          </a:p>
          <a:p>
            <a:pPr>
              <a:defRPr sz="1200"/>
            </a:pPr>
            <a:r>
              <a:rPr b="1"/>
              <a:t>DESCRIPTION</a:t>
            </a:r>
            <a:r>
              <a:t>: Photo of an adult holding a baby while cooking on a gas stove, with text stating that about one-in-eight cases of childhood asthma in the US are caused by gas stove pollution</a:t>
            </a:r>
          </a:p>
          <a:p>
            <a:pPr>
              <a:defRPr sz="1200"/>
            </a:pPr>
            <a:endParaRPr/>
          </a:p>
          <a:p>
            <a:pPr>
              <a:defRPr sz="1200"/>
            </a:pPr>
            <a:r>
              <a:rPr b="1"/>
              <a:t>SLIDE SOURCE(S)</a:t>
            </a:r>
            <a:r>
              <a:t>: https://www.mdpi.com/1660-4601/20/1/75</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29" name="Title Text"/>
          <p:cNvSpPr txBox="1">
            <a:spLocks noGrp="1"/>
          </p:cNvSpPr>
          <p:nvPr>
            <p:ph type="title"/>
          </p:nvPr>
        </p:nvSpPr>
        <p:spPr>
          <a:xfrm>
            <a:off x="857250" y="596900"/>
            <a:ext cx="14541500" cy="1447800"/>
          </a:xfrm>
          <a:prstGeom prst="rect">
            <a:avLst/>
          </a:prstGeom>
        </p:spPr>
        <p:txBody>
          <a:bodyPr/>
          <a:lstStyle>
            <a:lvl1pPr algn="ctr">
              <a:lnSpc>
                <a:spcPts val="5400"/>
              </a:lnSpc>
            </a:lvl1pPr>
          </a:lstStyle>
          <a:p>
            <a:r>
              <a:t>Title Text</a:t>
            </a:r>
          </a:p>
        </p:txBody>
      </p:sp>
      <p:sp>
        <p:nvSpPr>
          <p:cNvPr id="30" name="Body Level One…"/>
          <p:cNvSpPr txBox="1">
            <a:spLocks noGrp="1"/>
          </p:cNvSpPr>
          <p:nvPr>
            <p:ph type="body" sz="quarter" idx="1"/>
          </p:nvPr>
        </p:nvSpPr>
        <p:spPr>
          <a:xfrm>
            <a:off x="850900" y="1955800"/>
            <a:ext cx="14554200" cy="1092200"/>
          </a:xfrm>
          <a:prstGeom prst="rect">
            <a:avLst/>
          </a:prstGeom>
        </p:spPr>
        <p:txBody>
          <a:bodyPr/>
          <a:lstStyle>
            <a:lvl1pPr algn="ctr"/>
            <a:lvl2pPr marL="38100" indent="228600">
              <a:buSzTx/>
              <a:buNone/>
              <a:defRPr sz="3200"/>
            </a:lvl2pPr>
            <a:lvl3pPr marL="0" indent="457200">
              <a:buSzTx/>
              <a:buNone/>
              <a:defRPr sz="3000"/>
            </a:lvl3pPr>
            <a:lvl4pPr marL="0" indent="685800">
              <a:buSzTx/>
              <a:buNone/>
              <a:defRPr sz="2600"/>
            </a:lvl4pPr>
            <a:lvl5pPr marL="0" indent="914400">
              <a:buSzTx/>
              <a:buNone/>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1_Full Image">
    <p:spTree>
      <p:nvGrpSpPr>
        <p:cNvPr id="1" name=""/>
        <p:cNvGrpSpPr/>
        <p:nvPr/>
      </p:nvGrpSpPr>
      <p:grpSpPr>
        <a:xfrm>
          <a:off x="0" y="0"/>
          <a:ext cx="0" cy="0"/>
          <a:chOff x="0" y="0"/>
          <a:chExt cx="0" cy="0"/>
        </a:xfrm>
      </p:grpSpPr>
      <p:sp>
        <p:nvSpPr>
          <p:cNvPr id="90"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000"/>
              </a:lnSpc>
              <a:defRPr sz="4200"/>
            </a:lvl1pPr>
          </a:lstStyle>
          <a:p>
            <a:r>
              <a:t>Title Text</a:t>
            </a:r>
          </a:p>
        </p:txBody>
      </p:sp>
      <p:sp>
        <p:nvSpPr>
          <p:cNvPr id="91" name="Body Level One…"/>
          <p:cNvSpPr txBox="1">
            <a:spLocks noGrp="1"/>
          </p:cNvSpPr>
          <p:nvPr>
            <p:ph type="body" sz="quarter" idx="1"/>
          </p:nvPr>
        </p:nvSpPr>
        <p:spPr>
          <a:xfrm>
            <a:off x="736601" y="1016000"/>
            <a:ext cx="13754100" cy="889000"/>
          </a:xfrm>
          <a:prstGeom prst="rect">
            <a:avLst/>
          </a:prstGeom>
          <a:effectLst>
            <a:outerShdw blurRad="38100" dist="38100" dir="5400000" rotWithShape="0">
              <a:srgbClr val="000000">
                <a:alpha val="90000"/>
              </a:srgbClr>
            </a:outerShdw>
          </a:effectLst>
        </p:spPr>
        <p:txBody>
          <a:bodyPr/>
          <a:lstStyle>
            <a:lvl1pPr>
              <a:spcBef>
                <a:spcPts val="1300"/>
              </a:spcBef>
              <a:defRPr sz="2400">
                <a:solidFill>
                  <a:srgbClr val="FFFFFF"/>
                </a:solidFill>
              </a:defRPr>
            </a:lvl1pPr>
            <a:lvl2pPr marL="38099" indent="0">
              <a:buSzTx/>
              <a:buNone/>
              <a:defRPr sz="2400" b="1"/>
            </a:lvl2pPr>
            <a:lvl3pPr marL="0" indent="292093">
              <a:buSzTx/>
              <a:buNone/>
              <a:defRPr sz="2400" b="1"/>
            </a:lvl3pPr>
            <a:lvl4pPr marL="0" indent="615935">
              <a:buSzTx/>
              <a:buNone/>
              <a:defRPr sz="2400" b="1"/>
            </a:lvl4pPr>
            <a:lvl5pPr marL="0" indent="895328">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92" name="Slide Number"/>
          <p:cNvSpPr txBox="1">
            <a:spLocks noGrp="1"/>
          </p:cNvSpPr>
          <p:nvPr>
            <p:ph type="sldNum" sz="quarter" idx="2"/>
          </p:nvPr>
        </p:nvSpPr>
        <p:spPr>
          <a:xfrm>
            <a:off x="14694091" y="8667237"/>
            <a:ext cx="188085" cy="184665"/>
          </a:xfrm>
          <a:prstGeom prst="rect">
            <a:avLst/>
          </a:prstGeom>
        </p:spPr>
        <p:txBody>
          <a:bodyPr anchor="b"/>
          <a:lstStyle/>
          <a:p>
            <a:fld id="{86CB4B4D-7CA3-9044-876B-883B54F8677D}" type="slidenum">
              <a:t>‹#›</a:t>
            </a:fld>
            <a:endParaRPr/>
          </a:p>
        </p:txBody>
      </p:sp>
    </p:spTree>
    <p:extLst>
      <p:ext uri="{BB962C8B-B14F-4D97-AF65-F5344CB8AC3E}">
        <p14:creationId xmlns:p14="http://schemas.microsoft.com/office/powerpoint/2010/main" val="1131314437"/>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Full Image">
    <p:spTree>
      <p:nvGrpSpPr>
        <p:cNvPr id="1" name=""/>
        <p:cNvGrpSpPr/>
        <p:nvPr/>
      </p:nvGrpSpPr>
      <p:grpSpPr>
        <a:xfrm>
          <a:off x="0" y="0"/>
          <a:ext cx="0" cy="0"/>
          <a:chOff x="0" y="0"/>
          <a:chExt cx="0" cy="0"/>
        </a:xfrm>
      </p:grpSpPr>
      <p:sp>
        <p:nvSpPr>
          <p:cNvPr id="99" name="Title Text"/>
          <p:cNvSpPr txBox="1">
            <a:spLocks noGrp="1"/>
          </p:cNvSpPr>
          <p:nvPr>
            <p:ph type="title"/>
          </p:nvPr>
        </p:nvSpPr>
        <p:spPr>
          <a:xfrm>
            <a:off x="736601" y="393701"/>
            <a:ext cx="13754100" cy="698500"/>
          </a:xfrm>
          <a:prstGeom prst="rect">
            <a:avLst/>
          </a:prstGeom>
          <a:effectLst>
            <a:outerShdw blurRad="38100" dist="38100" dir="5400000" rotWithShape="0">
              <a:srgbClr val="000000">
                <a:alpha val="90000"/>
              </a:srgbClr>
            </a:outerShdw>
          </a:effectLst>
        </p:spPr>
        <p:txBody>
          <a:bodyPr/>
          <a:lstStyle>
            <a:lvl1pPr>
              <a:lnSpc>
                <a:spcPts val="5400"/>
              </a:lnSpc>
            </a:lvl1pPr>
          </a:lstStyle>
          <a:p>
            <a:r>
              <a:t>Title Text</a:t>
            </a:r>
          </a:p>
        </p:txBody>
      </p:sp>
      <p:sp>
        <p:nvSpPr>
          <p:cNvPr id="100" name="Body Level One…"/>
          <p:cNvSpPr txBox="1">
            <a:spLocks noGrp="1"/>
          </p:cNvSpPr>
          <p:nvPr>
            <p:ph type="body" sz="quarter" idx="1"/>
          </p:nvPr>
        </p:nvSpPr>
        <p:spPr>
          <a:xfrm>
            <a:off x="736601" y="1079500"/>
            <a:ext cx="13754100" cy="762000"/>
          </a:xfrm>
          <a:prstGeom prst="rect">
            <a:avLst/>
          </a:prstGeom>
          <a:effectLst>
            <a:outerShdw blurRad="38100" dist="38100" dir="5400000" rotWithShape="0">
              <a:srgbClr val="000000">
                <a:alpha val="90000"/>
              </a:srgbClr>
            </a:outerShdw>
          </a:effectLst>
        </p:spPr>
        <p:txBody>
          <a:bodyPr/>
          <a:lstStyle>
            <a:lvl1pPr>
              <a:spcBef>
                <a:spcPts val="1300"/>
              </a:spcBef>
              <a:defRPr sz="2600">
                <a:solidFill>
                  <a:srgbClr val="FFFFFF"/>
                </a:solidFill>
              </a:defRPr>
            </a:lvl1pPr>
            <a:lvl2pPr marL="38099" indent="0">
              <a:buSzTx/>
              <a:buNone/>
              <a:defRPr sz="2600" b="1"/>
            </a:lvl2pPr>
            <a:lvl3pPr marL="0" indent="292093">
              <a:buSzTx/>
              <a:buNone/>
              <a:defRPr b="1"/>
            </a:lvl3pPr>
            <a:lvl4pPr marL="0" indent="615935">
              <a:buSzTx/>
              <a:buNone/>
              <a:defRPr sz="2600" b="1"/>
            </a:lvl4pPr>
            <a:lvl5pPr marL="0" indent="895328">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10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8558155"/>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3_Centered Quote">
    <p:spTree>
      <p:nvGrpSpPr>
        <p:cNvPr id="1" name=""/>
        <p:cNvGrpSpPr/>
        <p:nvPr/>
      </p:nvGrpSpPr>
      <p:grpSpPr>
        <a:xfrm>
          <a:off x="0" y="0"/>
          <a:ext cx="0" cy="0"/>
          <a:chOff x="0" y="0"/>
          <a:chExt cx="0" cy="0"/>
        </a:xfrm>
      </p:grpSpPr>
      <p:sp>
        <p:nvSpPr>
          <p:cNvPr id="126"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27"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7097381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2_Centered Quote">
    <p:spTree>
      <p:nvGrpSpPr>
        <p:cNvPr id="1" name=""/>
        <p:cNvGrpSpPr/>
        <p:nvPr/>
      </p:nvGrpSpPr>
      <p:grpSpPr>
        <a:xfrm>
          <a:off x="0" y="0"/>
          <a:ext cx="0" cy="0"/>
          <a:chOff x="0" y="0"/>
          <a:chExt cx="0" cy="0"/>
        </a:xfrm>
      </p:grpSpPr>
      <p:sp>
        <p:nvSpPr>
          <p:cNvPr id="144"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145"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800">
                <a:solidFill>
                  <a:srgbClr val="FFFFFF"/>
                </a:solidFill>
              </a:defRPr>
            </a:lvl1pPr>
            <a:lvl2pPr marL="38099" indent="0" algn="ctr">
              <a:spcBef>
                <a:spcPts val="300"/>
              </a:spcBef>
              <a:buSzTx/>
              <a:buNone/>
              <a:defRPr sz="2800" b="1">
                <a:solidFill>
                  <a:srgbClr val="9DA9A9"/>
                </a:solidFill>
              </a:defRPr>
            </a:lvl2pPr>
            <a:lvl3pPr marL="0" indent="292093" algn="ctr">
              <a:buSzTx/>
              <a:buNone/>
              <a:defRPr sz="2800" b="1">
                <a:solidFill>
                  <a:srgbClr val="9DA9A9"/>
                </a:solidFill>
              </a:defRPr>
            </a:lvl3pPr>
            <a:lvl4pPr marL="0" indent="615935" algn="ctr">
              <a:buSzTx/>
              <a:buNone/>
              <a:defRPr sz="2800" b="1">
                <a:solidFill>
                  <a:srgbClr val="9DA9A9"/>
                </a:solidFill>
              </a:defRPr>
            </a:lvl4pPr>
            <a:lvl5pPr marL="0" indent="895328" algn="ctr">
              <a:buSzTx/>
              <a:buNone/>
              <a:defRPr sz="28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3621932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Centered Quote">
    <p:spTree>
      <p:nvGrpSpPr>
        <p:cNvPr id="1" name=""/>
        <p:cNvGrpSpPr/>
        <p:nvPr/>
      </p:nvGrpSpPr>
      <p:grpSpPr>
        <a:xfrm>
          <a:off x="0" y="0"/>
          <a:ext cx="0" cy="0"/>
          <a:chOff x="0" y="0"/>
          <a:chExt cx="0" cy="0"/>
        </a:xfrm>
      </p:grpSpPr>
      <p:sp>
        <p:nvSpPr>
          <p:cNvPr id="17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17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1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7524332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Centered 2 Line Title">
    <p:spTree>
      <p:nvGrpSpPr>
        <p:cNvPr id="1" name=""/>
        <p:cNvGrpSpPr/>
        <p:nvPr/>
      </p:nvGrpSpPr>
      <p:grpSpPr>
        <a:xfrm>
          <a:off x="0" y="0"/>
          <a:ext cx="0" cy="0"/>
          <a:chOff x="0" y="0"/>
          <a:chExt cx="0" cy="0"/>
        </a:xfrm>
      </p:grpSpPr>
      <p:sp>
        <p:nvSpPr>
          <p:cNvPr id="180" name="Title Text"/>
          <p:cNvSpPr txBox="1">
            <a:spLocks noGrp="1"/>
          </p:cNvSpPr>
          <p:nvPr>
            <p:ph type="title"/>
          </p:nvPr>
        </p:nvSpPr>
        <p:spPr>
          <a:xfrm>
            <a:off x="857251" y="596900"/>
            <a:ext cx="14541500" cy="1447800"/>
          </a:xfrm>
          <a:prstGeom prst="rect">
            <a:avLst/>
          </a:prstGeom>
        </p:spPr>
        <p:txBody>
          <a:bodyPr/>
          <a:lstStyle>
            <a:lvl1pPr algn="ctr">
              <a:lnSpc>
                <a:spcPts val="5400"/>
              </a:lnSpc>
            </a:lvl1pPr>
          </a:lstStyle>
          <a:p>
            <a:r>
              <a:t>Title Text</a:t>
            </a:r>
          </a:p>
        </p:txBody>
      </p:sp>
      <p:sp>
        <p:nvSpPr>
          <p:cNvPr id="181" name="Body Level One…"/>
          <p:cNvSpPr txBox="1">
            <a:spLocks noGrp="1"/>
          </p:cNvSpPr>
          <p:nvPr>
            <p:ph type="body" sz="quarter" idx="1"/>
          </p:nvPr>
        </p:nvSpPr>
        <p:spPr>
          <a:xfrm>
            <a:off x="850900" y="1955800"/>
            <a:ext cx="14554200" cy="1092200"/>
          </a:xfrm>
          <a:prstGeom prst="rect">
            <a:avLst/>
          </a:prstGeom>
        </p:spPr>
        <p:txBody>
          <a:bodyPr/>
          <a:lstStyle>
            <a:lvl1pPr algn="ctr"/>
            <a:lvl2pPr marL="38099" indent="228594">
              <a:buSzTx/>
              <a:buNone/>
              <a:defRPr sz="3200"/>
            </a:lvl2pPr>
            <a:lvl3pPr marL="0" indent="457189">
              <a:buSzTx/>
              <a:buNone/>
              <a:defRPr sz="3000"/>
            </a:lvl3pPr>
            <a:lvl4pPr marL="0" indent="685783">
              <a:buSzTx/>
              <a:buNone/>
              <a:defRPr sz="2600"/>
            </a:lvl4pPr>
            <a:lvl5pPr marL="0" indent="914377">
              <a:buSzTx/>
              <a:buNone/>
            </a:lvl5pPr>
          </a:lstStyle>
          <a:p>
            <a:r>
              <a:t>Body Level One</a:t>
            </a:r>
          </a:p>
          <a:p>
            <a:pPr lvl="1"/>
            <a:r>
              <a:t>Body Level Two</a:t>
            </a:r>
          </a:p>
          <a:p>
            <a:pPr lvl="2"/>
            <a:r>
              <a:t>Body Level Three</a:t>
            </a:r>
          </a:p>
          <a:p>
            <a:pPr lvl="3"/>
            <a:r>
              <a:t>Body Level Four</a:t>
            </a:r>
          </a:p>
          <a:p>
            <a:pPr lvl="4"/>
            <a:r>
              <a:t>Body Level Five</a:t>
            </a:r>
          </a:p>
        </p:txBody>
      </p:sp>
      <p:sp>
        <p:nvSpPr>
          <p:cNvPr id="1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0002574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863601" y="596901"/>
            <a:ext cx="14528801" cy="762001"/>
          </a:xfrm>
          <a:prstGeom prst="rect">
            <a:avLst/>
          </a:prstGeom>
        </p:spPr>
        <p:txBody>
          <a:bodyPr/>
          <a:lstStyle>
            <a:lvl1pPr algn="ctr">
              <a:lnSpc>
                <a:spcPts val="5200"/>
              </a:lnSpc>
              <a:spcBef>
                <a:spcPts val="300"/>
              </a:spcBef>
              <a:defRPr sz="4400"/>
            </a:lvl1pPr>
          </a:lstStyle>
          <a:p>
            <a:r>
              <a:t>Title Text</a:t>
            </a:r>
          </a:p>
        </p:txBody>
      </p:sp>
      <p:sp>
        <p:nvSpPr>
          <p:cNvPr id="215" name="Body Level One…"/>
          <p:cNvSpPr txBox="1">
            <a:spLocks noGrp="1"/>
          </p:cNvSpPr>
          <p:nvPr>
            <p:ph type="body" sz="quarter" idx="1"/>
          </p:nvPr>
        </p:nvSpPr>
        <p:spPr>
          <a:xfrm>
            <a:off x="863601" y="1270001"/>
            <a:ext cx="14528801" cy="1016001"/>
          </a:xfrm>
          <a:prstGeom prst="rect">
            <a:avLst/>
          </a:prstGeom>
        </p:spPr>
        <p:txBody>
          <a:bodyPr/>
          <a:lstStyle>
            <a:lvl1pPr algn="ctr"/>
            <a:lvl2pPr marL="38099" indent="228594">
              <a:buSzTx/>
              <a:buNone/>
              <a:defRPr sz="3200" b="1"/>
            </a:lvl2pPr>
            <a:lvl3pPr marL="0" indent="457189">
              <a:buSzTx/>
              <a:buNone/>
              <a:defRPr sz="2800" b="1"/>
            </a:lvl3pPr>
            <a:lvl4pPr marL="0" indent="685783">
              <a:buSzTx/>
              <a:buNone/>
              <a:defRPr sz="2400" b="1"/>
            </a:lvl4pPr>
            <a:lvl5pPr marL="0" indent="914377">
              <a:buSzTx/>
              <a:buNone/>
              <a:defRPr sz="2000" b="1"/>
            </a:lvl5pPr>
          </a:lstStyle>
          <a:p>
            <a:r>
              <a:t>Body Level One</a:t>
            </a:r>
          </a:p>
          <a:p>
            <a:pPr lvl="1"/>
            <a:r>
              <a:t>Body Level Two</a:t>
            </a:r>
          </a:p>
          <a:p>
            <a:pPr lvl="2"/>
            <a:r>
              <a:t>Body Level Three</a:t>
            </a:r>
          </a:p>
          <a:p>
            <a:pPr lvl="3"/>
            <a:r>
              <a:t>Body Level Four</a:t>
            </a:r>
          </a:p>
          <a:p>
            <a:pPr lvl="4"/>
            <a:r>
              <a:t>Body Level Five</a:t>
            </a:r>
          </a:p>
        </p:txBody>
      </p:sp>
      <p:sp>
        <p:nvSpPr>
          <p:cNvPr id="2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771127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223" name="Title Text"/>
          <p:cNvSpPr txBox="1">
            <a:spLocks noGrp="1"/>
          </p:cNvSpPr>
          <p:nvPr>
            <p:ph type="title"/>
          </p:nvPr>
        </p:nvSpPr>
        <p:spPr>
          <a:xfrm>
            <a:off x="863600" y="596901"/>
            <a:ext cx="14528800" cy="4914900"/>
          </a:xfrm>
          <a:prstGeom prst="rect">
            <a:avLst/>
          </a:prstGeom>
        </p:spPr>
        <p:txBody>
          <a:bodyPr anchor="ctr"/>
          <a:lstStyle>
            <a:lvl1pPr algn="ctr">
              <a:lnSpc>
                <a:spcPts val="6700"/>
              </a:lnSpc>
              <a:defRPr sz="5500"/>
            </a:lvl1pPr>
          </a:lstStyle>
          <a:p>
            <a:r>
              <a:t>Title Text</a:t>
            </a:r>
          </a:p>
        </p:txBody>
      </p:sp>
      <p:sp>
        <p:nvSpPr>
          <p:cNvPr id="22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099" indent="0" algn="ctr">
              <a:spcBef>
                <a:spcPts val="300"/>
              </a:spcBef>
              <a:buSzTx/>
              <a:buNone/>
              <a:defRPr b="1">
                <a:solidFill>
                  <a:srgbClr val="9DA9A9"/>
                </a:solidFill>
              </a:defRPr>
            </a:lvl2pPr>
            <a:lvl3pPr marL="0" indent="292093" algn="ctr">
              <a:buSzTx/>
              <a:buNone/>
              <a:defRPr sz="3000" b="1">
                <a:solidFill>
                  <a:srgbClr val="9DA9A9"/>
                </a:solidFill>
              </a:defRPr>
            </a:lvl3pPr>
            <a:lvl4pPr marL="0" indent="615935" algn="ctr">
              <a:buSzTx/>
              <a:buNone/>
              <a:defRPr sz="3000" b="1">
                <a:solidFill>
                  <a:srgbClr val="9DA9A9"/>
                </a:solidFill>
              </a:defRPr>
            </a:lvl4pPr>
            <a:lvl5pPr marL="0" indent="895328" algn="ctr">
              <a:buSzTx/>
              <a:buNone/>
              <a:defRPr sz="30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2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5855679"/>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5502489"/>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3629771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100" indent="228600">
              <a:buSzTx/>
              <a:buNone/>
              <a:defRPr sz="3200" b="1"/>
            </a:lvl2pPr>
            <a:lvl3pPr marL="0" indent="457200">
              <a:buSzTx/>
              <a:buNone/>
              <a:defRPr sz="3000" b="1"/>
            </a:lvl3pPr>
            <a:lvl4pPr marL="0" indent="685800">
              <a:buSzTx/>
              <a:buNone/>
              <a:defRPr sz="2600" b="1"/>
            </a:lvl4pPr>
            <a:lvl5pPr marL="0" indent="914400">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9123586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9"/>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77560755"/>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4"/>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602556603"/>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1" y="2"/>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19" name="Title Text"/>
          <p:cNvSpPr txBox="1">
            <a:spLocks noGrp="1"/>
          </p:cNvSpPr>
          <p:nvPr>
            <p:ph type="title"/>
          </p:nvPr>
        </p:nvSpPr>
        <p:spPr>
          <a:xfrm>
            <a:off x="8805336" y="423335"/>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093650005"/>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1" y="2"/>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31" name="Title Text"/>
          <p:cNvSpPr txBox="1">
            <a:spLocks noGrp="1"/>
          </p:cNvSpPr>
          <p:nvPr>
            <p:ph type="title"/>
          </p:nvPr>
        </p:nvSpPr>
        <p:spPr>
          <a:xfrm>
            <a:off x="8805336" y="423335"/>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95590130"/>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2" y="1"/>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912955017"/>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2" y="8335370"/>
            <a:ext cx="604631" cy="604631"/>
          </a:xfrm>
          <a:prstGeom prst="rect">
            <a:avLst/>
          </a:prstGeom>
          <a:ln w="12700">
            <a:miter lim="400000"/>
          </a:ln>
        </p:spPr>
      </p:pic>
      <p:sp>
        <p:nvSpPr>
          <p:cNvPr id="152" name="Title Text"/>
          <p:cNvSpPr txBox="1">
            <a:spLocks noGrp="1"/>
          </p:cNvSpPr>
          <p:nvPr>
            <p:ph type="title"/>
          </p:nvPr>
        </p:nvSpPr>
        <p:spPr>
          <a:xfrm>
            <a:off x="8212669" y="423335"/>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9" y="1608669"/>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34624448"/>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9"/>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7195532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1" y="-42"/>
            <a:ext cx="9144001" cy="9144084"/>
          </a:xfrm>
          <a:prstGeom prst="rect">
            <a:avLst/>
          </a:prstGeom>
          <a:ln w="12700">
            <a:miter lim="400000"/>
          </a:ln>
        </p:spPr>
      </p:pic>
      <p:sp>
        <p:nvSpPr>
          <p:cNvPr id="19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36591317"/>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84525242"/>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3"/>
            <a:ext cx="6496632" cy="6437197"/>
          </a:xfrm>
          <a:prstGeom prst="rect">
            <a:avLst/>
          </a:prstGeom>
          <a:ln w="12700">
            <a:miter lim="400000"/>
          </a:ln>
        </p:spPr>
      </p:pic>
      <p:sp>
        <p:nvSpPr>
          <p:cNvPr id="21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338364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9"/>
            <a:ext cx="4731999" cy="6457525"/>
          </a:xfrm>
          <a:prstGeom prst="rect">
            <a:avLst/>
          </a:prstGeom>
          <a:ln w="12700">
            <a:miter lim="400000"/>
          </a:ln>
        </p:spPr>
      </p:pic>
      <p:sp>
        <p:nvSpPr>
          <p:cNvPr id="22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09708871"/>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2" y="1355670"/>
            <a:ext cx="5774201" cy="6432663"/>
          </a:xfrm>
          <a:prstGeom prst="rect">
            <a:avLst/>
          </a:prstGeom>
          <a:ln w="12700">
            <a:miter lim="400000"/>
          </a:ln>
        </p:spPr>
      </p:pic>
      <p:sp>
        <p:nvSpPr>
          <p:cNvPr id="23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32821251"/>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8" y="194734"/>
            <a:ext cx="7069667" cy="9195188"/>
          </a:xfrm>
          <a:prstGeom prst="rect">
            <a:avLst/>
          </a:prstGeom>
          <a:ln w="12700">
            <a:miter lim="400000"/>
          </a:ln>
        </p:spPr>
      </p:pic>
    </p:spTree>
    <p:extLst>
      <p:ext uri="{BB962C8B-B14F-4D97-AF65-F5344CB8AC3E}">
        <p14:creationId xmlns:p14="http://schemas.microsoft.com/office/powerpoint/2010/main" val="3458821232"/>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4"/>
            <a:ext cx="9204688" cy="7112715"/>
          </a:xfrm>
          <a:prstGeom prst="rect">
            <a:avLst/>
          </a:prstGeom>
          <a:ln w="12700">
            <a:miter lim="400000"/>
          </a:ln>
        </p:spPr>
      </p:pic>
      <p:sp>
        <p:nvSpPr>
          <p:cNvPr id="25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050190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8" y="3164858"/>
            <a:ext cx="7097383" cy="2814287"/>
          </a:xfrm>
          <a:prstGeom prst="rect">
            <a:avLst/>
          </a:prstGeom>
          <a:ln w="12700">
            <a:miter lim="400000"/>
          </a:ln>
        </p:spPr>
      </p:pic>
    </p:spTree>
    <p:extLst>
      <p:ext uri="{BB962C8B-B14F-4D97-AF65-F5344CB8AC3E}">
        <p14:creationId xmlns:p14="http://schemas.microsoft.com/office/powerpoint/2010/main" val="605623151"/>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5" cy="6434667"/>
          </a:xfrm>
          <a:prstGeom prst="rect">
            <a:avLst/>
          </a:prstGeom>
          <a:ln w="12700">
            <a:miter lim="400000"/>
          </a:ln>
        </p:spPr>
      </p:pic>
    </p:spTree>
    <p:extLst>
      <p:ext uri="{BB962C8B-B14F-4D97-AF65-F5344CB8AC3E}">
        <p14:creationId xmlns:p14="http://schemas.microsoft.com/office/powerpoint/2010/main" val="3668605877"/>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2"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2"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9"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6" y="4198855"/>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887256235"/>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9" y="846668"/>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177448763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41784190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entered Image">
    <p:spTree>
      <p:nvGrpSpPr>
        <p:cNvPr id="1" name=""/>
        <p:cNvGrpSpPr/>
        <p:nvPr/>
      </p:nvGrpSpPr>
      <p:grpSpPr>
        <a:xfrm>
          <a:off x="0" y="0"/>
          <a:ext cx="0" cy="0"/>
          <a:chOff x="0" y="0"/>
          <a:chExt cx="0" cy="0"/>
        </a:xfrm>
      </p:grpSpPr>
      <p:sp>
        <p:nvSpPr>
          <p:cNvPr id="54" name="Title Text"/>
          <p:cNvSpPr txBox="1">
            <a:spLocks noGrp="1"/>
          </p:cNvSpPr>
          <p:nvPr>
            <p:ph type="title"/>
          </p:nvPr>
        </p:nvSpPr>
        <p:spPr>
          <a:xfrm>
            <a:off x="736600" y="393700"/>
            <a:ext cx="14782800" cy="787400"/>
          </a:xfrm>
          <a:prstGeom prst="rect">
            <a:avLst/>
          </a:prstGeom>
          <a:effectLst>
            <a:outerShdw blurRad="38100" dist="38100" dir="5400000" rotWithShape="0">
              <a:srgbClr val="000000">
                <a:alpha val="90000"/>
              </a:srgbClr>
            </a:outerShdw>
          </a:effectLst>
        </p:spPr>
        <p:txBody>
          <a:bodyPr/>
          <a:lstStyle>
            <a:lvl1pPr algn="ctr">
              <a:lnSpc>
                <a:spcPts val="5400"/>
              </a:lnSpc>
            </a:lvl1pPr>
          </a:lstStyle>
          <a:p>
            <a:r>
              <a:t>Title Text</a:t>
            </a:r>
          </a:p>
        </p:txBody>
      </p:sp>
      <p:sp>
        <p:nvSpPr>
          <p:cNvPr id="55" name="Body Level One…"/>
          <p:cNvSpPr txBox="1">
            <a:spLocks noGrp="1"/>
          </p:cNvSpPr>
          <p:nvPr>
            <p:ph type="body" sz="quarter" idx="1"/>
          </p:nvPr>
        </p:nvSpPr>
        <p:spPr>
          <a:xfrm>
            <a:off x="736600" y="1079500"/>
            <a:ext cx="14782800" cy="889000"/>
          </a:xfrm>
          <a:prstGeom prst="rect">
            <a:avLst/>
          </a:prstGeom>
          <a:effectLst>
            <a:outerShdw blurRad="38100" dist="38100" dir="5400000" rotWithShape="0">
              <a:srgbClr val="000000">
                <a:alpha val="90000"/>
              </a:srgbClr>
            </a:outerShdw>
          </a:effectLst>
        </p:spPr>
        <p:txBody>
          <a:bodyPr/>
          <a:lstStyle>
            <a:lvl1pPr algn="ctr">
              <a:spcBef>
                <a:spcPts val="1300"/>
              </a:spcBef>
              <a:defRPr sz="2600">
                <a:solidFill>
                  <a:srgbClr val="FFFFFF"/>
                </a:solidFill>
              </a:defRPr>
            </a:lvl1pPr>
            <a:lvl2pPr marL="38100" indent="0" algn="ctr">
              <a:buSzTx/>
              <a:buNone/>
              <a:defRPr sz="2600" b="1"/>
            </a:lvl2pPr>
            <a:lvl3pPr marL="0" indent="292100" algn="ctr">
              <a:buSzTx/>
              <a:buNone/>
              <a:defRPr b="1"/>
            </a:lvl3pPr>
            <a:lvl4pPr marL="0" indent="615950" algn="ctr">
              <a:buSzTx/>
              <a:buNone/>
              <a:defRPr sz="2600" b="1"/>
            </a:lvl4pPr>
            <a:lvl5pPr marL="0" indent="895350" algn="ctr">
              <a:buSzTx/>
              <a:buNone/>
              <a:defRPr sz="2600" b="1"/>
            </a:lvl5p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9" y="-160866"/>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9"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0611418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9" y="-160866"/>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3605607"/>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6"/>
            <a:ext cx="3657600" cy="486833"/>
          </a:xfrm>
          <a:prstGeom prst="rect">
            <a:avLst/>
          </a:prstGeom>
        </p:spPr>
        <p:txBody>
          <a:bodyPr/>
          <a:lstStyle/>
          <a:p>
            <a:fld id="{4F6DF5D2-6F09-4539-A6D4-16F389B6E61D}" type="datetime1">
              <a:rPr lang="en-US" smtClean="0">
                <a:solidFill>
                  <a:prstClr val="black">
                    <a:tint val="75000"/>
                  </a:prstClr>
                </a:solidFill>
              </a:rPr>
              <a:p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0" y="8475134"/>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76315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32"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46948410"/>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7" y="3022600"/>
            <a:ext cx="13546667" cy="3098800"/>
          </a:xfrm>
          <a:prstGeom prst="rect">
            <a:avLst/>
          </a:prstGeom>
        </p:spPr>
        <p:txBody>
          <a:bodyPr anchor="ctr"/>
          <a:lstStyle>
            <a:lvl1pPr algn="ctr">
              <a:lnSpc>
                <a:spcPct val="80000"/>
              </a:lnSpc>
              <a:defRPr sz="8667" cap="all">
                <a:solidFill>
                  <a:srgbClr val="FFFFFF"/>
                </a:solidFill>
              </a:defRPr>
            </a:lvl1pPr>
          </a:lstStyle>
          <a:p>
            <a:r>
              <a:t>Title Text</a:t>
            </a:r>
          </a:p>
        </p:txBody>
      </p:sp>
      <p:sp>
        <p:nvSpPr>
          <p:cNvPr id="40" name="Slide Number"/>
          <p:cNvSpPr txBox="1">
            <a:spLocks noGrp="1"/>
          </p:cNvSpPr>
          <p:nvPr>
            <p:ph type="sldNum" sz="quarter" idx="2"/>
          </p:nvPr>
        </p:nvSpPr>
        <p:spPr>
          <a:xfrm>
            <a:off x="15840000" y="120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5802104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1863602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7"/>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45673242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3"/>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7"/>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527137561"/>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0" y="0"/>
            <a:ext cx="8424766"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19" name="Title Text"/>
          <p:cNvSpPr txBox="1">
            <a:spLocks noGrp="1"/>
          </p:cNvSpPr>
          <p:nvPr>
            <p:ph type="title"/>
          </p:nvPr>
        </p:nvSpPr>
        <p:spPr>
          <a:xfrm>
            <a:off x="8805334" y="423334"/>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196499012"/>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0" y="0"/>
            <a:ext cx="8424766"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0" y="8335369"/>
            <a:ext cx="604631" cy="604631"/>
          </a:xfrm>
          <a:prstGeom prst="rect">
            <a:avLst/>
          </a:prstGeom>
          <a:ln w="12700">
            <a:miter lim="400000"/>
          </a:ln>
        </p:spPr>
      </p:pic>
      <p:sp>
        <p:nvSpPr>
          <p:cNvPr id="131" name="Title Text"/>
          <p:cNvSpPr txBox="1">
            <a:spLocks noGrp="1"/>
          </p:cNvSpPr>
          <p:nvPr>
            <p:ph type="title"/>
          </p:nvPr>
        </p:nvSpPr>
        <p:spPr>
          <a:xfrm>
            <a:off x="8805334" y="423334"/>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4" y="1608667"/>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49779851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entered Quote">
    <p:spTree>
      <p:nvGrpSpPr>
        <p:cNvPr id="1" name=""/>
        <p:cNvGrpSpPr/>
        <p:nvPr/>
      </p:nvGrpSpPr>
      <p:grpSpPr>
        <a:xfrm>
          <a:off x="0" y="0"/>
          <a:ext cx="0" cy="0"/>
          <a:chOff x="0" y="0"/>
          <a:chExt cx="0" cy="0"/>
        </a:xfrm>
      </p:grpSpPr>
      <p:sp>
        <p:nvSpPr>
          <p:cNvPr id="63" name="Title Text"/>
          <p:cNvSpPr txBox="1">
            <a:spLocks noGrp="1"/>
          </p:cNvSpPr>
          <p:nvPr>
            <p:ph type="title"/>
          </p:nvPr>
        </p:nvSpPr>
        <p:spPr>
          <a:xfrm>
            <a:off x="863600" y="596900"/>
            <a:ext cx="14528800" cy="4914900"/>
          </a:xfrm>
          <a:prstGeom prst="rect">
            <a:avLst/>
          </a:prstGeom>
        </p:spPr>
        <p:txBody>
          <a:bodyPr anchor="ctr"/>
          <a:lstStyle>
            <a:lvl1pPr algn="ctr">
              <a:lnSpc>
                <a:spcPts val="6700"/>
              </a:lnSpc>
              <a:defRPr sz="5500"/>
            </a:lvl1pPr>
          </a:lstStyle>
          <a:p>
            <a:r>
              <a:t>Title Text</a:t>
            </a:r>
          </a:p>
        </p:txBody>
      </p:sp>
      <p:sp>
        <p:nvSpPr>
          <p:cNvPr id="64"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4000">
                <a:solidFill>
                  <a:srgbClr val="FFFFFF"/>
                </a:solidFill>
              </a:defRPr>
            </a:lvl1pPr>
            <a:lvl2pPr marL="38100" indent="0" algn="ctr">
              <a:spcBef>
                <a:spcPts val="300"/>
              </a:spcBef>
              <a:buSzTx/>
              <a:buNone/>
              <a:defRPr b="1">
                <a:solidFill>
                  <a:srgbClr val="9DA9A9"/>
                </a:solidFill>
              </a:defRPr>
            </a:lvl2pPr>
            <a:lvl3pPr marL="0" indent="292100" algn="ctr">
              <a:buSzTx/>
              <a:buNone/>
              <a:defRPr sz="2400" b="1">
                <a:solidFill>
                  <a:srgbClr val="9DA9A9"/>
                </a:solidFill>
              </a:defRPr>
            </a:lvl3pPr>
            <a:lvl4pPr marL="0" indent="615950" algn="ctr">
              <a:buSzTx/>
              <a:buNone/>
              <a:defRPr sz="2400" b="1">
                <a:solidFill>
                  <a:srgbClr val="9DA9A9"/>
                </a:solidFill>
              </a:defRPr>
            </a:lvl4pPr>
            <a:lvl5pPr marL="0" indent="895350"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1" y="0"/>
            <a:ext cx="7569429" cy="9143870"/>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971247844"/>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0"/>
            <a:ext cx="7569429" cy="9143870"/>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0" y="8335369"/>
            <a:ext cx="604631" cy="604631"/>
          </a:xfrm>
          <a:prstGeom prst="rect">
            <a:avLst/>
          </a:prstGeom>
          <a:ln w="12700">
            <a:miter lim="400000"/>
          </a:ln>
        </p:spPr>
      </p:pic>
      <p:sp>
        <p:nvSpPr>
          <p:cNvPr id="152" name="Title Text"/>
          <p:cNvSpPr txBox="1">
            <a:spLocks noGrp="1"/>
          </p:cNvSpPr>
          <p:nvPr>
            <p:ph type="title"/>
          </p:nvPr>
        </p:nvSpPr>
        <p:spPr>
          <a:xfrm>
            <a:off x="8212667" y="423334"/>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7" y="1608667"/>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96736788"/>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7"/>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1817013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0" y="-42"/>
            <a:ext cx="9144001" cy="9144084"/>
          </a:xfrm>
          <a:prstGeom prst="rect">
            <a:avLst/>
          </a:prstGeom>
          <a:ln w="12700">
            <a:miter lim="400000"/>
          </a:ln>
        </p:spPr>
      </p:pic>
      <p:sp>
        <p:nvSpPr>
          <p:cNvPr id="19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10274511"/>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6" y="1308365"/>
            <a:ext cx="6527323" cy="6527323"/>
          </a:xfrm>
          <a:prstGeom prst="rect">
            <a:avLst/>
          </a:prstGeom>
          <a:ln w="12700">
            <a:miter lim="400000"/>
          </a:ln>
        </p:spPr>
      </p:pic>
      <p:sp>
        <p:nvSpPr>
          <p:cNvPr id="20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24932238"/>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2"/>
            <a:ext cx="6496632" cy="6437197"/>
          </a:xfrm>
          <a:prstGeom prst="rect">
            <a:avLst/>
          </a:prstGeom>
          <a:ln w="12700">
            <a:miter lim="400000"/>
          </a:ln>
        </p:spPr>
      </p:pic>
      <p:sp>
        <p:nvSpPr>
          <p:cNvPr id="21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64210778"/>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8"/>
            <a:ext cx="4731998" cy="6457525"/>
          </a:xfrm>
          <a:prstGeom prst="rect">
            <a:avLst/>
          </a:prstGeom>
          <a:ln w="12700">
            <a:miter lim="400000"/>
          </a:ln>
        </p:spPr>
      </p:pic>
      <p:sp>
        <p:nvSpPr>
          <p:cNvPr id="22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3163022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1" y="1355669"/>
            <a:ext cx="5774201" cy="6432663"/>
          </a:xfrm>
          <a:prstGeom prst="rect">
            <a:avLst/>
          </a:prstGeom>
          <a:ln w="12700">
            <a:miter lim="400000"/>
          </a:ln>
        </p:spPr>
      </p:pic>
      <p:sp>
        <p:nvSpPr>
          <p:cNvPr id="23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33081928"/>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7" y="194733"/>
            <a:ext cx="7069667" cy="9195188"/>
          </a:xfrm>
          <a:prstGeom prst="rect">
            <a:avLst/>
          </a:prstGeom>
          <a:ln w="12700">
            <a:miter lim="400000"/>
          </a:ln>
        </p:spPr>
      </p:pic>
    </p:spTree>
    <p:extLst>
      <p:ext uri="{BB962C8B-B14F-4D97-AF65-F5344CB8AC3E}">
        <p14:creationId xmlns:p14="http://schemas.microsoft.com/office/powerpoint/2010/main" val="3600640518"/>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3"/>
            <a:ext cx="9204688" cy="7112715"/>
          </a:xfrm>
          <a:prstGeom prst="rect">
            <a:avLst/>
          </a:prstGeom>
          <a:ln w="12700">
            <a:miter lim="400000"/>
          </a:ln>
        </p:spPr>
      </p:pic>
      <p:sp>
        <p:nvSpPr>
          <p:cNvPr id="257"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9197748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
    <p:spTree>
      <p:nvGrpSpPr>
        <p:cNvPr id="1" name=""/>
        <p:cNvGrpSpPr/>
        <p:nvPr/>
      </p:nvGrpSpPr>
      <p:grpSpPr>
        <a:xfrm>
          <a:off x="0" y="0"/>
          <a:ext cx="0" cy="0"/>
          <a:chOff x="0" y="0"/>
          <a:chExt cx="0" cy="0"/>
        </a:xfrm>
      </p:grpSpPr>
      <p:sp>
        <p:nvSpPr>
          <p:cNvPr id="11" name="Title Text"/>
          <p:cNvSpPr txBox="1">
            <a:spLocks noGrp="1"/>
          </p:cNvSpPr>
          <p:nvPr>
            <p:ph type="title"/>
          </p:nvPr>
        </p:nvSpPr>
        <p:spPr>
          <a:prstGeom prst="rect">
            <a:avLst/>
          </a:prstGeom>
        </p:spPr>
        <p:txBody>
          <a:bodyPr/>
          <a:lstStyle/>
          <a:p>
            <a:r>
              <a:t>Title Text</a:t>
            </a:r>
          </a:p>
        </p:txBody>
      </p:sp>
      <p:sp>
        <p:nvSpPr>
          <p:cNvPr id="1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3077916"/>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7" y="3164857"/>
            <a:ext cx="7097383" cy="2814287"/>
          </a:xfrm>
          <a:prstGeom prst="rect">
            <a:avLst/>
          </a:prstGeom>
          <a:ln w="12700">
            <a:miter lim="400000"/>
          </a:ln>
        </p:spPr>
      </p:pic>
    </p:spTree>
    <p:extLst>
      <p:ext uri="{BB962C8B-B14F-4D97-AF65-F5344CB8AC3E}">
        <p14:creationId xmlns:p14="http://schemas.microsoft.com/office/powerpoint/2010/main" val="3805326939"/>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4"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4" y="1608667"/>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4" cy="6434667"/>
          </a:xfrm>
          <a:prstGeom prst="rect">
            <a:avLst/>
          </a:prstGeom>
          <a:ln w="12700">
            <a:miter lim="400000"/>
          </a:ln>
        </p:spPr>
      </p:pic>
    </p:spTree>
    <p:extLst>
      <p:ext uri="{BB962C8B-B14F-4D97-AF65-F5344CB8AC3E}">
        <p14:creationId xmlns:p14="http://schemas.microsoft.com/office/powerpoint/2010/main" val="2501316981"/>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1" y="0"/>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0"/>
            <a:ext cx="8133266"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1" y="4572000"/>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1" y="4572000"/>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2000"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5" y="4198854"/>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278887242"/>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7" y="846667"/>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94745080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3" y="4568956"/>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0" y="4568956"/>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7"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0" y="-3044"/>
            <a:ext cx="5418774"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0" y="-3828000"/>
            <a:ext cx="240001" cy="16800000"/>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4" y="4684411"/>
            <a:ext cx="240001" cy="4800001"/>
          </a:xfrm>
          <a:prstGeom prst="rect">
            <a:avLst/>
          </a:prstGeom>
          <a:solidFill>
            <a:srgbClr val="FFFFFF"/>
          </a:solidFill>
          <a:ln w="12700">
            <a:miter lim="400000"/>
          </a:ln>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280500917"/>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2000" y="-160867"/>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7"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824280275"/>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3" y="4568956"/>
            <a:ext cx="5418774"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6"/>
            <a:ext cx="5418774"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0" y="4568956"/>
            <a:ext cx="5418774"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79" y="0"/>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0"/>
            <a:ext cx="8133266" cy="4574963"/>
          </a:xfrm>
          <a:prstGeom prst="rect">
            <a:avLst/>
          </a:prstGeom>
        </p:spPr>
        <p:txBody>
          <a:bodyPr lIns="91439" tIns="45719" rIns="91439" bIns="45719">
            <a:noAutofit/>
          </a:bodyPr>
          <a:lstStyle/>
          <a:p>
            <a:endParaRPr/>
          </a:p>
        </p:txBody>
      </p:sp>
      <p:grpSp>
        <p:nvGrpSpPr>
          <p:cNvPr id="355" name="Group"/>
          <p:cNvGrpSpPr/>
          <p:nvPr/>
        </p:nvGrpSpPr>
        <p:grpSpPr>
          <a:xfrm>
            <a:off x="-272000" y="-160867"/>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61">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3" y="8636000"/>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079141793"/>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1299702947"/>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4"/>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4" y="423334"/>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7" y="1693334"/>
            <a:ext cx="7115517" cy="6818857"/>
          </a:xfrm>
          <a:prstGeom prst="rect">
            <a:avLst/>
          </a:prstGeom>
        </p:spPr>
        <p:txBody>
          <a:bodyPr lIns="50800" tIns="50800" rIns="50800" bIns="50800"/>
          <a:lstStyle>
            <a:lvl1pPr>
              <a:buBlip>
                <a:blip r:embed="rId2"/>
              </a:buBlip>
            </a:lvl1pPr>
            <a:lvl2pPr marL="732729" indent="-309374">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3836185413"/>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815305"/>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1_Centered 1 Line Title">
    <p:spTree>
      <p:nvGrpSpPr>
        <p:cNvPr id="1" name=""/>
        <p:cNvGrpSpPr/>
        <p:nvPr/>
      </p:nvGrpSpPr>
      <p:grpSpPr>
        <a:xfrm>
          <a:off x="0" y="0"/>
          <a:ext cx="0" cy="0"/>
          <a:chOff x="0" y="0"/>
          <a:chExt cx="0" cy="0"/>
        </a:xfrm>
      </p:grpSpPr>
      <p:sp>
        <p:nvSpPr>
          <p:cNvPr id="38" name="Title Text"/>
          <p:cNvSpPr txBox="1">
            <a:spLocks noGrp="1"/>
          </p:cNvSpPr>
          <p:nvPr>
            <p:ph type="title"/>
          </p:nvPr>
        </p:nvSpPr>
        <p:spPr>
          <a:xfrm>
            <a:off x="863600" y="596900"/>
            <a:ext cx="14528800" cy="762000"/>
          </a:xfrm>
          <a:prstGeom prst="rect">
            <a:avLst/>
          </a:prstGeom>
        </p:spPr>
        <p:txBody>
          <a:bodyPr/>
          <a:lstStyle>
            <a:lvl1pPr algn="ctr">
              <a:lnSpc>
                <a:spcPts val="5400"/>
              </a:lnSpc>
              <a:spcBef>
                <a:spcPts val="300"/>
              </a:spcBef>
            </a:lvl1pPr>
          </a:lstStyle>
          <a:p>
            <a:r>
              <a:t>Title Text</a:t>
            </a:r>
          </a:p>
        </p:txBody>
      </p:sp>
      <p:sp>
        <p:nvSpPr>
          <p:cNvPr id="39" name="Body Level One…"/>
          <p:cNvSpPr txBox="1">
            <a:spLocks noGrp="1"/>
          </p:cNvSpPr>
          <p:nvPr>
            <p:ph type="body" sz="quarter" idx="1"/>
          </p:nvPr>
        </p:nvSpPr>
        <p:spPr>
          <a:xfrm>
            <a:off x="863600" y="1270000"/>
            <a:ext cx="14528800" cy="1016000"/>
          </a:xfrm>
          <a:prstGeom prst="rect">
            <a:avLst/>
          </a:prstGeom>
        </p:spPr>
        <p:txBody>
          <a:bodyPr/>
          <a:lstStyle>
            <a:lvl1pPr algn="ctr"/>
            <a:lvl2pPr marL="38099" indent="228594">
              <a:buSzTx/>
              <a:buNone/>
              <a:defRPr sz="3200" b="1"/>
            </a:lvl2pPr>
            <a:lvl3pPr marL="0" indent="457189">
              <a:buSzTx/>
              <a:buNone/>
              <a:defRPr sz="3000" b="1"/>
            </a:lvl3pPr>
            <a:lvl4pPr marL="0" indent="685783">
              <a:buSzTx/>
              <a:buNone/>
              <a:defRPr sz="2600" b="1"/>
            </a:lvl4pPr>
            <a:lvl5pPr marL="0" indent="914377">
              <a:buSzTx/>
              <a:buNone/>
              <a:defRPr b="1"/>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40823297"/>
      </p:ext>
    </p:extLst>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Title or Transition - Green">
    <p:bg>
      <p:bgPr>
        <a:solidFill>
          <a:srgbClr val="8DC63F"/>
        </a:solidFill>
        <a:effectLst/>
      </p:bgPr>
    </p:bg>
    <p:spTree>
      <p:nvGrpSpPr>
        <p:cNvPr id="1" name=""/>
        <p:cNvGrpSpPr/>
        <p:nvPr/>
      </p:nvGrpSpPr>
      <p:grpSpPr>
        <a:xfrm>
          <a:off x="0" y="0"/>
          <a:ext cx="0" cy="0"/>
          <a:chOff x="0" y="0"/>
          <a:chExt cx="0" cy="0"/>
        </a:xfrm>
      </p:grpSpPr>
      <p:sp>
        <p:nvSpPr>
          <p:cNvPr id="31"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32"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0216038"/>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Title or Transition - Grey">
    <p:bg>
      <p:bgPr>
        <a:solidFill>
          <a:srgbClr val="5F5F5F"/>
        </a:solidFill>
        <a:effectLst/>
      </p:bgPr>
    </p:bg>
    <p:spTree>
      <p:nvGrpSpPr>
        <p:cNvPr id="1" name=""/>
        <p:cNvGrpSpPr/>
        <p:nvPr/>
      </p:nvGrpSpPr>
      <p:grpSpPr>
        <a:xfrm>
          <a:off x="0" y="0"/>
          <a:ext cx="0" cy="0"/>
          <a:chOff x="0" y="0"/>
          <a:chExt cx="0" cy="0"/>
        </a:xfrm>
      </p:grpSpPr>
      <p:sp>
        <p:nvSpPr>
          <p:cNvPr id="39" name="Title Text"/>
          <p:cNvSpPr txBox="1">
            <a:spLocks noGrp="1"/>
          </p:cNvSpPr>
          <p:nvPr>
            <p:ph type="title"/>
          </p:nvPr>
        </p:nvSpPr>
        <p:spPr>
          <a:xfrm>
            <a:off x="1354668" y="3022600"/>
            <a:ext cx="13546667" cy="3098800"/>
          </a:xfrm>
          <a:prstGeom prst="rect">
            <a:avLst/>
          </a:prstGeom>
        </p:spPr>
        <p:txBody>
          <a:bodyPr anchor="ctr"/>
          <a:lstStyle>
            <a:lvl1pPr algn="ctr">
              <a:lnSpc>
                <a:spcPct val="80000"/>
              </a:lnSpc>
              <a:defRPr sz="8666" cap="all">
                <a:solidFill>
                  <a:srgbClr val="FFFFFF"/>
                </a:solidFill>
              </a:defRPr>
            </a:lvl1pPr>
          </a:lstStyle>
          <a:p>
            <a:r>
              <a:t>Title Text</a:t>
            </a:r>
          </a:p>
        </p:txBody>
      </p:sp>
      <p:sp>
        <p:nvSpPr>
          <p:cNvPr id="40" name="Slide Number"/>
          <p:cNvSpPr txBox="1">
            <a:spLocks noGrp="1"/>
          </p:cNvSpPr>
          <p:nvPr>
            <p:ph type="sldNum" sz="quarter" idx="2"/>
          </p:nvPr>
        </p:nvSpPr>
        <p:spPr>
          <a:xfrm>
            <a:off x="15840001" y="120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9288403"/>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Bullet Slide">
    <p:spTree>
      <p:nvGrpSpPr>
        <p:cNvPr id="1" name=""/>
        <p:cNvGrpSpPr/>
        <p:nvPr/>
      </p:nvGrpSpPr>
      <p:grpSpPr>
        <a:xfrm>
          <a:off x="0" y="0"/>
          <a:ext cx="0" cy="0"/>
          <a:chOff x="0" y="0"/>
          <a:chExt cx="0" cy="0"/>
        </a:xfrm>
      </p:grpSpPr>
      <p:sp>
        <p:nvSpPr>
          <p:cNvPr id="55" name="Title Text"/>
          <p:cNvSpPr txBox="1">
            <a:spLocks noGrp="1"/>
          </p:cNvSpPr>
          <p:nvPr>
            <p:ph type="title"/>
          </p:nvPr>
        </p:nvSpPr>
        <p:spPr>
          <a:prstGeom prst="rect">
            <a:avLst/>
          </a:prstGeom>
        </p:spPr>
        <p:txBody>
          <a:bodyPr/>
          <a:lstStyle/>
          <a:p>
            <a:r>
              <a:t>Title Text</a:t>
            </a:r>
          </a:p>
        </p:txBody>
      </p:sp>
      <p:sp>
        <p:nvSpPr>
          <p:cNvPr id="56" name="Body Level One…"/>
          <p:cNvSpPr txBox="1">
            <a:spLocks noGrp="1"/>
          </p:cNvSpPr>
          <p:nvPr>
            <p:ph type="body" idx="1"/>
          </p:nvPr>
        </p:nvSpPr>
        <p:spPr>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92226094"/>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Light Text on Dark Photo">
    <p:spTree>
      <p:nvGrpSpPr>
        <p:cNvPr id="1" name=""/>
        <p:cNvGrpSpPr/>
        <p:nvPr/>
      </p:nvGrpSpPr>
      <p:grpSpPr>
        <a:xfrm>
          <a:off x="0" y="0"/>
          <a:ext cx="0" cy="0"/>
          <a:chOff x="0" y="0"/>
          <a:chExt cx="0" cy="0"/>
        </a:xfrm>
      </p:grpSpPr>
      <p:sp>
        <p:nvSpPr>
          <p:cNvPr id="96" name="drought-1675729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97" name="Body Level One…"/>
          <p:cNvSpPr txBox="1">
            <a:spLocks noGrp="1"/>
          </p:cNvSpPr>
          <p:nvPr>
            <p:ph type="body" idx="1"/>
          </p:nvPr>
        </p:nvSpPr>
        <p:spPr>
          <a:xfrm>
            <a:off x="677333" y="1608669"/>
            <a:ext cx="14562667" cy="6465369"/>
          </a:xfrm>
          <a:prstGeom prst="rect">
            <a:avLst/>
          </a:prstGeom>
        </p:spPr>
        <p:txBody>
          <a:bodyPr/>
          <a:lstStyle>
            <a:lvl1pPr>
              <a:buBlip>
                <a:blip r:embed="rId2"/>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 name="Title Text"/>
          <p:cNvSpPr txBox="1">
            <a:spLocks noGrp="1"/>
          </p:cNvSpPr>
          <p:nvPr>
            <p:ph type="title"/>
          </p:nvPr>
        </p:nvSpPr>
        <p:spPr>
          <a:xfrm>
            <a:off x="677333" y="423333"/>
            <a:ext cx="14562667" cy="924000"/>
          </a:xfrm>
          <a:prstGeom prst="rect">
            <a:avLst/>
          </a:prstGeom>
        </p:spPr>
        <p:txBody>
          <a:bodyPr/>
          <a:lstStyle>
            <a:lvl1pPr>
              <a:defRPr>
                <a:solidFill>
                  <a:srgbClr val="FFFFFF"/>
                </a:solidFill>
              </a:defRPr>
            </a:lvl1pPr>
          </a:lstStyle>
          <a:p>
            <a:r>
              <a:t>Title Text</a:t>
            </a:r>
          </a:p>
        </p:txBody>
      </p:sp>
      <p:sp>
        <p:nvSpPr>
          <p:cNvPr id="9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130565392"/>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ark Text on Light Photo">
    <p:spTree>
      <p:nvGrpSpPr>
        <p:cNvPr id="1" name=""/>
        <p:cNvGrpSpPr/>
        <p:nvPr/>
      </p:nvGrpSpPr>
      <p:grpSpPr>
        <a:xfrm>
          <a:off x="0" y="0"/>
          <a:ext cx="0" cy="0"/>
          <a:chOff x="0" y="0"/>
          <a:chExt cx="0" cy="0"/>
        </a:xfrm>
      </p:grpSpPr>
      <p:sp>
        <p:nvSpPr>
          <p:cNvPr id="106" name="iceberg-404966_1920.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07" name="Title Text"/>
          <p:cNvSpPr txBox="1">
            <a:spLocks noGrp="1"/>
          </p:cNvSpPr>
          <p:nvPr>
            <p:ph type="title"/>
          </p:nvPr>
        </p:nvSpPr>
        <p:spPr>
          <a:xfrm>
            <a:off x="677333" y="423334"/>
            <a:ext cx="14562667" cy="923156"/>
          </a:xfrm>
          <a:prstGeom prst="rect">
            <a:avLst/>
          </a:prstGeom>
        </p:spPr>
        <p:txBody>
          <a:bodyPr/>
          <a:lstStyle>
            <a:lvl1pPr>
              <a:defRPr>
                <a:solidFill>
                  <a:srgbClr val="333333"/>
                </a:solidFill>
              </a:defRPr>
            </a:lvl1pPr>
          </a:lstStyle>
          <a:p>
            <a:r>
              <a:t>Title Text</a:t>
            </a:r>
          </a:p>
        </p:txBody>
      </p:sp>
      <p:sp>
        <p:nvSpPr>
          <p:cNvPr id="108" name="Body Level One…"/>
          <p:cNvSpPr txBox="1">
            <a:spLocks noGrp="1"/>
          </p:cNvSpPr>
          <p:nvPr>
            <p:ph type="body" idx="1"/>
          </p:nvPr>
        </p:nvSpPr>
        <p:spPr>
          <a:xfrm>
            <a:off x="677333" y="1608668"/>
            <a:ext cx="14562667" cy="646452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512118317"/>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Half Faded - Light">
    <p:spTree>
      <p:nvGrpSpPr>
        <p:cNvPr id="1" name=""/>
        <p:cNvGrpSpPr/>
        <p:nvPr/>
      </p:nvGrpSpPr>
      <p:grpSpPr>
        <a:xfrm>
          <a:off x="0" y="0"/>
          <a:ext cx="0" cy="0"/>
          <a:chOff x="0" y="0"/>
          <a:chExt cx="0" cy="0"/>
        </a:xfrm>
      </p:grpSpPr>
      <p:sp>
        <p:nvSpPr>
          <p:cNvPr id="116" name="_DSC346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17" name="Rectangle"/>
          <p:cNvSpPr/>
          <p:nvPr/>
        </p:nvSpPr>
        <p:spPr>
          <a:xfrm>
            <a:off x="8128001" y="2"/>
            <a:ext cx="8424767" cy="9430231"/>
          </a:xfrm>
          <a:prstGeom prst="rect">
            <a:avLst/>
          </a:prstGeom>
          <a:solidFill>
            <a:srgbClr val="FFFFFF">
              <a:alpha val="70389"/>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18"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19" name="Title Text"/>
          <p:cNvSpPr txBox="1">
            <a:spLocks noGrp="1"/>
          </p:cNvSpPr>
          <p:nvPr>
            <p:ph type="title"/>
          </p:nvPr>
        </p:nvSpPr>
        <p:spPr>
          <a:xfrm>
            <a:off x="8805336" y="423335"/>
            <a:ext cx="6840001" cy="983995"/>
          </a:xfrm>
          <a:prstGeom prst="rect">
            <a:avLst/>
          </a:prstGeom>
        </p:spPr>
        <p:txBody>
          <a:bodyPr/>
          <a:lstStyle>
            <a:lvl1pPr>
              <a:defRPr>
                <a:solidFill>
                  <a:srgbClr val="333333"/>
                </a:solidFill>
              </a:defRPr>
            </a:lvl1pPr>
          </a:lstStyle>
          <a:p>
            <a:r>
              <a:t>Title Text</a:t>
            </a:r>
          </a:p>
        </p:txBody>
      </p:sp>
      <p:sp>
        <p:nvSpPr>
          <p:cNvPr id="120"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2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284810326"/>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Half Faded - Dark">
    <p:spTree>
      <p:nvGrpSpPr>
        <p:cNvPr id="1" name=""/>
        <p:cNvGrpSpPr/>
        <p:nvPr/>
      </p:nvGrpSpPr>
      <p:grpSpPr>
        <a:xfrm>
          <a:off x="0" y="0"/>
          <a:ext cx="0" cy="0"/>
          <a:chOff x="0" y="0"/>
          <a:chExt cx="0" cy="0"/>
        </a:xfrm>
      </p:grpSpPr>
      <p:sp>
        <p:nvSpPr>
          <p:cNvPr id="128" name="20180626_CRP_PC_0595.jpg"/>
          <p:cNvSpPr>
            <a:spLocks noGrp="1"/>
          </p:cNvSpPr>
          <p:nvPr>
            <p:ph type="pic" idx="13"/>
          </p:nvPr>
        </p:nvSpPr>
        <p:spPr>
          <a:xfrm>
            <a:off x="0" y="0"/>
            <a:ext cx="16256000" cy="9144000"/>
          </a:xfrm>
          <a:prstGeom prst="rect">
            <a:avLst/>
          </a:prstGeom>
        </p:spPr>
        <p:txBody>
          <a:bodyPr lIns="91439" tIns="45719" rIns="91439" bIns="45719">
            <a:noAutofit/>
          </a:bodyPr>
          <a:lstStyle/>
          <a:p>
            <a:endParaRPr/>
          </a:p>
        </p:txBody>
      </p:sp>
      <p:sp>
        <p:nvSpPr>
          <p:cNvPr id="129" name="Rectangle"/>
          <p:cNvSpPr/>
          <p:nvPr/>
        </p:nvSpPr>
        <p:spPr>
          <a:xfrm>
            <a:off x="8128001" y="2"/>
            <a:ext cx="8424767" cy="9430231"/>
          </a:xfrm>
          <a:prstGeom prst="rect">
            <a:avLst/>
          </a:prstGeom>
          <a:solidFill>
            <a:srgbClr val="333333">
              <a:alpha val="70384"/>
            </a:srgbClr>
          </a:solidFill>
          <a:ln w="12700">
            <a:miter lim="400000"/>
          </a:ln>
          <a:effectLst>
            <a:outerShdw blurRad="38100" dist="25400" dir="13494913"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pic>
        <p:nvPicPr>
          <p:cNvPr id="130" name="transparent CRLC logo.png" descr="transparent CRLC logo.png"/>
          <p:cNvPicPr>
            <a:picLocks noChangeAspect="1"/>
          </p:cNvPicPr>
          <p:nvPr/>
        </p:nvPicPr>
        <p:blipFill>
          <a:blip r:embed="rId2">
            <a:alphaModFix amt="60000"/>
          </a:blip>
          <a:stretch>
            <a:fillRect/>
          </a:stretch>
        </p:blipFill>
        <p:spPr>
          <a:xfrm>
            <a:off x="240002" y="8335370"/>
            <a:ext cx="604631" cy="604631"/>
          </a:xfrm>
          <a:prstGeom prst="rect">
            <a:avLst/>
          </a:prstGeom>
          <a:ln w="12700">
            <a:miter lim="400000"/>
          </a:ln>
        </p:spPr>
      </p:pic>
      <p:sp>
        <p:nvSpPr>
          <p:cNvPr id="131" name="Title Text"/>
          <p:cNvSpPr txBox="1">
            <a:spLocks noGrp="1"/>
          </p:cNvSpPr>
          <p:nvPr>
            <p:ph type="title"/>
          </p:nvPr>
        </p:nvSpPr>
        <p:spPr>
          <a:xfrm>
            <a:off x="8805336" y="423335"/>
            <a:ext cx="6840001" cy="983995"/>
          </a:xfrm>
          <a:prstGeom prst="rect">
            <a:avLst/>
          </a:prstGeom>
        </p:spPr>
        <p:txBody>
          <a:bodyPr/>
          <a:lstStyle>
            <a:lvl1pPr>
              <a:defRPr>
                <a:solidFill>
                  <a:srgbClr val="FFFFFF"/>
                </a:solidFill>
              </a:defRPr>
            </a:lvl1pPr>
          </a:lstStyle>
          <a:p>
            <a:r>
              <a:t>Title Text</a:t>
            </a:r>
          </a:p>
        </p:txBody>
      </p:sp>
      <p:sp>
        <p:nvSpPr>
          <p:cNvPr id="132"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133" name="Body Level One…"/>
          <p:cNvSpPr txBox="1">
            <a:spLocks noGrp="1"/>
          </p:cNvSpPr>
          <p:nvPr>
            <p:ph type="body" sz="half" idx="1"/>
          </p:nvPr>
        </p:nvSpPr>
        <p:spPr>
          <a:xfrm>
            <a:off x="8805336" y="1608669"/>
            <a:ext cx="6840001" cy="6726703"/>
          </a:xfrm>
          <a:prstGeom prst="rect">
            <a:avLst/>
          </a:prstGeom>
        </p:spPr>
        <p:txBody>
          <a:bodyPr/>
          <a:lstStyle>
            <a:lvl1pPr>
              <a:buBlip>
                <a:blip r:embed="rId3"/>
              </a:buBlip>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1020233561"/>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Photo/Bullets (R)">
    <p:spTree>
      <p:nvGrpSpPr>
        <p:cNvPr id="1" name=""/>
        <p:cNvGrpSpPr/>
        <p:nvPr/>
      </p:nvGrpSpPr>
      <p:grpSpPr>
        <a:xfrm>
          <a:off x="0" y="0"/>
          <a:ext cx="0" cy="0"/>
          <a:chOff x="0" y="0"/>
          <a:chExt cx="0" cy="0"/>
        </a:xfrm>
      </p:grpSpPr>
      <p:sp>
        <p:nvSpPr>
          <p:cNvPr id="140" name="656.jpg"/>
          <p:cNvSpPr>
            <a:spLocks noGrp="1"/>
          </p:cNvSpPr>
          <p:nvPr>
            <p:ph type="pic" idx="13"/>
          </p:nvPr>
        </p:nvSpPr>
        <p:spPr>
          <a:xfrm>
            <a:off x="8694982" y="1"/>
            <a:ext cx="7569429" cy="9143871"/>
          </a:xfrm>
          <a:prstGeom prst="rect">
            <a:avLst/>
          </a:prstGeom>
        </p:spPr>
        <p:txBody>
          <a:bodyPr lIns="91439" tIns="45719" rIns="91439" bIns="45719">
            <a:noAutofit/>
          </a:bodyPr>
          <a:lstStyle/>
          <a:p>
            <a:endParaRPr/>
          </a:p>
        </p:txBody>
      </p:sp>
      <p:sp>
        <p:nvSpPr>
          <p:cNvPr id="141"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42"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4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017880734"/>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x">
  <p:cSld name="Photo/Bullets (L)">
    <p:spTree>
      <p:nvGrpSpPr>
        <p:cNvPr id="1" name=""/>
        <p:cNvGrpSpPr/>
        <p:nvPr/>
      </p:nvGrpSpPr>
      <p:grpSpPr>
        <a:xfrm>
          <a:off x="0" y="0"/>
          <a:ext cx="0" cy="0"/>
          <a:chOff x="0" y="0"/>
          <a:chExt cx="0" cy="0"/>
        </a:xfrm>
      </p:grpSpPr>
      <p:sp>
        <p:nvSpPr>
          <p:cNvPr id="150" name="4273523149_903d6751f2_o.jpg"/>
          <p:cNvSpPr>
            <a:spLocks noGrp="1"/>
          </p:cNvSpPr>
          <p:nvPr>
            <p:ph type="pic" idx="13"/>
          </p:nvPr>
        </p:nvSpPr>
        <p:spPr>
          <a:xfrm>
            <a:off x="0" y="1"/>
            <a:ext cx="7569429" cy="9143871"/>
          </a:xfrm>
          <a:prstGeom prst="rect">
            <a:avLst/>
          </a:prstGeom>
        </p:spPr>
        <p:txBody>
          <a:bodyPr lIns="91439" tIns="45719" rIns="91439" bIns="45719">
            <a:noAutofit/>
          </a:bodyPr>
          <a:lstStyle/>
          <a:p>
            <a:endParaRPr/>
          </a:p>
        </p:txBody>
      </p:sp>
      <p:pic>
        <p:nvPicPr>
          <p:cNvPr id="151" name="transparent CRLC logo.png" descr="transparent CRLC logo.png"/>
          <p:cNvPicPr>
            <a:picLocks noChangeAspect="1"/>
          </p:cNvPicPr>
          <p:nvPr/>
        </p:nvPicPr>
        <p:blipFill>
          <a:blip r:embed="rId2">
            <a:alphaModFix amt="80862"/>
          </a:blip>
          <a:stretch>
            <a:fillRect/>
          </a:stretch>
        </p:blipFill>
        <p:spPr>
          <a:xfrm>
            <a:off x="240002" y="8335370"/>
            <a:ext cx="604631" cy="604631"/>
          </a:xfrm>
          <a:prstGeom prst="rect">
            <a:avLst/>
          </a:prstGeom>
          <a:ln w="12700">
            <a:miter lim="400000"/>
          </a:ln>
        </p:spPr>
      </p:pic>
      <p:sp>
        <p:nvSpPr>
          <p:cNvPr id="152" name="Title Text"/>
          <p:cNvSpPr txBox="1">
            <a:spLocks noGrp="1"/>
          </p:cNvSpPr>
          <p:nvPr>
            <p:ph type="title"/>
          </p:nvPr>
        </p:nvSpPr>
        <p:spPr>
          <a:xfrm>
            <a:off x="8212669" y="423335"/>
            <a:ext cx="7569465" cy="1058333"/>
          </a:xfrm>
          <a:prstGeom prst="rect">
            <a:avLst/>
          </a:prstGeom>
        </p:spPr>
        <p:txBody>
          <a:bodyPr/>
          <a:lstStyle/>
          <a:p>
            <a:r>
              <a:t>Title Text</a:t>
            </a:r>
          </a:p>
        </p:txBody>
      </p:sp>
      <p:sp>
        <p:nvSpPr>
          <p:cNvPr id="153" name="Body Level One…"/>
          <p:cNvSpPr txBox="1">
            <a:spLocks noGrp="1"/>
          </p:cNvSpPr>
          <p:nvPr>
            <p:ph type="body" sz="half" idx="1"/>
          </p:nvPr>
        </p:nvSpPr>
        <p:spPr>
          <a:xfrm>
            <a:off x="8212669" y="1608669"/>
            <a:ext cx="7569465" cy="6726703"/>
          </a:xfrm>
          <a:prstGeom prst="rect">
            <a:avLst/>
          </a:prstGeom>
        </p:spPr>
        <p:txBody>
          <a:bodyPr/>
          <a:lstStyle>
            <a:lvl1pPr>
              <a:buBlip>
                <a:blip r:embed="rId3"/>
              </a:buBlip>
            </a:lvl1pPr>
          </a:lstStyle>
          <a:p>
            <a:r>
              <a:t>Body Level One</a:t>
            </a:r>
          </a:p>
          <a:p>
            <a:pPr lvl="1"/>
            <a:r>
              <a:t>Body Level Two</a:t>
            </a:r>
          </a:p>
          <a:p>
            <a:pPr lvl="2"/>
            <a:r>
              <a:t>Body Level Three</a:t>
            </a:r>
          </a:p>
          <a:p>
            <a:pPr lvl="3"/>
            <a:r>
              <a:t>Body Level Four</a:t>
            </a:r>
          </a:p>
          <a:p>
            <a:pPr lvl="4"/>
            <a:r>
              <a:t>Body Level Five</a:t>
            </a:r>
          </a:p>
        </p:txBody>
      </p:sp>
      <p:sp>
        <p:nvSpPr>
          <p:cNvPr id="154"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76192471"/>
      </p:ext>
    </p:extLst>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Bottom 335">
    <p:spTree>
      <p:nvGrpSpPr>
        <p:cNvPr id="1" name=""/>
        <p:cNvGrpSpPr/>
        <p:nvPr/>
      </p:nvGrpSpPr>
      <p:grpSpPr>
        <a:xfrm>
          <a:off x="0" y="0"/>
          <a:ext cx="0" cy="0"/>
          <a:chOff x="0" y="0"/>
          <a:chExt cx="0" cy="0"/>
        </a:xfrm>
      </p:grpSpPr>
      <p:sp>
        <p:nvSpPr>
          <p:cNvPr id="171" name="u3qfwpdgrvy-sugar-bee.jpg"/>
          <p:cNvSpPr>
            <a:spLocks noGrp="1"/>
          </p:cNvSpPr>
          <p:nvPr>
            <p:ph type="pic" sz="half" idx="13"/>
          </p:nvPr>
        </p:nvSpPr>
        <p:spPr>
          <a:xfrm>
            <a:off x="-8411" y="5751495"/>
            <a:ext cx="16272821" cy="3392376"/>
          </a:xfrm>
          <a:prstGeom prst="rect">
            <a:avLst/>
          </a:prstGeom>
        </p:spPr>
        <p:txBody>
          <a:bodyPr lIns="91439" tIns="45719" rIns="91439" bIns="45719">
            <a:noAutofit/>
          </a:bodyPr>
          <a:lstStyle/>
          <a:p>
            <a:endParaRPr/>
          </a:p>
        </p:txBody>
      </p:sp>
      <p:sp>
        <p:nvSpPr>
          <p:cNvPr id="172" name="Title Text"/>
          <p:cNvSpPr txBox="1">
            <a:spLocks noGrp="1"/>
          </p:cNvSpPr>
          <p:nvPr>
            <p:ph type="title"/>
          </p:nvPr>
        </p:nvSpPr>
        <p:spPr>
          <a:xfrm>
            <a:off x="677333" y="423333"/>
            <a:ext cx="14562667" cy="924000"/>
          </a:xfrm>
          <a:prstGeom prst="rect">
            <a:avLst/>
          </a:prstGeom>
        </p:spPr>
        <p:txBody>
          <a:bodyPr/>
          <a:lstStyle/>
          <a:p>
            <a:r>
              <a:t>Title Text</a:t>
            </a:r>
          </a:p>
        </p:txBody>
      </p:sp>
      <p:sp>
        <p:nvSpPr>
          <p:cNvPr id="173" name="Body Level One…"/>
          <p:cNvSpPr txBox="1">
            <a:spLocks noGrp="1"/>
          </p:cNvSpPr>
          <p:nvPr>
            <p:ph type="body" sz="half" idx="1"/>
          </p:nvPr>
        </p:nvSpPr>
        <p:spPr>
          <a:xfrm>
            <a:off x="677333" y="1608669"/>
            <a:ext cx="14562667" cy="3881495"/>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174"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437098581"/>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50403776"/>
      </p:ext>
    </p:extLst>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General Renewable Energy">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19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196" name="icon-clean energy_green.ai" descr="icon-clean energy_green.ai"/>
          <p:cNvPicPr>
            <a:picLocks noChangeAspect="1"/>
          </p:cNvPicPr>
          <p:nvPr/>
        </p:nvPicPr>
        <p:blipFill>
          <a:blip r:embed="rId3"/>
          <a:stretch>
            <a:fillRect/>
          </a:stretch>
        </p:blipFill>
        <p:spPr>
          <a:xfrm>
            <a:off x="7890781" y="-42"/>
            <a:ext cx="9144001" cy="9144084"/>
          </a:xfrm>
          <a:prstGeom prst="rect">
            <a:avLst/>
          </a:prstGeom>
          <a:ln w="12700">
            <a:miter lim="400000"/>
          </a:ln>
        </p:spPr>
      </p:pic>
      <p:sp>
        <p:nvSpPr>
          <p:cNvPr id="19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955121"/>
      </p:ext>
    </p:extLst>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General People">
    <p:spTree>
      <p:nvGrpSpPr>
        <p:cNvPr id="1" name=""/>
        <p:cNvGrpSpPr/>
        <p:nvPr/>
      </p:nvGrpSpPr>
      <p:grpSpPr>
        <a:xfrm>
          <a:off x="0" y="0"/>
          <a:ext cx="0" cy="0"/>
          <a:chOff x="0" y="0"/>
          <a:chExt cx="0" cy="0"/>
        </a:xfrm>
      </p:grpSpPr>
      <p:sp>
        <p:nvSpPr>
          <p:cNvPr id="20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0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06" name="icon-people_green.ai" descr="icon-people_green.ai"/>
          <p:cNvPicPr>
            <a:picLocks noChangeAspect="1"/>
          </p:cNvPicPr>
          <p:nvPr/>
        </p:nvPicPr>
        <p:blipFill>
          <a:blip r:embed="rId3"/>
          <a:srcRect/>
          <a:stretch>
            <a:fillRect/>
          </a:stretch>
        </p:blipFill>
        <p:spPr>
          <a:xfrm>
            <a:off x="9117857" y="1308365"/>
            <a:ext cx="6527323" cy="6527323"/>
          </a:xfrm>
          <a:prstGeom prst="rect">
            <a:avLst/>
          </a:prstGeom>
          <a:ln w="12700">
            <a:miter lim="400000"/>
          </a:ln>
        </p:spPr>
      </p:pic>
      <p:sp>
        <p:nvSpPr>
          <p:cNvPr id="20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11883646"/>
      </p:ext>
    </p:extLst>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General Globe">
    <p:spTree>
      <p:nvGrpSpPr>
        <p:cNvPr id="1" name=""/>
        <p:cNvGrpSpPr/>
        <p:nvPr/>
      </p:nvGrpSpPr>
      <p:grpSpPr>
        <a:xfrm>
          <a:off x="0" y="0"/>
          <a:ext cx="0" cy="0"/>
          <a:chOff x="0" y="0"/>
          <a:chExt cx="0" cy="0"/>
        </a:xfrm>
      </p:grpSpPr>
      <p:sp>
        <p:nvSpPr>
          <p:cNvPr id="21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1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16" name="icon-world_green.ai" descr="icon-world_green.ai"/>
          <p:cNvPicPr>
            <a:picLocks noChangeAspect="1"/>
          </p:cNvPicPr>
          <p:nvPr/>
        </p:nvPicPr>
        <p:blipFill>
          <a:blip r:embed="rId3"/>
          <a:stretch>
            <a:fillRect/>
          </a:stretch>
        </p:blipFill>
        <p:spPr>
          <a:xfrm>
            <a:off x="9008067" y="1353403"/>
            <a:ext cx="6496632" cy="6437197"/>
          </a:xfrm>
          <a:prstGeom prst="rect">
            <a:avLst/>
          </a:prstGeom>
          <a:ln w="12700">
            <a:miter lim="400000"/>
          </a:ln>
        </p:spPr>
      </p:pic>
      <p:sp>
        <p:nvSpPr>
          <p:cNvPr id="21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52306116"/>
      </p:ext>
    </p:extLst>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General Corps">
    <p:spTree>
      <p:nvGrpSpPr>
        <p:cNvPr id="1" name=""/>
        <p:cNvGrpSpPr/>
        <p:nvPr/>
      </p:nvGrpSpPr>
      <p:grpSpPr>
        <a:xfrm>
          <a:off x="0" y="0"/>
          <a:ext cx="0" cy="0"/>
          <a:chOff x="0" y="0"/>
          <a:chExt cx="0" cy="0"/>
        </a:xfrm>
      </p:grpSpPr>
      <p:sp>
        <p:nvSpPr>
          <p:cNvPr id="22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2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26" name="LeadershipCorps-logo.ai" descr="LeadershipCorps-logo.ai"/>
          <p:cNvPicPr>
            <a:picLocks noChangeAspect="1"/>
          </p:cNvPicPr>
          <p:nvPr/>
        </p:nvPicPr>
        <p:blipFill>
          <a:blip r:embed="rId3"/>
          <a:stretch>
            <a:fillRect/>
          </a:stretch>
        </p:blipFill>
        <p:spPr>
          <a:xfrm>
            <a:off x="10112802" y="1343239"/>
            <a:ext cx="4731999" cy="6457525"/>
          </a:xfrm>
          <a:prstGeom prst="rect">
            <a:avLst/>
          </a:prstGeom>
          <a:ln w="12700">
            <a:miter lim="400000"/>
          </a:ln>
        </p:spPr>
      </p:pic>
      <p:sp>
        <p:nvSpPr>
          <p:cNvPr id="22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6684036"/>
      </p:ext>
    </p:extLst>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General 24 Hours">
    <p:spTree>
      <p:nvGrpSpPr>
        <p:cNvPr id="1" name=""/>
        <p:cNvGrpSpPr/>
        <p:nvPr/>
      </p:nvGrpSpPr>
      <p:grpSpPr>
        <a:xfrm>
          <a:off x="0" y="0"/>
          <a:ext cx="0" cy="0"/>
          <a:chOff x="0" y="0"/>
          <a:chExt cx="0" cy="0"/>
        </a:xfrm>
      </p:grpSpPr>
      <p:sp>
        <p:nvSpPr>
          <p:cNvPr id="23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3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36" name="24HrsReality-logo-2012.png" descr="24HrsReality-logo-2012.png"/>
          <p:cNvPicPr>
            <a:picLocks noChangeAspect="1"/>
          </p:cNvPicPr>
          <p:nvPr/>
        </p:nvPicPr>
        <p:blipFill>
          <a:blip r:embed="rId3"/>
          <a:stretch>
            <a:fillRect/>
          </a:stretch>
        </p:blipFill>
        <p:spPr>
          <a:xfrm>
            <a:off x="9591702" y="1355670"/>
            <a:ext cx="5774201" cy="6432663"/>
          </a:xfrm>
          <a:prstGeom prst="rect">
            <a:avLst/>
          </a:prstGeom>
          <a:ln w="12700">
            <a:miter lim="400000"/>
          </a:ln>
        </p:spPr>
      </p:pic>
      <p:sp>
        <p:nvSpPr>
          <p:cNvPr id="23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14940734"/>
      </p:ext>
    </p:extLst>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General CSN">
    <p:spTree>
      <p:nvGrpSpPr>
        <p:cNvPr id="1" name=""/>
        <p:cNvGrpSpPr/>
        <p:nvPr/>
      </p:nvGrpSpPr>
      <p:grpSpPr>
        <a:xfrm>
          <a:off x="0" y="0"/>
          <a:ext cx="0" cy="0"/>
          <a:chOff x="0" y="0"/>
          <a:chExt cx="0" cy="0"/>
        </a:xfrm>
      </p:grpSpPr>
      <p:sp>
        <p:nvSpPr>
          <p:cNvPr id="24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4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4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47" name="CSN_Logo_vert_CR.png" descr="CSN_Logo_vert_CR.png"/>
          <p:cNvPicPr>
            <a:picLocks noChangeAspect="1"/>
          </p:cNvPicPr>
          <p:nvPr/>
        </p:nvPicPr>
        <p:blipFill>
          <a:blip r:embed="rId3"/>
          <a:stretch>
            <a:fillRect/>
          </a:stretch>
        </p:blipFill>
        <p:spPr>
          <a:xfrm>
            <a:off x="8949268" y="194734"/>
            <a:ext cx="7069667" cy="9195188"/>
          </a:xfrm>
          <a:prstGeom prst="rect">
            <a:avLst/>
          </a:prstGeom>
          <a:ln w="12700">
            <a:miter lim="400000"/>
          </a:ln>
        </p:spPr>
      </p:pic>
    </p:spTree>
    <p:extLst>
      <p:ext uri="{BB962C8B-B14F-4D97-AF65-F5344CB8AC3E}">
        <p14:creationId xmlns:p14="http://schemas.microsoft.com/office/powerpoint/2010/main" val="2758267147"/>
      </p:ext>
    </p:extLst>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General 100%">
    <p:spTree>
      <p:nvGrpSpPr>
        <p:cNvPr id="1" name=""/>
        <p:cNvGrpSpPr/>
        <p:nvPr/>
      </p:nvGrpSpPr>
      <p:grpSpPr>
        <a:xfrm>
          <a:off x="0" y="0"/>
          <a:ext cx="0" cy="0"/>
          <a:chOff x="0" y="0"/>
          <a:chExt cx="0" cy="0"/>
        </a:xfrm>
      </p:grpSpPr>
      <p:sp>
        <p:nvSpPr>
          <p:cNvPr id="25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5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pic>
        <p:nvPicPr>
          <p:cNvPr id="256" name="100Committed-Final.png" descr="100Committed-Final.png"/>
          <p:cNvPicPr>
            <a:picLocks noChangeAspect="1"/>
          </p:cNvPicPr>
          <p:nvPr/>
        </p:nvPicPr>
        <p:blipFill>
          <a:blip r:embed="rId3"/>
          <a:stretch>
            <a:fillRect/>
          </a:stretch>
        </p:blipFill>
        <p:spPr>
          <a:xfrm>
            <a:off x="7876457" y="1015644"/>
            <a:ext cx="9204688" cy="7112715"/>
          </a:xfrm>
          <a:prstGeom prst="rect">
            <a:avLst/>
          </a:prstGeom>
          <a:ln w="12700">
            <a:miter lim="400000"/>
          </a:ln>
        </p:spPr>
      </p:pic>
      <p:sp>
        <p:nvSpPr>
          <p:cNvPr id="257"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61203588"/>
      </p:ext>
    </p:extLst>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General Pricing Pollution">
    <p:spTree>
      <p:nvGrpSpPr>
        <p:cNvPr id="1" name=""/>
        <p:cNvGrpSpPr/>
        <p:nvPr/>
      </p:nvGrpSpPr>
      <p:grpSpPr>
        <a:xfrm>
          <a:off x="0" y="0"/>
          <a:ext cx="0" cy="0"/>
          <a:chOff x="0" y="0"/>
          <a:chExt cx="0" cy="0"/>
        </a:xfrm>
      </p:grpSpPr>
      <p:sp>
        <p:nvSpPr>
          <p:cNvPr id="26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6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6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67" name="PricingPollutionLogo.png" descr="PricingPollutionLogo.png"/>
          <p:cNvPicPr>
            <a:picLocks noChangeAspect="1"/>
          </p:cNvPicPr>
          <p:nvPr/>
        </p:nvPicPr>
        <p:blipFill>
          <a:blip r:embed="rId3"/>
          <a:stretch>
            <a:fillRect/>
          </a:stretch>
        </p:blipFill>
        <p:spPr>
          <a:xfrm>
            <a:off x="8564838" y="3164858"/>
            <a:ext cx="7097383" cy="2814287"/>
          </a:xfrm>
          <a:prstGeom prst="rect">
            <a:avLst/>
          </a:prstGeom>
          <a:ln w="12700">
            <a:miter lim="400000"/>
          </a:ln>
        </p:spPr>
      </p:pic>
    </p:spTree>
    <p:extLst>
      <p:ext uri="{BB962C8B-B14F-4D97-AF65-F5344CB8AC3E}">
        <p14:creationId xmlns:p14="http://schemas.microsoft.com/office/powerpoint/2010/main" val="3790060612"/>
      </p:ext>
    </p:extLst>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General Campus Corps">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677336" y="423333"/>
            <a:ext cx="7569465" cy="924000"/>
          </a:xfrm>
          <a:prstGeom prst="rect">
            <a:avLst/>
          </a:prstGeom>
        </p:spPr>
        <p:txBody>
          <a:bodyPr/>
          <a:lstStyle/>
          <a:p>
            <a:r>
              <a:t>Title Text</a:t>
            </a:r>
          </a:p>
        </p:txBody>
      </p:sp>
      <p:sp>
        <p:nvSpPr>
          <p:cNvPr id="275" name="Body Level One…"/>
          <p:cNvSpPr txBox="1">
            <a:spLocks noGrp="1"/>
          </p:cNvSpPr>
          <p:nvPr>
            <p:ph type="body" sz="half" idx="1"/>
          </p:nvPr>
        </p:nvSpPr>
        <p:spPr>
          <a:xfrm>
            <a:off x="677336" y="1608669"/>
            <a:ext cx="7569465" cy="6726703"/>
          </a:xfrm>
          <a:prstGeom prst="rect">
            <a:avLst/>
          </a:prstGeom>
        </p:spPr>
        <p:txBody>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276" name="Slide Number"/>
          <p:cNvSpPr txBox="1">
            <a:spLocks noGrp="1"/>
          </p:cNvSpPr>
          <p:nvPr>
            <p:ph type="sldNum" sz="quarter" idx="2"/>
          </p:nvPr>
        </p:nvSpPr>
        <p:spPr>
          <a:xfrm>
            <a:off x="15790334" y="8636001"/>
            <a:ext cx="373500" cy="369268"/>
          </a:xfrm>
          <a:prstGeom prst="rect">
            <a:avLst/>
          </a:prstGeom>
        </p:spPr>
        <p:txBody>
          <a:bodyPr/>
          <a:lstStyle/>
          <a:p>
            <a:fld id="{86CB4B4D-7CA3-9044-876B-883B54F8677D}" type="slidenum">
              <a:rPr/>
              <a:pPr/>
              <a:t>‹#›</a:t>
            </a:fld>
            <a:endParaRPr/>
          </a:p>
        </p:txBody>
      </p:sp>
      <p:pic>
        <p:nvPicPr>
          <p:cNvPr id="277" name="CampusCorps_Final_Vertical.png" descr="CampusCorps_Final_Vertical.png"/>
          <p:cNvPicPr>
            <a:picLocks noChangeAspect="1"/>
          </p:cNvPicPr>
          <p:nvPr/>
        </p:nvPicPr>
        <p:blipFill>
          <a:blip r:embed="rId3"/>
          <a:stretch>
            <a:fillRect/>
          </a:stretch>
        </p:blipFill>
        <p:spPr>
          <a:xfrm>
            <a:off x="9475790" y="1754685"/>
            <a:ext cx="5663175" cy="6434667"/>
          </a:xfrm>
          <a:prstGeom prst="rect">
            <a:avLst/>
          </a:prstGeom>
          <a:ln w="12700">
            <a:miter lim="400000"/>
          </a:ln>
        </p:spPr>
      </p:pic>
    </p:spTree>
    <p:extLst>
      <p:ext uri="{BB962C8B-B14F-4D97-AF65-F5344CB8AC3E}">
        <p14:creationId xmlns:p14="http://schemas.microsoft.com/office/powerpoint/2010/main" val="1547753977"/>
      </p:ext>
    </p:extLst>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Photo Title - 4">
    <p:spTree>
      <p:nvGrpSpPr>
        <p:cNvPr id="1" name=""/>
        <p:cNvGrpSpPr/>
        <p:nvPr/>
      </p:nvGrpSpPr>
      <p:grpSpPr>
        <a:xfrm>
          <a:off x="0" y="0"/>
          <a:ext cx="0" cy="0"/>
          <a:chOff x="0" y="0"/>
          <a:chExt cx="0" cy="0"/>
        </a:xfrm>
      </p:grpSpPr>
      <p:sp>
        <p:nvSpPr>
          <p:cNvPr id="284" name="CR-Pittsburgh-Wed-458.jpg"/>
          <p:cNvSpPr>
            <a:spLocks noGrp="1"/>
          </p:cNvSpPr>
          <p:nvPr>
            <p:ph type="pic" sz="half" idx="13"/>
          </p:nvPr>
        </p:nvSpPr>
        <p:spPr>
          <a:xfrm>
            <a:off x="8133292" y="1"/>
            <a:ext cx="8133267" cy="4574963"/>
          </a:xfrm>
          <a:prstGeom prst="rect">
            <a:avLst/>
          </a:prstGeom>
        </p:spPr>
        <p:txBody>
          <a:bodyPr lIns="91439" tIns="45719" rIns="91439" bIns="45719">
            <a:noAutofit/>
          </a:bodyPr>
          <a:lstStyle/>
          <a:p>
            <a:endParaRPr/>
          </a:p>
        </p:txBody>
      </p:sp>
      <p:sp>
        <p:nvSpPr>
          <p:cNvPr id="285" name="CR-Pittsburgh-Tues-227.jpg"/>
          <p:cNvSpPr>
            <a:spLocks noGrp="1"/>
          </p:cNvSpPr>
          <p:nvPr>
            <p:ph type="pic" sz="half" idx="14"/>
          </p:nvPr>
        </p:nvSpPr>
        <p:spPr>
          <a:xfrm>
            <a:off x="0" y="1"/>
            <a:ext cx="8133267" cy="4574963"/>
          </a:xfrm>
          <a:prstGeom prst="rect">
            <a:avLst/>
          </a:prstGeom>
        </p:spPr>
        <p:txBody>
          <a:bodyPr lIns="91439" tIns="45719" rIns="91439" bIns="45719">
            <a:noAutofit/>
          </a:bodyPr>
          <a:lstStyle/>
          <a:p>
            <a:endParaRPr/>
          </a:p>
        </p:txBody>
      </p:sp>
      <p:sp>
        <p:nvSpPr>
          <p:cNvPr id="286" name="CR-SEATTLE-STIAN-CARD5-114.jpg"/>
          <p:cNvSpPr>
            <a:spLocks noGrp="1"/>
          </p:cNvSpPr>
          <p:nvPr>
            <p:ph type="pic" sz="half" idx="15"/>
          </p:nvPr>
        </p:nvSpPr>
        <p:spPr>
          <a:xfrm>
            <a:off x="8133292" y="4572001"/>
            <a:ext cx="8133267" cy="4574963"/>
          </a:xfrm>
          <a:prstGeom prst="rect">
            <a:avLst/>
          </a:prstGeom>
        </p:spPr>
        <p:txBody>
          <a:bodyPr lIns="91439" tIns="45719" rIns="91439" bIns="45719">
            <a:noAutofit/>
          </a:bodyPr>
          <a:lstStyle/>
          <a:p>
            <a:endParaRPr/>
          </a:p>
        </p:txBody>
      </p:sp>
      <p:sp>
        <p:nvSpPr>
          <p:cNvPr id="287" name="CR-Pittsburgh-Wed-783.jpg"/>
          <p:cNvSpPr>
            <a:spLocks noGrp="1"/>
          </p:cNvSpPr>
          <p:nvPr>
            <p:ph type="pic" sz="half" idx="16"/>
          </p:nvPr>
        </p:nvSpPr>
        <p:spPr>
          <a:xfrm>
            <a:off x="0" y="4572001"/>
            <a:ext cx="8133267" cy="4574963"/>
          </a:xfrm>
          <a:prstGeom prst="rect">
            <a:avLst/>
          </a:prstGeom>
        </p:spPr>
        <p:txBody>
          <a:bodyPr lIns="91439" tIns="45719" rIns="91439" bIns="45719">
            <a:noAutofit/>
          </a:bodyPr>
          <a:lstStyle/>
          <a:p>
            <a:endParaRPr/>
          </a:p>
        </p:txBody>
      </p:sp>
      <p:grpSp>
        <p:nvGrpSpPr>
          <p:cNvPr id="290" name="Group"/>
          <p:cNvGrpSpPr/>
          <p:nvPr/>
        </p:nvGrpSpPr>
        <p:grpSpPr>
          <a:xfrm>
            <a:off x="-271999" y="-468000"/>
            <a:ext cx="16800001" cy="10080000"/>
            <a:chOff x="0" y="0"/>
            <a:chExt cx="25199999" cy="15119999"/>
          </a:xfrm>
        </p:grpSpPr>
        <p:sp>
          <p:nvSpPr>
            <p:cNvPr id="288" name="Rectangle"/>
            <p:cNvSpPr/>
            <p:nvPr/>
          </p:nvSpPr>
          <p:spPr>
            <a:xfrm>
              <a:off x="12420000" y="0"/>
              <a:ext cx="360001" cy="1512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289" name="Rectangle"/>
            <p:cNvSpPr/>
            <p:nvPr/>
          </p:nvSpPr>
          <p:spPr>
            <a:xfrm rot="16200000">
              <a:off x="12420000" y="-5040001"/>
              <a:ext cx="360001" cy="25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291"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292" name="Title Text"/>
          <p:cNvSpPr txBox="1">
            <a:spLocks noGrp="1"/>
          </p:cNvSpPr>
          <p:nvPr>
            <p:ph type="title"/>
          </p:nvPr>
        </p:nvSpPr>
        <p:spPr>
          <a:xfrm>
            <a:off x="5807246" y="4198855"/>
            <a:ext cx="4641511" cy="746293"/>
          </a:xfrm>
          <a:prstGeom prst="rect">
            <a:avLst/>
          </a:prstGeom>
          <a:solidFill>
            <a:srgbClr val="FFFFFF"/>
          </a:solidFill>
        </p:spPr>
        <p:txBody>
          <a:bodyPr anchor="ctr"/>
          <a:lstStyle>
            <a:lvl1pPr algn="ctr">
              <a:defRPr sz="4000">
                <a:solidFill>
                  <a:srgbClr val="333333"/>
                </a:solidFill>
              </a:defRPr>
            </a:lvl1pPr>
          </a:lstStyle>
          <a:p>
            <a:r>
              <a:t>Title Text</a:t>
            </a:r>
          </a:p>
        </p:txBody>
      </p:sp>
    </p:spTree>
    <p:extLst>
      <p:ext uri="{BB962C8B-B14F-4D97-AF65-F5344CB8AC3E}">
        <p14:creationId xmlns:p14="http://schemas.microsoft.com/office/powerpoint/2010/main" val="1644938540"/>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4_Centered Quote">
    <p:spTree>
      <p:nvGrpSpPr>
        <p:cNvPr id="1" name=""/>
        <p:cNvGrpSpPr/>
        <p:nvPr/>
      </p:nvGrpSpPr>
      <p:grpSpPr>
        <a:xfrm>
          <a:off x="0" y="0"/>
          <a:ext cx="0" cy="0"/>
          <a:chOff x="0" y="0"/>
          <a:chExt cx="0" cy="0"/>
        </a:xfrm>
      </p:grpSpPr>
      <p:sp>
        <p:nvSpPr>
          <p:cNvPr id="81" name="Title Text"/>
          <p:cNvSpPr txBox="1">
            <a:spLocks noGrp="1"/>
          </p:cNvSpPr>
          <p:nvPr>
            <p:ph type="title"/>
          </p:nvPr>
        </p:nvSpPr>
        <p:spPr>
          <a:xfrm>
            <a:off x="863600" y="596901"/>
            <a:ext cx="14528800" cy="4914900"/>
          </a:xfrm>
          <a:prstGeom prst="rect">
            <a:avLst/>
          </a:prstGeom>
        </p:spPr>
        <p:txBody>
          <a:bodyPr anchor="ctr"/>
          <a:lstStyle>
            <a:lvl1pPr algn="ctr">
              <a:lnSpc>
                <a:spcPts val="5500"/>
              </a:lnSpc>
            </a:lvl1pPr>
          </a:lstStyle>
          <a:p>
            <a:r>
              <a:t>Title Text</a:t>
            </a:r>
          </a:p>
        </p:txBody>
      </p:sp>
      <p:sp>
        <p:nvSpPr>
          <p:cNvPr id="82" name="Body Level One…"/>
          <p:cNvSpPr txBox="1">
            <a:spLocks noGrp="1"/>
          </p:cNvSpPr>
          <p:nvPr>
            <p:ph type="body" sz="half" idx="1"/>
          </p:nvPr>
        </p:nvSpPr>
        <p:spPr>
          <a:xfrm>
            <a:off x="1041400" y="5664200"/>
            <a:ext cx="14173200" cy="2870200"/>
          </a:xfrm>
          <a:prstGeom prst="rect">
            <a:avLst/>
          </a:prstGeom>
        </p:spPr>
        <p:txBody>
          <a:bodyPr/>
          <a:lstStyle>
            <a:lvl1pPr algn="ctr">
              <a:lnSpc>
                <a:spcPct val="110000"/>
              </a:lnSpc>
              <a:spcBef>
                <a:spcPts val="1300"/>
              </a:spcBef>
              <a:defRPr sz="3000">
                <a:solidFill>
                  <a:srgbClr val="FFFFFF"/>
                </a:solidFill>
              </a:defRPr>
            </a:lvl1pPr>
            <a:lvl2pPr marL="38099" indent="0" algn="ctr">
              <a:spcBef>
                <a:spcPts val="300"/>
              </a:spcBef>
              <a:buSzTx/>
              <a:buNone/>
              <a:defRPr sz="2400" b="1">
                <a:solidFill>
                  <a:srgbClr val="9DA9A9"/>
                </a:solidFill>
              </a:defRPr>
            </a:lvl2pPr>
            <a:lvl3pPr marL="0" indent="292093" algn="ctr">
              <a:buSzTx/>
              <a:buNone/>
              <a:defRPr sz="2400" b="1">
                <a:solidFill>
                  <a:srgbClr val="9DA9A9"/>
                </a:solidFill>
              </a:defRPr>
            </a:lvl3pPr>
            <a:lvl4pPr marL="0" indent="615935" algn="ctr">
              <a:buSzTx/>
              <a:buNone/>
              <a:defRPr sz="2400" b="1">
                <a:solidFill>
                  <a:srgbClr val="9DA9A9"/>
                </a:solidFill>
              </a:defRPr>
            </a:lvl4pPr>
            <a:lvl5pPr marL="0" indent="895328" algn="ctr">
              <a:buSzTx/>
              <a:buNone/>
              <a:defRPr sz="2400" b="1">
                <a:solidFill>
                  <a:srgbClr val="9DA9A9"/>
                </a:solidFill>
              </a:defRPr>
            </a:lvl5p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9479287"/>
      </p:ext>
    </p:extLst>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x">
  <p:cSld name="Photo Title - 4(a)">
    <p:spTree>
      <p:nvGrpSpPr>
        <p:cNvPr id="1" name=""/>
        <p:cNvGrpSpPr/>
        <p:nvPr/>
      </p:nvGrpSpPr>
      <p:grpSpPr>
        <a:xfrm>
          <a:off x="0" y="0"/>
          <a:ext cx="0" cy="0"/>
          <a:chOff x="0" y="0"/>
          <a:chExt cx="0" cy="0"/>
        </a:xfrm>
      </p:grpSpPr>
      <p:sp>
        <p:nvSpPr>
          <p:cNvPr id="299" name="Rectangle"/>
          <p:cNvSpPr/>
          <p:nvPr/>
        </p:nvSpPr>
        <p:spPr>
          <a:xfrm>
            <a:off x="-152400" y="-117068"/>
            <a:ext cx="5999395"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0"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01"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02"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03"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04"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5"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6"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07" name="Title Text"/>
          <p:cNvSpPr txBox="1">
            <a:spLocks noGrp="1"/>
          </p:cNvSpPr>
          <p:nvPr>
            <p:ph type="title"/>
          </p:nvPr>
        </p:nvSpPr>
        <p:spPr>
          <a:xfrm>
            <a:off x="846669" y="846668"/>
            <a:ext cx="3941881" cy="2965939"/>
          </a:xfrm>
          <a:prstGeom prst="rect">
            <a:avLst/>
          </a:prstGeom>
        </p:spPr>
        <p:txBody>
          <a:bodyPr/>
          <a:lstStyle>
            <a:lvl1pPr>
              <a:defRPr>
                <a:solidFill>
                  <a:srgbClr val="FFFFFF"/>
                </a:solidFill>
              </a:defRPr>
            </a:lvl1pPr>
          </a:lstStyle>
          <a:p>
            <a:r>
              <a:t>Title Text</a:t>
            </a:r>
          </a:p>
        </p:txBody>
      </p:sp>
    </p:spTree>
    <p:extLst>
      <p:ext uri="{BB962C8B-B14F-4D97-AF65-F5344CB8AC3E}">
        <p14:creationId xmlns:p14="http://schemas.microsoft.com/office/powerpoint/2010/main" val="913578854"/>
      </p:ext>
    </p:extLst>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x">
  <p:cSld name="Photo - 4">
    <p:spTree>
      <p:nvGrpSpPr>
        <p:cNvPr id="1" name=""/>
        <p:cNvGrpSpPr/>
        <p:nvPr/>
      </p:nvGrpSpPr>
      <p:grpSpPr>
        <a:xfrm>
          <a:off x="0" y="0"/>
          <a:ext cx="0" cy="0"/>
          <a:chOff x="0" y="0"/>
          <a:chExt cx="0" cy="0"/>
        </a:xfrm>
      </p:grpSpPr>
      <p:sp>
        <p:nvSpPr>
          <p:cNvPr id="314" name="_AS_1867.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15" name="20170429_as_ClimateRealityMarch_0771.jpg"/>
          <p:cNvSpPr>
            <a:spLocks noGrp="1"/>
          </p:cNvSpPr>
          <p:nvPr>
            <p:ph type="pic" sz="half" idx="14"/>
          </p:nvPr>
        </p:nvSpPr>
        <p:spPr>
          <a:xfrm>
            <a:off x="1" y="4568957"/>
            <a:ext cx="10850049" cy="4574963"/>
          </a:xfrm>
          <a:prstGeom prst="rect">
            <a:avLst/>
          </a:prstGeom>
        </p:spPr>
        <p:txBody>
          <a:bodyPr lIns="91439" tIns="45719" rIns="91439" bIns="45719">
            <a:noAutofit/>
          </a:bodyPr>
          <a:lstStyle/>
          <a:p>
            <a:endParaRPr/>
          </a:p>
        </p:txBody>
      </p:sp>
      <p:sp>
        <p:nvSpPr>
          <p:cNvPr id="316" name="20170429_as_ClimateRealityMarch_0692.jpg"/>
          <p:cNvSpPr>
            <a:spLocks noGrp="1"/>
          </p:cNvSpPr>
          <p:nvPr>
            <p:ph type="pic" sz="half" idx="15"/>
          </p:nvPr>
        </p:nvSpPr>
        <p:spPr>
          <a:xfrm>
            <a:off x="5418668" y="-3044"/>
            <a:ext cx="10845315" cy="4574963"/>
          </a:xfrm>
          <a:prstGeom prst="rect">
            <a:avLst/>
          </a:prstGeom>
        </p:spPr>
        <p:txBody>
          <a:bodyPr lIns="91439" tIns="45719" rIns="91439" bIns="45719">
            <a:noAutofit/>
          </a:bodyPr>
          <a:lstStyle/>
          <a:p>
            <a:endParaRPr/>
          </a:p>
        </p:txBody>
      </p:sp>
      <p:sp>
        <p:nvSpPr>
          <p:cNvPr id="317" name="_AS_1314.jpg"/>
          <p:cNvSpPr>
            <a:spLocks noGrp="1"/>
          </p:cNvSpPr>
          <p:nvPr>
            <p:ph type="pic" sz="quarter" idx="16"/>
          </p:nvPr>
        </p:nvSpPr>
        <p:spPr>
          <a:xfrm>
            <a:off x="1" y="-3044"/>
            <a:ext cx="5418775" cy="4574963"/>
          </a:xfrm>
          <a:prstGeom prst="rect">
            <a:avLst/>
          </a:prstGeom>
        </p:spPr>
        <p:txBody>
          <a:bodyPr lIns="91439" tIns="45719" rIns="91439" bIns="45719">
            <a:noAutofit/>
          </a:bodyPr>
          <a:lstStyle/>
          <a:p>
            <a:endParaRPr/>
          </a:p>
        </p:txBody>
      </p:sp>
      <p:sp>
        <p:nvSpPr>
          <p:cNvPr id="318"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
        <p:nvSpPr>
          <p:cNvPr id="319" name="Rectangle"/>
          <p:cNvSpPr/>
          <p:nvPr/>
        </p:nvSpPr>
        <p:spPr>
          <a:xfrm>
            <a:off x="5418667" y="-115589"/>
            <a:ext cx="240000"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0" name="Rectangle"/>
          <p:cNvSpPr/>
          <p:nvPr/>
        </p:nvSpPr>
        <p:spPr>
          <a:xfrm rot="16200000">
            <a:off x="8008001" y="-3828000"/>
            <a:ext cx="240001" cy="16800000"/>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1" name="Rectangle"/>
          <p:cNvSpPr/>
          <p:nvPr/>
        </p:nvSpPr>
        <p:spPr>
          <a:xfrm>
            <a:off x="10717336" y="4684413"/>
            <a:ext cx="240001" cy="4800001"/>
          </a:xfrm>
          <a:prstGeom prst="rect">
            <a:avLst/>
          </a:prstGeom>
          <a:solidFill>
            <a:srgbClr val="FFFFFF"/>
          </a:solidFill>
          <a:ln w="12700">
            <a:miter lim="400000"/>
          </a:ln>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Tree>
    <p:extLst>
      <p:ext uri="{BB962C8B-B14F-4D97-AF65-F5344CB8AC3E}">
        <p14:creationId xmlns:p14="http://schemas.microsoft.com/office/powerpoint/2010/main" val="3429542934"/>
      </p:ext>
    </p:extLst>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x">
  <p:cSld name="Photo Title - 5">
    <p:spTree>
      <p:nvGrpSpPr>
        <p:cNvPr id="1" name=""/>
        <p:cNvGrpSpPr/>
        <p:nvPr/>
      </p:nvGrpSpPr>
      <p:grpSpPr>
        <a:xfrm>
          <a:off x="0" y="0"/>
          <a:ext cx="0" cy="0"/>
          <a:chOff x="0" y="0"/>
          <a:chExt cx="0" cy="0"/>
        </a:xfrm>
      </p:grpSpPr>
      <p:sp>
        <p:nvSpPr>
          <p:cNvPr id="328" name="Rectangle"/>
          <p:cNvSpPr/>
          <p:nvPr/>
        </p:nvSpPr>
        <p:spPr>
          <a:xfrm>
            <a:off x="-152400" y="-117068"/>
            <a:ext cx="8436439" cy="4728767"/>
          </a:xfrm>
          <a:prstGeom prst="rect">
            <a:avLst/>
          </a:prstGeom>
          <a:solidFill>
            <a:srgbClr val="8DC63F"/>
          </a:solidFill>
          <a:ln w="12700">
            <a:miter lim="400000"/>
          </a:ln>
          <a:effectLst>
            <a:outerShdw blurRad="38100" dist="25400" dir="5400000" rotWithShape="0">
              <a:srgbClr val="000000">
                <a:alpha val="50000"/>
              </a:srgbClr>
            </a:outerShdw>
          </a:effectLst>
        </p:spPr>
        <p:txBody>
          <a:bodyPr lIns="33867" tIns="33867" rIns="33867" bIns="33867" anchor="ct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29"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30" name="electricity-1330214.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31" name="american-public-power-association-419672.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32"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grpSp>
        <p:nvGrpSpPr>
          <p:cNvPr id="337" name="Group"/>
          <p:cNvGrpSpPr/>
          <p:nvPr/>
        </p:nvGrpSpPr>
        <p:grpSpPr>
          <a:xfrm>
            <a:off x="-271999" y="-160866"/>
            <a:ext cx="16800001" cy="9600001"/>
            <a:chOff x="0" y="0"/>
            <a:chExt cx="25199999" cy="14400000"/>
          </a:xfrm>
        </p:grpSpPr>
        <p:sp>
          <p:nvSpPr>
            <p:cNvPr id="333"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4"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5"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36"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38" name="Title Text"/>
          <p:cNvSpPr txBox="1">
            <a:spLocks noGrp="1"/>
          </p:cNvSpPr>
          <p:nvPr>
            <p:ph type="title"/>
          </p:nvPr>
        </p:nvSpPr>
        <p:spPr>
          <a:xfrm>
            <a:off x="846669" y="846667"/>
            <a:ext cx="6438305" cy="3089328"/>
          </a:xfrm>
          <a:prstGeom prst="rect">
            <a:avLst/>
          </a:prstGeom>
        </p:spPr>
        <p:txBody>
          <a:bodyPr/>
          <a:lstStyle>
            <a:lvl1pPr>
              <a:defRPr>
                <a:solidFill>
                  <a:srgbClr val="FFFFFF"/>
                </a:solidFill>
              </a:defRPr>
            </a:lvl1pPr>
          </a:lstStyle>
          <a:p>
            <a:r>
              <a:t>Title Text</a:t>
            </a:r>
          </a:p>
        </p:txBody>
      </p:sp>
      <p:sp>
        <p:nvSpPr>
          <p:cNvPr id="339"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1877025127"/>
      </p:ext>
    </p:extLst>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x">
  <p:cSld name="Photo - 5">
    <p:spTree>
      <p:nvGrpSpPr>
        <p:cNvPr id="1" name=""/>
        <p:cNvGrpSpPr/>
        <p:nvPr/>
      </p:nvGrpSpPr>
      <p:grpSpPr>
        <a:xfrm>
          <a:off x="0" y="0"/>
          <a:ext cx="0" cy="0"/>
          <a:chOff x="0" y="0"/>
          <a:chExt cx="0" cy="0"/>
        </a:xfrm>
      </p:grpSpPr>
      <p:sp>
        <p:nvSpPr>
          <p:cNvPr id="346" name="andreas-gucklhorn-285561-unsplash.jpg"/>
          <p:cNvSpPr>
            <a:spLocks noGrp="1"/>
          </p:cNvSpPr>
          <p:nvPr>
            <p:ph type="pic" sz="quarter" idx="13"/>
          </p:nvPr>
        </p:nvSpPr>
        <p:spPr>
          <a:xfrm>
            <a:off x="10837334" y="4568957"/>
            <a:ext cx="5418775" cy="4574963"/>
          </a:xfrm>
          <a:prstGeom prst="rect">
            <a:avLst/>
          </a:prstGeom>
        </p:spPr>
        <p:txBody>
          <a:bodyPr lIns="91439" tIns="45719" rIns="91439" bIns="45719">
            <a:noAutofit/>
          </a:bodyPr>
          <a:lstStyle/>
          <a:p>
            <a:endParaRPr/>
          </a:p>
        </p:txBody>
      </p:sp>
      <p:sp>
        <p:nvSpPr>
          <p:cNvPr id="347" name="solarpark-1288842.jpg"/>
          <p:cNvSpPr>
            <a:spLocks noGrp="1"/>
          </p:cNvSpPr>
          <p:nvPr>
            <p:ph type="pic" sz="quarter" idx="14"/>
          </p:nvPr>
        </p:nvSpPr>
        <p:spPr>
          <a:xfrm>
            <a:off x="5418667" y="4568957"/>
            <a:ext cx="5418775" cy="4574963"/>
          </a:xfrm>
          <a:prstGeom prst="rect">
            <a:avLst/>
          </a:prstGeom>
        </p:spPr>
        <p:txBody>
          <a:bodyPr lIns="91439" tIns="45719" rIns="91439" bIns="45719">
            <a:noAutofit/>
          </a:bodyPr>
          <a:lstStyle/>
          <a:p>
            <a:endParaRPr/>
          </a:p>
        </p:txBody>
      </p:sp>
      <p:sp>
        <p:nvSpPr>
          <p:cNvPr id="348" name="electricity-1330214.jpg"/>
          <p:cNvSpPr>
            <a:spLocks noGrp="1"/>
          </p:cNvSpPr>
          <p:nvPr>
            <p:ph type="pic" sz="quarter" idx="15"/>
          </p:nvPr>
        </p:nvSpPr>
        <p:spPr>
          <a:xfrm>
            <a:off x="1" y="4568957"/>
            <a:ext cx="5418775" cy="4574963"/>
          </a:xfrm>
          <a:prstGeom prst="rect">
            <a:avLst/>
          </a:prstGeom>
        </p:spPr>
        <p:txBody>
          <a:bodyPr lIns="91439" tIns="45719" rIns="91439" bIns="45719">
            <a:noAutofit/>
          </a:bodyPr>
          <a:lstStyle/>
          <a:p>
            <a:endParaRPr/>
          </a:p>
        </p:txBody>
      </p:sp>
      <p:sp>
        <p:nvSpPr>
          <p:cNvPr id="349" name="jason-blackeye-107478-unsplash.jpg"/>
          <p:cNvSpPr>
            <a:spLocks noGrp="1"/>
          </p:cNvSpPr>
          <p:nvPr>
            <p:ph type="pic" sz="half" idx="16"/>
          </p:nvPr>
        </p:nvSpPr>
        <p:spPr>
          <a:xfrm>
            <a:off x="8129880" y="1"/>
            <a:ext cx="8133267" cy="4574963"/>
          </a:xfrm>
          <a:prstGeom prst="rect">
            <a:avLst/>
          </a:prstGeom>
        </p:spPr>
        <p:txBody>
          <a:bodyPr lIns="91439" tIns="45719" rIns="91439" bIns="45719">
            <a:noAutofit/>
          </a:bodyPr>
          <a:lstStyle/>
          <a:p>
            <a:endParaRPr/>
          </a:p>
        </p:txBody>
      </p:sp>
      <p:sp>
        <p:nvSpPr>
          <p:cNvPr id="350" name="american-public-power-association-419672.jpg"/>
          <p:cNvSpPr>
            <a:spLocks noGrp="1"/>
          </p:cNvSpPr>
          <p:nvPr>
            <p:ph type="pic" sz="half" idx="17"/>
          </p:nvPr>
        </p:nvSpPr>
        <p:spPr>
          <a:xfrm>
            <a:off x="0" y="1"/>
            <a:ext cx="8133267" cy="4574963"/>
          </a:xfrm>
          <a:prstGeom prst="rect">
            <a:avLst/>
          </a:prstGeom>
        </p:spPr>
        <p:txBody>
          <a:bodyPr lIns="91439" tIns="45719" rIns="91439" bIns="45719">
            <a:noAutofit/>
          </a:bodyPr>
          <a:lstStyle/>
          <a:p>
            <a:endParaRPr/>
          </a:p>
        </p:txBody>
      </p:sp>
      <p:grpSp>
        <p:nvGrpSpPr>
          <p:cNvPr id="355" name="Group"/>
          <p:cNvGrpSpPr/>
          <p:nvPr/>
        </p:nvGrpSpPr>
        <p:grpSpPr>
          <a:xfrm>
            <a:off x="-271999" y="-160866"/>
            <a:ext cx="16800001" cy="9600001"/>
            <a:chOff x="0" y="0"/>
            <a:chExt cx="25199999" cy="14400000"/>
          </a:xfrm>
        </p:grpSpPr>
        <p:sp>
          <p:nvSpPr>
            <p:cNvPr id="351" name="Rectangle"/>
            <p:cNvSpPr/>
            <p:nvPr/>
          </p:nvSpPr>
          <p:spPr>
            <a:xfrm>
              <a:off x="12420000" y="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2" name="Rectangle"/>
            <p:cNvSpPr/>
            <p:nvPr/>
          </p:nvSpPr>
          <p:spPr>
            <a:xfrm rot="16200000">
              <a:off x="12420000" y="-5500700"/>
              <a:ext cx="360001" cy="25200000"/>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3" name="Rectangle"/>
            <p:cNvSpPr/>
            <p:nvPr/>
          </p:nvSpPr>
          <p:spPr>
            <a:xfrm>
              <a:off x="8356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sp>
          <p:nvSpPr>
            <p:cNvPr id="354" name="Rectangle"/>
            <p:cNvSpPr/>
            <p:nvPr/>
          </p:nvSpPr>
          <p:spPr>
            <a:xfrm>
              <a:off x="16484000" y="7200000"/>
              <a:ext cx="360001" cy="7200001"/>
            </a:xfrm>
            <a:prstGeom prst="rect">
              <a:avLst/>
            </a:prstGeom>
            <a:solidFill>
              <a:srgbClr val="FFFFFF"/>
            </a:solidFill>
            <a:ln w="12700" cap="flat">
              <a:noFill/>
              <a:miter lim="400000"/>
            </a:ln>
            <a:effectLst/>
          </p:spPr>
          <p:txBody>
            <a:bodyPr wrap="square" lIns="50800" tIns="50800" rIns="50800" bIns="50800" numCol="1" anchor="ctr">
              <a:noAutofit/>
            </a:bodyPr>
            <a:lstStyle/>
            <a:p>
              <a:pPr algn="ctr" defTabSz="550348">
                <a:defRPr sz="3200" b="0" cap="none">
                  <a:solidFill>
                    <a:srgbClr val="FFFFFF"/>
                  </a:solidFill>
                  <a:latin typeface="Helvetica Light"/>
                  <a:ea typeface="Helvetica Light"/>
                  <a:cs typeface="Helvetica Light"/>
                  <a:sym typeface="Helvetica Light"/>
                </a:defRPr>
              </a:pPr>
              <a:endParaRPr sz="2133" b="0">
                <a:latin typeface="Helvetica Light"/>
                <a:ea typeface="Helvetica Light"/>
                <a:cs typeface="Helvetica Light"/>
                <a:sym typeface="Helvetica Light"/>
              </a:endParaRPr>
            </a:p>
          </p:txBody>
        </p:sp>
      </p:grpSp>
      <p:sp>
        <p:nvSpPr>
          <p:cNvPr id="356" name="Slide Number"/>
          <p:cNvSpPr txBox="1">
            <a:spLocks noGrp="1"/>
          </p:cNvSpPr>
          <p:nvPr>
            <p:ph type="sldNum" sz="quarter" idx="2"/>
          </p:nvPr>
        </p:nvSpPr>
        <p:spPr>
          <a:xfrm>
            <a:off x="15790334" y="8636001"/>
            <a:ext cx="373500" cy="369268"/>
          </a:xfrm>
          <a:prstGeom prst="rect">
            <a:avLst/>
          </a:prstGeom>
        </p:spPr>
        <p:txBody>
          <a:bodyPr/>
          <a:lstStyle>
            <a:lvl1pPr>
              <a:defRPr>
                <a:solidFill>
                  <a:srgbClr val="FFFFFF"/>
                </a:solidFill>
              </a:defRPr>
            </a:lvl1pPr>
          </a:lstStyle>
          <a:p>
            <a:fld id="{86CB4B4D-7CA3-9044-876B-883B54F8677D}" type="slidenum">
              <a:rPr/>
              <a:pPr/>
              <a:t>‹#›</a:t>
            </a:fld>
            <a:endParaRPr/>
          </a:p>
        </p:txBody>
      </p:sp>
    </p:spTree>
    <p:extLst>
      <p:ext uri="{BB962C8B-B14F-4D97-AF65-F5344CB8AC3E}">
        <p14:creationId xmlns:p14="http://schemas.microsoft.com/office/powerpoint/2010/main" val="3749744663"/>
      </p:ext>
    </p:extLst>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117600" y="8475136"/>
            <a:ext cx="3657600" cy="486833"/>
          </a:xfrm>
          <a:prstGeom prst="rect">
            <a:avLst/>
          </a:prstGeom>
        </p:spPr>
        <p:txBody>
          <a:bodyPr/>
          <a:lstStyle/>
          <a:p>
            <a:fld id="{4F6DF5D2-6F09-4539-A6D4-16F389B6E61D}" type="datetime1">
              <a:rPr lang="en-US" smtClean="0">
                <a:solidFill>
                  <a:prstClr val="black">
                    <a:tint val="75000"/>
                  </a:prstClr>
                </a:solidFill>
              </a:rPr>
              <a:pPr/>
              <a:t>11/13/2023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14950850" y="8475134"/>
            <a:ext cx="373500" cy="369268"/>
          </a:xfrm>
          <a:prstGeom prst="rect">
            <a:avLst/>
          </a:prstGeom>
        </p:spPr>
        <p:txBody>
          <a:bodyPr/>
          <a:lstStyle/>
          <a:p>
            <a:fld id="{A04702AD-217A-4700-B907-9A8ADF03395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31418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Title (blue bar) 1/2 column + 1/2 image">
  <p:cSld name="Title (blue bar) 1/2 column + 1/2 image">
    <p:spTree>
      <p:nvGrpSpPr>
        <p:cNvPr id="1" name="Shape 37"/>
        <p:cNvGrpSpPr/>
        <p:nvPr/>
      </p:nvGrpSpPr>
      <p:grpSpPr>
        <a:xfrm>
          <a:off x="0" y="0"/>
          <a:ext cx="0" cy="0"/>
          <a:chOff x="0" y="0"/>
          <a:chExt cx="0" cy="0"/>
        </a:xfrm>
      </p:grpSpPr>
      <p:sp>
        <p:nvSpPr>
          <p:cNvPr id="38" name="Google Shape;38;p7"/>
          <p:cNvSpPr txBox="1">
            <a:spLocks noGrp="1"/>
          </p:cNvSpPr>
          <p:nvPr>
            <p:ph type="body" idx="1"/>
          </p:nvPr>
        </p:nvSpPr>
        <p:spPr>
          <a:xfrm>
            <a:off x="554133" y="2324622"/>
            <a:ext cx="6134400" cy="6073600"/>
          </a:xfrm>
          <a:prstGeom prst="rect">
            <a:avLst/>
          </a:prstGeom>
          <a:noFill/>
          <a:ln>
            <a:noFill/>
          </a:ln>
        </p:spPr>
        <p:txBody>
          <a:bodyPr spcFirstLastPara="1" wrap="square" lIns="91425" tIns="91425" rIns="91425" bIns="91425" anchor="t" anchorCtr="0">
            <a:noAutofit/>
          </a:bodyPr>
          <a:lstStyle>
            <a:lvl1pPr marL="812810" lvl="0" indent="-677342" algn="l">
              <a:lnSpc>
                <a:spcPct val="113000"/>
              </a:lnSpc>
              <a:spcBef>
                <a:spcPts val="0"/>
              </a:spcBef>
              <a:spcAft>
                <a:spcPts val="0"/>
              </a:spcAft>
              <a:buSzPts val="2400"/>
              <a:buChar char="●"/>
              <a:defRPr/>
            </a:lvl1pPr>
            <a:lvl2pPr marL="1625620" lvl="1" indent="-609608" algn="l">
              <a:lnSpc>
                <a:spcPct val="115000"/>
              </a:lnSpc>
              <a:spcBef>
                <a:spcPts val="3200"/>
              </a:spcBef>
              <a:spcAft>
                <a:spcPts val="0"/>
              </a:spcAft>
              <a:buSzPts val="1800"/>
              <a:buChar char="○"/>
              <a:defRPr/>
            </a:lvl2pPr>
            <a:lvl3pPr marL="2438430" lvl="2" indent="-609608" algn="l">
              <a:lnSpc>
                <a:spcPct val="115000"/>
              </a:lnSpc>
              <a:spcBef>
                <a:spcPts val="2844"/>
              </a:spcBef>
              <a:spcAft>
                <a:spcPts val="0"/>
              </a:spcAft>
              <a:buSzPts val="1800"/>
              <a:buChar char="■"/>
              <a:defRPr/>
            </a:lvl3pPr>
            <a:lvl4pPr marL="3251241" lvl="3" indent="-609608" algn="l">
              <a:lnSpc>
                <a:spcPct val="115000"/>
              </a:lnSpc>
              <a:spcBef>
                <a:spcPts val="2844"/>
              </a:spcBef>
              <a:spcAft>
                <a:spcPts val="0"/>
              </a:spcAft>
              <a:buSzPts val="1800"/>
              <a:buChar char="●"/>
              <a:defRPr/>
            </a:lvl4pPr>
            <a:lvl5pPr marL="4064051" lvl="4" indent="-609608" algn="l">
              <a:lnSpc>
                <a:spcPct val="115000"/>
              </a:lnSpc>
              <a:spcBef>
                <a:spcPts val="2844"/>
              </a:spcBef>
              <a:spcAft>
                <a:spcPts val="0"/>
              </a:spcAft>
              <a:buSzPts val="1800"/>
              <a:buChar char="○"/>
              <a:defRPr/>
            </a:lvl5pPr>
            <a:lvl6pPr marL="4876861" lvl="5" indent="-564452" algn="l">
              <a:lnSpc>
                <a:spcPct val="115000"/>
              </a:lnSpc>
              <a:spcBef>
                <a:spcPts val="2844"/>
              </a:spcBef>
              <a:spcAft>
                <a:spcPts val="0"/>
              </a:spcAft>
              <a:buSzPts val="1400"/>
              <a:buChar char="■"/>
              <a:defRPr/>
            </a:lvl6pPr>
            <a:lvl7pPr marL="5689671" lvl="6" indent="-564452" algn="l">
              <a:lnSpc>
                <a:spcPct val="115000"/>
              </a:lnSpc>
              <a:spcBef>
                <a:spcPts val="2844"/>
              </a:spcBef>
              <a:spcAft>
                <a:spcPts val="0"/>
              </a:spcAft>
              <a:buSzPts val="1400"/>
              <a:buChar char="●"/>
              <a:defRPr/>
            </a:lvl7pPr>
            <a:lvl8pPr marL="6502481" lvl="7" indent="-564452" algn="l">
              <a:lnSpc>
                <a:spcPct val="115000"/>
              </a:lnSpc>
              <a:spcBef>
                <a:spcPts val="2844"/>
              </a:spcBef>
              <a:spcAft>
                <a:spcPts val="0"/>
              </a:spcAft>
              <a:buSzPts val="1400"/>
              <a:buChar char="○"/>
              <a:defRPr/>
            </a:lvl8pPr>
            <a:lvl9pPr marL="7315291" lvl="8" indent="-564452" algn="l">
              <a:lnSpc>
                <a:spcPct val="115000"/>
              </a:lnSpc>
              <a:spcBef>
                <a:spcPts val="2844"/>
              </a:spcBef>
              <a:spcAft>
                <a:spcPts val="2844"/>
              </a:spcAft>
              <a:buSzPts val="1400"/>
              <a:buChar char="■"/>
              <a:defRPr/>
            </a:lvl9pPr>
          </a:lstStyle>
          <a:p>
            <a:endParaRPr/>
          </a:p>
        </p:txBody>
      </p:sp>
      <p:sp>
        <p:nvSpPr>
          <p:cNvPr id="39" name="Google Shape;39;p7"/>
          <p:cNvSpPr/>
          <p:nvPr/>
        </p:nvSpPr>
        <p:spPr>
          <a:xfrm>
            <a:off x="0" y="0"/>
            <a:ext cx="16256000" cy="1905600"/>
          </a:xfrm>
          <a:prstGeom prst="rect">
            <a:avLst/>
          </a:prstGeom>
          <a:gradFill>
            <a:gsLst>
              <a:gs pos="0">
                <a:srgbClr val="0081C7"/>
              </a:gs>
              <a:gs pos="100000">
                <a:srgbClr val="00B7E4"/>
              </a:gs>
            </a:gsLst>
            <a:lin ang="18900044" scaled="0"/>
          </a:gradFill>
          <a:ln>
            <a:noFill/>
          </a:ln>
        </p:spPr>
        <p:txBody>
          <a:bodyPr spcFirstLastPara="1" wrap="square" lIns="162533" tIns="162533" rIns="162533" bIns="162533"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2489" b="0" i="0" u="none" strike="noStrike" cap="none">
              <a:solidFill>
                <a:srgbClr val="000000"/>
              </a:solidFill>
              <a:latin typeface="Arial"/>
              <a:ea typeface="Arial"/>
              <a:cs typeface="Arial"/>
              <a:sym typeface="Arial"/>
            </a:endParaRPr>
          </a:p>
        </p:txBody>
      </p:sp>
      <p:sp>
        <p:nvSpPr>
          <p:cNvPr id="40" name="Google Shape;40;p7"/>
          <p:cNvSpPr txBox="1">
            <a:spLocks noGrp="1"/>
          </p:cNvSpPr>
          <p:nvPr>
            <p:ph type="title"/>
          </p:nvPr>
        </p:nvSpPr>
        <p:spPr>
          <a:xfrm>
            <a:off x="554134" y="390144"/>
            <a:ext cx="15147733" cy="1018133"/>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Clr>
                <a:srgbClr val="FFFFFF"/>
              </a:buClr>
              <a:buSzPts val="4000"/>
              <a:buNone/>
              <a:defRPr>
                <a:solidFill>
                  <a:srgbClr val="FFFFFF"/>
                </a:solidFill>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a:endParaRPr/>
          </a:p>
        </p:txBody>
      </p:sp>
    </p:spTree>
    <p:extLst>
      <p:ext uri="{BB962C8B-B14F-4D97-AF65-F5344CB8AC3E}">
        <p14:creationId xmlns:p14="http://schemas.microsoft.com/office/powerpoint/2010/main" val="225472978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x">
  <p:cSld name="Basic Graph - Full">
    <p:spTree>
      <p:nvGrpSpPr>
        <p:cNvPr id="1" name=""/>
        <p:cNvGrpSpPr/>
        <p:nvPr/>
      </p:nvGrpSpPr>
      <p:grpSpPr>
        <a:xfrm>
          <a:off x="0" y="0"/>
          <a:ext cx="0" cy="0"/>
          <a:chOff x="0" y="0"/>
          <a:chExt cx="0" cy="0"/>
        </a:xfrm>
      </p:grpSpPr>
      <p:sp>
        <p:nvSpPr>
          <p:cNvPr id="363" name="Slide Number"/>
          <p:cNvSpPr txBox="1">
            <a:spLocks noGrp="1"/>
          </p:cNvSpPr>
          <p:nvPr>
            <p:ph type="sldNum" sz="quarter" idx="2"/>
          </p:nvPr>
        </p:nvSpPr>
        <p:spPr>
          <a:xfrm>
            <a:off x="15790333" y="8636000"/>
            <a:ext cx="373500" cy="369268"/>
          </a:xfrm>
          <a:prstGeom prst="rect">
            <a:avLst/>
          </a:prstGeom>
        </p:spPr>
        <p:txBody>
          <a:bodyPr/>
          <a:lstStyle/>
          <a:p>
            <a:fld id="{86CB4B4D-7CA3-9044-876B-883B54F8677D}" type="slidenum">
              <a:rPr/>
              <a:pPr/>
              <a:t>‹#›</a:t>
            </a:fld>
            <a:endParaRPr/>
          </a:p>
        </p:txBody>
      </p:sp>
      <p:sp>
        <p:nvSpPr>
          <p:cNvPr id="364" name="Object"/>
          <p:cNvSpPr txBox="1">
            <a:spLocks noGrp="1"/>
          </p:cNvSpPr>
          <p:nvPr>
            <p:ph idx="3"/>
          </p:nvPr>
        </p:nvSpPr>
        <p:spPr>
          <a:xfrm>
            <a:off x="677334" y="1693333"/>
            <a:ext cx="14901333" cy="6240000"/>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65" name="Title Text"/>
          <p:cNvSpPr txBox="1">
            <a:spLocks noGrp="1"/>
          </p:cNvSpPr>
          <p:nvPr>
            <p:ph type="title"/>
          </p:nvPr>
        </p:nvSpPr>
        <p:spPr>
          <a:xfrm>
            <a:off x="677334" y="423334"/>
            <a:ext cx="14901333" cy="1171263"/>
          </a:xfrm>
          <a:prstGeom prst="rect">
            <a:avLst/>
          </a:prstGeom>
        </p:spPr>
        <p:txBody>
          <a:bodyPr/>
          <a:lstStyle/>
          <a:p>
            <a:r>
              <a:t>Title Text</a:t>
            </a:r>
          </a:p>
        </p:txBody>
      </p:sp>
    </p:spTree>
    <p:extLst>
      <p:ext uri="{BB962C8B-B14F-4D97-AF65-F5344CB8AC3E}">
        <p14:creationId xmlns:p14="http://schemas.microsoft.com/office/powerpoint/2010/main" val="1301428158"/>
      </p:ext>
    </p:extLst>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2CAAA-52E9-3B48-FA14-AD547FA92AB3}"/>
              </a:ext>
            </a:extLst>
          </p:cNvPr>
          <p:cNvSpPr>
            <a:spLocks noGrp="1"/>
          </p:cNvSpPr>
          <p:nvPr>
            <p:ph type="ctrTitle"/>
          </p:nvPr>
        </p:nvSpPr>
        <p:spPr>
          <a:xfrm>
            <a:off x="2032000" y="1496484"/>
            <a:ext cx="12192000" cy="3183467"/>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AADFDB96-5C4B-8549-88AF-5023D1C81018}"/>
              </a:ext>
            </a:extLst>
          </p:cNvPr>
          <p:cNvSpPr>
            <a:spLocks noGrp="1"/>
          </p:cNvSpPr>
          <p:nvPr>
            <p:ph type="subTitle" idx="1"/>
          </p:nvPr>
        </p:nvSpPr>
        <p:spPr>
          <a:xfrm>
            <a:off x="2032000" y="4802717"/>
            <a:ext cx="12192000" cy="220768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AB8A265-B93E-3C53-FDD2-EEC554D33056}"/>
              </a:ext>
            </a:extLst>
          </p:cNvPr>
          <p:cNvSpPr>
            <a:spLocks noGrp="1"/>
          </p:cNvSpPr>
          <p:nvPr>
            <p:ph type="dt" sz="half" idx="10"/>
          </p:nvPr>
        </p:nvSpPr>
        <p:spPr/>
        <p:txBody>
          <a:bodyPr/>
          <a:lstStyle/>
          <a:p>
            <a:fld id="{F3E62077-0EF5-4EBB-8587-49DF88CF8A20}" type="datetimeFigureOut">
              <a:rPr lang="en-US" smtClean="0"/>
              <a:t>11/13/2023</a:t>
            </a:fld>
            <a:endParaRPr lang="en-US"/>
          </a:p>
        </p:txBody>
      </p:sp>
      <p:sp>
        <p:nvSpPr>
          <p:cNvPr id="5" name="Footer Placeholder 4">
            <a:extLst>
              <a:ext uri="{FF2B5EF4-FFF2-40B4-BE49-F238E27FC236}">
                <a16:creationId xmlns:a16="http://schemas.microsoft.com/office/drawing/2014/main" id="{8E059BB0-57BE-5223-7F48-4484C8DF7B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40D307-D715-EE98-56E4-D0BE7C3161EE}"/>
              </a:ext>
            </a:extLst>
          </p:cNvPr>
          <p:cNvSpPr>
            <a:spLocks noGrp="1"/>
          </p:cNvSpPr>
          <p:nvPr>
            <p:ph type="sldNum" sz="quarter" idx="12"/>
          </p:nvPr>
        </p:nvSpPr>
        <p:spPr/>
        <p:txBody>
          <a:bodyPr/>
          <a:lstStyle/>
          <a:p>
            <a:fld id="{772AB718-D4B6-4D58-A4AC-A1FC103C463E}" type="slidenum">
              <a:rPr lang="en-US" smtClean="0"/>
              <a:t>‹#›</a:t>
            </a:fld>
            <a:endParaRPr lang="en-US"/>
          </a:p>
        </p:txBody>
      </p:sp>
    </p:spTree>
    <p:extLst>
      <p:ext uri="{BB962C8B-B14F-4D97-AF65-F5344CB8AC3E}">
        <p14:creationId xmlns:p14="http://schemas.microsoft.com/office/powerpoint/2010/main" val="271619608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tx">
  <p:cSld name="Basic Graph - Half">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xfrm>
            <a:off x="15790336" y="8636002"/>
            <a:ext cx="373500" cy="369268"/>
          </a:xfrm>
          <a:prstGeom prst="rect">
            <a:avLst/>
          </a:prstGeom>
        </p:spPr>
        <p:txBody>
          <a:bodyPr/>
          <a:lstStyle/>
          <a:p>
            <a:fld id="{86CB4B4D-7CA3-9044-876B-883B54F8677D}" type="slidenum">
              <a:rPr/>
              <a:pPr/>
              <a:t>‹#›</a:t>
            </a:fld>
            <a:endParaRPr/>
          </a:p>
        </p:txBody>
      </p:sp>
      <p:sp>
        <p:nvSpPr>
          <p:cNvPr id="373" name="Object"/>
          <p:cNvSpPr txBox="1">
            <a:spLocks noGrp="1"/>
          </p:cNvSpPr>
          <p:nvPr>
            <p:ph sz="half" idx="3"/>
          </p:nvPr>
        </p:nvSpPr>
        <p:spPr>
          <a:xfrm>
            <a:off x="677333" y="1693335"/>
            <a:ext cx="7450667" cy="6481861"/>
          </a:xfrm>
          <a:prstGeom prst="rect">
            <a:avLst/>
          </a:prstGeom>
        </p:spPr>
        <p:txBody>
          <a:bodyPr lIns="50800" tIns="50800" rIns="50800" bIns="50800" anchor="ctr"/>
          <a:lstStyle>
            <a:lvl1pPr marL="0" indent="0" algn="ctr">
              <a:spcBef>
                <a:spcPts val="0"/>
              </a:spcBef>
              <a:buSzTx/>
              <a:buNone/>
              <a:defRPr sz="5600">
                <a:solidFill>
                  <a:srgbClr val="000000"/>
                </a:solidFill>
                <a:latin typeface="Gill Sans"/>
                <a:sym typeface="Gill Sans"/>
              </a:defRPr>
            </a:lvl1pPr>
          </a:lstStyle>
          <a:p>
            <a:pPr marL="0" indent="0" algn="ctr">
              <a:spcBef>
                <a:spcPts val="0"/>
              </a:spcBef>
              <a:buSzTx/>
              <a:buNone/>
              <a:defRPr sz="5600">
                <a:solidFill>
                  <a:srgbClr val="000000"/>
                </a:solidFill>
                <a:latin typeface="Gill Sans"/>
                <a:ea typeface="Gill Sans"/>
                <a:cs typeface="Gill Sans"/>
                <a:sym typeface="Gill Sans"/>
              </a:defRPr>
            </a:pPr>
            <a:endParaRPr/>
          </a:p>
        </p:txBody>
      </p:sp>
      <p:sp>
        <p:nvSpPr>
          <p:cNvPr id="374" name="Title Text"/>
          <p:cNvSpPr txBox="1">
            <a:spLocks noGrp="1"/>
          </p:cNvSpPr>
          <p:nvPr>
            <p:ph type="title"/>
          </p:nvPr>
        </p:nvSpPr>
        <p:spPr>
          <a:xfrm>
            <a:off x="677336" y="423337"/>
            <a:ext cx="14901333" cy="1171263"/>
          </a:xfrm>
          <a:prstGeom prst="rect">
            <a:avLst/>
          </a:prstGeom>
        </p:spPr>
        <p:txBody>
          <a:bodyPr/>
          <a:lstStyle/>
          <a:p>
            <a:r>
              <a:t>Title Text</a:t>
            </a:r>
          </a:p>
        </p:txBody>
      </p:sp>
      <p:sp>
        <p:nvSpPr>
          <p:cNvPr id="375" name="Body Level One…"/>
          <p:cNvSpPr txBox="1">
            <a:spLocks noGrp="1"/>
          </p:cNvSpPr>
          <p:nvPr>
            <p:ph type="body" sz="half" idx="1"/>
          </p:nvPr>
        </p:nvSpPr>
        <p:spPr>
          <a:xfrm>
            <a:off x="8462539" y="1693337"/>
            <a:ext cx="7115517" cy="6818857"/>
          </a:xfrm>
          <a:prstGeom prst="rect">
            <a:avLst/>
          </a:prstGeom>
        </p:spPr>
        <p:txBody>
          <a:bodyPr lIns="50800" tIns="50800" rIns="50800" bIns="50800"/>
          <a:lstStyle>
            <a:lvl1pPr>
              <a:buBlip>
                <a:blip r:embed="rId2"/>
              </a:buBlip>
            </a:lvl1pPr>
            <a:lvl2pPr marL="732692" indent="-309359">
              <a:buSzPct val="75000"/>
            </a:lvl2pPr>
          </a:lstStyle>
          <a:p>
            <a:r>
              <a:t>Body Level One</a:t>
            </a:r>
          </a:p>
          <a:p>
            <a:pPr lvl="1"/>
            <a:r>
              <a:t>Body Level Two</a:t>
            </a:r>
          </a:p>
          <a:p>
            <a:pPr lvl="2"/>
            <a:r>
              <a:t>Body Level Three</a:t>
            </a:r>
          </a:p>
          <a:p>
            <a:pPr lvl="3"/>
            <a:r>
              <a:t>Body Level Four</a:t>
            </a:r>
          </a:p>
          <a:p>
            <a:pPr lvl="4"/>
            <a:r>
              <a:t>Body Level Five</a:t>
            </a:r>
          </a:p>
        </p:txBody>
      </p:sp>
    </p:spTree>
    <p:extLst>
      <p:ext uri="{BB962C8B-B14F-4D97-AF65-F5344CB8AC3E}">
        <p14:creationId xmlns:p14="http://schemas.microsoft.com/office/powerpoint/2010/main" val="4008956032"/>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theme" Target="../theme/theme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image" Target="../media/image2.png"/><Relationship Id="rId10" Type="http://schemas.openxmlformats.org/officeDocument/2006/relationships/slideLayout" Target="../slideLayouts/slideLayout27.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image" Target="../media/image1.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theme" Target="../theme/theme4.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image" Target="../media/image3.png"/><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33" Type="http://schemas.openxmlformats.org/officeDocument/2006/relationships/image" Target="../media/image3.png"/><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29" Type="http://schemas.openxmlformats.org/officeDocument/2006/relationships/slideLayout" Target="../slideLayouts/slideLayout98.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32" Type="http://schemas.openxmlformats.org/officeDocument/2006/relationships/image" Target="../media/image2.png"/><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28" Type="http://schemas.openxmlformats.org/officeDocument/2006/relationships/slideLayout" Target="../slideLayouts/slideLayout97.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31" Type="http://schemas.openxmlformats.org/officeDocument/2006/relationships/image" Target="../media/image1.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slideLayout" Target="../slideLayouts/slideLayout96.xml"/><Relationship Id="rId30"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9960" y="8674100"/>
            <a:ext cx="182216" cy="17281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Lst>
  <p:transition spd="med"/>
  <p:txStyles>
    <p:titleStyle>
      <a:lvl1pPr marL="0" marR="0" indent="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4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30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6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2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800" algn="l" defTabSz="457200"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4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30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6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2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800" algn="l" defTabSz="546100"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4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30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6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2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800" algn="r" defTabSz="45720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63600" y="596900"/>
            <a:ext cx="14528800" cy="787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lstStyle/>
          <a:p>
            <a:r>
              <a:t>Title Text</a:t>
            </a:r>
          </a:p>
        </p:txBody>
      </p:sp>
      <p:sp>
        <p:nvSpPr>
          <p:cNvPr id="3" name="Body Level One…"/>
          <p:cNvSpPr txBox="1">
            <a:spLocks noGrp="1"/>
          </p:cNvSpPr>
          <p:nvPr>
            <p:ph type="body" idx="1"/>
          </p:nvPr>
        </p:nvSpPr>
        <p:spPr>
          <a:xfrm>
            <a:off x="863600" y="1371600"/>
            <a:ext cx="14528800" cy="71628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38100" tIns="38100" rIns="38100" bIns="38100"/>
          <a:lstStyle>
            <a:lvl2pPr marL="368300" indent="-330200">
              <a:spcBef>
                <a:spcPts val="1300"/>
              </a:spcBef>
              <a:buSzPct val="90000"/>
              <a:buChar char="•"/>
              <a:defRPr sz="3000" b="0">
                <a:solidFill>
                  <a:srgbClr val="FFFFFF"/>
                </a:solidFill>
              </a:defRPr>
            </a:lvl2pPr>
            <a:lvl3pPr marL="596900" indent="-304800">
              <a:spcBef>
                <a:spcPts val="1100"/>
              </a:spcBef>
              <a:buSzPct val="80000"/>
              <a:buChar char="–"/>
              <a:defRPr sz="2600" b="0">
                <a:solidFill>
                  <a:srgbClr val="FFFFFF"/>
                </a:solidFill>
              </a:defRPr>
            </a:lvl3pPr>
            <a:lvl4pPr marL="869950" indent="-254000">
              <a:spcBef>
                <a:spcPts val="900"/>
              </a:spcBef>
              <a:buSzPct val="80000"/>
              <a:buChar char="–"/>
              <a:defRPr sz="2200" b="0">
                <a:solidFill>
                  <a:srgbClr val="FFFFFF"/>
                </a:solidFill>
              </a:defRPr>
            </a:lvl4pPr>
            <a:lvl5pPr marL="1149350" indent="-254000">
              <a:spcBef>
                <a:spcPts val="900"/>
              </a:spcBef>
              <a:buSzPct val="80000"/>
              <a:buChar char="–"/>
              <a:defRPr sz="2200" b="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4694091" y="8674102"/>
            <a:ext cx="188085" cy="184665"/>
          </a:xfrm>
          <a:prstGeom prst="rect">
            <a:avLst/>
          </a:prstGeom>
          <a:ln w="12700">
            <a:miter lim="400000"/>
          </a:ln>
        </p:spPr>
        <p:txBody>
          <a:bodyPr wrap="none" lIns="0" tIns="0" rIns="0" bIns="0">
            <a:spAutoFit/>
          </a:bodyPr>
          <a:lstStyle>
            <a:lvl1pPr algn="r">
              <a:defRPr sz="1200" b="0">
                <a:solidFill>
                  <a:srgbClr val="929292"/>
                </a:solidFill>
              </a:defRPr>
            </a:lvl1pPr>
          </a:lstStyle>
          <a:p>
            <a:fld id="{86CB4B4D-7CA3-9044-876B-883B54F8677D}" type="slidenum">
              <a:t>‹#›</a:t>
            </a:fld>
            <a:endParaRPr/>
          </a:p>
        </p:txBody>
      </p:sp>
    </p:spTree>
    <p:extLst>
      <p:ext uri="{BB962C8B-B14F-4D97-AF65-F5344CB8AC3E}">
        <p14:creationId xmlns:p14="http://schemas.microsoft.com/office/powerpoint/2010/main" val="4016683083"/>
      </p:ext>
    </p:extLst>
  </p:cSld>
  <p:clrMap bg1="dk1" tx1="lt1" bg2="dk2" tx2="lt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transition spd="med"/>
  <p:txStyles>
    <p:titleStyle>
      <a:lvl1pPr marL="0" marR="0" indent="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1pPr>
      <a:lvl2pPr marL="0" marR="0" indent="22859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2pPr>
      <a:lvl3pPr marL="0" marR="0" indent="457189"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3pPr>
      <a:lvl4pPr marL="0" marR="0" indent="685783"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4pPr>
      <a:lvl5pPr marL="0" marR="0" indent="914377"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5pPr>
      <a:lvl6pPr marL="0" marR="0" indent="1142971"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6pPr>
      <a:lvl7pPr marL="0" marR="0" indent="1371566"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7pPr>
      <a:lvl8pPr marL="0" marR="0" indent="1600160"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8pPr>
      <a:lvl9pPr marL="0" marR="0" indent="1828754" algn="l" defTabSz="457189" rtl="0" latinLnBrk="0">
        <a:lnSpc>
          <a:spcPts val="5100"/>
        </a:lnSpc>
        <a:spcBef>
          <a:spcPts val="0"/>
        </a:spcBef>
        <a:spcAft>
          <a:spcPts val="0"/>
        </a:spcAft>
        <a:buClrTx/>
        <a:buSzTx/>
        <a:buFontTx/>
        <a:buNone/>
        <a:tabLst/>
        <a:defRPr sz="4500" b="1" i="0" u="none" strike="noStrike" cap="none" spc="0" baseline="0">
          <a:solidFill>
            <a:srgbClr val="FFFFFF"/>
          </a:solidFill>
          <a:uFillTx/>
          <a:latin typeface="+mn-lt"/>
          <a:ea typeface="+mn-ea"/>
          <a:cs typeface="+mn-cs"/>
          <a:sym typeface="Arial"/>
        </a:defRPr>
      </a:lvl9pPr>
    </p:titleStyle>
    <p:bodyStyle>
      <a:lvl1pPr marL="0" marR="0" indent="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1pPr>
      <a:lvl2pPr marL="0" marR="0" indent="22859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2pPr>
      <a:lvl3pPr marL="0" marR="0" indent="457189"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3pPr>
      <a:lvl4pPr marL="0" marR="0" indent="685783"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4pPr>
      <a:lvl5pPr marL="0" marR="0" indent="914377"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5pPr>
      <a:lvl6pPr marL="0" marR="0" indent="1142971"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6pPr>
      <a:lvl7pPr marL="0" marR="0" indent="1371566"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7pPr>
      <a:lvl8pPr marL="0" marR="0" indent="1600160"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8pPr>
      <a:lvl9pPr marL="0" marR="0" indent="1828754" algn="l" defTabSz="546086" rtl="0" latinLnBrk="0">
        <a:lnSpc>
          <a:spcPct val="100000"/>
        </a:lnSpc>
        <a:spcBef>
          <a:spcPts val="3800"/>
        </a:spcBef>
        <a:spcAft>
          <a:spcPts val="0"/>
        </a:spcAft>
        <a:buClrTx/>
        <a:buSzTx/>
        <a:buFontTx/>
        <a:buNone/>
        <a:tabLst/>
        <a:defRPr sz="3200" b="1" i="0" u="none" strike="noStrike" cap="none" spc="0" baseline="0">
          <a:solidFill>
            <a:srgbClr val="9DA9A9"/>
          </a:solidFill>
          <a:uFillTx/>
          <a:latin typeface="+mn-lt"/>
          <a:ea typeface="+mn-ea"/>
          <a:cs typeface="+mn-cs"/>
          <a:sym typeface="Arial"/>
        </a:defRPr>
      </a:lvl9pPr>
    </p:bodyStyle>
    <p:otherStyle>
      <a:lvl1pPr marL="0" marR="0" indent="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1pPr>
      <a:lvl2pPr marL="0" marR="0" indent="22859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2pPr>
      <a:lvl3pPr marL="0" marR="0" indent="457189"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3pPr>
      <a:lvl4pPr marL="0" marR="0" indent="685783"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4pPr>
      <a:lvl5pPr marL="0" marR="0" indent="914377"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5pPr>
      <a:lvl6pPr marL="0" marR="0" indent="1142971"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6pPr>
      <a:lvl7pPr marL="0" marR="0" indent="1371566"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7pPr>
      <a:lvl8pPr marL="0" marR="0" indent="1600160"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8pPr>
      <a:lvl9pPr marL="0" marR="0" indent="1828754" algn="r" defTabSz="457189"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7">
            <a:alphaModFix amt="60000"/>
          </a:blip>
          <a:stretch>
            <a:fillRect/>
          </a:stretch>
        </p:blipFill>
        <p:spPr>
          <a:xfrm>
            <a:off x="240002" y="8335370"/>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5" y="1608668"/>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28"/>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3"/>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48"/>
            <a:fld id="{86CB4B4D-7CA3-9044-876B-883B54F8677D}" type="slidenum">
              <a:rPr lang="en-US" smtClean="0">
                <a:sym typeface="Helvetica"/>
              </a:rPr>
              <a:pPr defTabSz="550348"/>
              <a:t>‹#›</a:t>
            </a:fld>
            <a:endParaRPr lang="en-US">
              <a:sym typeface="Helvetica"/>
            </a:endParaRPr>
          </a:p>
        </p:txBody>
      </p:sp>
    </p:spTree>
    <p:extLst>
      <p:ext uri="{BB962C8B-B14F-4D97-AF65-F5344CB8AC3E}">
        <p14:creationId xmlns:p14="http://schemas.microsoft.com/office/powerpoint/2010/main" val="484944695"/>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692" r:id="rId23"/>
    <p:sldLayoutId id="2147483693" r:id="rId24"/>
    <p:sldLayoutId id="2147483694" r:id="rId25"/>
  </p:sldLayoutIdLst>
  <p:transition spd="med"/>
  <p:txStyles>
    <p:titleStyle>
      <a:lvl1pPr marL="0" marR="0" indent="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10" marR="0" indent="-389477" algn="l" defTabSz="550348" rtl="0" latinLnBrk="0">
        <a:lnSpc>
          <a:spcPct val="100000"/>
        </a:lnSpc>
        <a:spcBef>
          <a:spcPts val="2000"/>
        </a:spcBef>
        <a:spcAft>
          <a:spcPts val="0"/>
        </a:spcAft>
        <a:buClrTx/>
        <a:buSzPct val="50000"/>
        <a:buFontTx/>
        <a:buBlip>
          <a:blip r:embed="rId28"/>
        </a:buBlip>
        <a:tabLst/>
        <a:defRPr sz="3335" b="0" i="0" u="none" strike="noStrike" cap="none" spc="0" baseline="0">
          <a:ln>
            <a:noFill/>
          </a:ln>
          <a:solidFill>
            <a:srgbClr val="333333"/>
          </a:solidFill>
          <a:uFillTx/>
          <a:latin typeface="+mn-lt"/>
          <a:ea typeface="+mn-ea"/>
          <a:cs typeface="+mn-cs"/>
          <a:sym typeface="Helvetica"/>
        </a:defRPr>
      </a:lvl1pPr>
      <a:lvl2pPr marL="830406" marR="0" indent="-407060" algn="l" defTabSz="550348" rtl="0" latinLnBrk="0">
        <a:lnSpc>
          <a:spcPct val="100000"/>
        </a:lnSpc>
        <a:spcBef>
          <a:spcPts val="2000"/>
        </a:spcBef>
        <a:spcAft>
          <a:spcPts val="0"/>
        </a:spcAft>
        <a:buClrTx/>
        <a:buSzPct val="50000"/>
        <a:buFontTx/>
        <a:buBlip>
          <a:blip r:embed="rId29"/>
        </a:buBlip>
        <a:tabLst/>
        <a:defRPr sz="3335" b="0" i="0" u="none" strike="noStrike" cap="none" spc="0" baseline="0">
          <a:ln>
            <a:noFill/>
          </a:ln>
          <a:solidFill>
            <a:srgbClr val="333333"/>
          </a:solidFill>
          <a:uFillTx/>
          <a:latin typeface="+mn-lt"/>
          <a:ea typeface="+mn-ea"/>
          <a:cs typeface="+mn-cs"/>
          <a:sym typeface="Helvetica"/>
        </a:defRPr>
      </a:lvl2pPr>
      <a:lvl3pPr marL="1253749" marR="0" indent="-407060" algn="l" defTabSz="550348" rtl="0" latinLnBrk="0">
        <a:lnSpc>
          <a:spcPct val="100000"/>
        </a:lnSpc>
        <a:spcBef>
          <a:spcPts val="2000"/>
        </a:spcBef>
        <a:spcAft>
          <a:spcPts val="0"/>
        </a:spcAft>
        <a:buClrTx/>
        <a:buSzPct val="50000"/>
        <a:buFontTx/>
        <a:buBlip>
          <a:blip r:embed="rId29"/>
        </a:buBlip>
        <a:tabLst/>
        <a:defRPr sz="3335" b="0" i="0" u="none" strike="noStrike" cap="none" spc="0" baseline="0">
          <a:ln>
            <a:noFill/>
          </a:ln>
          <a:solidFill>
            <a:srgbClr val="333333"/>
          </a:solidFill>
          <a:uFillTx/>
          <a:latin typeface="+mn-lt"/>
          <a:ea typeface="+mn-ea"/>
          <a:cs typeface="+mn-cs"/>
          <a:sym typeface="Helvetica"/>
        </a:defRPr>
      </a:lvl3pPr>
      <a:lvl4pPr marL="1677093" marR="0" indent="-407060" algn="l" defTabSz="550348" rtl="0" latinLnBrk="0">
        <a:lnSpc>
          <a:spcPct val="100000"/>
        </a:lnSpc>
        <a:spcBef>
          <a:spcPts val="2000"/>
        </a:spcBef>
        <a:spcAft>
          <a:spcPts val="0"/>
        </a:spcAft>
        <a:buClrTx/>
        <a:buSzPct val="50000"/>
        <a:buFontTx/>
        <a:buBlip>
          <a:blip r:embed="rId29"/>
        </a:buBlip>
        <a:tabLst/>
        <a:defRPr sz="3335" b="0" i="0" u="none" strike="noStrike" cap="none" spc="0" baseline="0">
          <a:ln>
            <a:noFill/>
          </a:ln>
          <a:solidFill>
            <a:srgbClr val="333333"/>
          </a:solidFill>
          <a:uFillTx/>
          <a:latin typeface="+mn-lt"/>
          <a:ea typeface="+mn-ea"/>
          <a:cs typeface="+mn-cs"/>
          <a:sym typeface="Helvetica"/>
        </a:defRPr>
      </a:lvl4pPr>
      <a:lvl5pPr marL="2100437" marR="0" indent="-407060" algn="l" defTabSz="550348" rtl="0" latinLnBrk="0">
        <a:lnSpc>
          <a:spcPct val="100000"/>
        </a:lnSpc>
        <a:spcBef>
          <a:spcPts val="2000"/>
        </a:spcBef>
        <a:spcAft>
          <a:spcPts val="0"/>
        </a:spcAft>
        <a:buClrTx/>
        <a:buSzPct val="50000"/>
        <a:buFontTx/>
        <a:buBlip>
          <a:blip r:embed="rId29"/>
        </a:buBlip>
        <a:tabLst/>
        <a:defRPr sz="3335" b="0" i="0" u="none" strike="noStrike" cap="none" spc="0" baseline="0">
          <a:ln>
            <a:noFill/>
          </a:ln>
          <a:solidFill>
            <a:srgbClr val="333333"/>
          </a:solidFill>
          <a:uFillTx/>
          <a:latin typeface="+mn-lt"/>
          <a:ea typeface="+mn-ea"/>
          <a:cs typeface="+mn-cs"/>
          <a:sym typeface="Helvetica"/>
        </a:defRPr>
      </a:lvl5pPr>
      <a:lvl6pPr marL="2523781" marR="0" indent="-407062" algn="l" defTabSz="550348" rtl="0" latinLnBrk="0">
        <a:lnSpc>
          <a:spcPct val="100000"/>
        </a:lnSpc>
        <a:spcBef>
          <a:spcPts val="2000"/>
        </a:spcBef>
        <a:spcAft>
          <a:spcPts val="0"/>
        </a:spcAft>
        <a:buClrTx/>
        <a:buSzPct val="50000"/>
        <a:buFontTx/>
        <a:buBlip>
          <a:blip r:embed="rId29"/>
        </a:buBlip>
        <a:tabLst/>
        <a:defRPr sz="3335" b="0" i="0" u="none" strike="noStrike" cap="none" spc="0" baseline="0">
          <a:ln>
            <a:noFill/>
          </a:ln>
          <a:solidFill>
            <a:srgbClr val="333333"/>
          </a:solidFill>
          <a:uFillTx/>
          <a:latin typeface="+mn-lt"/>
          <a:ea typeface="+mn-ea"/>
          <a:cs typeface="+mn-cs"/>
          <a:sym typeface="Helvetica"/>
        </a:defRPr>
      </a:lvl6pPr>
      <a:lvl7pPr marL="2947125" marR="0" indent="-407062" algn="l" defTabSz="550348" rtl="0" latinLnBrk="0">
        <a:lnSpc>
          <a:spcPct val="100000"/>
        </a:lnSpc>
        <a:spcBef>
          <a:spcPts val="2000"/>
        </a:spcBef>
        <a:spcAft>
          <a:spcPts val="0"/>
        </a:spcAft>
        <a:buClrTx/>
        <a:buSzPct val="50000"/>
        <a:buFontTx/>
        <a:buBlip>
          <a:blip r:embed="rId29"/>
        </a:buBlip>
        <a:tabLst/>
        <a:defRPr sz="3335" b="0" i="0" u="none" strike="noStrike" cap="none" spc="0" baseline="0">
          <a:ln>
            <a:noFill/>
          </a:ln>
          <a:solidFill>
            <a:srgbClr val="333333"/>
          </a:solidFill>
          <a:uFillTx/>
          <a:latin typeface="+mn-lt"/>
          <a:ea typeface="+mn-ea"/>
          <a:cs typeface="+mn-cs"/>
          <a:sym typeface="Helvetica"/>
        </a:defRPr>
      </a:lvl7pPr>
      <a:lvl8pPr marL="3370469" marR="0" indent="-407062" algn="l" defTabSz="550348" rtl="0" latinLnBrk="0">
        <a:lnSpc>
          <a:spcPct val="100000"/>
        </a:lnSpc>
        <a:spcBef>
          <a:spcPts val="2000"/>
        </a:spcBef>
        <a:spcAft>
          <a:spcPts val="0"/>
        </a:spcAft>
        <a:buClrTx/>
        <a:buSzPct val="50000"/>
        <a:buFontTx/>
        <a:buBlip>
          <a:blip r:embed="rId29"/>
        </a:buBlip>
        <a:tabLst/>
        <a:defRPr sz="3335" b="0" i="0" u="none" strike="noStrike" cap="none" spc="0" baseline="0">
          <a:ln>
            <a:noFill/>
          </a:ln>
          <a:solidFill>
            <a:srgbClr val="333333"/>
          </a:solidFill>
          <a:uFillTx/>
          <a:latin typeface="+mn-lt"/>
          <a:ea typeface="+mn-ea"/>
          <a:cs typeface="+mn-cs"/>
          <a:sym typeface="Helvetica"/>
        </a:defRPr>
      </a:lvl8pPr>
      <a:lvl9pPr marL="3793813" marR="0" indent="-407062" algn="l" defTabSz="550348" rtl="0" latinLnBrk="0">
        <a:lnSpc>
          <a:spcPct val="100000"/>
        </a:lnSpc>
        <a:spcBef>
          <a:spcPts val="2000"/>
        </a:spcBef>
        <a:spcAft>
          <a:spcPts val="0"/>
        </a:spcAft>
        <a:buClrTx/>
        <a:buSzPct val="50000"/>
        <a:buFontTx/>
        <a:buBlip>
          <a:blip r:embed="rId29"/>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29">
            <a:alphaModFix amt="60000"/>
          </a:blip>
          <a:stretch>
            <a:fillRect/>
          </a:stretch>
        </p:blipFill>
        <p:spPr>
          <a:xfrm>
            <a:off x="240000" y="8335369"/>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p>
            <a:r>
              <a:t>Title Text</a:t>
            </a:r>
          </a:p>
        </p:txBody>
      </p:sp>
      <p:sp>
        <p:nvSpPr>
          <p:cNvPr id="4" name="Body Level One…"/>
          <p:cNvSpPr txBox="1">
            <a:spLocks noGrp="1"/>
          </p:cNvSpPr>
          <p:nvPr>
            <p:ph type="body" idx="1"/>
          </p:nvPr>
        </p:nvSpPr>
        <p:spPr>
          <a:xfrm>
            <a:off x="677334" y="1608667"/>
            <a:ext cx="14901333" cy="6350323"/>
          </a:xfrm>
          <a:prstGeom prst="rect">
            <a:avLst/>
          </a:prstGeom>
          <a:ln w="12700">
            <a:miter lim="400000"/>
          </a:ln>
          <a:extLst>
            <a:ext uri="{C572A759-6A51-4108-AA02-DFA0A04FC94B}">
              <ma14:wrappingTextBoxFlag xmlns="" xmlns:ma14="http://schemas.microsoft.com/office/mac/drawingml/2011/main" xmlns:a14="http://schemas.microsoft.com/office/drawing/2010/main" xmlns:m="http://schemas.openxmlformats.org/officeDocument/2006/math" val="1"/>
            </a:ext>
          </a:extLst>
        </p:spPr>
        <p:txBody>
          <a:bodyPr lIns="0" tIns="0" rIns="0" bIns="0">
            <a:normAutofit/>
          </a:bodyPr>
          <a:lstStyle>
            <a:lvl1pPr>
              <a:buBlip>
                <a:blip r:embed="rId30"/>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3" y="8631822"/>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61"/>
            <a:fld id="{86CB4B4D-7CA3-9044-876B-883B54F8677D}" type="slidenum">
              <a:rPr lang="en-US" smtClean="0">
                <a:sym typeface="Helvetica"/>
              </a:rPr>
              <a:pPr defTabSz="550361"/>
              <a:t>‹#›</a:t>
            </a:fld>
            <a:endParaRPr lang="en-US">
              <a:sym typeface="Helvetica"/>
            </a:endParaRPr>
          </a:p>
        </p:txBody>
      </p:sp>
    </p:spTree>
    <p:extLst>
      <p:ext uri="{BB962C8B-B14F-4D97-AF65-F5344CB8AC3E}">
        <p14:creationId xmlns:p14="http://schemas.microsoft.com/office/powerpoint/2010/main" val="1382599688"/>
      </p:ext>
    </p:extLst>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4" r:id="rId19"/>
    <p:sldLayoutId id="2147483715" r:id="rId20"/>
    <p:sldLayoutId id="2147483716" r:id="rId21"/>
    <p:sldLayoutId id="2147483717" r:id="rId22"/>
    <p:sldLayoutId id="2147483718" r:id="rId23"/>
    <p:sldLayoutId id="2147483719" r:id="rId24"/>
    <p:sldLayoutId id="2147483720" r:id="rId25"/>
    <p:sldLayoutId id="2147483721" r:id="rId26"/>
    <p:sldLayoutId id="2147483722" r:id="rId27"/>
  </p:sldLayoutIdLst>
  <p:transition spd="med"/>
  <p:txStyles>
    <p:titleStyle>
      <a:lvl1pPr marL="0" marR="0" indent="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5334" b="1" i="0" u="none" strike="noStrike" cap="none" spc="0" baseline="0">
          <a:ln>
            <a:noFill/>
          </a:ln>
          <a:solidFill>
            <a:srgbClr val="8DC63F"/>
          </a:solidFill>
          <a:uFillTx/>
          <a:latin typeface="+mn-lt"/>
          <a:ea typeface="+mn-ea"/>
          <a:cs typeface="+mn-cs"/>
          <a:sym typeface="Helvetica"/>
        </a:defRPr>
      </a:lvl9pPr>
    </p:titleStyle>
    <p:bodyStyle>
      <a:lvl1pPr marL="406420" marR="0" indent="-389486" algn="l" defTabSz="550361" rtl="0" latinLnBrk="0">
        <a:lnSpc>
          <a:spcPct val="100000"/>
        </a:lnSpc>
        <a:spcBef>
          <a:spcPts val="2000"/>
        </a:spcBef>
        <a:spcAft>
          <a:spcPts val="0"/>
        </a:spcAft>
        <a:buClrTx/>
        <a:buSzPct val="50000"/>
        <a:buFontTx/>
        <a:buBlip>
          <a:blip r:embed="rId30"/>
        </a:buBlip>
        <a:tabLst/>
        <a:defRPr sz="3334" b="0" i="0" u="none" strike="noStrike" cap="none" spc="0" baseline="0">
          <a:ln>
            <a:noFill/>
          </a:ln>
          <a:solidFill>
            <a:srgbClr val="333333"/>
          </a:solidFill>
          <a:uFillTx/>
          <a:latin typeface="+mn-lt"/>
          <a:ea typeface="+mn-ea"/>
          <a:cs typeface="+mn-cs"/>
          <a:sym typeface="Helvetica"/>
        </a:defRPr>
      </a:lvl1pPr>
      <a:lvl2pPr marL="830426"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2pPr>
      <a:lvl3pPr marL="1253780"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3pPr>
      <a:lvl4pPr marL="1677135"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4pPr>
      <a:lvl5pPr marL="2100489" marR="0" indent="-407071"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5pPr>
      <a:lvl6pPr marL="2523844"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6pPr>
      <a:lvl7pPr marL="2947199"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7pPr>
      <a:lvl8pPr marL="3370553"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8pPr>
      <a:lvl9pPr marL="3793908" marR="0" indent="-407072" algn="l" defTabSz="550361" rtl="0" latinLnBrk="0">
        <a:lnSpc>
          <a:spcPct val="100000"/>
        </a:lnSpc>
        <a:spcBef>
          <a:spcPts val="2000"/>
        </a:spcBef>
        <a:spcAft>
          <a:spcPts val="0"/>
        </a:spcAft>
        <a:buClrTx/>
        <a:buSzPct val="50000"/>
        <a:buFontTx/>
        <a:buBlip>
          <a:blip r:embed="rId31"/>
        </a:buBlip>
        <a:tabLst/>
        <a:defRPr sz="3334"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15"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2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30"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38"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46"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53"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61" algn="l" defTabSz="550361"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transparent CRLC logo.png" descr="transparent CRLC logo.png"/>
          <p:cNvPicPr>
            <a:picLocks noChangeAspect="1"/>
          </p:cNvPicPr>
          <p:nvPr/>
        </p:nvPicPr>
        <p:blipFill>
          <a:blip r:embed="rId31">
            <a:alphaModFix amt="60000"/>
          </a:blip>
          <a:stretch>
            <a:fillRect/>
          </a:stretch>
        </p:blipFill>
        <p:spPr>
          <a:xfrm>
            <a:off x="240002" y="8335370"/>
            <a:ext cx="604631" cy="604631"/>
          </a:xfrm>
          <a:prstGeom prst="rect">
            <a:avLst/>
          </a:prstGeom>
          <a:ln w="12700">
            <a:miter lim="400000"/>
          </a:ln>
        </p:spPr>
      </p:pic>
      <p:sp>
        <p:nvSpPr>
          <p:cNvPr id="3" name="Title Text"/>
          <p:cNvSpPr txBox="1">
            <a:spLocks noGrp="1"/>
          </p:cNvSpPr>
          <p:nvPr>
            <p:ph type="title"/>
          </p:nvPr>
        </p:nvSpPr>
        <p:spPr>
          <a:xfrm>
            <a:off x="677333" y="423333"/>
            <a:ext cx="15056000" cy="924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4" name="Body Level One…"/>
          <p:cNvSpPr txBox="1">
            <a:spLocks noGrp="1"/>
          </p:cNvSpPr>
          <p:nvPr>
            <p:ph type="body" idx="1"/>
          </p:nvPr>
        </p:nvSpPr>
        <p:spPr>
          <a:xfrm>
            <a:off x="677335" y="1608668"/>
            <a:ext cx="14901333" cy="63503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lvl1pPr>
              <a:buBlip>
                <a:blip r:embed="rId32"/>
              </a:buBlip>
            </a:lvl1pPr>
            <a:lvl2pPr marL="1066800" indent="-342900">
              <a:buSzPct val="94000"/>
              <a:buChar char="•"/>
              <a:defRPr sz="3800"/>
            </a:lvl2pPr>
            <a:lvl3pPr marL="1685192" indent="-415192">
              <a:buSzPct val="75000"/>
              <a:buChar char="•"/>
              <a:defRPr sz="3400"/>
            </a:lvl3pPr>
            <a:lvl4pPr marL="2271346" indent="-366346">
              <a:buSzPct val="75000"/>
              <a:buChar char="•"/>
              <a:defRPr sz="3000"/>
            </a:lvl4pPr>
            <a:lvl5pPr marL="2881923" indent="-341923">
              <a:buSzPct val="75000"/>
              <a:buChar char="•"/>
              <a:defRPr sz="2800"/>
            </a:lvl5pPr>
          </a:lstStyle>
          <a:p>
            <a:r>
              <a:t>Body Level One</a:t>
            </a:r>
          </a:p>
          <a:p>
            <a:pPr lvl="1"/>
            <a:r>
              <a:t>Body Level Two</a:t>
            </a:r>
          </a:p>
          <a:p>
            <a:pPr lvl="2"/>
            <a:r>
              <a:t>Body Level Three</a:t>
            </a:r>
          </a:p>
          <a:p>
            <a:pPr lvl="3"/>
            <a:r>
              <a:t>Body Level Four</a:t>
            </a:r>
          </a:p>
          <a:p>
            <a:pPr lvl="4"/>
            <a:r>
              <a:t>Body Level Five</a:t>
            </a:r>
          </a:p>
        </p:txBody>
      </p:sp>
      <p:sp>
        <p:nvSpPr>
          <p:cNvPr id="5" name="Slide Number"/>
          <p:cNvSpPr txBox="1">
            <a:spLocks noGrp="1"/>
          </p:cNvSpPr>
          <p:nvPr>
            <p:ph type="sldNum" sz="quarter" idx="2"/>
          </p:nvPr>
        </p:nvSpPr>
        <p:spPr>
          <a:xfrm>
            <a:off x="15792024" y="8631823"/>
            <a:ext cx="373500" cy="369268"/>
          </a:xfrm>
          <a:prstGeom prst="rect">
            <a:avLst/>
          </a:prstGeom>
          <a:ln w="12700">
            <a:miter lim="400000"/>
          </a:ln>
        </p:spPr>
        <p:txBody>
          <a:bodyPr wrap="none" lIns="50800" tIns="50800" rIns="50800" bIns="50800">
            <a:spAutoFit/>
          </a:bodyPr>
          <a:lstStyle>
            <a:lvl1pPr algn="l">
              <a:defRPr sz="1733" cap="none">
                <a:solidFill>
                  <a:srgbClr val="000000"/>
                </a:solidFill>
              </a:defRPr>
            </a:lvl1pPr>
          </a:lstStyle>
          <a:p>
            <a:pPr defTabSz="550348"/>
            <a:fld id="{86CB4B4D-7CA3-9044-876B-883B54F8677D}" type="slidenum">
              <a:rPr lang="en-US" smtClean="0">
                <a:sym typeface="Helvetica"/>
              </a:rPr>
              <a:pPr defTabSz="550348"/>
              <a:t>‹#›</a:t>
            </a:fld>
            <a:endParaRPr lang="en-US">
              <a:sym typeface="Helvetica"/>
            </a:endParaRPr>
          </a:p>
        </p:txBody>
      </p:sp>
    </p:spTree>
    <p:extLst>
      <p:ext uri="{BB962C8B-B14F-4D97-AF65-F5344CB8AC3E}">
        <p14:creationId xmlns:p14="http://schemas.microsoft.com/office/powerpoint/2010/main" val="2800703017"/>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Lst>
  <p:transition spd="med"/>
  <p:txStyles>
    <p:titleStyle>
      <a:lvl1pPr marL="0" marR="0" indent="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5335" b="1" i="0" u="none" strike="noStrike" cap="none" spc="0" baseline="0">
          <a:ln>
            <a:noFill/>
          </a:ln>
          <a:solidFill>
            <a:srgbClr val="8DC63F"/>
          </a:solidFill>
          <a:uFillTx/>
          <a:latin typeface="+mn-lt"/>
          <a:ea typeface="+mn-ea"/>
          <a:cs typeface="+mn-cs"/>
          <a:sym typeface="Helvetica"/>
        </a:defRPr>
      </a:lvl9pPr>
    </p:titleStyle>
    <p:bodyStyle>
      <a:lvl1pPr marL="406410" marR="0" indent="-389477" algn="l" defTabSz="550348" rtl="0" latinLnBrk="0">
        <a:lnSpc>
          <a:spcPct val="100000"/>
        </a:lnSpc>
        <a:spcBef>
          <a:spcPts val="2000"/>
        </a:spcBef>
        <a:spcAft>
          <a:spcPts val="0"/>
        </a:spcAft>
        <a:buClrTx/>
        <a:buSzPct val="50000"/>
        <a:buFontTx/>
        <a:buBlip>
          <a:blip r:embed="rId32"/>
        </a:buBlip>
        <a:tabLst/>
        <a:defRPr sz="3335" b="0" i="0" u="none" strike="noStrike" cap="none" spc="0" baseline="0">
          <a:ln>
            <a:noFill/>
          </a:ln>
          <a:solidFill>
            <a:srgbClr val="333333"/>
          </a:solidFill>
          <a:uFillTx/>
          <a:latin typeface="+mn-lt"/>
          <a:ea typeface="+mn-ea"/>
          <a:cs typeface="+mn-cs"/>
          <a:sym typeface="Helvetica"/>
        </a:defRPr>
      </a:lvl1pPr>
      <a:lvl2pPr marL="830406" marR="0" indent="-407060" algn="l" defTabSz="550348" rtl="0" latinLnBrk="0">
        <a:lnSpc>
          <a:spcPct val="100000"/>
        </a:lnSpc>
        <a:spcBef>
          <a:spcPts val="2000"/>
        </a:spcBef>
        <a:spcAft>
          <a:spcPts val="0"/>
        </a:spcAft>
        <a:buClrTx/>
        <a:buSzPct val="50000"/>
        <a:buFontTx/>
        <a:buBlip>
          <a:blip r:embed="rId33"/>
        </a:buBlip>
        <a:tabLst/>
        <a:defRPr sz="3335" b="0" i="0" u="none" strike="noStrike" cap="none" spc="0" baseline="0">
          <a:ln>
            <a:noFill/>
          </a:ln>
          <a:solidFill>
            <a:srgbClr val="333333"/>
          </a:solidFill>
          <a:uFillTx/>
          <a:latin typeface="+mn-lt"/>
          <a:ea typeface="+mn-ea"/>
          <a:cs typeface="+mn-cs"/>
          <a:sym typeface="Helvetica"/>
        </a:defRPr>
      </a:lvl2pPr>
      <a:lvl3pPr marL="1253749" marR="0" indent="-407060" algn="l" defTabSz="550348" rtl="0" latinLnBrk="0">
        <a:lnSpc>
          <a:spcPct val="100000"/>
        </a:lnSpc>
        <a:spcBef>
          <a:spcPts val="2000"/>
        </a:spcBef>
        <a:spcAft>
          <a:spcPts val="0"/>
        </a:spcAft>
        <a:buClrTx/>
        <a:buSzPct val="50000"/>
        <a:buFontTx/>
        <a:buBlip>
          <a:blip r:embed="rId33"/>
        </a:buBlip>
        <a:tabLst/>
        <a:defRPr sz="3335" b="0" i="0" u="none" strike="noStrike" cap="none" spc="0" baseline="0">
          <a:ln>
            <a:noFill/>
          </a:ln>
          <a:solidFill>
            <a:srgbClr val="333333"/>
          </a:solidFill>
          <a:uFillTx/>
          <a:latin typeface="+mn-lt"/>
          <a:ea typeface="+mn-ea"/>
          <a:cs typeface="+mn-cs"/>
          <a:sym typeface="Helvetica"/>
        </a:defRPr>
      </a:lvl3pPr>
      <a:lvl4pPr marL="1677093" marR="0" indent="-407060" algn="l" defTabSz="550348" rtl="0" latinLnBrk="0">
        <a:lnSpc>
          <a:spcPct val="100000"/>
        </a:lnSpc>
        <a:spcBef>
          <a:spcPts val="2000"/>
        </a:spcBef>
        <a:spcAft>
          <a:spcPts val="0"/>
        </a:spcAft>
        <a:buClrTx/>
        <a:buSzPct val="50000"/>
        <a:buFontTx/>
        <a:buBlip>
          <a:blip r:embed="rId33"/>
        </a:buBlip>
        <a:tabLst/>
        <a:defRPr sz="3335" b="0" i="0" u="none" strike="noStrike" cap="none" spc="0" baseline="0">
          <a:ln>
            <a:noFill/>
          </a:ln>
          <a:solidFill>
            <a:srgbClr val="333333"/>
          </a:solidFill>
          <a:uFillTx/>
          <a:latin typeface="+mn-lt"/>
          <a:ea typeface="+mn-ea"/>
          <a:cs typeface="+mn-cs"/>
          <a:sym typeface="Helvetica"/>
        </a:defRPr>
      </a:lvl4pPr>
      <a:lvl5pPr marL="2100437" marR="0" indent="-407060" algn="l" defTabSz="550348" rtl="0" latinLnBrk="0">
        <a:lnSpc>
          <a:spcPct val="100000"/>
        </a:lnSpc>
        <a:spcBef>
          <a:spcPts val="2000"/>
        </a:spcBef>
        <a:spcAft>
          <a:spcPts val="0"/>
        </a:spcAft>
        <a:buClrTx/>
        <a:buSzPct val="50000"/>
        <a:buFontTx/>
        <a:buBlip>
          <a:blip r:embed="rId33"/>
        </a:buBlip>
        <a:tabLst/>
        <a:defRPr sz="3335" b="0" i="0" u="none" strike="noStrike" cap="none" spc="0" baseline="0">
          <a:ln>
            <a:noFill/>
          </a:ln>
          <a:solidFill>
            <a:srgbClr val="333333"/>
          </a:solidFill>
          <a:uFillTx/>
          <a:latin typeface="+mn-lt"/>
          <a:ea typeface="+mn-ea"/>
          <a:cs typeface="+mn-cs"/>
          <a:sym typeface="Helvetica"/>
        </a:defRPr>
      </a:lvl5pPr>
      <a:lvl6pPr marL="2523781" marR="0" indent="-407062" algn="l" defTabSz="550348" rtl="0" latinLnBrk="0">
        <a:lnSpc>
          <a:spcPct val="100000"/>
        </a:lnSpc>
        <a:spcBef>
          <a:spcPts val="2000"/>
        </a:spcBef>
        <a:spcAft>
          <a:spcPts val="0"/>
        </a:spcAft>
        <a:buClrTx/>
        <a:buSzPct val="50000"/>
        <a:buFontTx/>
        <a:buBlip>
          <a:blip r:embed="rId33"/>
        </a:buBlip>
        <a:tabLst/>
        <a:defRPr sz="3335" b="0" i="0" u="none" strike="noStrike" cap="none" spc="0" baseline="0">
          <a:ln>
            <a:noFill/>
          </a:ln>
          <a:solidFill>
            <a:srgbClr val="333333"/>
          </a:solidFill>
          <a:uFillTx/>
          <a:latin typeface="+mn-lt"/>
          <a:ea typeface="+mn-ea"/>
          <a:cs typeface="+mn-cs"/>
          <a:sym typeface="Helvetica"/>
        </a:defRPr>
      </a:lvl6pPr>
      <a:lvl7pPr marL="2947125" marR="0" indent="-407062" algn="l" defTabSz="550348" rtl="0" latinLnBrk="0">
        <a:lnSpc>
          <a:spcPct val="100000"/>
        </a:lnSpc>
        <a:spcBef>
          <a:spcPts val="2000"/>
        </a:spcBef>
        <a:spcAft>
          <a:spcPts val="0"/>
        </a:spcAft>
        <a:buClrTx/>
        <a:buSzPct val="50000"/>
        <a:buFontTx/>
        <a:buBlip>
          <a:blip r:embed="rId33"/>
        </a:buBlip>
        <a:tabLst/>
        <a:defRPr sz="3335" b="0" i="0" u="none" strike="noStrike" cap="none" spc="0" baseline="0">
          <a:ln>
            <a:noFill/>
          </a:ln>
          <a:solidFill>
            <a:srgbClr val="333333"/>
          </a:solidFill>
          <a:uFillTx/>
          <a:latin typeface="+mn-lt"/>
          <a:ea typeface="+mn-ea"/>
          <a:cs typeface="+mn-cs"/>
          <a:sym typeface="Helvetica"/>
        </a:defRPr>
      </a:lvl7pPr>
      <a:lvl8pPr marL="3370469" marR="0" indent="-407062" algn="l" defTabSz="550348" rtl="0" latinLnBrk="0">
        <a:lnSpc>
          <a:spcPct val="100000"/>
        </a:lnSpc>
        <a:spcBef>
          <a:spcPts val="2000"/>
        </a:spcBef>
        <a:spcAft>
          <a:spcPts val="0"/>
        </a:spcAft>
        <a:buClrTx/>
        <a:buSzPct val="50000"/>
        <a:buFontTx/>
        <a:buBlip>
          <a:blip r:embed="rId33"/>
        </a:buBlip>
        <a:tabLst/>
        <a:defRPr sz="3335" b="0" i="0" u="none" strike="noStrike" cap="none" spc="0" baseline="0">
          <a:ln>
            <a:noFill/>
          </a:ln>
          <a:solidFill>
            <a:srgbClr val="333333"/>
          </a:solidFill>
          <a:uFillTx/>
          <a:latin typeface="+mn-lt"/>
          <a:ea typeface="+mn-ea"/>
          <a:cs typeface="+mn-cs"/>
          <a:sym typeface="Helvetica"/>
        </a:defRPr>
      </a:lvl8pPr>
      <a:lvl9pPr marL="3793813" marR="0" indent="-407062" algn="l" defTabSz="550348" rtl="0" latinLnBrk="0">
        <a:lnSpc>
          <a:spcPct val="100000"/>
        </a:lnSpc>
        <a:spcBef>
          <a:spcPts val="2000"/>
        </a:spcBef>
        <a:spcAft>
          <a:spcPts val="0"/>
        </a:spcAft>
        <a:buClrTx/>
        <a:buSzPct val="50000"/>
        <a:buFontTx/>
        <a:buBlip>
          <a:blip r:embed="rId33"/>
        </a:buBlip>
        <a:tabLst/>
        <a:defRPr sz="3335" b="0" i="0" u="none" strike="noStrike" cap="none" spc="0" baseline="0">
          <a:ln>
            <a:noFill/>
          </a:ln>
          <a:solidFill>
            <a:srgbClr val="333333"/>
          </a:solidFill>
          <a:uFillTx/>
          <a:latin typeface="+mn-lt"/>
          <a:ea typeface="+mn-ea"/>
          <a:cs typeface="+mn-cs"/>
          <a:sym typeface="Helvetica"/>
        </a:defRPr>
      </a:lvl9pPr>
    </p:bodyStyle>
    <p:otherStyle>
      <a:lvl1pPr marL="0" marR="0" indent="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1pPr>
      <a:lvl2pPr marL="0" marR="0" indent="15240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2pPr>
      <a:lvl3pPr marL="0" marR="0" indent="30480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3pPr>
      <a:lvl4pPr marL="0" marR="0" indent="45721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4pPr>
      <a:lvl5pPr marL="0" marR="0" indent="609615"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5pPr>
      <a:lvl6pPr marL="0" marR="0" indent="762020"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6pPr>
      <a:lvl7pPr marL="0" marR="0" indent="914424"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7pPr>
      <a:lvl8pPr marL="0" marR="0" indent="1066827"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8pPr>
      <a:lvl9pPr marL="0" marR="0" indent="1219231" algn="l" defTabSz="550348" rtl="0" latinLnBrk="0">
        <a:lnSpc>
          <a:spcPct val="100000"/>
        </a:lnSpc>
        <a:spcBef>
          <a:spcPts val="0"/>
        </a:spcBef>
        <a:spcAft>
          <a:spcPts val="0"/>
        </a:spcAft>
        <a:buClrTx/>
        <a:buSzTx/>
        <a:buFontTx/>
        <a:buNone/>
        <a:tabLst/>
        <a:defRPr sz="1733" b="1"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8.xml"/><Relationship Id="rId1" Type="http://schemas.openxmlformats.org/officeDocument/2006/relationships/tags" Target="../tags/tag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31.jpe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3.mp4"/><Relationship Id="rId1" Type="http://schemas.microsoft.com/office/2007/relationships/media" Target="../media/media13.mp4"/><Relationship Id="rId6" Type="http://schemas.openxmlformats.org/officeDocument/2006/relationships/image" Target="../media/image36.jpe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4.mp4"/><Relationship Id="rId1" Type="http://schemas.microsoft.com/office/2007/relationships/media" Target="../media/media14.mp4"/><Relationship Id="rId6" Type="http://schemas.openxmlformats.org/officeDocument/2006/relationships/image" Target="../media/image37.jpeg"/><Relationship Id="rId5" Type="http://schemas.openxmlformats.org/officeDocument/2006/relationships/image" Target="../media/image14.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s://www.rewiringamerica.org/app/ira-calculator" TargetMode="External"/><Relationship Id="rId2" Type="http://schemas.openxmlformats.org/officeDocument/2006/relationships/notesSlide" Target="../notesSlides/notesSlide18.xml"/><Relationship Id="rId1" Type="http://schemas.openxmlformats.org/officeDocument/2006/relationships/slideLayout" Target="../slideLayouts/slideLayout95.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72.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1.xml"/><Relationship Id="rId1" Type="http://schemas.openxmlformats.org/officeDocument/2006/relationships/slideLayout" Target="../slideLayouts/slideLayout72.xml"/><Relationship Id="rId5" Type="http://schemas.openxmlformats.org/officeDocument/2006/relationships/image" Target="../media/image42.png"/><Relationship Id="rId4" Type="http://schemas.openxmlformats.org/officeDocument/2006/relationships/hyperlink" Target="http://www.sustainablejersey.com/communitysolar"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3.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2.xml"/><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4.xml"/><Relationship Id="rId1" Type="http://schemas.openxmlformats.org/officeDocument/2006/relationships/slideLayout" Target="../slideLayouts/slideLayout96.xml"/></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5.xml"/><Relationship Id="rId1" Type="http://schemas.openxmlformats.org/officeDocument/2006/relationships/slideLayout" Target="../slideLayouts/slideLayout72.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7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2.xml"/></Relationships>
</file>

<file path=ppt/slides/_rels/slide3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9.xml"/><Relationship Id="rId1" Type="http://schemas.openxmlformats.org/officeDocument/2006/relationships/slideLayout" Target="../slideLayouts/slideLayout72.xml"/></Relationships>
</file>

<file path=ppt/slides/_rels/slide3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3.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98.xml"/></Relationships>
</file>

<file path=ppt/slides/_rels/slide3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2.xml"/></Relationships>
</file>

<file path=ppt/slides/_rels/slide39.xml.rels><?xml version="1.0" encoding="UTF-8" standalone="yes"?>
<Relationships xmlns="http://schemas.openxmlformats.org/package/2006/relationships"><Relationship Id="rId2" Type="http://schemas.openxmlformats.org/officeDocument/2006/relationships/hyperlink" Target="https://bit.ly/3tmyd1g" TargetMode="External"/><Relationship Id="rId1" Type="http://schemas.openxmlformats.org/officeDocument/2006/relationships/slideLayout" Target="../slideLayouts/slideLayout7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7.jpe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2.xml"/></Relationships>
</file>

<file path=ppt/slides/_rels/slide41.xml.rels><?xml version="1.0" encoding="UTF-8" standalone="yes"?>
<Relationships xmlns="http://schemas.openxmlformats.org/package/2006/relationships"><Relationship Id="rId8" Type="http://schemas.openxmlformats.org/officeDocument/2006/relationships/hyperlink" Target="https://ami-lookup-tool.fanniemae.com/amilookuptool/" TargetMode="External"/><Relationship Id="rId3" Type="http://schemas.openxmlformats.org/officeDocument/2006/relationships/hyperlink" Target="https://residential.energysavenj.com/jersey-central/QHEC/" TargetMode="External"/><Relationship Id="rId7" Type="http://schemas.openxmlformats.org/officeDocument/2006/relationships/hyperlink" Target="https://www.rewiringamerica.org/app/ira-calculator" TargetMode="External"/><Relationship Id="rId2" Type="http://schemas.openxmlformats.org/officeDocument/2006/relationships/notesSlide" Target="../notesSlides/notesSlide31.xml"/><Relationship Id="rId1" Type="http://schemas.openxmlformats.org/officeDocument/2006/relationships/slideLayout" Target="../slideLayouts/slideLayout72.xml"/><Relationship Id="rId6" Type="http://schemas.openxmlformats.org/officeDocument/2006/relationships/hyperlink" Target="https://youtu.be/j2Fio5kbMvs" TargetMode="External"/><Relationship Id="rId5" Type="http://schemas.openxmlformats.org/officeDocument/2006/relationships/hyperlink" Target="https://www.climaterealityproject.org/electrification-journey" TargetMode="External"/><Relationship Id="rId10" Type="http://schemas.openxmlformats.org/officeDocument/2006/relationships/hyperlink" Target="https://climate.smiller.org/50x30/building-electrification/All-heat-pump-webinars.html" TargetMode="External"/><Relationship Id="rId4" Type="http://schemas.openxmlformats.org/officeDocument/2006/relationships/hyperlink" Target="https://homeenergy.pseg.com/energycheckup" TargetMode="External"/><Relationship Id="rId9" Type="http://schemas.openxmlformats.org/officeDocument/2006/relationships/hyperlink" Target="https://climate.smiller.org/REF/"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72.xml"/><Relationship Id="rId4" Type="http://schemas.openxmlformats.org/officeDocument/2006/relationships/image" Target="../media/image58.jpg"/></Relationships>
</file>

<file path=ppt/slides/_rels/slide43.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73.xml"/></Relationships>
</file>

<file path=ppt/slides/_rels/slide44.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33.xml"/><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20" name="Blue Marble.jpg" descr="Blue Marble.jpg"/>
          <p:cNvPicPr>
            <a:picLocks noChangeAspect="1"/>
          </p:cNvPicPr>
          <p:nvPr/>
        </p:nvPicPr>
        <p:blipFill>
          <a:blip r:embed="rId4"/>
          <a:stretch>
            <a:fillRect/>
          </a:stretch>
        </p:blipFill>
        <p:spPr>
          <a:xfrm>
            <a:off x="4198157" y="221237"/>
            <a:ext cx="7859685" cy="7557514"/>
          </a:xfrm>
          <a:prstGeom prst="rect">
            <a:avLst/>
          </a:prstGeom>
          <a:ln w="12700">
            <a:miter lim="400000"/>
          </a:ln>
        </p:spPr>
      </p:pic>
      <p:sp>
        <p:nvSpPr>
          <p:cNvPr id="221" name="Source: NASA"/>
          <p:cNvSpPr/>
          <p:nvPr>
            <p:custDataLst>
              <p:tags r:id="rId1"/>
            </p:custDataLst>
          </p:nvPr>
        </p:nvSpPr>
        <p:spPr>
          <a:xfrm>
            <a:off x="914401" y="8686801"/>
            <a:ext cx="1101264" cy="235962"/>
          </a:xfrm>
          <a:prstGeom prst="rect">
            <a:avLst/>
          </a:prstGeom>
          <a:solidFill>
            <a:scrgbClr r="0" g="0" b="0"/>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vert="horz" wrap="none" lIns="25400" tIns="25400" rIns="25400" bIns="25400" anchor="b" anchorCtr="0">
            <a:spAutoFit/>
          </a:bodyPr>
          <a:lstStyle>
            <a:lvl1pPr>
              <a:defRPr sz="1200"/>
            </a:lvl1pPr>
          </a:lstStyle>
          <a:p>
            <a:pPr marL="0" marR="0" lvl="0" indent="0" algn="l" defTabSz="457189" rtl="0" eaLnBrk="1" fontAlgn="auto" latinLnBrk="0" hangingPunct="0">
              <a:lnSpc>
                <a:spcPct val="100000"/>
              </a:lnSpc>
              <a:spcBef>
                <a:spcPts val="0"/>
              </a:spcBef>
              <a:spcAft>
                <a:spcPts val="0"/>
              </a:spcAft>
              <a:buClrTx/>
              <a:buSzTx/>
              <a:buFontTx/>
              <a:buNone/>
              <a:tabLst/>
              <a:defRPr/>
            </a:pPr>
            <a:r>
              <a:rPr kumimoji="0" sz="1200" b="1" i="0" u="none" strike="noStrike" kern="0" cap="none" spc="0" normalizeH="0" baseline="0" noProof="0" dirty="0">
                <a:ln>
                  <a:noFill/>
                </a:ln>
                <a:solidFill>
                  <a:srgbClr val="FFFFFF">
                    <a:alpha val="50000"/>
                  </a:srgbClr>
                </a:solidFill>
                <a:effectLst/>
                <a:uLnTx/>
                <a:uFillTx/>
                <a:latin typeface="Arial" panose="020B0604020202020204" pitchFamily="34" charset="0"/>
                <a:cs typeface="Arial"/>
                <a:sym typeface="Arial"/>
              </a:rPr>
              <a:t>Source: NASA</a:t>
            </a:r>
          </a:p>
        </p:txBody>
      </p:sp>
      <p:sp>
        <p:nvSpPr>
          <p:cNvPr id="2" name="TextBox 1">
            <a:extLst>
              <a:ext uri="{FF2B5EF4-FFF2-40B4-BE49-F238E27FC236}">
                <a16:creationId xmlns:a16="http://schemas.microsoft.com/office/drawing/2014/main" id="{72936AB9-F882-4331-8484-2E39F08A749F}"/>
              </a:ext>
            </a:extLst>
          </p:cNvPr>
          <p:cNvSpPr txBox="1"/>
          <p:nvPr/>
        </p:nvSpPr>
        <p:spPr>
          <a:xfrm>
            <a:off x="2057611" y="7637070"/>
            <a:ext cx="12460637" cy="128569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t">
            <a:spAutoFit/>
          </a:bodyPr>
          <a:lstStyle/>
          <a:p>
            <a:pPr marL="0" marR="0" lvl="0" indent="0" algn="ctr" defTabSz="609585" rtl="0" eaLnBrk="1" fontAlgn="auto" latinLnBrk="0" hangingPunct="0">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srgbClr val="FFFFFF"/>
                </a:solidFill>
                <a:effectLst/>
                <a:uLnTx/>
                <a:uFillTx/>
                <a:latin typeface="Arial"/>
                <a:cs typeface="Arial"/>
                <a:sym typeface="Arial"/>
              </a:rPr>
              <a:t>ELECTRIFY EVERYTHING WITH INFLATION REDUCTION ACT (IRA)</a:t>
            </a:r>
          </a:p>
        </p:txBody>
      </p:sp>
      <p:sp>
        <p:nvSpPr>
          <p:cNvPr id="3" name="TextBox 2">
            <a:extLst>
              <a:ext uri="{FF2B5EF4-FFF2-40B4-BE49-F238E27FC236}">
                <a16:creationId xmlns:a16="http://schemas.microsoft.com/office/drawing/2014/main" id="{7024DDAB-A332-96A3-F599-DC8A8809D06A}"/>
              </a:ext>
            </a:extLst>
          </p:cNvPr>
          <p:cNvSpPr txBox="1"/>
          <p:nvPr/>
        </p:nvSpPr>
        <p:spPr>
          <a:xfrm>
            <a:off x="278970" y="3671606"/>
            <a:ext cx="3919187"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pPr marL="0" marR="0" lvl="0" indent="0" algn="ctr" defTabSz="457200" rtl="0" eaLnBrk="1" fontAlgn="auto" latinLnBrk="0" hangingPunct="0">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a:ea typeface="+mn-ea"/>
                <a:cs typeface="Arial"/>
                <a:sym typeface="Arial"/>
              </a:rPr>
              <a:t>Pat and Steve </a:t>
            </a:r>
            <a:r>
              <a:rPr kumimoji="0" lang="en-US" sz="2800" b="1" i="0" u="none" strike="noStrike" kern="0" cap="none" spc="0" normalizeH="0" baseline="0" noProof="0" dirty="0">
                <a:ln>
                  <a:noFill/>
                </a:ln>
                <a:solidFill>
                  <a:srgbClr val="FFFFFF"/>
                </a:solidFill>
                <a:effectLst/>
                <a:uLnTx/>
                <a:uFillTx/>
                <a:latin typeface="Arial"/>
                <a:cs typeface="Arial"/>
                <a:sym typeface="Arial"/>
              </a:rPr>
              <a:t>Miller</a:t>
            </a:r>
          </a:p>
          <a:p>
            <a:pPr marL="0" marR="0" lvl="0" indent="0" algn="ctr" defTabSz="457200" rtl="0" eaLnBrk="1" fontAlgn="auto" latinLnBrk="0" hangingPunct="0">
              <a:lnSpc>
                <a:spcPct val="100000"/>
              </a:lnSpc>
              <a:spcBef>
                <a:spcPts val="0"/>
              </a:spcBef>
              <a:spcAft>
                <a:spcPts val="0"/>
              </a:spcAft>
              <a:buClrTx/>
              <a:buSzTx/>
              <a:buFontTx/>
              <a:buNone/>
              <a:tabLst/>
              <a:defRPr/>
            </a:pPr>
            <a:r>
              <a:rPr lang="en-US" sz="2800" dirty="0">
                <a:latin typeface="Arial"/>
                <a:cs typeface="Arial"/>
              </a:rPr>
              <a:t>Oct 2023</a:t>
            </a:r>
            <a:endParaRPr kumimoji="0" lang="en-US" sz="2800" b="1" i="0" u="none" strike="noStrike" kern="0" cap="none" spc="0" normalizeH="0" baseline="0" noProof="0" dirty="0">
              <a:ln>
                <a:noFill/>
              </a:ln>
              <a:solidFill>
                <a:srgbClr val="FFFFFF"/>
              </a:solidFill>
              <a:effectLst/>
              <a:uLnTx/>
              <a:uFillTx/>
              <a:latin typeface="Arial"/>
              <a:cs typeface="Arial"/>
              <a:sym typeface="Arial"/>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09">
            <a:hlinkClick r:id="" action="ppaction://media"/>
            <a:extLst>
              <a:ext uri="{FF2B5EF4-FFF2-40B4-BE49-F238E27FC236}">
                <a16:creationId xmlns:a16="http://schemas.microsoft.com/office/drawing/2014/main" id="{60B20D30-09E2-47EE-103E-4E86A9C242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79" name="2023 Acts to Action Keynote English Short.002.jpeg" descr="2023 Acts to Action Keynote English Short.002.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622162E-EBA1-6D30-E396-1C77D77B7BFD}"/>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3" fill="hold"/>
                                        <p:tgtEl>
                                          <p:spTgt spid="2"/>
                                        </p:tgtEl>
                                      </p:cBhvr>
                                    </p:cmd>
                                  </p:childTnLst>
                                </p:cTn>
                              </p:par>
                            </p:childTnLst>
                          </p:cTn>
                        </p:par>
                        <p:par>
                          <p:cTn id="7" fill="hold">
                            <p:stCondLst>
                              <p:cond delay="1533"/>
                            </p:stCondLst>
                            <p:childTnLst>
                              <p:par>
                                <p:cTn id="8" presetID="1" presetClass="entr" presetSubtype="0" fill="hold" grpId="0" nodeType="afterEffect">
                                  <p:stCondLst>
                                    <p:cond delay="0"/>
                                  </p:stCondLst>
                                  <p:iterate>
                                    <p:tmAbs val="0"/>
                                  </p:iterate>
                                  <p:childTnLst>
                                    <p:set>
                                      <p:cBhvr>
                                        <p:cTn id="9" fill="hold"/>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79" grpId="0" animBg="1" advAuto="0"/>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70">
            <a:hlinkClick r:id="" action="ppaction://media"/>
            <a:extLst>
              <a:ext uri="{FF2B5EF4-FFF2-40B4-BE49-F238E27FC236}">
                <a16:creationId xmlns:a16="http://schemas.microsoft.com/office/drawing/2014/main" id="{697C8FE9-6E4A-7E0A-4E5E-D365C965C06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89" name="2023 Acts to Action Keynote English Short.006.jpeg" descr="2023 Acts to Action Keynote English Short.00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612518C-CA06-359C-7CA0-B7C67C557C3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33" fill="hold"/>
                                        <p:tgtEl>
                                          <p:spTgt spid="2"/>
                                        </p:tgtEl>
                                      </p:cBhvr>
                                    </p:cmd>
                                  </p:childTnLst>
                                </p:cTn>
                              </p:par>
                            </p:childTnLst>
                          </p:cTn>
                        </p:par>
                        <p:par>
                          <p:cTn id="7" fill="hold">
                            <p:stCondLst>
                              <p:cond delay="2333"/>
                            </p:stCondLst>
                            <p:childTnLst>
                              <p:par>
                                <p:cTn id="8" presetID="1" presetClass="entr" presetSubtype="0" fill="hold" grpId="0" nodeType="afterEffect">
                                  <p:stCondLst>
                                    <p:cond delay="0"/>
                                  </p:stCondLst>
                                  <p:iterate>
                                    <p:tmAbs val="0"/>
                                  </p:iterate>
                                  <p:childTnLst>
                                    <p:set>
                                      <p:cBhvr>
                                        <p:cTn id="9" fill="hold"/>
                                        <p:tgtEl>
                                          <p:spTgt spid="1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89" grpId="0" animBg="1" advAuto="0"/>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71">
            <a:hlinkClick r:id="" action="ppaction://media"/>
            <a:extLst>
              <a:ext uri="{FF2B5EF4-FFF2-40B4-BE49-F238E27FC236}">
                <a16:creationId xmlns:a16="http://schemas.microsoft.com/office/drawing/2014/main" id="{3A80EE41-DACF-57DC-C810-00F871025AB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94" name="2023 Acts to Action Keynote English Short.009.jpeg" descr="2023 Acts to Action Keynote English Short.009.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6A86B15E-5F25-BAD2-A6A3-7BFF0DFF236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066" fill="hold"/>
                                        <p:tgtEl>
                                          <p:spTgt spid="2"/>
                                        </p:tgtEl>
                                      </p:cBhvr>
                                    </p:cmd>
                                  </p:childTnLst>
                                </p:cTn>
                              </p:par>
                            </p:childTnLst>
                          </p:cTn>
                        </p:par>
                        <p:par>
                          <p:cTn id="7" fill="hold">
                            <p:stCondLst>
                              <p:cond delay="7066"/>
                            </p:stCondLst>
                            <p:childTnLst>
                              <p:par>
                                <p:cTn id="8" presetID="1" presetClass="entr" presetSubtype="0" fill="hold" grpId="0" nodeType="afterEffect">
                                  <p:stCondLst>
                                    <p:cond delay="0"/>
                                  </p:stCondLst>
                                  <p:iterate>
                                    <p:tmAbs val="0"/>
                                  </p:iterate>
                                  <p:childTnLst>
                                    <p:set>
                                      <p:cBhvr>
                                        <p:cTn id="9" fill="hold"/>
                                        <p:tgtEl>
                                          <p:spTgt spid="1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94" grpId="0" animBg="1" advAuto="0"/>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74">
            <a:hlinkClick r:id="" action="ppaction://media"/>
            <a:extLst>
              <a:ext uri="{FF2B5EF4-FFF2-40B4-BE49-F238E27FC236}">
                <a16:creationId xmlns:a16="http://schemas.microsoft.com/office/drawing/2014/main" id="{F5EFDC4C-2078-D286-32A0-735D67F8A21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19" name="2023 Acts to Action Keynote English Short.030.jpeg" descr="2023 Acts to Action Keynote English Short.030.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22452068-77B5-0F7A-D29D-AB36EF6589F6}"/>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33" fill="hold"/>
                                        <p:tgtEl>
                                          <p:spTgt spid="2"/>
                                        </p:tgtEl>
                                      </p:cBhvr>
                                    </p:cmd>
                                  </p:childTnLst>
                                </p:cTn>
                              </p:par>
                            </p:childTnLst>
                          </p:cTn>
                        </p:par>
                        <p:par>
                          <p:cTn id="7" fill="hold">
                            <p:stCondLst>
                              <p:cond delay="9033"/>
                            </p:stCondLst>
                            <p:childTnLst>
                              <p:par>
                                <p:cTn id="8" presetID="1" presetClass="entr" presetSubtype="0" fill="hold" grpId="0" nodeType="afterEffect">
                                  <p:stCondLst>
                                    <p:cond delay="0"/>
                                  </p:stCondLst>
                                  <p:iterate>
                                    <p:tmAbs val="0"/>
                                  </p:iterate>
                                  <p:childTnLst>
                                    <p:set>
                                      <p:cBhvr>
                                        <p:cTn id="9" fill="hold"/>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219" grpId="0" animBg="1" advAuto="0"/>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72">
            <a:hlinkClick r:id="" action="ppaction://media"/>
            <a:extLst>
              <a:ext uri="{FF2B5EF4-FFF2-40B4-BE49-F238E27FC236}">
                <a16:creationId xmlns:a16="http://schemas.microsoft.com/office/drawing/2014/main" id="{2CA70257-44D0-525F-09E1-1D5B0E78741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99" name="2023 Acts to Action Keynote English Short.011.jpeg" descr="2023 Acts to Action Keynote English Short.01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5194639-4FBE-93ED-76D3-9D94A72C6B74}"/>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 fill="hold"/>
                                        <p:tgtEl>
                                          <p:spTgt spid="2"/>
                                        </p:tgtEl>
                                      </p:cBhvr>
                                    </p:cmd>
                                  </p:childTnLst>
                                </p:cTn>
                              </p:par>
                            </p:childTnLst>
                          </p:cTn>
                        </p:par>
                        <p:par>
                          <p:cTn id="7" fill="hold">
                            <p:stCondLst>
                              <p:cond delay="2400"/>
                            </p:stCondLst>
                            <p:childTnLst>
                              <p:par>
                                <p:cTn id="8" presetID="1" presetClass="entr" presetSubtype="0" fill="hold" grpId="0" nodeType="afterEffect">
                                  <p:stCondLst>
                                    <p:cond delay="0"/>
                                  </p:stCondLst>
                                  <p:iterate>
                                    <p:tmAbs val="0"/>
                                  </p:iterate>
                                  <p:childTnLst>
                                    <p:set>
                                      <p:cBhvr>
                                        <p:cTn id="9" fill="hold"/>
                                        <p:tgtEl>
                                          <p:spTgt spid="1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99" grpId="0"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B96E4D-0990-06AE-E488-40A5856148CD}"/>
              </a:ext>
            </a:extLst>
          </p:cNvPr>
          <p:cNvPicPr>
            <a:picLocks noChangeAspect="1"/>
          </p:cNvPicPr>
          <p:nvPr/>
        </p:nvPicPr>
        <p:blipFill>
          <a:blip r:embed="rId2"/>
          <a:stretch>
            <a:fillRect/>
          </a:stretch>
        </p:blipFill>
        <p:spPr>
          <a:xfrm>
            <a:off x="312615" y="266006"/>
            <a:ext cx="15630769" cy="8877993"/>
          </a:xfrm>
          <a:prstGeom prst="rect">
            <a:avLst/>
          </a:prstGeom>
          <a:noFill/>
        </p:spPr>
      </p:pic>
      <p:sp>
        <p:nvSpPr>
          <p:cNvPr id="3" name="Text Placeholder 2">
            <a:extLst>
              <a:ext uri="{FF2B5EF4-FFF2-40B4-BE49-F238E27FC236}">
                <a16:creationId xmlns:a16="http://schemas.microsoft.com/office/drawing/2014/main" id="{847C2BC9-0172-1B58-DCD4-B2E73A2514DB}"/>
              </a:ext>
            </a:extLst>
          </p:cNvPr>
          <p:cNvSpPr>
            <a:spLocks noGrp="1"/>
          </p:cNvSpPr>
          <p:nvPr>
            <p:ph type="body" idx="1"/>
          </p:nvPr>
        </p:nvSpPr>
        <p:spPr>
          <a:xfrm>
            <a:off x="677333" y="1608669"/>
            <a:ext cx="14562667" cy="6465369"/>
          </a:xfrm>
        </p:spPr>
        <p:txBody>
          <a:bodyPr>
            <a:normAutofit/>
          </a:bodyPr>
          <a:lstStyle/>
          <a:p>
            <a:pPr marL="16933" indent="0">
              <a:buNone/>
            </a:pPr>
            <a:r>
              <a:rPr lang="en-US" dirty="0"/>
              <a:t>  </a:t>
            </a:r>
          </a:p>
        </p:txBody>
      </p:sp>
      <p:sp>
        <p:nvSpPr>
          <p:cNvPr id="2" name="Title 1">
            <a:extLst>
              <a:ext uri="{FF2B5EF4-FFF2-40B4-BE49-F238E27FC236}">
                <a16:creationId xmlns:a16="http://schemas.microsoft.com/office/drawing/2014/main" id="{25A1D763-7CFA-4201-CBF7-2F09474B596D}"/>
              </a:ext>
            </a:extLst>
          </p:cNvPr>
          <p:cNvSpPr>
            <a:spLocks noGrp="1"/>
          </p:cNvSpPr>
          <p:nvPr>
            <p:ph type="title"/>
          </p:nvPr>
        </p:nvSpPr>
        <p:spPr>
          <a:xfrm>
            <a:off x="677333" y="423333"/>
            <a:ext cx="14562667" cy="924000"/>
          </a:xfrm>
        </p:spPr>
        <p:txBody>
          <a:bodyPr>
            <a:normAutofit/>
          </a:bodyPr>
          <a:lstStyle/>
          <a:p>
            <a:r>
              <a:rPr lang="en-US" dirty="0"/>
              <a:t> </a:t>
            </a:r>
          </a:p>
        </p:txBody>
      </p:sp>
    </p:spTree>
    <p:extLst>
      <p:ext uri="{BB962C8B-B14F-4D97-AF65-F5344CB8AC3E}">
        <p14:creationId xmlns:p14="http://schemas.microsoft.com/office/powerpoint/2010/main" val="272953578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720D0A-AF32-9830-0652-3855ED521074}"/>
              </a:ext>
            </a:extLst>
          </p:cNvPr>
          <p:cNvPicPr>
            <a:picLocks noChangeAspect="1"/>
          </p:cNvPicPr>
          <p:nvPr/>
        </p:nvPicPr>
        <p:blipFill>
          <a:blip r:embed="rId3"/>
          <a:stretch>
            <a:fillRect/>
          </a:stretch>
        </p:blipFill>
        <p:spPr>
          <a:xfrm>
            <a:off x="0" y="259993"/>
            <a:ext cx="15855259" cy="8624013"/>
          </a:xfrm>
          <a:prstGeom prst="rect">
            <a:avLst/>
          </a:prstGeom>
        </p:spPr>
      </p:pic>
      <p:sp>
        <p:nvSpPr>
          <p:cNvPr id="6" name="TextBox 5">
            <a:extLst>
              <a:ext uri="{FF2B5EF4-FFF2-40B4-BE49-F238E27FC236}">
                <a16:creationId xmlns:a16="http://schemas.microsoft.com/office/drawing/2014/main" id="{A7423DAE-CE96-2127-FA4B-1914AAD8368F}"/>
              </a:ext>
            </a:extLst>
          </p:cNvPr>
          <p:cNvSpPr txBox="1"/>
          <p:nvPr/>
        </p:nvSpPr>
        <p:spPr>
          <a:xfrm>
            <a:off x="6568681" y="852419"/>
            <a:ext cx="783387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https://www.climaterealityproject.org/electrification-journey</a:t>
            </a:r>
          </a:p>
        </p:txBody>
      </p:sp>
      <p:sp>
        <p:nvSpPr>
          <p:cNvPr id="7" name="TextBox 6">
            <a:extLst>
              <a:ext uri="{FF2B5EF4-FFF2-40B4-BE49-F238E27FC236}">
                <a16:creationId xmlns:a16="http://schemas.microsoft.com/office/drawing/2014/main" id="{FDECC8B3-1F53-2F97-E5D3-C9BC169841BF}"/>
              </a:ext>
            </a:extLst>
          </p:cNvPr>
          <p:cNvSpPr txBox="1"/>
          <p:nvPr/>
        </p:nvSpPr>
        <p:spPr>
          <a:xfrm>
            <a:off x="6485325" y="370797"/>
            <a:ext cx="791723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Navigating Individual incentives, by Dr. Leah Stokes </a:t>
            </a:r>
          </a:p>
        </p:txBody>
      </p:sp>
    </p:spTree>
    <p:extLst>
      <p:ext uri="{BB962C8B-B14F-4D97-AF65-F5344CB8AC3E}">
        <p14:creationId xmlns:p14="http://schemas.microsoft.com/office/powerpoint/2010/main" val="2112829014"/>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7855">
            <a:hlinkClick r:id="" action="ppaction://media"/>
            <a:extLst>
              <a:ext uri="{FF2B5EF4-FFF2-40B4-BE49-F238E27FC236}">
                <a16:creationId xmlns:a16="http://schemas.microsoft.com/office/drawing/2014/main" id="{6EB8A7E7-A712-56B8-9168-43FA9085D3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04" name="2023 Acts to Action Keynote English Short.027.jpeg" descr="2023 Acts to Action Keynote English Short.027.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4" name="Rectangle 3">
            <a:extLst>
              <a:ext uri="{FF2B5EF4-FFF2-40B4-BE49-F238E27FC236}">
                <a16:creationId xmlns:a16="http://schemas.microsoft.com/office/drawing/2014/main" id="{C55FF9AC-EDB7-6077-A90B-6BE8F403FFB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66" fill="hold"/>
                                        <p:tgtEl>
                                          <p:spTgt spid="3"/>
                                        </p:tgtEl>
                                      </p:cBhvr>
                                    </p:cmd>
                                  </p:childTnLst>
                                </p:cTn>
                              </p:par>
                            </p:childTnLst>
                          </p:cTn>
                        </p:par>
                        <p:par>
                          <p:cTn id="7" fill="hold">
                            <p:stCondLst>
                              <p:cond delay="8366"/>
                            </p:stCondLst>
                            <p:childTnLst>
                              <p:par>
                                <p:cTn id="8" presetID="1" presetClass="entr" presetSubtype="0" fill="hold" grpId="0" nodeType="afterEffect">
                                  <p:stCondLst>
                                    <p:cond delay="0"/>
                                  </p:stCondLst>
                                  <p:iterate>
                                    <p:tmAbs val="0"/>
                                  </p:iterate>
                                  <p:childTnLst>
                                    <p:set>
                                      <p:cBhvr>
                                        <p:cTn id="9" fill="hold"/>
                                        <p:tgtEl>
                                          <p:spTgt spid="2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204"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720D0A-AF32-9830-0652-3855ED521074}"/>
              </a:ext>
            </a:extLst>
          </p:cNvPr>
          <p:cNvPicPr>
            <a:picLocks noChangeAspect="1"/>
          </p:cNvPicPr>
          <p:nvPr/>
        </p:nvPicPr>
        <p:blipFill>
          <a:blip r:embed="rId3"/>
          <a:stretch>
            <a:fillRect/>
          </a:stretch>
        </p:blipFill>
        <p:spPr>
          <a:xfrm>
            <a:off x="0" y="259993"/>
            <a:ext cx="15855259" cy="8624013"/>
          </a:xfrm>
          <a:prstGeom prst="rect">
            <a:avLst/>
          </a:prstGeom>
        </p:spPr>
      </p:pic>
      <p:sp>
        <p:nvSpPr>
          <p:cNvPr id="6" name="TextBox 5">
            <a:extLst>
              <a:ext uri="{FF2B5EF4-FFF2-40B4-BE49-F238E27FC236}">
                <a16:creationId xmlns:a16="http://schemas.microsoft.com/office/drawing/2014/main" id="{A7423DAE-CE96-2127-FA4B-1914AAD8368F}"/>
              </a:ext>
            </a:extLst>
          </p:cNvPr>
          <p:cNvSpPr txBox="1"/>
          <p:nvPr/>
        </p:nvSpPr>
        <p:spPr>
          <a:xfrm>
            <a:off x="6568681" y="852419"/>
            <a:ext cx="783387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6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https://www.climaterealityproject.org/electrification-journey</a:t>
            </a:r>
          </a:p>
        </p:txBody>
      </p:sp>
      <p:sp>
        <p:nvSpPr>
          <p:cNvPr id="7" name="TextBox 6">
            <a:extLst>
              <a:ext uri="{FF2B5EF4-FFF2-40B4-BE49-F238E27FC236}">
                <a16:creationId xmlns:a16="http://schemas.microsoft.com/office/drawing/2014/main" id="{FDECC8B3-1F53-2F97-E5D3-C9BC169841BF}"/>
              </a:ext>
            </a:extLst>
          </p:cNvPr>
          <p:cNvSpPr txBox="1"/>
          <p:nvPr/>
        </p:nvSpPr>
        <p:spPr>
          <a:xfrm>
            <a:off x="6485325" y="370797"/>
            <a:ext cx="7917232"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2000" b="1" i="0" u="none" strike="noStrike" kern="0" cap="all" spc="0" normalizeH="0" baseline="0" noProof="0" dirty="0">
                <a:ln>
                  <a:noFill/>
                </a:ln>
                <a:solidFill>
                  <a:srgbClr val="53585F">
                    <a:lumMod val="50000"/>
                  </a:srgbClr>
                </a:solidFill>
                <a:effectLst/>
                <a:uLnTx/>
                <a:uFillTx/>
                <a:latin typeface="Helvetica"/>
                <a:ea typeface="+mn-ea"/>
                <a:cs typeface="Helvetica"/>
                <a:sym typeface="Helvetica"/>
              </a:rPr>
              <a:t>Navigating Individual incentives, by Dr. Leah Stokes </a:t>
            </a:r>
          </a:p>
        </p:txBody>
      </p:sp>
    </p:spTree>
    <p:extLst>
      <p:ext uri="{BB962C8B-B14F-4D97-AF65-F5344CB8AC3E}">
        <p14:creationId xmlns:p14="http://schemas.microsoft.com/office/powerpoint/2010/main" val="364450408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7856">
            <a:hlinkClick r:id="" action="ppaction://media"/>
            <a:extLst>
              <a:ext uri="{FF2B5EF4-FFF2-40B4-BE49-F238E27FC236}">
                <a16:creationId xmlns:a16="http://schemas.microsoft.com/office/drawing/2014/main" id="{0103F8B8-9DB5-980E-4439-913200B029B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209" name="2023 Acts to Action Keynote English Short.028.jpeg" descr="2023 Acts to Action Keynote English Short.028.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4" name="Rectangle 3">
            <a:extLst>
              <a:ext uri="{FF2B5EF4-FFF2-40B4-BE49-F238E27FC236}">
                <a16:creationId xmlns:a16="http://schemas.microsoft.com/office/drawing/2014/main" id="{DF25817F-7240-F875-F945-C4A5C3019C4B}"/>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33" fill="hold"/>
                                        <p:tgtEl>
                                          <p:spTgt spid="3"/>
                                        </p:tgtEl>
                                      </p:cBhvr>
                                    </p:cmd>
                                  </p:childTnLst>
                                </p:cTn>
                              </p:par>
                            </p:childTnLst>
                          </p:cTn>
                        </p:par>
                        <p:par>
                          <p:cTn id="7" fill="hold">
                            <p:stCondLst>
                              <p:cond delay="9333"/>
                            </p:stCondLst>
                            <p:childTnLst>
                              <p:par>
                                <p:cTn id="8" presetID="1" presetClass="entr" presetSubtype="0" fill="hold" grpId="0" nodeType="afterEffect">
                                  <p:stCondLst>
                                    <p:cond delay="0"/>
                                  </p:stCondLst>
                                  <p:iterate>
                                    <p:tmAbs val="0"/>
                                  </p:iterate>
                                  <p:childTnLst>
                                    <p:set>
                                      <p:cBhvr>
                                        <p:cTn id="9" fill="hold"/>
                                        <p:tgtEl>
                                          <p:spTgt spid="2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209"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753">
            <a:hlinkClick r:id="" action="ppaction://media"/>
            <a:extLst>
              <a:ext uri="{FF2B5EF4-FFF2-40B4-BE49-F238E27FC236}">
                <a16:creationId xmlns:a16="http://schemas.microsoft.com/office/drawing/2014/main" id="{FB712212-3437-44FA-35E1-A3E4859E7A2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89" name="2023 Acts to Action Keynote English Short.004.jpeg" descr="2023 Acts to Action Keynote English Short.004.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7EA1FD8D-111A-162A-4F44-6B38A6B0224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2"/>
                                        </p:tgtEl>
                                      </p:cBhvr>
                                    </p:cmd>
                                  </p:childTnLst>
                                </p:cTn>
                              </p:par>
                            </p:childTnLst>
                          </p:cTn>
                        </p:par>
                        <p:par>
                          <p:cTn id="7" fill="hold">
                            <p:stCondLst>
                              <p:cond delay="2600"/>
                            </p:stCondLst>
                            <p:childTnLst>
                              <p:par>
                                <p:cTn id="8" presetID="1" presetClass="entr" presetSubtype="0" fill="hold" grpId="0" nodeType="afterEffect">
                                  <p:stCondLst>
                                    <p:cond delay="0"/>
                                  </p:stCondLst>
                                  <p:iterate>
                                    <p:tmAbs val="0"/>
                                  </p:iterate>
                                  <p:childTnLst>
                                    <p:set>
                                      <p:cBhvr>
                                        <p:cTn id="9" fill="hold"/>
                                        <p:tgtEl>
                                          <p:spTgt spid="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89" grpId="0" animBg="1"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149faab8333_0_154"/>
          <p:cNvSpPr txBox="1">
            <a:spLocks noGrp="1"/>
          </p:cNvSpPr>
          <p:nvPr>
            <p:ph type="title"/>
          </p:nvPr>
        </p:nvSpPr>
        <p:spPr>
          <a:xfrm>
            <a:off x="109067" y="-123866"/>
            <a:ext cx="16037867" cy="2227978"/>
          </a:xfrm>
          <a:prstGeom prst="rect">
            <a:avLst/>
          </a:prstGeom>
        </p:spPr>
        <p:txBody>
          <a:bodyPr spcFirstLastPara="1" wrap="square" lIns="162533" tIns="162533" rIns="162533" bIns="162533" anchor="t" anchorCtr="0">
            <a:noAutofit/>
          </a:bodyPr>
          <a:lstStyle/>
          <a:p>
            <a:pPr algn="ctr"/>
            <a:r>
              <a:rPr lang="en" sz="6000" dirty="0"/>
              <a:t>Rewiring America Savings Calculator </a:t>
            </a:r>
            <a:r>
              <a:rPr lang="en" sz="4800" dirty="0">
                <a:hlinkClick r:id="rId3">
                  <a:extLst>
                    <a:ext uri="{A12FA001-AC4F-418D-AE19-62706E023703}">
                      <ahyp:hlinkClr xmlns:ahyp="http://schemas.microsoft.com/office/drawing/2018/hyperlinkcolor" val="tx"/>
                    </a:ext>
                  </a:extLst>
                </a:hlinkClick>
              </a:rPr>
              <a:t>https://www.rewiringamerica.org/app/ira-calculator</a:t>
            </a:r>
            <a:r>
              <a:rPr lang="en" sz="4800" dirty="0"/>
              <a:t> </a:t>
            </a:r>
            <a:r>
              <a:rPr kumimoji="0" lang="en-US" sz="6000" b="1" i="0" u="none" strike="noStrike" spc="0" normalizeH="0" baseline="0" dirty="0">
                <a:ln>
                  <a:noFill/>
                </a:ln>
                <a:effectLst/>
                <a:uFillTx/>
                <a:latin typeface="+mn-lt"/>
                <a:ea typeface="+mn-ea"/>
                <a:cs typeface="+mn-cs"/>
                <a:sym typeface="Helvetica"/>
              </a:rPr>
              <a:t> </a:t>
            </a:r>
            <a:endParaRPr sz="4800" dirty="0"/>
          </a:p>
          <a:p>
            <a:endParaRPr sz="6933" dirty="0"/>
          </a:p>
        </p:txBody>
      </p:sp>
      <p:pic>
        <p:nvPicPr>
          <p:cNvPr id="225" name="Google Shape;225;g149faab8333_0_154"/>
          <p:cNvPicPr preferRelativeResize="0"/>
          <p:nvPr/>
        </p:nvPicPr>
        <p:blipFill rotWithShape="1">
          <a:blip r:embed="rId4">
            <a:alphaModFix/>
          </a:blip>
          <a:srcRect b="11723"/>
          <a:stretch/>
        </p:blipFill>
        <p:spPr>
          <a:xfrm>
            <a:off x="6834622" y="2104112"/>
            <a:ext cx="9018422" cy="6813830"/>
          </a:xfrm>
          <a:prstGeom prst="rect">
            <a:avLst/>
          </a:prstGeom>
          <a:noFill/>
          <a:ln>
            <a:noFill/>
          </a:ln>
        </p:spPr>
      </p:pic>
      <p:sp>
        <p:nvSpPr>
          <p:cNvPr id="226" name="Google Shape;226;g149faab8333_0_154"/>
          <p:cNvSpPr txBox="1">
            <a:spLocks noGrp="1"/>
          </p:cNvSpPr>
          <p:nvPr>
            <p:ph type="body" idx="1"/>
          </p:nvPr>
        </p:nvSpPr>
        <p:spPr>
          <a:xfrm>
            <a:off x="402956" y="2104112"/>
            <a:ext cx="6431665" cy="6376533"/>
          </a:xfrm>
          <a:prstGeom prst="rect">
            <a:avLst/>
          </a:prstGeom>
          <a:noFill/>
          <a:ln>
            <a:noFill/>
          </a:ln>
        </p:spPr>
        <p:txBody>
          <a:bodyPr spcFirstLastPara="1" wrap="square" lIns="162533" tIns="162533" rIns="162533" bIns="162533" anchor="t" anchorCtr="0">
            <a:noAutofit/>
          </a:bodyPr>
          <a:lstStyle/>
          <a:p>
            <a:pPr marL="0" indent="0">
              <a:lnSpc>
                <a:spcPct val="115000"/>
              </a:lnSpc>
              <a:spcBef>
                <a:spcPts val="1422"/>
              </a:spcBef>
              <a:buNone/>
            </a:pPr>
            <a:r>
              <a:rPr lang="en" sz="3911" dirty="0"/>
              <a:t>Rebates available up to $14,000 per household, plus tax credits</a:t>
            </a:r>
            <a:endParaRPr sz="3911" dirty="0"/>
          </a:p>
          <a:p>
            <a:pPr indent="-654764">
              <a:lnSpc>
                <a:spcPct val="115000"/>
              </a:lnSpc>
              <a:spcBef>
                <a:spcPts val="1422"/>
              </a:spcBef>
              <a:buSzPts val="2200"/>
            </a:pPr>
            <a:r>
              <a:rPr lang="en" sz="3911" dirty="0"/>
              <a:t>100% cost coverage for low-income households</a:t>
            </a:r>
          </a:p>
          <a:p>
            <a:pPr lvl="1" indent="-654764">
              <a:spcBef>
                <a:spcPts val="0"/>
              </a:spcBef>
              <a:buSzPts val="2200"/>
              <a:buChar char="●"/>
            </a:pPr>
            <a:r>
              <a:rPr lang="en-US" sz="2844" dirty="0"/>
              <a:t>Up to $83,000 per year</a:t>
            </a:r>
            <a:endParaRPr sz="2844" dirty="0"/>
          </a:p>
          <a:p>
            <a:pPr indent="-654764">
              <a:lnSpc>
                <a:spcPct val="115000"/>
              </a:lnSpc>
              <a:spcBef>
                <a:spcPts val="600"/>
              </a:spcBef>
              <a:spcAft>
                <a:spcPts val="600"/>
              </a:spcAft>
              <a:buSzPts val="2200"/>
            </a:pPr>
            <a:r>
              <a:rPr lang="en" sz="3911" dirty="0"/>
              <a:t>50% cost coverage for mid-income households</a:t>
            </a:r>
          </a:p>
          <a:p>
            <a:pPr lvl="1" indent="-654764">
              <a:lnSpc>
                <a:spcPct val="100000"/>
              </a:lnSpc>
              <a:spcBef>
                <a:spcPts val="0"/>
              </a:spcBef>
              <a:buSzPts val="2200"/>
              <a:buFont typeface="Source Sans Pro"/>
              <a:buChar char="●"/>
            </a:pPr>
            <a:r>
              <a:rPr lang="en" sz="2844" dirty="0"/>
              <a:t>$83,000 to $155,000</a:t>
            </a:r>
            <a:endParaRPr sz="2844" dirty="0"/>
          </a:p>
        </p:txBody>
      </p:sp>
      <p:sp>
        <p:nvSpPr>
          <p:cNvPr id="2" name="TextBox 1">
            <a:extLst>
              <a:ext uri="{FF2B5EF4-FFF2-40B4-BE49-F238E27FC236}">
                <a16:creationId xmlns:a16="http://schemas.microsoft.com/office/drawing/2014/main" id="{E5F3B326-0D90-C834-B17D-991CE96A6835}"/>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3E51725-713E-A8AC-2B5D-787D2A559142}"/>
              </a:ext>
            </a:extLst>
          </p:cNvPr>
          <p:cNvPicPr>
            <a:picLocks noChangeAspect="1"/>
          </p:cNvPicPr>
          <p:nvPr/>
        </p:nvPicPr>
        <p:blipFill>
          <a:blip r:embed="rId3"/>
          <a:stretch>
            <a:fillRect/>
          </a:stretch>
        </p:blipFill>
        <p:spPr>
          <a:xfrm>
            <a:off x="1439056" y="-110715"/>
            <a:ext cx="13029980" cy="9509547"/>
          </a:xfrm>
          <a:prstGeom prst="rect">
            <a:avLst/>
          </a:prstGeom>
        </p:spPr>
      </p:pic>
    </p:spTree>
    <p:extLst>
      <p:ext uri="{BB962C8B-B14F-4D97-AF65-F5344CB8AC3E}">
        <p14:creationId xmlns:p14="http://schemas.microsoft.com/office/powerpoint/2010/main" val="121071641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70476B-BDE9-6369-5773-4E788BCCA982}"/>
              </a:ext>
            </a:extLst>
          </p:cNvPr>
          <p:cNvPicPr>
            <a:picLocks noChangeAspect="1"/>
          </p:cNvPicPr>
          <p:nvPr/>
        </p:nvPicPr>
        <p:blipFill>
          <a:blip r:embed="rId2"/>
          <a:stretch>
            <a:fillRect/>
          </a:stretch>
        </p:blipFill>
        <p:spPr>
          <a:xfrm>
            <a:off x="1360536" y="1"/>
            <a:ext cx="13534930" cy="9144000"/>
          </a:xfrm>
          <a:prstGeom prst="rect">
            <a:avLst/>
          </a:prstGeom>
        </p:spPr>
      </p:pic>
    </p:spTree>
    <p:extLst>
      <p:ext uri="{BB962C8B-B14F-4D97-AF65-F5344CB8AC3E}">
        <p14:creationId xmlns:p14="http://schemas.microsoft.com/office/powerpoint/2010/main" val="393611350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1" y="1773596"/>
            <a:ext cx="15056000" cy="6953545"/>
          </a:xfrm>
        </p:spPr>
        <p:txBody>
          <a:bodyPr>
            <a:noAutofit/>
          </a:bodyPr>
          <a:lstStyle/>
          <a:p>
            <a:pPr algn="ctr"/>
            <a:r>
              <a:rPr lang="en-US" sz="6600" dirty="0">
                <a:solidFill>
                  <a:schemeClr val="accent2">
                    <a:lumMod val="75000"/>
                  </a:schemeClr>
                </a:solidFill>
              </a:rPr>
              <a:t>MILLER HOME</a:t>
            </a:r>
            <a:br>
              <a:rPr lang="en-US" sz="6600" dirty="0">
                <a:solidFill>
                  <a:schemeClr val="accent2">
                    <a:lumMod val="75000"/>
                  </a:schemeClr>
                </a:solidFill>
              </a:rPr>
            </a:br>
            <a:r>
              <a:rPr lang="en-US" sz="6600" dirty="0">
                <a:solidFill>
                  <a:schemeClr val="accent2">
                    <a:lumMod val="75000"/>
                  </a:schemeClr>
                </a:solidFill>
              </a:rPr>
              <a:t>MIDDLETOWN, NJ</a:t>
            </a:r>
            <a:br>
              <a:rPr lang="en-US" sz="6600" dirty="0">
                <a:solidFill>
                  <a:schemeClr val="accent2">
                    <a:lumMod val="75000"/>
                  </a:schemeClr>
                </a:solidFill>
              </a:rPr>
            </a:br>
            <a:br>
              <a:rPr lang="en-US" sz="6600" dirty="0">
                <a:solidFill>
                  <a:schemeClr val="accent2">
                    <a:lumMod val="75000"/>
                  </a:schemeClr>
                </a:solidFill>
              </a:rPr>
            </a:br>
            <a:r>
              <a:rPr lang="en-US" sz="6600" dirty="0">
                <a:solidFill>
                  <a:schemeClr val="accent2">
                    <a:lumMod val="75000"/>
                  </a:schemeClr>
                </a:solidFill>
              </a:rPr>
              <a:t>STAGED EFFICIENCY</a:t>
            </a:r>
            <a:br>
              <a:rPr lang="en-US" sz="6600" dirty="0">
                <a:solidFill>
                  <a:schemeClr val="accent2">
                    <a:lumMod val="75000"/>
                  </a:schemeClr>
                </a:solidFill>
              </a:rPr>
            </a:br>
            <a:r>
              <a:rPr lang="en-US" sz="6600" dirty="0">
                <a:solidFill>
                  <a:schemeClr val="accent2">
                    <a:lumMod val="75000"/>
                  </a:schemeClr>
                </a:solidFill>
              </a:rPr>
              <a:t>AND ELECTRIFICATION</a:t>
            </a:r>
            <a:br>
              <a:rPr lang="en-US" sz="6600" dirty="0">
                <a:solidFill>
                  <a:schemeClr val="accent2">
                    <a:lumMod val="75000"/>
                  </a:schemeClr>
                </a:solidFill>
              </a:rPr>
            </a:br>
            <a:br>
              <a:rPr lang="en-US" sz="6600" dirty="0">
                <a:solidFill>
                  <a:schemeClr val="accent2">
                    <a:lumMod val="75000"/>
                  </a:schemeClr>
                </a:solidFill>
              </a:rPr>
            </a:br>
            <a:r>
              <a:rPr lang="en-US" sz="6600" dirty="0">
                <a:solidFill>
                  <a:schemeClr val="accent2">
                    <a:lumMod val="75000"/>
                  </a:schemeClr>
                </a:solidFill>
              </a:rPr>
              <a:t>by Steve Miller</a:t>
            </a: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flipV="1">
            <a:off x="477942" y="2743200"/>
            <a:ext cx="853163" cy="253712"/>
          </a:xfrm>
        </p:spPr>
        <p:txBody>
          <a:bodyPr>
            <a:normAutofit fontScale="55000" lnSpcReduction="20000"/>
          </a:bodyPr>
          <a:lstStyle/>
          <a:p>
            <a:pPr marL="16933" indent="0">
              <a:buNone/>
            </a:pPr>
            <a:r>
              <a:rPr lang="en-US" b="1" dirty="0"/>
              <a:t> </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37674030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5" y="723010"/>
            <a:ext cx="15056000" cy="1629183"/>
          </a:xfrm>
        </p:spPr>
        <p:txBody>
          <a:bodyPr>
            <a:normAutofit/>
          </a:bodyPr>
          <a:lstStyle/>
          <a:p>
            <a:pPr algn="ctr"/>
            <a:r>
              <a:rPr lang="en-US" dirty="0">
                <a:solidFill>
                  <a:schemeClr val="accent2">
                    <a:lumMod val="75000"/>
                  </a:schemeClr>
                </a:solidFill>
              </a:rPr>
              <a:t>Top 3 Greenhouse Gas (GHG) Emissions Sources in NJ: 87% of All Emissions</a:t>
            </a: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a:off x="477942" y="2996911"/>
            <a:ext cx="15255393" cy="3794897"/>
          </a:xfrm>
        </p:spPr>
        <p:txBody>
          <a:bodyPr>
            <a:normAutofit/>
          </a:bodyPr>
          <a:lstStyle/>
          <a:p>
            <a:pPr lvl="1">
              <a:buSzPct val="100000"/>
              <a:buFont typeface="Arial" panose="020B0604020202020204" pitchFamily="34" charset="0"/>
              <a:buChar char="•"/>
            </a:pPr>
            <a:r>
              <a:rPr lang="en-US" sz="5333" b="1" dirty="0"/>
              <a:t>Electricity generation </a:t>
            </a:r>
            <a:r>
              <a:rPr lang="en-US" sz="5333" b="1" dirty="0">
                <a:solidFill>
                  <a:srgbClr val="00B050"/>
                </a:solidFill>
              </a:rPr>
              <a:t>(19%)</a:t>
            </a:r>
          </a:p>
          <a:p>
            <a:pPr lvl="1">
              <a:buSzPct val="100000"/>
              <a:buFont typeface="Arial" panose="020B0604020202020204" pitchFamily="34" charset="0"/>
              <a:buChar char="•"/>
            </a:pPr>
            <a:r>
              <a:rPr lang="en-US" sz="5333" b="1" dirty="0"/>
              <a:t>Transportation </a:t>
            </a:r>
            <a:r>
              <a:rPr lang="en-US" sz="5333" b="1" dirty="0">
                <a:solidFill>
                  <a:srgbClr val="00B050"/>
                </a:solidFill>
              </a:rPr>
              <a:t>(42%)</a:t>
            </a:r>
          </a:p>
          <a:p>
            <a:pPr lvl="1">
              <a:buSzPct val="100000"/>
              <a:buFont typeface="Arial" panose="020B0604020202020204" pitchFamily="34" charset="0"/>
              <a:buChar char="•"/>
            </a:pPr>
            <a:r>
              <a:rPr lang="en-US" sz="5333" b="1" dirty="0"/>
              <a:t>Residential and commercial buildings </a:t>
            </a:r>
            <a:r>
              <a:rPr lang="en-US" sz="5333" b="1" dirty="0">
                <a:solidFill>
                  <a:srgbClr val="00B050"/>
                </a:solidFill>
              </a:rPr>
              <a:t>(26%)</a:t>
            </a:r>
          </a:p>
          <a:p>
            <a:pPr lvl="1">
              <a:buSzPct val="100000"/>
              <a:buFont typeface="Arial" panose="020B0604020202020204" pitchFamily="34" charset="0"/>
              <a:buChar char="•"/>
            </a:pPr>
            <a:endParaRPr lang="en-US" sz="5333" b="1" dirty="0"/>
          </a:p>
          <a:p>
            <a:pPr marL="16933" indent="0">
              <a:buNone/>
            </a:pPr>
            <a:endParaRPr lang="en-US" b="1" dirty="0"/>
          </a:p>
        </p:txBody>
      </p:sp>
      <p:sp>
        <p:nvSpPr>
          <p:cNvPr id="4" name="TextBox 3">
            <a:extLst>
              <a:ext uri="{FF2B5EF4-FFF2-40B4-BE49-F238E27FC236}">
                <a16:creationId xmlns:a16="http://schemas.microsoft.com/office/drawing/2014/main" id="{B1AD4C33-85B3-42CC-8A27-618384EF09CF}"/>
              </a:ext>
            </a:extLst>
          </p:cNvPr>
          <p:cNvSpPr txBox="1"/>
          <p:nvPr/>
        </p:nvSpPr>
        <p:spPr>
          <a:xfrm>
            <a:off x="1354667" y="6641397"/>
            <a:ext cx="13546667" cy="1121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a:r>
              <a:rPr lang="en-US" sz="6400" kern="1200" cap="all" dirty="0" err="1">
                <a:solidFill>
                  <a:schemeClr val="accent2">
                    <a:lumMod val="75000"/>
                  </a:schemeClr>
                </a:solidFill>
                <a:latin typeface="Helvetica"/>
                <a:cs typeface="Helvetica"/>
                <a:sym typeface="Helvetica"/>
              </a:rPr>
              <a:t>RedUCE</a:t>
            </a:r>
            <a:r>
              <a:rPr lang="en-US" sz="6400" kern="1200" cap="all" dirty="0">
                <a:solidFill>
                  <a:schemeClr val="accent2">
                    <a:lumMod val="75000"/>
                  </a:schemeClr>
                </a:solidFill>
                <a:latin typeface="Helvetica"/>
                <a:cs typeface="Helvetica"/>
                <a:sym typeface="Helvetica"/>
              </a:rPr>
              <a:t> All 3</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4021052448"/>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1269D-511C-4C0A-706E-430CA4B6B599}"/>
              </a:ext>
            </a:extLst>
          </p:cNvPr>
          <p:cNvSpPr>
            <a:spLocks noGrp="1"/>
          </p:cNvSpPr>
          <p:nvPr>
            <p:ph type="title"/>
          </p:nvPr>
        </p:nvSpPr>
        <p:spPr>
          <a:xfrm>
            <a:off x="948268" y="552026"/>
            <a:ext cx="15056000" cy="1453593"/>
          </a:xfrm>
        </p:spPr>
        <p:txBody>
          <a:bodyPr>
            <a:normAutofit/>
          </a:bodyPr>
          <a:lstStyle/>
          <a:p>
            <a:pPr algn="ctr"/>
            <a:r>
              <a:rPr lang="en-US" sz="6000" dirty="0">
                <a:solidFill>
                  <a:schemeClr val="accent2">
                    <a:lumMod val="75000"/>
                  </a:schemeClr>
                </a:solidFill>
              </a:rPr>
              <a:t>COMMUNITY SOLAR</a:t>
            </a:r>
          </a:p>
        </p:txBody>
      </p:sp>
      <p:sp>
        <p:nvSpPr>
          <p:cNvPr id="3" name="Text Placeholder 2">
            <a:extLst>
              <a:ext uri="{FF2B5EF4-FFF2-40B4-BE49-F238E27FC236}">
                <a16:creationId xmlns:a16="http://schemas.microsoft.com/office/drawing/2014/main" id="{10F353BE-7CB6-910B-F6E5-3FB15D6B3BC5}"/>
              </a:ext>
            </a:extLst>
          </p:cNvPr>
          <p:cNvSpPr>
            <a:spLocks noGrp="1"/>
          </p:cNvSpPr>
          <p:nvPr>
            <p:ph type="body" idx="1"/>
          </p:nvPr>
        </p:nvSpPr>
        <p:spPr/>
        <p:txBody>
          <a:bodyPr/>
          <a:lstStyle/>
          <a:p>
            <a:pPr marL="16934" indent="0">
              <a:buNone/>
            </a:pPr>
            <a:r>
              <a:rPr lang="en-US" dirty="0"/>
              <a:t> </a:t>
            </a:r>
          </a:p>
          <a:p>
            <a:pPr marL="16934" indent="0">
              <a:buNone/>
            </a:pPr>
            <a:endParaRPr lang="en-US" dirty="0"/>
          </a:p>
        </p:txBody>
      </p:sp>
      <p:pic>
        <p:nvPicPr>
          <p:cNvPr id="5" name="Picture 4">
            <a:extLst>
              <a:ext uri="{FF2B5EF4-FFF2-40B4-BE49-F238E27FC236}">
                <a16:creationId xmlns:a16="http://schemas.microsoft.com/office/drawing/2014/main" id="{2813A490-3AF5-0E7B-4EB3-E1E5560373FF}"/>
              </a:ext>
            </a:extLst>
          </p:cNvPr>
          <p:cNvPicPr>
            <a:picLocks noChangeAspect="1"/>
          </p:cNvPicPr>
          <p:nvPr/>
        </p:nvPicPr>
        <p:blipFill>
          <a:blip r:embed="rId3"/>
          <a:stretch>
            <a:fillRect/>
          </a:stretch>
        </p:blipFill>
        <p:spPr>
          <a:xfrm>
            <a:off x="948268" y="1347333"/>
            <a:ext cx="14359464" cy="8037299"/>
          </a:xfrm>
          <a:prstGeom prst="rect">
            <a:avLst/>
          </a:prstGeom>
        </p:spPr>
      </p:pic>
      <p:sp>
        <p:nvSpPr>
          <p:cNvPr id="6" name="TextBox 5">
            <a:extLst>
              <a:ext uri="{FF2B5EF4-FFF2-40B4-BE49-F238E27FC236}">
                <a16:creationId xmlns:a16="http://schemas.microsoft.com/office/drawing/2014/main" id="{CE59FC11-EDCB-7DAE-273C-E1087E176397}"/>
              </a:ext>
            </a:extLst>
          </p:cNvPr>
          <p:cNvSpPr txBox="1"/>
          <p:nvPr/>
        </p:nvSpPr>
        <p:spPr>
          <a:xfrm>
            <a:off x="12684364" y="4317484"/>
            <a:ext cx="2623368" cy="26879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chemeClr val="accent2">
                    <a:lumMod val="75000"/>
                  </a:schemeClr>
                </a:solidFill>
                <a:effectLst/>
                <a:uFillTx/>
                <a:latin typeface="+mn-lt"/>
                <a:ea typeface="+mn-ea"/>
                <a:cs typeface="+mn-cs"/>
                <a:sym typeface="Helvetica"/>
              </a:rPr>
              <a:t>Clean Energy</a:t>
            </a:r>
          </a:p>
          <a:p>
            <a:pPr marL="0" marR="0" indent="0" algn="ctr" defTabSz="825500" rtl="0" fontAlgn="auto" latinLnBrk="0" hangingPunct="0">
              <a:lnSpc>
                <a:spcPct val="100000"/>
              </a:lnSpc>
              <a:spcBef>
                <a:spcPts val="0"/>
              </a:spcBef>
              <a:spcAft>
                <a:spcPts val="0"/>
              </a:spcAft>
              <a:buClrTx/>
              <a:buSzTx/>
              <a:buFontTx/>
              <a:buNone/>
              <a:tabLst/>
            </a:pPr>
            <a:endParaRPr lang="en-US" sz="2400" dirty="0">
              <a:solidFill>
                <a:schemeClr val="accent2">
                  <a:lumMod val="75000"/>
                </a:schemeClr>
              </a:solidFill>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chemeClr val="accent2">
                    <a:lumMod val="75000"/>
                  </a:schemeClr>
                </a:solidFill>
                <a:effectLst/>
                <a:uFillTx/>
                <a:latin typeface="+mn-lt"/>
                <a:ea typeface="+mn-ea"/>
                <a:cs typeface="+mn-cs"/>
                <a:sym typeface="Helvetica"/>
              </a:rPr>
              <a:t>Lower Energy Costs</a:t>
            </a:r>
          </a:p>
          <a:p>
            <a:pPr marL="0" marR="0" indent="0" algn="ctr" defTabSz="825500" rtl="0" fontAlgn="auto" latinLnBrk="0" hangingPunct="0">
              <a:lnSpc>
                <a:spcPct val="100000"/>
              </a:lnSpc>
              <a:spcBef>
                <a:spcPts val="0"/>
              </a:spcBef>
              <a:spcAft>
                <a:spcPts val="0"/>
              </a:spcAft>
              <a:buClrTx/>
              <a:buSzTx/>
              <a:buFontTx/>
              <a:buNone/>
              <a:tabLst/>
            </a:pPr>
            <a:endParaRPr lang="en-US" sz="2400" dirty="0">
              <a:solidFill>
                <a:schemeClr val="accent2">
                  <a:lumMod val="75000"/>
                </a:schemeClr>
              </a:solidFill>
              <a:sym typeface="Helvetica"/>
            </a:endParaRPr>
          </a:p>
          <a:p>
            <a:pPr marL="0" marR="0" indent="0" algn="ctr" defTabSz="825500" rtl="0" fontAlgn="auto" latinLnBrk="0" hangingPunct="0">
              <a:lnSpc>
                <a:spcPct val="100000"/>
              </a:lnSpc>
              <a:spcBef>
                <a:spcPts val="0"/>
              </a:spcBef>
              <a:spcAft>
                <a:spcPts val="0"/>
              </a:spcAft>
              <a:buClrTx/>
              <a:buSzTx/>
              <a:buFontTx/>
              <a:buNone/>
              <a:tabLst/>
            </a:pPr>
            <a:r>
              <a:rPr kumimoji="0" lang="en-US" sz="2400" b="1" i="0" u="none" strike="noStrike" spc="0" normalizeH="0" baseline="0" dirty="0">
                <a:ln>
                  <a:noFill/>
                </a:ln>
                <a:solidFill>
                  <a:schemeClr val="accent2">
                    <a:lumMod val="75000"/>
                  </a:schemeClr>
                </a:solidFill>
                <a:effectLst/>
                <a:uFillTx/>
                <a:latin typeface="+mn-lt"/>
                <a:ea typeface="+mn-ea"/>
                <a:cs typeface="+mn-cs"/>
                <a:sym typeface="Helvetica"/>
              </a:rPr>
              <a:t>No Panels on Your Property</a:t>
            </a:r>
          </a:p>
        </p:txBody>
      </p:sp>
      <p:sp>
        <p:nvSpPr>
          <p:cNvPr id="8" name="Rectangle 7">
            <a:extLst>
              <a:ext uri="{FF2B5EF4-FFF2-40B4-BE49-F238E27FC236}">
                <a16:creationId xmlns:a16="http://schemas.microsoft.com/office/drawing/2014/main" id="{D73170B3-5090-907D-FB22-9B1A00D21A98}"/>
              </a:ext>
            </a:extLst>
          </p:cNvPr>
          <p:cNvSpPr/>
          <p:nvPr/>
        </p:nvSpPr>
        <p:spPr>
          <a:xfrm>
            <a:off x="3152274" y="6665495"/>
            <a:ext cx="9261156" cy="205517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9" name="Rectangle 8">
            <a:extLst>
              <a:ext uri="{FF2B5EF4-FFF2-40B4-BE49-F238E27FC236}">
                <a16:creationId xmlns:a16="http://schemas.microsoft.com/office/drawing/2014/main" id="{6C1B9678-4EB5-AE43-D70C-65D94E0AB265}"/>
              </a:ext>
            </a:extLst>
          </p:cNvPr>
          <p:cNvSpPr/>
          <p:nvPr/>
        </p:nvSpPr>
        <p:spPr>
          <a:xfrm>
            <a:off x="677332" y="1347333"/>
            <a:ext cx="14630400" cy="205517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10" name="TextBox 9">
            <a:extLst>
              <a:ext uri="{FF2B5EF4-FFF2-40B4-BE49-F238E27FC236}">
                <a16:creationId xmlns:a16="http://schemas.microsoft.com/office/drawing/2014/main" id="{2B4FB330-BFB0-ABDA-B986-C80883D5B2DA}"/>
              </a:ext>
            </a:extLst>
          </p:cNvPr>
          <p:cNvSpPr txBox="1"/>
          <p:nvPr/>
        </p:nvSpPr>
        <p:spPr>
          <a:xfrm>
            <a:off x="3486038" y="7036178"/>
            <a:ext cx="859362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200" b="1" i="0" u="none" strike="noStrike" spc="0" normalizeH="0" baseline="0" dirty="0">
                <a:ln>
                  <a:noFill/>
                </a:ln>
                <a:solidFill>
                  <a:schemeClr val="accent2">
                    <a:lumMod val="75000"/>
                  </a:schemeClr>
                </a:solidFill>
                <a:effectLst/>
                <a:uFillTx/>
                <a:latin typeface="+mn-lt"/>
                <a:ea typeface="+mn-ea"/>
                <a:cs typeface="+mn-cs"/>
                <a:sym typeface="Helvetica"/>
              </a:rPr>
              <a:t>BPU/Sustainable Jersey Community Solar </a:t>
            </a:r>
            <a:r>
              <a:rPr lang="en-US" sz="2800" u="sng" kern="0" dirty="0">
                <a:solidFill>
                  <a:srgbClr val="0000FF"/>
                </a:solidFill>
                <a:effectLst/>
                <a:latin typeface="Calibri" panose="020F0502020204030204" pitchFamily="34" charset="0"/>
                <a:ea typeface="Calibri" panose="020F0502020204030204" pitchFamily="34" charset="0"/>
                <a:hlinkClick r:id="rId4"/>
              </a:rPr>
              <a:t>www.sustainablejersey.com/communitysolar</a:t>
            </a:r>
            <a:r>
              <a:rPr lang="en-US" sz="2800" kern="0" dirty="0">
                <a:effectLst/>
                <a:latin typeface="Calibri" panose="020F0502020204030204" pitchFamily="34" charset="0"/>
                <a:ea typeface="Calibri" panose="020F0502020204030204" pitchFamily="34" charset="0"/>
              </a:rPr>
              <a:t> </a:t>
            </a:r>
            <a:endParaRPr kumimoji="0" lang="en-US" sz="3200" b="1" i="0" u="none" strike="noStrike" cap="all" spc="0" normalizeH="0" baseline="0" dirty="0">
              <a:ln>
                <a:noFill/>
              </a:ln>
              <a:solidFill>
                <a:srgbClr val="8DC63F"/>
              </a:solidFill>
              <a:effectLst/>
              <a:uFillTx/>
              <a:latin typeface="+mn-lt"/>
              <a:ea typeface="+mn-ea"/>
              <a:cs typeface="+mn-cs"/>
              <a:sym typeface="Helvetica"/>
            </a:endParaRPr>
          </a:p>
        </p:txBody>
      </p:sp>
      <p:sp>
        <p:nvSpPr>
          <p:cNvPr id="11" name="Rectangle 10">
            <a:extLst>
              <a:ext uri="{FF2B5EF4-FFF2-40B4-BE49-F238E27FC236}">
                <a16:creationId xmlns:a16="http://schemas.microsoft.com/office/drawing/2014/main" id="{01FA3635-D4E5-CE6B-3282-F2C461B6C698}"/>
              </a:ext>
            </a:extLst>
          </p:cNvPr>
          <p:cNvSpPr/>
          <p:nvPr/>
        </p:nvSpPr>
        <p:spPr>
          <a:xfrm>
            <a:off x="15063537" y="3663839"/>
            <a:ext cx="515129" cy="5318162"/>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sp>
        <p:nvSpPr>
          <p:cNvPr id="12" name="Rectangle 11">
            <a:extLst>
              <a:ext uri="{FF2B5EF4-FFF2-40B4-BE49-F238E27FC236}">
                <a16:creationId xmlns:a16="http://schemas.microsoft.com/office/drawing/2014/main" id="{A7503360-E9DE-D2CF-12DA-203D790AEE09}"/>
              </a:ext>
            </a:extLst>
          </p:cNvPr>
          <p:cNvSpPr/>
          <p:nvPr/>
        </p:nvSpPr>
        <p:spPr>
          <a:xfrm>
            <a:off x="677331" y="8873969"/>
            <a:ext cx="14630401" cy="510663"/>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ormAutofit fontScale="25000" lnSpcReduction="20000"/>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13000" b="1" i="0" u="none" strike="noStrike" cap="all" spc="0" normalizeH="0" baseline="0">
              <a:ln>
                <a:noFill/>
              </a:ln>
              <a:solidFill>
                <a:srgbClr val="8DC63F"/>
              </a:solidFill>
              <a:effectLst/>
              <a:uFillTx/>
              <a:latin typeface="+mn-lt"/>
              <a:ea typeface="+mn-ea"/>
              <a:cs typeface="+mn-cs"/>
              <a:sym typeface="Helvetica"/>
            </a:endParaRPr>
          </a:p>
        </p:txBody>
      </p:sp>
      <p:pic>
        <p:nvPicPr>
          <p:cNvPr id="14" name="Picture 13" descr="Qr code&#10;&#10;Description automatically generated">
            <a:extLst>
              <a:ext uri="{FF2B5EF4-FFF2-40B4-BE49-F238E27FC236}">
                <a16:creationId xmlns:a16="http://schemas.microsoft.com/office/drawing/2014/main" id="{1695798D-83B8-F487-F6A5-7D9F46A950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669" y="5661441"/>
            <a:ext cx="2006299" cy="2006299"/>
          </a:xfrm>
          <a:prstGeom prst="rect">
            <a:avLst/>
          </a:prstGeom>
        </p:spPr>
      </p:pic>
      <p:sp>
        <p:nvSpPr>
          <p:cNvPr id="4" name="TextBox 3">
            <a:extLst>
              <a:ext uri="{FF2B5EF4-FFF2-40B4-BE49-F238E27FC236}">
                <a16:creationId xmlns:a16="http://schemas.microsoft.com/office/drawing/2014/main" id="{5018BAE2-C41C-8F74-308D-4BAF0552CD6D}"/>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339863459"/>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ar in a garage&#10;&#10;Description automatically generated with medium confidence">
            <a:extLst>
              <a:ext uri="{FF2B5EF4-FFF2-40B4-BE49-F238E27FC236}">
                <a16:creationId xmlns:a16="http://schemas.microsoft.com/office/drawing/2014/main" id="{F7CEDB1E-DEC5-4DB7-9FCB-28F1986C5A9B}"/>
              </a:ext>
            </a:extLst>
          </p:cNvPr>
          <p:cNvPicPr>
            <a:picLocks noChangeAspect="1"/>
          </p:cNvPicPr>
          <p:nvPr/>
        </p:nvPicPr>
        <p:blipFill rotWithShape="1">
          <a:blip r:embed="rId3">
            <a:extLst>
              <a:ext uri="{28A0092B-C50C-407E-A947-70E740481C1C}">
                <a14:useLocalDpi xmlns:a14="http://schemas.microsoft.com/office/drawing/2010/main" val="0"/>
              </a:ext>
            </a:extLst>
          </a:blip>
          <a:srcRect t="2646" b="22354"/>
          <a:stretch/>
        </p:blipFill>
        <p:spPr>
          <a:xfrm>
            <a:off x="27" y="13"/>
            <a:ext cx="16255973" cy="9143987"/>
          </a:xfrm>
          <a:prstGeom prst="rect">
            <a:avLst/>
          </a:prstGeom>
          <a:noFill/>
        </p:spPr>
      </p:pic>
      <p:sp>
        <p:nvSpPr>
          <p:cNvPr id="3" name="Text Placeholder 2"/>
          <p:cNvSpPr>
            <a:spLocks noGrp="1"/>
          </p:cNvSpPr>
          <p:nvPr>
            <p:ph type="body" idx="1"/>
          </p:nvPr>
        </p:nvSpPr>
        <p:spPr>
          <a:xfrm>
            <a:off x="677333" y="1608669"/>
            <a:ext cx="14562667" cy="6465369"/>
          </a:xfrm>
        </p:spPr>
        <p:txBody>
          <a:bodyPr>
            <a:normAutofit/>
          </a:bodyPr>
          <a:lstStyle/>
          <a:p>
            <a:pPr marL="16934" indent="0">
              <a:buNone/>
            </a:pPr>
            <a:r>
              <a:rPr lang="en-US" dirty="0"/>
              <a:t> </a:t>
            </a:r>
          </a:p>
        </p:txBody>
      </p:sp>
      <p:sp>
        <p:nvSpPr>
          <p:cNvPr id="2" name="Title 1"/>
          <p:cNvSpPr>
            <a:spLocks noGrp="1"/>
          </p:cNvSpPr>
          <p:nvPr>
            <p:ph type="title"/>
          </p:nvPr>
        </p:nvSpPr>
        <p:spPr>
          <a:xfrm>
            <a:off x="677333" y="423333"/>
            <a:ext cx="14562667" cy="924000"/>
          </a:xfrm>
        </p:spPr>
        <p:txBody>
          <a:bodyPr>
            <a:normAutofit/>
          </a:bodyPr>
          <a:lstStyle/>
          <a:p>
            <a:pPr algn="ctr"/>
            <a:r>
              <a:rPr lang="en-US" dirty="0"/>
              <a:t>OUR EV – PRIUS PRIME PLUG-IN</a:t>
            </a:r>
          </a:p>
        </p:txBody>
      </p:sp>
    </p:spTree>
    <p:extLst>
      <p:ext uri="{BB962C8B-B14F-4D97-AF65-F5344CB8AC3E}">
        <p14:creationId xmlns:p14="http://schemas.microsoft.com/office/powerpoint/2010/main" val="79780528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rgbClr val="00B050"/>
                </a:solidFill>
              </a:rPr>
              <a:t>Energy Efficiency – Use Less Energy</a:t>
            </a: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6" name="Picture 5" descr="A picture containing indoor, wall&#10;&#10;Description automatically generated">
            <a:extLst>
              <a:ext uri="{FF2B5EF4-FFF2-40B4-BE49-F238E27FC236}">
                <a16:creationId xmlns:a16="http://schemas.microsoft.com/office/drawing/2014/main" id="{50AF3D1C-E5A8-4776-A255-2AA2F6BA42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086685" y="3048148"/>
            <a:ext cx="6580492" cy="3701527"/>
          </a:xfrm>
          <a:prstGeom prst="rect">
            <a:avLst/>
          </a:prstGeom>
        </p:spPr>
      </p:pic>
      <p:pic>
        <p:nvPicPr>
          <p:cNvPr id="8" name="Picture 7" descr="A picture containing wooden, table, chair, indoor&#10;&#10;Description automatically generated">
            <a:extLst>
              <a:ext uri="{FF2B5EF4-FFF2-40B4-BE49-F238E27FC236}">
                <a16:creationId xmlns:a16="http://schemas.microsoft.com/office/drawing/2014/main" id="{BB00211B-6B7F-464A-9F7A-DB43F0FA90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04550" y="1608665"/>
            <a:ext cx="11698653" cy="6580492"/>
          </a:xfrm>
          <a:prstGeom prst="rect">
            <a:avLst/>
          </a:prstGeom>
        </p:spPr>
      </p:pic>
      <p:sp>
        <p:nvSpPr>
          <p:cNvPr id="4" name="TextBox 3">
            <a:extLst>
              <a:ext uri="{FF2B5EF4-FFF2-40B4-BE49-F238E27FC236}">
                <a16:creationId xmlns:a16="http://schemas.microsoft.com/office/drawing/2014/main" id="{A69609AF-758E-61EA-E299-6432DEB2F076}"/>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328179396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2">
            <a:extLst>
              <a:ext uri="{FF2B5EF4-FFF2-40B4-BE49-F238E27FC236}">
                <a16:creationId xmlns:a16="http://schemas.microsoft.com/office/drawing/2014/main" id="{7015B72D-FF86-FB67-DACC-C756778F444B}"/>
              </a:ext>
            </a:extLst>
          </p:cNvPr>
          <p:cNvSpPr>
            <a:spLocks noGrp="1"/>
          </p:cNvSpPr>
          <p:nvPr>
            <p:ph type="title"/>
          </p:nvPr>
        </p:nvSpPr>
        <p:spPr>
          <a:xfrm>
            <a:off x="1403475" y="382993"/>
            <a:ext cx="12850407" cy="1171263"/>
          </a:xfrm>
        </p:spPr>
        <p:txBody>
          <a:bodyPr/>
          <a:lstStyle/>
          <a:p>
            <a:r>
              <a:rPr lang="en-US" dirty="0">
                <a:solidFill>
                  <a:schemeClr val="accent2">
                    <a:lumMod val="75000"/>
                  </a:schemeClr>
                </a:solidFill>
              </a:rPr>
              <a:t>A SIMPLE DO-IT-YOURSELF PROJECT</a:t>
            </a:r>
          </a:p>
        </p:txBody>
      </p:sp>
      <p:sp>
        <p:nvSpPr>
          <p:cNvPr id="2" name="TextBox 1">
            <a:extLst>
              <a:ext uri="{FF2B5EF4-FFF2-40B4-BE49-F238E27FC236}">
                <a16:creationId xmlns:a16="http://schemas.microsoft.com/office/drawing/2014/main" id="{0617EB7E-0511-D77B-CA66-3A027807E4E6}"/>
              </a:ext>
            </a:extLst>
          </p:cNvPr>
          <p:cNvSpPr txBox="1"/>
          <p:nvPr/>
        </p:nvSpPr>
        <p:spPr>
          <a:xfrm>
            <a:off x="5768379" y="1251007"/>
            <a:ext cx="4719241"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1" i="0" u="none" strike="noStrike" cap="all" spc="0" normalizeH="0" baseline="0" dirty="0">
                <a:ln>
                  <a:noFill/>
                </a:ln>
                <a:solidFill>
                  <a:schemeClr val="accent2">
                    <a:lumMod val="75000"/>
                  </a:schemeClr>
                </a:solidFill>
                <a:effectLst/>
                <a:uFillTx/>
                <a:latin typeface="+mn-lt"/>
                <a:ea typeface="+mn-ea"/>
                <a:cs typeface="+mn-cs"/>
                <a:sym typeface="Helvetica"/>
              </a:rPr>
              <a:t>DUCT SEALING</a:t>
            </a:r>
          </a:p>
        </p:txBody>
      </p:sp>
      <p:pic>
        <p:nvPicPr>
          <p:cNvPr id="4" name="Picture 3" descr="A stack of foam and foam on a wall&#10;&#10;Description automatically generated with medium confidence">
            <a:extLst>
              <a:ext uri="{FF2B5EF4-FFF2-40B4-BE49-F238E27FC236}">
                <a16:creationId xmlns:a16="http://schemas.microsoft.com/office/drawing/2014/main" id="{BD83A420-9569-0882-41C9-AB14434A24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7325" y="2485712"/>
            <a:ext cx="10338397" cy="6486837"/>
          </a:xfrm>
          <a:prstGeom prst="rect">
            <a:avLst/>
          </a:prstGeom>
        </p:spPr>
      </p:pic>
    </p:spTree>
    <p:extLst>
      <p:ext uri="{BB962C8B-B14F-4D97-AF65-F5344CB8AC3E}">
        <p14:creationId xmlns:p14="http://schemas.microsoft.com/office/powerpoint/2010/main" val="337923922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423334"/>
            <a:ext cx="15056000" cy="746607"/>
          </a:xfrm>
        </p:spPr>
        <p:txBody>
          <a:bodyPr>
            <a:noAutofit/>
          </a:bodyPr>
          <a:lstStyle/>
          <a:p>
            <a:pPr algn="ctr"/>
            <a:r>
              <a:rPr lang="en-US" sz="4000" dirty="0">
                <a:solidFill>
                  <a:schemeClr val="accent2">
                    <a:lumMod val="75000"/>
                  </a:schemeClr>
                </a:solidFill>
              </a:rPr>
              <a:t>SPACE HEATING &amp; COOLING WITH ELECTRIC HEAT PUMP</a:t>
            </a:r>
            <a:br>
              <a:rPr lang="en-US" sz="4267" dirty="0">
                <a:solidFill>
                  <a:schemeClr val="accent2">
                    <a:lumMod val="75000"/>
                  </a:schemeClr>
                </a:solidFill>
              </a:rPr>
            </a:br>
            <a:r>
              <a:rPr lang="en-US" sz="4000" dirty="0">
                <a:solidFill>
                  <a:schemeClr val="accent2">
                    <a:lumMod val="75000"/>
                  </a:schemeClr>
                </a:solidFill>
              </a:rPr>
              <a:t>Gas Furnace Backup on Right</a:t>
            </a:r>
          </a:p>
        </p:txBody>
      </p:sp>
      <p:sp>
        <p:nvSpPr>
          <p:cNvPr id="3" name="Text Placeholder 2"/>
          <p:cNvSpPr>
            <a:spLocks noGrp="1"/>
          </p:cNvSpPr>
          <p:nvPr>
            <p:ph type="body" idx="1"/>
          </p:nvPr>
        </p:nvSpPr>
        <p:spPr>
          <a:xfrm>
            <a:off x="677335" y="1546674"/>
            <a:ext cx="14901333" cy="7152157"/>
          </a:xfrm>
        </p:spPr>
        <p:txBody>
          <a:bodyPr/>
          <a:lstStyle/>
          <a:p>
            <a:pPr marL="16934" indent="0">
              <a:buNone/>
            </a:pPr>
            <a:r>
              <a:rPr lang="en-US" dirty="0"/>
              <a:t> </a:t>
            </a:r>
          </a:p>
        </p:txBody>
      </p:sp>
      <p:pic>
        <p:nvPicPr>
          <p:cNvPr id="5" name="Picture 4" descr="A picture containing ground, dirty, kitchen appliance, trash&#10;&#10;Description automatically generated">
            <a:extLst>
              <a:ext uri="{FF2B5EF4-FFF2-40B4-BE49-F238E27FC236}">
                <a16:creationId xmlns:a16="http://schemas.microsoft.com/office/drawing/2014/main" id="{A7B8C029-D998-487F-985D-DAE64DF652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678" y="1794499"/>
            <a:ext cx="8912717" cy="7181161"/>
          </a:xfrm>
          <a:prstGeom prst="rect">
            <a:avLst/>
          </a:prstGeom>
        </p:spPr>
      </p:pic>
      <p:pic>
        <p:nvPicPr>
          <p:cNvPr id="9" name="Picture 8" descr="A picture containing indoor&#10;&#10;Description automatically generated">
            <a:extLst>
              <a:ext uri="{FF2B5EF4-FFF2-40B4-BE49-F238E27FC236}">
                <a16:creationId xmlns:a16="http://schemas.microsoft.com/office/drawing/2014/main" id="{08502637-5CCC-4B6E-AAB7-C405B8310A9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222014" y="2617767"/>
            <a:ext cx="7179918" cy="5533383"/>
          </a:xfrm>
          <a:prstGeom prst="rect">
            <a:avLst/>
          </a:prstGeom>
        </p:spPr>
      </p:pic>
      <p:sp>
        <p:nvSpPr>
          <p:cNvPr id="4" name="TextBox 3">
            <a:extLst>
              <a:ext uri="{FF2B5EF4-FFF2-40B4-BE49-F238E27FC236}">
                <a16:creationId xmlns:a16="http://schemas.microsoft.com/office/drawing/2014/main" id="{551B21EE-5CC7-0B6E-B7FC-AE871501A2DF}"/>
              </a:ext>
            </a:extLst>
          </p:cNvPr>
          <p:cNvSpPr txBox="1"/>
          <p:nvPr/>
        </p:nvSpPr>
        <p:spPr>
          <a:xfrm>
            <a:off x="250751" y="8365723"/>
            <a:ext cx="426582"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362968356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759">
            <a:hlinkClick r:id="" action="ppaction://media"/>
            <a:extLst>
              <a:ext uri="{FF2B5EF4-FFF2-40B4-BE49-F238E27FC236}">
                <a16:creationId xmlns:a16="http://schemas.microsoft.com/office/drawing/2014/main" id="{F9D19A1D-6017-4156-9697-6D82172498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99" name="2023 Acts to Action Keynote English Short.006.jpeg" descr="2023 Acts to Action Keynote English Short.006.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A4F2A4EA-4DFA-4587-A9C4-D63DBC7A179E}"/>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 fill="hold"/>
                                        <p:tgtEl>
                                          <p:spTgt spid="2"/>
                                        </p:tgtEl>
                                      </p:cBhvr>
                                    </p:cmd>
                                  </p:childTnLst>
                                </p:cTn>
                              </p:par>
                            </p:childTnLst>
                          </p:cTn>
                        </p:par>
                        <p:par>
                          <p:cTn id="7" fill="hold">
                            <p:stCondLst>
                              <p:cond delay="1666"/>
                            </p:stCondLst>
                            <p:childTnLst>
                              <p:par>
                                <p:cTn id="8" presetID="1" presetClass="entr" presetSubtype="0" fill="hold" grpId="0" nodeType="afterEffect">
                                  <p:stCondLst>
                                    <p:cond delay="0"/>
                                  </p:stCondLst>
                                  <p:iterate>
                                    <p:tmAbs val="0"/>
                                  </p:iterate>
                                  <p:childTnLst>
                                    <p:set>
                                      <p:cBhvr>
                                        <p:cTn id="9" fill="hold"/>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99" grpId="0"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5400" dirty="0">
                <a:solidFill>
                  <a:schemeClr val="accent2">
                    <a:lumMod val="75000"/>
                  </a:schemeClr>
                </a:solidFill>
              </a:rPr>
              <a:t>Spare Circuits for Future Electric Appliances</a:t>
            </a:r>
            <a:br>
              <a:rPr lang="en-US" sz="5400" dirty="0">
                <a:solidFill>
                  <a:srgbClr val="00B050"/>
                </a:solidFill>
              </a:rPr>
            </a:br>
            <a:endParaRPr lang="en-US" sz="5400" dirty="0">
              <a:solidFill>
                <a:srgbClr val="00B050"/>
              </a:solidFill>
            </a:endParaRPr>
          </a:p>
        </p:txBody>
      </p:sp>
      <p:sp>
        <p:nvSpPr>
          <p:cNvPr id="3" name="Text Placeholder 2"/>
          <p:cNvSpPr>
            <a:spLocks noGrp="1"/>
          </p:cNvSpPr>
          <p:nvPr>
            <p:ph type="body" idx="1"/>
          </p:nvPr>
        </p:nvSpPr>
        <p:spPr>
          <a:xfrm>
            <a:off x="677334" y="1608666"/>
            <a:ext cx="14901333" cy="7152157"/>
          </a:xfrm>
        </p:spPr>
        <p:txBody>
          <a:bodyPr/>
          <a:lstStyle/>
          <a:p>
            <a:pPr marL="16934" indent="0">
              <a:buNone/>
            </a:pPr>
            <a:r>
              <a:rPr lang="en-US" dirty="0"/>
              <a:t> </a:t>
            </a:r>
          </a:p>
        </p:txBody>
      </p:sp>
      <p:pic>
        <p:nvPicPr>
          <p:cNvPr id="5" name="Picture 4" descr="A picture containing device, miller&#10;&#10;Description automatically generated">
            <a:extLst>
              <a:ext uri="{FF2B5EF4-FFF2-40B4-BE49-F238E27FC236}">
                <a16:creationId xmlns:a16="http://schemas.microsoft.com/office/drawing/2014/main" id="{0978CC58-FC6E-4D6C-83BA-B488F77D6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6148" y="1547289"/>
            <a:ext cx="11571281" cy="6988431"/>
          </a:xfrm>
          <a:prstGeom prst="rect">
            <a:avLst/>
          </a:prstGeom>
        </p:spPr>
      </p:pic>
      <p:sp>
        <p:nvSpPr>
          <p:cNvPr id="6" name="TextBox 5">
            <a:extLst>
              <a:ext uri="{FF2B5EF4-FFF2-40B4-BE49-F238E27FC236}">
                <a16:creationId xmlns:a16="http://schemas.microsoft.com/office/drawing/2014/main" id="{2F646DE4-52AB-4FEC-A7C9-23CE24BBA818}"/>
              </a:ext>
            </a:extLst>
          </p:cNvPr>
          <p:cNvSpPr txBox="1"/>
          <p:nvPr/>
        </p:nvSpPr>
        <p:spPr>
          <a:xfrm>
            <a:off x="12758058" y="2058491"/>
            <a:ext cx="3330052" cy="50270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chemeClr val="tx1">
                    <a:lumMod val="50000"/>
                  </a:schemeClr>
                </a:solidFill>
                <a:effectLst/>
                <a:uLnTx/>
                <a:uFillTx/>
                <a:latin typeface="Helvetica"/>
                <a:ea typeface="+mn-ea"/>
                <a:cs typeface="Helvetica"/>
                <a:sym typeface="Helvetica"/>
              </a:rPr>
              <a:t>New Box on Left for New/Future</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chemeClr val="tx1">
                    <a:lumMod val="50000"/>
                  </a:schemeClr>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chemeClr val="tx1">
                    <a:lumMod val="50000"/>
                  </a:schemeClr>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chemeClr val="tx1">
                    <a:lumMod val="50000"/>
                  </a:schemeClr>
                </a:solidFill>
                <a:effectLst/>
                <a:uLnTx/>
                <a:uFillTx/>
                <a:latin typeface="Helvetica"/>
                <a:ea typeface="+mn-ea"/>
                <a:cs typeface="Helvetica"/>
                <a:sym typeface="Helvetica"/>
              </a:rPr>
              <a:t> Heat Pump Space Heater/AC</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chemeClr val="tx1">
                    <a:lumMod val="50000"/>
                  </a:schemeClr>
                </a:solidFill>
                <a:effectLst/>
                <a:uLnTx/>
                <a:uFillTx/>
                <a:latin typeface="Helvetica"/>
                <a:cs typeface="Helvetica"/>
                <a:sym typeface="Helvetica"/>
              </a:rPr>
              <a:t>Heat Pump Water Heater</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chemeClr val="tx1">
                    <a:lumMod val="50000"/>
                  </a:schemeClr>
                </a:solidFill>
                <a:effectLst/>
                <a:uLnTx/>
                <a:uFillTx/>
                <a:latin typeface="Helvetica"/>
                <a:ea typeface="+mn-ea"/>
                <a:cs typeface="Helvetica"/>
                <a:sym typeface="Helvetica"/>
              </a:rPr>
              <a:t>Stove</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chemeClr val="tx1">
                    <a:lumMod val="50000"/>
                  </a:schemeClr>
                </a:solidFill>
                <a:effectLst/>
                <a:uLnTx/>
                <a:uFillTx/>
                <a:latin typeface="Helvetica"/>
                <a:cs typeface="Helvetica"/>
                <a:sym typeface="Helvetica"/>
              </a:rPr>
              <a:t>Dryer</a:t>
            </a:r>
          </a:p>
          <a:p>
            <a:pPr marL="571500" marR="0" lvl="0" indent="-571500" algn="l" defTabSz="825500" rtl="0" eaLnBrk="1" fontAlgn="auto" latinLnBrk="0" hangingPunct="0">
              <a:lnSpc>
                <a:spcPct val="100000"/>
              </a:lnSpc>
              <a:spcBef>
                <a:spcPts val="0"/>
              </a:spcBef>
              <a:spcAft>
                <a:spcPts val="0"/>
              </a:spcAft>
              <a:buClrTx/>
              <a:buSzTx/>
              <a:buFont typeface="Wingdings" panose="05000000000000000000" pitchFamily="2" charset="2"/>
              <a:buChar char="§"/>
              <a:tabLst/>
              <a:defRPr/>
            </a:pPr>
            <a:r>
              <a:rPr kumimoji="0" lang="en-US" sz="3200" b="1" i="0" u="none" strike="noStrike" kern="0" cap="none" spc="0" normalizeH="0" baseline="0" noProof="0" dirty="0">
                <a:ln>
                  <a:noFill/>
                </a:ln>
                <a:solidFill>
                  <a:schemeClr val="tx1">
                    <a:lumMod val="50000"/>
                  </a:schemeClr>
                </a:solidFill>
                <a:effectLst/>
                <a:uLnTx/>
                <a:uFillTx/>
                <a:latin typeface="Helvetica"/>
                <a:ea typeface="+mn-ea"/>
                <a:cs typeface="Helvetica"/>
                <a:sym typeface="Helvetica"/>
              </a:rPr>
              <a:t>2</a:t>
            </a:r>
            <a:r>
              <a:rPr kumimoji="0" lang="en-US" sz="3200" b="1" i="0" u="none" strike="noStrike" kern="0" cap="none" spc="0" normalizeH="0" baseline="30000" noProof="0" dirty="0">
                <a:ln>
                  <a:noFill/>
                </a:ln>
                <a:solidFill>
                  <a:schemeClr val="tx1">
                    <a:lumMod val="50000"/>
                  </a:schemeClr>
                </a:solidFill>
                <a:effectLst/>
                <a:uLnTx/>
                <a:uFillTx/>
                <a:latin typeface="Helvetica"/>
                <a:ea typeface="+mn-ea"/>
                <a:cs typeface="Helvetica"/>
                <a:sym typeface="Helvetica"/>
              </a:rPr>
              <a:t>nd</a:t>
            </a:r>
            <a:r>
              <a:rPr kumimoji="0" lang="en-US" sz="3200" b="1" i="0" u="none" strike="noStrike" kern="0" cap="none" spc="0" normalizeH="0" baseline="0" noProof="0" dirty="0">
                <a:ln>
                  <a:noFill/>
                </a:ln>
                <a:solidFill>
                  <a:schemeClr val="tx1">
                    <a:lumMod val="50000"/>
                  </a:schemeClr>
                </a:solidFill>
                <a:effectLst/>
                <a:uLnTx/>
                <a:uFillTx/>
                <a:latin typeface="Helvetica"/>
                <a:ea typeface="+mn-ea"/>
                <a:cs typeface="Helvetica"/>
                <a:sym typeface="Helvetica"/>
              </a:rPr>
              <a:t> EV</a:t>
            </a:r>
          </a:p>
        </p:txBody>
      </p:sp>
      <p:sp>
        <p:nvSpPr>
          <p:cNvPr id="4" name="TextBox 3">
            <a:extLst>
              <a:ext uri="{FF2B5EF4-FFF2-40B4-BE49-F238E27FC236}">
                <a16:creationId xmlns:a16="http://schemas.microsoft.com/office/drawing/2014/main" id="{1653E63D-1868-2703-A038-6AE84144F09B}"/>
              </a:ext>
            </a:extLst>
          </p:cNvPr>
          <p:cNvSpPr txBox="1"/>
          <p:nvPr/>
        </p:nvSpPr>
        <p:spPr>
          <a:xfrm>
            <a:off x="250751" y="8303730"/>
            <a:ext cx="805398"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2608434908"/>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58A89-F8B9-C3F6-4541-C5473D52B106}"/>
              </a:ext>
            </a:extLst>
          </p:cNvPr>
          <p:cNvSpPr>
            <a:spLocks noGrp="1"/>
          </p:cNvSpPr>
          <p:nvPr>
            <p:ph type="title"/>
          </p:nvPr>
        </p:nvSpPr>
        <p:spPr/>
        <p:txBody>
          <a:bodyPr/>
          <a:lstStyle/>
          <a:p>
            <a:pPr algn="ctr"/>
            <a:r>
              <a:rPr lang="en-US" dirty="0">
                <a:solidFill>
                  <a:schemeClr val="accent2">
                    <a:lumMod val="75000"/>
                  </a:schemeClr>
                </a:solidFill>
              </a:rPr>
              <a:t>Electric Heat Costs Less, Pollutes Less</a:t>
            </a:r>
          </a:p>
        </p:txBody>
      </p:sp>
      <p:sp>
        <p:nvSpPr>
          <p:cNvPr id="3" name="Text Placeholder 2">
            <a:extLst>
              <a:ext uri="{FF2B5EF4-FFF2-40B4-BE49-F238E27FC236}">
                <a16:creationId xmlns:a16="http://schemas.microsoft.com/office/drawing/2014/main" id="{BDD630F2-4FD6-9ECD-687C-635E9C136746}"/>
              </a:ext>
            </a:extLst>
          </p:cNvPr>
          <p:cNvSpPr>
            <a:spLocks noGrp="1"/>
          </p:cNvSpPr>
          <p:nvPr>
            <p:ph type="body" idx="1"/>
          </p:nvPr>
        </p:nvSpPr>
        <p:spPr>
          <a:xfrm>
            <a:off x="677333" y="1608666"/>
            <a:ext cx="14901333" cy="6350323"/>
          </a:xfrm>
        </p:spPr>
        <p:txBody>
          <a:bodyPr/>
          <a:lstStyle/>
          <a:p>
            <a:pPr marL="16934" indent="0">
              <a:buNone/>
            </a:pPr>
            <a:r>
              <a:rPr lang="en-US" dirty="0"/>
              <a:t> </a:t>
            </a:r>
          </a:p>
        </p:txBody>
      </p:sp>
      <p:graphicFrame>
        <p:nvGraphicFramePr>
          <p:cNvPr id="5" name="Table 5">
            <a:extLst>
              <a:ext uri="{FF2B5EF4-FFF2-40B4-BE49-F238E27FC236}">
                <a16:creationId xmlns:a16="http://schemas.microsoft.com/office/drawing/2014/main" id="{F461AB6B-458A-D1F5-13EB-F0D9B2950664}"/>
              </a:ext>
            </a:extLst>
          </p:cNvPr>
          <p:cNvGraphicFramePr>
            <a:graphicFrameLocks noGrp="1"/>
          </p:cNvGraphicFramePr>
          <p:nvPr/>
        </p:nvGraphicFramePr>
        <p:xfrm>
          <a:off x="816429" y="2589267"/>
          <a:ext cx="14450785" cy="3962400"/>
        </p:xfrm>
        <a:graphic>
          <a:graphicData uri="http://schemas.openxmlformats.org/drawingml/2006/table">
            <a:tbl>
              <a:tblPr firstRow="1" bandRow="1">
                <a:tableStyleId>{5940675A-B579-460E-94D1-54222C63F5DA}</a:tableStyleId>
              </a:tblPr>
              <a:tblGrid>
                <a:gridCol w="4000500">
                  <a:extLst>
                    <a:ext uri="{9D8B030D-6E8A-4147-A177-3AD203B41FA5}">
                      <a16:colId xmlns:a16="http://schemas.microsoft.com/office/drawing/2014/main" val="4151969538"/>
                    </a:ext>
                  </a:extLst>
                </a:gridCol>
                <a:gridCol w="2596242">
                  <a:extLst>
                    <a:ext uri="{9D8B030D-6E8A-4147-A177-3AD203B41FA5}">
                      <a16:colId xmlns:a16="http://schemas.microsoft.com/office/drawing/2014/main" val="3421176535"/>
                    </a:ext>
                  </a:extLst>
                </a:gridCol>
                <a:gridCol w="2792186">
                  <a:extLst>
                    <a:ext uri="{9D8B030D-6E8A-4147-A177-3AD203B41FA5}">
                      <a16:colId xmlns:a16="http://schemas.microsoft.com/office/drawing/2014/main" val="1170209156"/>
                    </a:ext>
                  </a:extLst>
                </a:gridCol>
                <a:gridCol w="2824843">
                  <a:extLst>
                    <a:ext uri="{9D8B030D-6E8A-4147-A177-3AD203B41FA5}">
                      <a16:colId xmlns:a16="http://schemas.microsoft.com/office/drawing/2014/main" val="3048929187"/>
                    </a:ext>
                  </a:extLst>
                </a:gridCol>
                <a:gridCol w="2237014">
                  <a:extLst>
                    <a:ext uri="{9D8B030D-6E8A-4147-A177-3AD203B41FA5}">
                      <a16:colId xmlns:a16="http://schemas.microsoft.com/office/drawing/2014/main" val="3478281219"/>
                    </a:ext>
                  </a:extLst>
                </a:gridCol>
              </a:tblGrid>
              <a:tr h="370840">
                <a:tc>
                  <a:txBody>
                    <a:bodyPr/>
                    <a:lstStyle/>
                    <a:p>
                      <a:pPr algn="ctr"/>
                      <a:endParaRPr lang="en-US" sz="2800" dirty="0">
                        <a:solidFill>
                          <a:srgbClr val="000000"/>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50361" rtl="0" eaLnBrk="1" fontAlgn="auto" latinLnBrk="0" hangingPunct="1">
                        <a:lnSpc>
                          <a:spcPct val="100000"/>
                        </a:lnSpc>
                        <a:spcBef>
                          <a:spcPts val="0"/>
                        </a:spcBef>
                        <a:spcAft>
                          <a:spcPts val="0"/>
                        </a:spcAft>
                        <a:buClrTx/>
                        <a:buSzTx/>
                        <a:buFontTx/>
                        <a:buNone/>
                        <a:tabLst/>
                        <a:defRPr/>
                      </a:pPr>
                      <a:r>
                        <a:rPr lang="en-US" sz="2800" dirty="0">
                          <a:solidFill>
                            <a:srgbClr val="000000"/>
                          </a:solidFill>
                        </a:rPr>
                        <a:t>ACTUAL with heat pump</a:t>
                      </a:r>
                    </a:p>
                    <a:p>
                      <a:pPr algn="ctr"/>
                      <a:endParaRPr lang="en-US" sz="2800" dirty="0">
                        <a:solidFill>
                          <a:srgbClr val="000000"/>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CALCULATED</a:t>
                      </a:r>
                    </a:p>
                    <a:p>
                      <a:pPr algn="ctr"/>
                      <a:r>
                        <a:rPr lang="en-US" sz="2800" dirty="0">
                          <a:solidFill>
                            <a:srgbClr val="000000"/>
                          </a:solidFill>
                        </a:rPr>
                        <a:t>(no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 CHANGE</a:t>
                      </a:r>
                    </a:p>
                    <a:p>
                      <a:pPr algn="ctr"/>
                      <a:r>
                        <a:rPr lang="en-US" sz="2800" dirty="0">
                          <a:solidFill>
                            <a:srgbClr val="000000"/>
                          </a:solidFill>
                        </a:rPr>
                        <a:t>with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2800" dirty="0">
                          <a:solidFill>
                            <a:srgbClr val="000000"/>
                          </a:solidFill>
                        </a:rPr>
                        <a:t>With Heat Pump</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96017340"/>
                  </a:ext>
                </a:extLst>
              </a:tr>
              <a:tr h="370840">
                <a:tc>
                  <a:txBody>
                    <a:bodyPr/>
                    <a:lstStyle/>
                    <a:p>
                      <a:r>
                        <a:rPr lang="en-US" sz="2800" dirty="0">
                          <a:solidFill>
                            <a:srgbClr val="000000"/>
                          </a:solidFill>
                        </a:rPr>
                        <a:t>TOTAL Gas + Electric*</a:t>
                      </a:r>
                    </a:p>
                  </a:txBody>
                  <a:tcPr>
                    <a:lnL w="12700" cmpd="sng">
                      <a:noFill/>
                    </a:lnL>
                    <a:lnR w="12700" cmpd="sng">
                      <a:noFill/>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$2441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$3153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(23%)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20124097"/>
                  </a:ext>
                </a:extLst>
              </a:tr>
              <a:tr h="370840">
                <a:tc>
                  <a:txBody>
                    <a:bodyPr/>
                    <a:lstStyle/>
                    <a:p>
                      <a:r>
                        <a:rPr lang="en-US" sz="2800" dirty="0">
                          <a:solidFill>
                            <a:srgbClr val="000000"/>
                          </a:solidFill>
                        </a:rPr>
                        <a:t>GAS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$394</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$1681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(77%)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Reduction</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6684400"/>
                  </a:ext>
                </a:extLst>
              </a:tr>
              <a:tr h="370840">
                <a:tc>
                  <a:txBody>
                    <a:bodyPr/>
                    <a:lstStyle/>
                    <a:p>
                      <a:r>
                        <a:rPr lang="en-US" sz="2800" dirty="0">
                          <a:solidFill>
                            <a:srgbClr val="000000"/>
                          </a:solidFill>
                        </a:rPr>
                        <a:t>ELECTRIC Cost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$2047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$1472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39%</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Increase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21687004"/>
                  </a:ext>
                </a:extLst>
              </a:tr>
              <a:tr h="370840">
                <a:tc>
                  <a:txBody>
                    <a:bodyPr/>
                    <a:lstStyle/>
                    <a:p>
                      <a:r>
                        <a:rPr lang="en-US" sz="2800" dirty="0">
                          <a:solidFill>
                            <a:srgbClr val="000000"/>
                          </a:solidFill>
                        </a:rPr>
                        <a:t>THERMS Gas Burned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201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1163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39461873"/>
                  </a:ext>
                </a:extLst>
              </a:tr>
              <a:tr h="370840">
                <a:tc>
                  <a:txBody>
                    <a:bodyPr/>
                    <a:lstStyle/>
                    <a:p>
                      <a:r>
                        <a:rPr lang="en-US" sz="2800" dirty="0">
                          <a:solidFill>
                            <a:srgbClr val="000000"/>
                          </a:solidFill>
                        </a:rPr>
                        <a:t>TONS CO</a:t>
                      </a:r>
                      <a:r>
                        <a:rPr lang="en-US" sz="2800" baseline="-25000" dirty="0">
                          <a:solidFill>
                            <a:srgbClr val="000000"/>
                          </a:solidFill>
                        </a:rPr>
                        <a:t>2 </a:t>
                      </a:r>
                      <a:r>
                        <a:rPr lang="en-US" sz="2800" baseline="0" dirty="0">
                          <a:solidFill>
                            <a:srgbClr val="000000"/>
                          </a:solidFill>
                        </a:rPr>
                        <a:t> Emitted**</a:t>
                      </a:r>
                      <a:endParaRPr lang="en-US" sz="280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1.2</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000000"/>
                          </a:solidFill>
                        </a:rPr>
                        <a:t>6.8</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r"/>
                      <a:r>
                        <a:rPr lang="en-US" sz="2800" dirty="0">
                          <a:solidFill>
                            <a:srgbClr val="FF0000"/>
                          </a:solidFill>
                        </a:rPr>
                        <a:t>(83%)</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US" sz="2800" dirty="0">
                          <a:solidFill>
                            <a:srgbClr val="000000"/>
                          </a:solidFill>
                        </a:rPr>
                        <a:t>Savings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2976901"/>
                  </a:ext>
                </a:extLst>
              </a:tr>
            </a:tbl>
          </a:graphicData>
        </a:graphic>
      </p:graphicFrame>
      <p:sp>
        <p:nvSpPr>
          <p:cNvPr id="7" name="TextBox 6">
            <a:extLst>
              <a:ext uri="{FF2B5EF4-FFF2-40B4-BE49-F238E27FC236}">
                <a16:creationId xmlns:a16="http://schemas.microsoft.com/office/drawing/2014/main" id="{B89EDF5A-69F7-7EE6-B92B-36D5A552473A}"/>
              </a:ext>
            </a:extLst>
          </p:cNvPr>
          <p:cNvSpPr txBox="1"/>
          <p:nvPr/>
        </p:nvSpPr>
        <p:spPr>
          <a:xfrm>
            <a:off x="3308479" y="1690966"/>
            <a:ext cx="9793705" cy="7797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4400" b="1" i="0" u="none" strike="noStrike" kern="0" cap="all" spc="0" normalizeH="0" baseline="0" noProof="0" dirty="0">
                <a:ln>
                  <a:noFill/>
                </a:ln>
                <a:solidFill>
                  <a:srgbClr val="000000"/>
                </a:solidFill>
                <a:effectLst/>
                <a:uLnTx/>
                <a:uFillTx/>
                <a:latin typeface="Helvetica"/>
                <a:ea typeface="+mn-ea"/>
                <a:cs typeface="Helvetica"/>
                <a:sym typeface="Helvetica"/>
              </a:rPr>
              <a:t>2022 ENERGY COSTS</a:t>
            </a:r>
          </a:p>
        </p:txBody>
      </p:sp>
      <p:sp>
        <p:nvSpPr>
          <p:cNvPr id="8" name="TextBox 7">
            <a:extLst>
              <a:ext uri="{FF2B5EF4-FFF2-40B4-BE49-F238E27FC236}">
                <a16:creationId xmlns:a16="http://schemas.microsoft.com/office/drawing/2014/main" id="{6BEEF544-F609-DDC7-AA1D-F981755D1709}"/>
              </a:ext>
            </a:extLst>
          </p:cNvPr>
          <p:cNvSpPr txBox="1"/>
          <p:nvPr/>
        </p:nvSpPr>
        <p:spPr>
          <a:xfrm>
            <a:off x="125374" y="6955677"/>
            <a:ext cx="16005250" cy="20108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Helvetica"/>
                <a:sym typeface="Arial"/>
              </a:rPr>
              <a:t>* 2022 Gas and electric costs include ALL uses for Miller household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t>2</a:t>
            </a: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070809"/>
                </a:solidFill>
                <a:effectLst/>
                <a:uLnTx/>
                <a:uFillTx/>
                <a:latin typeface="Calibri" panose="020F0502020204030204" pitchFamily="34" charset="0"/>
                <a:ea typeface="Calibri" panose="020F0502020204030204" pitchFamily="34" charset="0"/>
                <a:cs typeface="Helvetica"/>
                <a:sym typeface="Arial"/>
              </a:rPr>
              <a:t>* 2023 gas and electric total costs and CO2 will be lowered by new heat pump water heater</a:t>
            </a:r>
            <a:b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Helvetica"/>
                <a:sym typeface="Arial"/>
              </a:rPr>
            </a:br>
            <a:r>
              <a:rPr kumimoji="0" lang="en-US" sz="3200" b="1" i="0" u="none" strike="noStrike" kern="0" cap="none" spc="0" normalizeH="0" baseline="0" noProof="0" dirty="0">
                <a:ln>
                  <a:noFill/>
                </a:ln>
                <a:solidFill>
                  <a:schemeClr val="bg2"/>
                </a:solidFill>
                <a:effectLst/>
                <a:uLnTx/>
                <a:uFillTx/>
                <a:latin typeface="Calibri" panose="020F0502020204030204" pitchFamily="34" charset="0"/>
                <a:ea typeface="Calibri" panose="020F0502020204030204" pitchFamily="34" charset="0"/>
                <a:cs typeface="Helvetica"/>
                <a:sym typeface="Arial"/>
              </a:rPr>
              <a:t>* 2024 </a:t>
            </a:r>
            <a:r>
              <a:rPr kumimoji="0" lang="en-US" sz="3200" b="1" i="0" u="none" strike="noStrike" kern="0" cap="none" spc="0" normalizeH="0" baseline="0" noProof="0" dirty="0">
                <a:ln>
                  <a:noFill/>
                </a:ln>
                <a:solidFill>
                  <a:srgbClr val="070809"/>
                </a:solidFill>
                <a:effectLst/>
                <a:uLnTx/>
                <a:uFillTx/>
                <a:latin typeface="Calibri" panose="020F0502020204030204" pitchFamily="34" charset="0"/>
                <a:ea typeface="Calibri" panose="020F0502020204030204" pitchFamily="34" charset="0"/>
                <a:cs typeface="Helvetica"/>
                <a:sym typeface="Arial"/>
              </a:rPr>
              <a:t>electricity is 100% </a:t>
            </a: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Helvetica"/>
                <a:sym typeface="Arial"/>
              </a:rPr>
              <a:t>clean AND 21% lower cost, supplied by nearby Community Solar</a:t>
            </a:r>
            <a:endParaRPr kumimoji="0" lang="en-US" sz="3200" b="1" i="0" u="none" strike="noStrike" kern="0" cap="all" spc="0" normalizeH="0" baseline="0" noProof="0" dirty="0">
              <a:ln>
                <a:noFill/>
              </a:ln>
              <a:solidFill>
                <a:srgbClr val="8DC63F"/>
              </a:solidFill>
              <a:effectLst/>
              <a:uLnTx/>
              <a:uFillTx/>
              <a:latin typeface="Helvetica"/>
              <a:ea typeface="+mn-ea"/>
              <a:cs typeface="Helvetica"/>
              <a:sym typeface="Helvetica"/>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2800" b="1" i="0" u="none" strike="noStrike" kern="0" cap="all" spc="0" normalizeH="0" baseline="0" noProof="0" dirty="0">
              <a:ln>
                <a:noFill/>
              </a:ln>
              <a:solidFill>
                <a:srgbClr val="8DC63F"/>
              </a:solidFill>
              <a:effectLst/>
              <a:uLnTx/>
              <a:uFillTx/>
              <a:latin typeface="Helvetica"/>
              <a:ea typeface="+mn-ea"/>
              <a:cs typeface="Helvetica"/>
              <a:sym typeface="Helvetica"/>
            </a:endParaRPr>
          </a:p>
        </p:txBody>
      </p:sp>
    </p:spTree>
    <p:extLst>
      <p:ext uri="{BB962C8B-B14F-4D97-AF65-F5344CB8AC3E}">
        <p14:creationId xmlns:p14="http://schemas.microsoft.com/office/powerpoint/2010/main" val="3556113122"/>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4275C-1B89-ED7F-79AF-B4EE7279EAD5}"/>
              </a:ext>
            </a:extLst>
          </p:cNvPr>
          <p:cNvSpPr>
            <a:spLocks noGrp="1"/>
          </p:cNvSpPr>
          <p:nvPr>
            <p:ph type="title"/>
          </p:nvPr>
        </p:nvSpPr>
        <p:spPr>
          <a:xfrm>
            <a:off x="780369" y="2515603"/>
            <a:ext cx="7102816" cy="1591447"/>
          </a:xfrm>
        </p:spPr>
        <p:txBody>
          <a:bodyPr>
            <a:normAutofit fontScale="90000"/>
          </a:bodyPr>
          <a:lstStyle/>
          <a:p>
            <a:pPr algn="ctr"/>
            <a:r>
              <a:rPr lang="en-US" dirty="0">
                <a:solidFill>
                  <a:schemeClr val="accent2">
                    <a:lumMod val="75000"/>
                  </a:schemeClr>
                </a:solidFill>
              </a:rPr>
              <a:t>ELECTRIC HEAT PUMP WATER HEATER</a:t>
            </a:r>
          </a:p>
        </p:txBody>
      </p:sp>
      <p:sp>
        <p:nvSpPr>
          <p:cNvPr id="3" name="Text Placeholder 2">
            <a:extLst>
              <a:ext uri="{FF2B5EF4-FFF2-40B4-BE49-F238E27FC236}">
                <a16:creationId xmlns:a16="http://schemas.microsoft.com/office/drawing/2014/main" id="{38B7870E-962E-EF15-B099-7CE615BB57B6}"/>
              </a:ext>
            </a:extLst>
          </p:cNvPr>
          <p:cNvSpPr>
            <a:spLocks noGrp="1"/>
          </p:cNvSpPr>
          <p:nvPr>
            <p:ph type="body" idx="1"/>
          </p:nvPr>
        </p:nvSpPr>
        <p:spPr/>
        <p:txBody>
          <a:bodyPr/>
          <a:lstStyle/>
          <a:p>
            <a:pPr marL="16933" indent="0">
              <a:buNone/>
            </a:pPr>
            <a:r>
              <a:rPr lang="en-US" dirty="0"/>
              <a:t>  </a:t>
            </a:r>
          </a:p>
        </p:txBody>
      </p:sp>
      <p:pic>
        <p:nvPicPr>
          <p:cNvPr id="5" name="Picture 4" descr="A picture containing text, indoor&#10;&#10;Description automatically generated">
            <a:extLst>
              <a:ext uri="{FF2B5EF4-FFF2-40B4-BE49-F238E27FC236}">
                <a16:creationId xmlns:a16="http://schemas.microsoft.com/office/drawing/2014/main" id="{E9FA707D-0C45-A824-A438-EC9640A294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54838" y="337216"/>
            <a:ext cx="6352176" cy="8469568"/>
          </a:xfrm>
          <a:prstGeom prst="rect">
            <a:avLst/>
          </a:prstGeom>
        </p:spPr>
      </p:pic>
      <p:sp>
        <p:nvSpPr>
          <p:cNvPr id="4" name="TextBox 3">
            <a:extLst>
              <a:ext uri="{FF2B5EF4-FFF2-40B4-BE49-F238E27FC236}">
                <a16:creationId xmlns:a16="http://schemas.microsoft.com/office/drawing/2014/main" id="{A8536A69-40CB-3DCC-4712-9460C3A613CC}"/>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2400" b="1" i="0" u="none" strike="noStrike" cap="all" spc="0" normalizeH="0" baseline="0" dirty="0">
              <a:ln>
                <a:noFill/>
              </a:ln>
              <a:solidFill>
                <a:srgbClr val="8DC63F"/>
              </a:solidFill>
              <a:effectLst/>
              <a:highlight>
                <a:srgbClr val="FFFFFF"/>
              </a:highlight>
              <a:uFillTx/>
              <a:latin typeface="+mn-lt"/>
              <a:ea typeface="+mn-ea"/>
              <a:cs typeface="+mn-cs"/>
              <a:sym typeface="Helvetica"/>
            </a:endParaRPr>
          </a:p>
        </p:txBody>
      </p:sp>
    </p:spTree>
    <p:extLst>
      <p:ext uri="{BB962C8B-B14F-4D97-AF65-F5344CB8AC3E}">
        <p14:creationId xmlns:p14="http://schemas.microsoft.com/office/powerpoint/2010/main" val="297068936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00000" y="1377095"/>
            <a:ext cx="15056000" cy="6389809"/>
          </a:xfrm>
        </p:spPr>
        <p:txBody>
          <a:bodyPr>
            <a:noAutofit/>
          </a:bodyPr>
          <a:lstStyle/>
          <a:p>
            <a:pPr algn="ctr"/>
            <a:r>
              <a:rPr lang="en-US" sz="6000" dirty="0">
                <a:solidFill>
                  <a:schemeClr val="accent2"/>
                </a:solidFill>
              </a:rPr>
              <a:t>Unitarian Universalist Congregation</a:t>
            </a:r>
            <a:br>
              <a:rPr lang="en-US" sz="6000" dirty="0">
                <a:solidFill>
                  <a:schemeClr val="accent2"/>
                </a:solidFill>
              </a:rPr>
            </a:br>
            <a:r>
              <a:rPr lang="en-US" sz="6000" dirty="0">
                <a:solidFill>
                  <a:schemeClr val="accent2"/>
                </a:solidFill>
              </a:rPr>
              <a:t>of Monmouth County (UUCMC)</a:t>
            </a:r>
            <a:br>
              <a:rPr lang="en-US" sz="6000" dirty="0">
                <a:solidFill>
                  <a:schemeClr val="accent2"/>
                </a:solidFill>
              </a:rPr>
            </a:br>
            <a:r>
              <a:rPr lang="en-US" sz="6000" dirty="0">
                <a:solidFill>
                  <a:schemeClr val="accent2"/>
                </a:solidFill>
              </a:rPr>
              <a:t>Lincroft, NJ</a:t>
            </a:r>
            <a:br>
              <a:rPr lang="en-US" sz="6000" dirty="0">
                <a:solidFill>
                  <a:schemeClr val="accent2"/>
                </a:solidFill>
              </a:rPr>
            </a:br>
            <a:r>
              <a:rPr lang="en-US" sz="5400" dirty="0">
                <a:solidFill>
                  <a:schemeClr val="accent2"/>
                </a:solidFill>
              </a:rPr>
              <a:t> </a:t>
            </a:r>
            <a:br>
              <a:rPr lang="en-US" sz="6600" dirty="0">
                <a:solidFill>
                  <a:schemeClr val="accent2"/>
                </a:solidFill>
              </a:rPr>
            </a:br>
            <a:r>
              <a:rPr lang="en-US" sz="3600" dirty="0">
                <a:solidFill>
                  <a:schemeClr val="accent2"/>
                </a:solidFill>
              </a:rPr>
              <a:t>Received 2nd Place National Energy Saver Award</a:t>
            </a:r>
            <a:br>
              <a:rPr lang="en-US" sz="3600" dirty="0">
                <a:solidFill>
                  <a:schemeClr val="accent2"/>
                </a:solidFill>
              </a:rPr>
            </a:br>
            <a:r>
              <a:rPr lang="en-US" sz="3600" dirty="0">
                <a:solidFill>
                  <a:schemeClr val="accent2"/>
                </a:solidFill>
              </a:rPr>
              <a:t>Feb 2023 from Interfaith Power &amp; Light</a:t>
            </a:r>
            <a:br>
              <a:rPr lang="en-US" sz="3600" dirty="0">
                <a:solidFill>
                  <a:schemeClr val="accent2"/>
                </a:solidFill>
              </a:rPr>
            </a:br>
            <a:br>
              <a:rPr lang="en-US" sz="3600" dirty="0">
                <a:solidFill>
                  <a:schemeClr val="accent2"/>
                </a:solidFill>
              </a:rPr>
            </a:br>
            <a:r>
              <a:rPr lang="en-US" sz="3600" dirty="0">
                <a:solidFill>
                  <a:schemeClr val="accent2"/>
                </a:solidFill>
              </a:rPr>
              <a:t>Featured in National virtual tour of churches,  Oct 6 – 8, 2023</a:t>
            </a:r>
            <a:br>
              <a:rPr lang="en-US" sz="3600" dirty="0">
                <a:solidFill>
                  <a:schemeClr val="accent2"/>
                </a:solidFill>
              </a:rPr>
            </a:br>
            <a:r>
              <a:rPr lang="en-US" sz="3600" dirty="0">
                <a:solidFill>
                  <a:schemeClr val="accent2"/>
                </a:solidFill>
              </a:rPr>
              <a:t>highlighting solar and renewable energy accomplishments</a:t>
            </a:r>
            <a:br>
              <a:rPr lang="en-US" sz="3600" dirty="0">
                <a:solidFill>
                  <a:schemeClr val="accent2"/>
                </a:solidFill>
              </a:rPr>
            </a:br>
            <a:br>
              <a:rPr lang="en-US" sz="6600" dirty="0">
                <a:solidFill>
                  <a:srgbClr val="00B050"/>
                </a:solidFill>
              </a:rPr>
            </a:br>
            <a:endParaRPr lang="en-US" sz="6600" dirty="0">
              <a:solidFill>
                <a:srgbClr val="00B050"/>
              </a:solidFill>
            </a:endParaRP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flipV="1">
            <a:off x="477943" y="2743200"/>
            <a:ext cx="853163" cy="253712"/>
          </a:xfrm>
        </p:spPr>
        <p:txBody>
          <a:bodyPr>
            <a:normAutofit fontScale="55000" lnSpcReduction="20000"/>
          </a:bodyPr>
          <a:lstStyle/>
          <a:p>
            <a:pPr marL="16933" indent="0">
              <a:buNone/>
            </a:pPr>
            <a:r>
              <a:rPr lang="en-US" b="1" dirty="0"/>
              <a:t> </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1" y="8352187"/>
            <a:ext cx="853163" cy="513026"/>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479"/>
            <a:endParaRPr lang="en-US" sz="2667" cap="all" dirty="0">
              <a:solidFill>
                <a:srgbClr val="8DC63F"/>
              </a:solidFill>
              <a:highlight>
                <a:srgbClr val="FFFFFF"/>
              </a:highlight>
              <a:latin typeface="Helvetica"/>
              <a:cs typeface="Helvetica"/>
              <a:sym typeface="Helvetica"/>
            </a:endParaRPr>
          </a:p>
        </p:txBody>
      </p:sp>
    </p:spTree>
    <p:extLst>
      <p:ext uri="{BB962C8B-B14F-4D97-AF65-F5344CB8AC3E}">
        <p14:creationId xmlns:p14="http://schemas.microsoft.com/office/powerpoint/2010/main" val="292205679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map with orange dots and white text&#10;&#10;Description automatically generated">
            <a:extLst>
              <a:ext uri="{FF2B5EF4-FFF2-40B4-BE49-F238E27FC236}">
                <a16:creationId xmlns:a16="http://schemas.microsoft.com/office/drawing/2014/main" id="{D052B998-9E64-DB8D-01DC-47CF298F4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733" y="245481"/>
            <a:ext cx="13364126" cy="7917059"/>
          </a:xfrm>
          <a:prstGeom prst="rect">
            <a:avLst/>
          </a:prstGeom>
        </p:spPr>
      </p:pic>
      <p:sp>
        <p:nvSpPr>
          <p:cNvPr id="6" name="TextBox 5">
            <a:extLst>
              <a:ext uri="{FF2B5EF4-FFF2-40B4-BE49-F238E27FC236}">
                <a16:creationId xmlns:a16="http://schemas.microsoft.com/office/drawing/2014/main" id="{2F0B16C8-B13C-E0DA-F18B-477BCC10CC58}"/>
              </a:ext>
            </a:extLst>
          </p:cNvPr>
          <p:cNvSpPr txBox="1"/>
          <p:nvPr/>
        </p:nvSpPr>
        <p:spPr>
          <a:xfrm>
            <a:off x="9340800" y="4020385"/>
            <a:ext cx="5995231"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4800" b="1" i="0" u="none" strike="noStrike" cap="all" spc="0" normalizeH="0" baseline="0" dirty="0">
                <a:ln>
                  <a:noFill/>
                </a:ln>
                <a:solidFill>
                  <a:schemeClr val="bg2">
                    <a:lumMod val="75000"/>
                  </a:schemeClr>
                </a:solidFill>
                <a:effectLst/>
                <a:uFillTx/>
                <a:latin typeface="+mn-lt"/>
                <a:ea typeface="+mn-ea"/>
                <a:cs typeface="+mn-cs"/>
                <a:sym typeface="Helvetica"/>
              </a:rPr>
              <a:t>UUCMC</a:t>
            </a:r>
          </a:p>
          <a:p>
            <a:pPr marL="0" marR="0" indent="0" algn="ctr" defTabSz="825500" rtl="0" fontAlgn="auto" latinLnBrk="0" hangingPunct="0">
              <a:lnSpc>
                <a:spcPct val="100000"/>
              </a:lnSpc>
              <a:spcBef>
                <a:spcPts val="0"/>
              </a:spcBef>
              <a:spcAft>
                <a:spcPts val="0"/>
              </a:spcAft>
              <a:buClrTx/>
              <a:buSzTx/>
              <a:buFontTx/>
              <a:buNone/>
              <a:tabLst/>
            </a:pPr>
            <a:r>
              <a:rPr kumimoji="0" lang="en-US" sz="4800" b="1" i="0" u="none" strike="noStrike" cap="all" spc="0" normalizeH="0" baseline="0" dirty="0">
                <a:ln>
                  <a:noFill/>
                </a:ln>
                <a:solidFill>
                  <a:schemeClr val="bg2">
                    <a:lumMod val="75000"/>
                  </a:schemeClr>
                </a:solidFill>
                <a:effectLst/>
                <a:uFillTx/>
                <a:latin typeface="+mn-lt"/>
                <a:ea typeface="+mn-ea"/>
                <a:cs typeface="+mn-cs"/>
                <a:sym typeface="Helvetica"/>
              </a:rPr>
              <a:t> VIRTUAL </a:t>
            </a:r>
            <a:r>
              <a:rPr lang="en-US" sz="4800" cap="all" dirty="0">
                <a:solidFill>
                  <a:schemeClr val="bg2">
                    <a:lumMod val="75000"/>
                  </a:schemeClr>
                </a:solidFill>
                <a:sym typeface="Helvetica"/>
              </a:rPr>
              <a:t>TOUR</a:t>
            </a:r>
          </a:p>
          <a:p>
            <a:pPr marL="0" marR="0" indent="0" algn="ctr" defTabSz="825500" rtl="0" fontAlgn="auto" latinLnBrk="0" hangingPunct="0">
              <a:lnSpc>
                <a:spcPct val="100000"/>
              </a:lnSpc>
              <a:spcBef>
                <a:spcPts val="0"/>
              </a:spcBef>
              <a:spcAft>
                <a:spcPts val="0"/>
              </a:spcAft>
              <a:buClrTx/>
              <a:buSzTx/>
              <a:buFontTx/>
              <a:buNone/>
              <a:tabLst/>
            </a:pPr>
            <a:r>
              <a:rPr kumimoji="0" lang="en-US" sz="4800" b="1" i="0" u="none" strike="noStrike" cap="all" spc="0" normalizeH="0" baseline="0" dirty="0">
                <a:ln>
                  <a:noFill/>
                </a:ln>
                <a:solidFill>
                  <a:schemeClr val="bg2">
                    <a:lumMod val="75000"/>
                  </a:schemeClr>
                </a:solidFill>
                <a:effectLst/>
                <a:uFillTx/>
                <a:latin typeface="+mn-lt"/>
                <a:ea typeface="+mn-ea"/>
                <a:cs typeface="+mn-cs"/>
                <a:sym typeface="Helvetica"/>
              </a:rPr>
              <a:t>Oct 6 - Oct 8, 2023</a:t>
            </a:r>
          </a:p>
        </p:txBody>
      </p:sp>
      <p:sp>
        <p:nvSpPr>
          <p:cNvPr id="7" name="TextBox 6">
            <a:extLst>
              <a:ext uri="{FF2B5EF4-FFF2-40B4-BE49-F238E27FC236}">
                <a16:creationId xmlns:a16="http://schemas.microsoft.com/office/drawing/2014/main" id="{6D2E11D2-58C4-4BFE-735A-3B9EAD48F7A5}"/>
              </a:ext>
            </a:extLst>
          </p:cNvPr>
          <p:cNvSpPr txBox="1"/>
          <p:nvPr/>
        </p:nvSpPr>
        <p:spPr>
          <a:xfrm>
            <a:off x="170693" y="8733631"/>
            <a:ext cx="15914613"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all" spc="0" normalizeH="0" baseline="0" dirty="0">
                <a:ln>
                  <a:noFill/>
                </a:ln>
                <a:solidFill>
                  <a:schemeClr val="bg2">
                    <a:lumMod val="50000"/>
                  </a:schemeClr>
                </a:solidFill>
                <a:effectLst/>
                <a:uFillTx/>
                <a:latin typeface="+mn-lt"/>
                <a:ea typeface="+mn-ea"/>
                <a:cs typeface="+mn-cs"/>
                <a:sym typeface="Helvetica"/>
              </a:rPr>
              <a:t>https://www.nationalsolartour.org/tourmap/unitarian-universalist-congregation-of-monmouth-county/</a:t>
            </a:r>
          </a:p>
        </p:txBody>
      </p:sp>
      <p:sp>
        <p:nvSpPr>
          <p:cNvPr id="8" name="TextBox 7">
            <a:extLst>
              <a:ext uri="{FF2B5EF4-FFF2-40B4-BE49-F238E27FC236}">
                <a16:creationId xmlns:a16="http://schemas.microsoft.com/office/drawing/2014/main" id="{BBAB2099-EF09-E0A5-2DCC-679311352BE7}"/>
              </a:ext>
            </a:extLst>
          </p:cNvPr>
          <p:cNvSpPr txBox="1"/>
          <p:nvPr/>
        </p:nvSpPr>
        <p:spPr>
          <a:xfrm>
            <a:off x="2878667" y="8162540"/>
            <a:ext cx="9838266" cy="56425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000" b="1" i="0" u="none" strike="noStrike" cap="all" spc="0" normalizeH="0" baseline="0" dirty="0">
                <a:ln>
                  <a:noFill/>
                </a:ln>
                <a:solidFill>
                  <a:schemeClr val="accent4">
                    <a:lumMod val="50000"/>
                  </a:schemeClr>
                </a:solidFill>
                <a:effectLst/>
                <a:uFillTx/>
                <a:latin typeface="+mn-lt"/>
                <a:ea typeface="+mn-ea"/>
                <a:cs typeface="+mn-cs"/>
                <a:sym typeface="Helvetica"/>
              </a:rPr>
              <a:t>description, VIDEO AND PHOTOS LOCATED AT:</a:t>
            </a:r>
          </a:p>
        </p:txBody>
      </p:sp>
      <p:sp>
        <p:nvSpPr>
          <p:cNvPr id="10" name="TextBox 9">
            <a:extLst>
              <a:ext uri="{FF2B5EF4-FFF2-40B4-BE49-F238E27FC236}">
                <a16:creationId xmlns:a16="http://schemas.microsoft.com/office/drawing/2014/main" id="{A8E440F2-33A1-8BCF-9F89-914338511875}"/>
              </a:ext>
            </a:extLst>
          </p:cNvPr>
          <p:cNvSpPr txBox="1"/>
          <p:nvPr/>
        </p:nvSpPr>
        <p:spPr>
          <a:xfrm>
            <a:off x="9373998" y="6481741"/>
            <a:ext cx="6088205"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US" sz="2800"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U.S. largest grassroots solar, </a:t>
            </a:r>
          </a:p>
          <a:p>
            <a:pPr marL="0" marR="0" indent="0" algn="ctr" defTabSz="825500" rtl="0" fontAlgn="auto" latinLnBrk="0" hangingPunct="0">
              <a:lnSpc>
                <a:spcPct val="100000"/>
              </a:lnSpc>
              <a:spcBef>
                <a:spcPts val="0"/>
              </a:spcBef>
              <a:spcAft>
                <a:spcPts val="0"/>
              </a:spcAft>
              <a:buClrTx/>
              <a:buSzTx/>
              <a:buFontTx/>
              <a:buNone/>
              <a:tabLst/>
            </a:pPr>
            <a:r>
              <a:rPr lang="en-US" sz="2800"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renewable energy, and </a:t>
            </a:r>
          </a:p>
          <a:p>
            <a:pPr marL="0" marR="0" indent="0" algn="ctr" defTabSz="825500" rtl="0" fontAlgn="auto" latinLnBrk="0" hangingPunct="0">
              <a:lnSpc>
                <a:spcPct val="100000"/>
              </a:lnSpc>
              <a:spcBef>
                <a:spcPts val="0"/>
              </a:spcBef>
              <a:spcAft>
                <a:spcPts val="0"/>
              </a:spcAft>
              <a:buClrTx/>
              <a:buSzTx/>
              <a:buFontTx/>
              <a:buNone/>
              <a:tabLst/>
            </a:pPr>
            <a:r>
              <a:rPr lang="en-US" sz="2800" dirty="0">
                <a:solidFill>
                  <a:srgbClr val="222222"/>
                </a:solidFill>
                <a:effectLst/>
                <a:latin typeface="Verdana" panose="020B0604030504040204" pitchFamily="34" charset="0"/>
                <a:ea typeface="Calibri" panose="020F0502020204030204" pitchFamily="34" charset="0"/>
                <a:cs typeface="Times New Roman" panose="02020603050405020304" pitchFamily="18" charset="0"/>
              </a:rPr>
              <a:t>sustainable living event</a:t>
            </a:r>
            <a:endParaRPr kumimoji="0" lang="en-US" sz="2400" b="1" i="0" u="none" strike="noStrike" cap="all" spc="0" normalizeH="0" baseline="0" dirty="0">
              <a:ln>
                <a:noFill/>
              </a:ln>
              <a:solidFill>
                <a:srgbClr val="8DC63F"/>
              </a:solidFill>
              <a:effectLst/>
              <a:uFillTx/>
              <a:latin typeface="+mn-lt"/>
              <a:ea typeface="+mn-ea"/>
              <a:cs typeface="+mn-cs"/>
              <a:sym typeface="Helvetica"/>
            </a:endParaRPr>
          </a:p>
        </p:txBody>
      </p:sp>
    </p:spTree>
    <p:extLst>
      <p:ext uri="{BB962C8B-B14F-4D97-AF65-F5344CB8AC3E}">
        <p14:creationId xmlns:p14="http://schemas.microsoft.com/office/powerpoint/2010/main" val="1721992228"/>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building, house&#10;&#10;Description automatically generated">
            <a:extLst>
              <a:ext uri="{FF2B5EF4-FFF2-40B4-BE49-F238E27FC236}">
                <a16:creationId xmlns:a16="http://schemas.microsoft.com/office/drawing/2014/main" id="{C6DAFD5C-B442-4B89-A799-D6A14C4DCFB8}"/>
              </a:ext>
            </a:extLst>
          </p:cNvPr>
          <p:cNvPicPr>
            <a:picLocks noChangeAspect="1"/>
          </p:cNvPicPr>
          <p:nvPr/>
        </p:nvPicPr>
        <p:blipFill rotWithShape="1">
          <a:blip r:embed="rId2">
            <a:extLst>
              <a:ext uri="{28A0092B-C50C-407E-A947-70E740481C1C}">
                <a14:useLocalDpi xmlns:a14="http://schemas.microsoft.com/office/drawing/2010/main" val="0"/>
              </a:ext>
            </a:extLst>
          </a:blip>
          <a:srcRect t="14758" b="10242"/>
          <a:stretch/>
        </p:blipFill>
        <p:spPr>
          <a:xfrm>
            <a:off x="28" y="-73878"/>
            <a:ext cx="16255973" cy="9143987"/>
          </a:xfrm>
          <a:prstGeom prst="rect">
            <a:avLst/>
          </a:prstGeom>
          <a:noFill/>
        </p:spPr>
      </p:pic>
      <p:sp>
        <p:nvSpPr>
          <p:cNvPr id="10" name="Text Placeholder 2">
            <a:extLst>
              <a:ext uri="{FF2B5EF4-FFF2-40B4-BE49-F238E27FC236}">
                <a16:creationId xmlns:a16="http://schemas.microsoft.com/office/drawing/2014/main" id="{F9568F26-83E0-1965-2139-9287227199A3}"/>
              </a:ext>
            </a:extLst>
          </p:cNvPr>
          <p:cNvSpPr>
            <a:spLocks noGrp="1"/>
          </p:cNvSpPr>
          <p:nvPr>
            <p:ph type="body" idx="1"/>
          </p:nvPr>
        </p:nvSpPr>
        <p:spPr>
          <a:xfrm>
            <a:off x="677333" y="1608672"/>
            <a:ext cx="14562667" cy="6465369"/>
          </a:xfrm>
        </p:spPr>
        <p:txBody>
          <a:bodyPr/>
          <a:lstStyle/>
          <a:p>
            <a:pPr marL="16933" indent="0">
              <a:buNone/>
            </a:pPr>
            <a:r>
              <a:rPr lang="en-US" dirty="0"/>
              <a:t> </a:t>
            </a:r>
          </a:p>
        </p:txBody>
      </p:sp>
      <p:sp>
        <p:nvSpPr>
          <p:cNvPr id="2" name="Title 1">
            <a:extLst>
              <a:ext uri="{FF2B5EF4-FFF2-40B4-BE49-F238E27FC236}">
                <a16:creationId xmlns:a16="http://schemas.microsoft.com/office/drawing/2014/main" id="{C39377B4-F775-45AD-992A-46212301C869}"/>
              </a:ext>
            </a:extLst>
          </p:cNvPr>
          <p:cNvSpPr>
            <a:spLocks noGrp="1"/>
          </p:cNvSpPr>
          <p:nvPr>
            <p:ph type="title"/>
          </p:nvPr>
        </p:nvSpPr>
        <p:spPr>
          <a:xfrm>
            <a:off x="2118677" y="434212"/>
            <a:ext cx="10543440" cy="924000"/>
          </a:xfrm>
        </p:spPr>
        <p:txBody>
          <a:bodyPr>
            <a:normAutofit/>
          </a:bodyPr>
          <a:lstStyle/>
          <a:p>
            <a:r>
              <a:rPr lang="en-US" sz="6000" dirty="0"/>
              <a:t>UUCMC 2022 Rooftop Solar</a:t>
            </a:r>
          </a:p>
        </p:txBody>
      </p:sp>
      <p:sp>
        <p:nvSpPr>
          <p:cNvPr id="3" name="TextBox 2">
            <a:extLst>
              <a:ext uri="{FF2B5EF4-FFF2-40B4-BE49-F238E27FC236}">
                <a16:creationId xmlns:a16="http://schemas.microsoft.com/office/drawing/2014/main" id="{77BBFB51-A36E-4E65-A6F7-FE7A7C44011C}"/>
              </a:ext>
            </a:extLst>
          </p:cNvPr>
          <p:cNvSpPr txBox="1"/>
          <p:nvPr/>
        </p:nvSpPr>
        <p:spPr>
          <a:xfrm>
            <a:off x="5982348" y="7691745"/>
            <a:ext cx="1027362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825458"/>
            <a:r>
              <a:rPr lang="en-US" sz="6000" cap="all" dirty="0">
                <a:latin typeface="Helvetica"/>
                <a:cs typeface="Helvetica"/>
                <a:sym typeface="Helvetica"/>
              </a:rPr>
              <a:t>4 x </a:t>
            </a:r>
            <a:r>
              <a:rPr lang="en-US" sz="6000" dirty="0">
                <a:latin typeface="Helvetica"/>
                <a:cs typeface="Helvetica"/>
                <a:sym typeface="Helvetica"/>
              </a:rPr>
              <a:t>Capacity of Old System</a:t>
            </a:r>
            <a:endParaRPr lang="en-US" sz="6000" cap="all" dirty="0">
              <a:latin typeface="Helvetica"/>
              <a:cs typeface="Helvetica"/>
              <a:sym typeface="Helvetica"/>
            </a:endParaRPr>
          </a:p>
        </p:txBody>
      </p:sp>
    </p:spTree>
    <p:extLst>
      <p:ext uri="{BB962C8B-B14F-4D97-AF65-F5344CB8AC3E}">
        <p14:creationId xmlns:p14="http://schemas.microsoft.com/office/powerpoint/2010/main" val="251160612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ound, appliance, outdoor, air conditioner&#10;&#10;Description automatically generated">
            <a:extLst>
              <a:ext uri="{FF2B5EF4-FFF2-40B4-BE49-F238E27FC236}">
                <a16:creationId xmlns:a16="http://schemas.microsoft.com/office/drawing/2014/main" id="{1EC0DEFB-2A5A-4C53-915E-C6E83964613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06" r="12186" b="2"/>
          <a:stretch/>
        </p:blipFill>
        <p:spPr>
          <a:xfrm>
            <a:off x="677335" y="1349623"/>
            <a:ext cx="8460509" cy="7371044"/>
          </a:xfrm>
          <a:prstGeom prst="rect">
            <a:avLst/>
          </a:prstGeom>
          <a:noFill/>
        </p:spPr>
      </p:pic>
      <p:sp>
        <p:nvSpPr>
          <p:cNvPr id="2" name="Title 1">
            <a:extLst>
              <a:ext uri="{FF2B5EF4-FFF2-40B4-BE49-F238E27FC236}">
                <a16:creationId xmlns:a16="http://schemas.microsoft.com/office/drawing/2014/main" id="{62CC12E0-4AA4-47C0-8610-225AFE064579}"/>
              </a:ext>
            </a:extLst>
          </p:cNvPr>
          <p:cNvSpPr>
            <a:spLocks noGrp="1"/>
          </p:cNvSpPr>
          <p:nvPr>
            <p:ph type="title"/>
          </p:nvPr>
        </p:nvSpPr>
        <p:spPr>
          <a:xfrm>
            <a:off x="677336" y="423337"/>
            <a:ext cx="14901333" cy="1171263"/>
          </a:xfrm>
        </p:spPr>
        <p:txBody>
          <a:bodyPr>
            <a:normAutofit/>
          </a:bodyPr>
          <a:lstStyle/>
          <a:p>
            <a:pPr algn="ctr"/>
            <a:r>
              <a:rPr lang="en-US" dirty="0">
                <a:solidFill>
                  <a:srgbClr val="00B050"/>
                </a:solidFill>
              </a:rPr>
              <a:t>UUCMC 2021 Heat Pumps</a:t>
            </a:r>
          </a:p>
        </p:txBody>
      </p:sp>
      <p:sp>
        <p:nvSpPr>
          <p:cNvPr id="12" name="Text Placeholder 3">
            <a:extLst>
              <a:ext uri="{FF2B5EF4-FFF2-40B4-BE49-F238E27FC236}">
                <a16:creationId xmlns:a16="http://schemas.microsoft.com/office/drawing/2014/main" id="{B5365FCB-BC59-BC57-C7AA-13B739B1C4B6}"/>
              </a:ext>
            </a:extLst>
          </p:cNvPr>
          <p:cNvSpPr>
            <a:spLocks noGrp="1"/>
          </p:cNvSpPr>
          <p:nvPr>
            <p:ph type="body" sz="half" idx="1"/>
          </p:nvPr>
        </p:nvSpPr>
        <p:spPr>
          <a:xfrm>
            <a:off x="8462539" y="1693337"/>
            <a:ext cx="7115517" cy="6818857"/>
          </a:xfrm>
        </p:spPr>
        <p:txBody>
          <a:bodyPr/>
          <a:lstStyle/>
          <a:p>
            <a:pPr marL="16933" indent="0">
              <a:buNone/>
            </a:pPr>
            <a:r>
              <a:rPr lang="en-US" dirty="0"/>
              <a:t> </a:t>
            </a:r>
          </a:p>
        </p:txBody>
      </p:sp>
      <p:pic>
        <p:nvPicPr>
          <p:cNvPr id="9" name="Picture 8" descr="A picture containing indoor, miller&#10;&#10;Description automatically generated">
            <a:extLst>
              <a:ext uri="{FF2B5EF4-FFF2-40B4-BE49-F238E27FC236}">
                <a16:creationId xmlns:a16="http://schemas.microsoft.com/office/drawing/2014/main" id="{046B2575-E3E3-4088-9429-0459757B6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4885" y="1349624"/>
            <a:ext cx="6600427" cy="7371043"/>
          </a:xfrm>
          <a:prstGeom prst="rect">
            <a:avLst/>
          </a:prstGeom>
        </p:spPr>
      </p:pic>
    </p:spTree>
    <p:extLst>
      <p:ext uri="{BB962C8B-B14F-4D97-AF65-F5344CB8AC3E}">
        <p14:creationId xmlns:p14="http://schemas.microsoft.com/office/powerpoint/2010/main" val="256020735"/>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B8C5E-3D28-911C-77D5-7879B56CA0C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140C40E-8E59-EA7F-8E4F-DE737ED181FD}"/>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2DD24A78-E345-DDE8-88B0-9C2896A2F16D}"/>
              </a:ext>
            </a:extLst>
          </p:cNvPr>
          <p:cNvPicPr>
            <a:picLocks noChangeAspect="1"/>
          </p:cNvPicPr>
          <p:nvPr/>
        </p:nvPicPr>
        <p:blipFill>
          <a:blip r:embed="rId2"/>
          <a:stretch>
            <a:fillRect/>
          </a:stretch>
        </p:blipFill>
        <p:spPr>
          <a:xfrm>
            <a:off x="-2541" y="0"/>
            <a:ext cx="16261081" cy="9144000"/>
          </a:xfrm>
          <a:prstGeom prst="rect">
            <a:avLst/>
          </a:prstGeom>
        </p:spPr>
      </p:pic>
      <p:sp>
        <p:nvSpPr>
          <p:cNvPr id="5" name="TextBox 4">
            <a:extLst>
              <a:ext uri="{FF2B5EF4-FFF2-40B4-BE49-F238E27FC236}">
                <a16:creationId xmlns:a16="http://schemas.microsoft.com/office/drawing/2014/main" id="{769249F0-D330-E276-F87B-DDDA49A7226A}"/>
              </a:ext>
            </a:extLst>
          </p:cNvPr>
          <p:cNvSpPr txBox="1"/>
          <p:nvPr/>
        </p:nvSpPr>
        <p:spPr>
          <a:xfrm>
            <a:off x="743542" y="378229"/>
            <a:ext cx="1628651"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all" spc="0" normalizeH="0" baseline="0" dirty="0">
                <a:ln>
                  <a:noFill/>
                </a:ln>
                <a:solidFill>
                  <a:schemeClr val="bg2">
                    <a:lumMod val="50000"/>
                  </a:schemeClr>
                </a:solidFill>
                <a:effectLst/>
                <a:uFillTx/>
                <a:latin typeface="+mn-lt"/>
                <a:ea typeface="+mn-ea"/>
                <a:cs typeface="+mn-cs"/>
                <a:sym typeface="Helvetica"/>
              </a:rPr>
              <a:t>Annual</a:t>
            </a:r>
          </a:p>
          <a:p>
            <a:pPr marL="0" marR="0" indent="0" algn="ctr" defTabSz="825500" rtl="0" fontAlgn="auto" latinLnBrk="0" hangingPunct="0">
              <a:lnSpc>
                <a:spcPct val="100000"/>
              </a:lnSpc>
              <a:spcBef>
                <a:spcPts val="0"/>
              </a:spcBef>
              <a:spcAft>
                <a:spcPts val="0"/>
              </a:spcAft>
              <a:buClrTx/>
              <a:buSzTx/>
              <a:buFontTx/>
              <a:buNone/>
              <a:tabLst/>
            </a:pPr>
            <a:r>
              <a:rPr kumimoji="0" lang="en-US" b="1" i="0" u="none" strike="noStrike" cap="all" spc="0" normalizeH="0" baseline="0" dirty="0">
                <a:ln>
                  <a:noFill/>
                </a:ln>
                <a:solidFill>
                  <a:schemeClr val="bg2">
                    <a:lumMod val="50000"/>
                  </a:schemeClr>
                </a:solidFill>
                <a:effectLst/>
                <a:uFillTx/>
                <a:latin typeface="+mn-lt"/>
                <a:ea typeface="+mn-ea"/>
                <a:cs typeface="+mn-cs"/>
                <a:sym typeface="Helvetica"/>
              </a:rPr>
              <a:t>Pounds of</a:t>
            </a:r>
          </a:p>
          <a:p>
            <a:pPr marL="0" marR="0" indent="0" algn="ctr" defTabSz="825500" rtl="0" fontAlgn="auto" latinLnBrk="0" hangingPunct="0">
              <a:lnSpc>
                <a:spcPct val="100000"/>
              </a:lnSpc>
              <a:spcBef>
                <a:spcPts val="0"/>
              </a:spcBef>
              <a:spcAft>
                <a:spcPts val="0"/>
              </a:spcAft>
              <a:buClrTx/>
              <a:buSzTx/>
              <a:buFontTx/>
              <a:buNone/>
              <a:tabLst/>
            </a:pPr>
            <a:r>
              <a:rPr lang="en-US" cap="all" dirty="0">
                <a:solidFill>
                  <a:schemeClr val="bg2">
                    <a:lumMod val="50000"/>
                  </a:schemeClr>
                </a:solidFill>
                <a:sym typeface="Helvetica"/>
              </a:rPr>
              <a:t>CO2</a:t>
            </a:r>
            <a:endParaRPr kumimoji="0" lang="en-US" b="1" i="0" u="none" strike="noStrike" cap="all" spc="0" normalizeH="0" baseline="0" dirty="0">
              <a:ln>
                <a:noFill/>
              </a:ln>
              <a:solidFill>
                <a:schemeClr val="bg2">
                  <a:lumMod val="50000"/>
                </a:schemeClr>
              </a:solidFill>
              <a:effectLst/>
              <a:uFillTx/>
              <a:latin typeface="+mn-lt"/>
              <a:ea typeface="+mn-ea"/>
              <a:cs typeface="+mn-cs"/>
              <a:sym typeface="Helvetica"/>
            </a:endParaRPr>
          </a:p>
        </p:txBody>
      </p:sp>
    </p:spTree>
    <p:extLst>
      <p:ext uri="{BB962C8B-B14F-4D97-AF65-F5344CB8AC3E}">
        <p14:creationId xmlns:p14="http://schemas.microsoft.com/office/powerpoint/2010/main" val="35204983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A2871-EAE3-114B-CB20-061DA5A7FA77}"/>
              </a:ext>
            </a:extLst>
          </p:cNvPr>
          <p:cNvSpPr>
            <a:spLocks noGrp="1"/>
          </p:cNvSpPr>
          <p:nvPr>
            <p:ph type="title"/>
          </p:nvPr>
        </p:nvSpPr>
        <p:spPr>
          <a:xfrm>
            <a:off x="976898" y="461674"/>
            <a:ext cx="14302202" cy="924000"/>
          </a:xfrm>
        </p:spPr>
        <p:txBody>
          <a:bodyPr>
            <a:normAutofit fontScale="90000"/>
          </a:bodyPr>
          <a:lstStyle/>
          <a:p>
            <a:r>
              <a:rPr lang="en-US" dirty="0">
                <a:solidFill>
                  <a:srgbClr val="00B050"/>
                </a:solidFill>
              </a:rPr>
              <a:t>UUCMC REDUCTIONS IN CO</a:t>
            </a:r>
            <a:r>
              <a:rPr lang="en-US" baseline="-25000" dirty="0">
                <a:solidFill>
                  <a:srgbClr val="00B050"/>
                </a:solidFill>
              </a:rPr>
              <a:t>2</a:t>
            </a:r>
            <a:r>
              <a:rPr lang="en-US" dirty="0">
                <a:solidFill>
                  <a:srgbClr val="00B050"/>
                </a:solidFill>
              </a:rPr>
              <a:t> AND UTILITY BILL</a:t>
            </a:r>
          </a:p>
        </p:txBody>
      </p:sp>
      <p:sp>
        <p:nvSpPr>
          <p:cNvPr id="3" name="Text Placeholder 2">
            <a:extLst>
              <a:ext uri="{FF2B5EF4-FFF2-40B4-BE49-F238E27FC236}">
                <a16:creationId xmlns:a16="http://schemas.microsoft.com/office/drawing/2014/main" id="{AC723FEC-7D01-A678-705A-EE15CED847BD}"/>
              </a:ext>
            </a:extLst>
          </p:cNvPr>
          <p:cNvSpPr>
            <a:spLocks noGrp="1"/>
          </p:cNvSpPr>
          <p:nvPr>
            <p:ph type="body" idx="1"/>
          </p:nvPr>
        </p:nvSpPr>
        <p:spPr/>
        <p:txBody>
          <a:bodyPr/>
          <a:lstStyle/>
          <a:p>
            <a:pPr>
              <a:buFont typeface="Arial" panose="020B0604020202020204" pitchFamily="34" charset="0"/>
              <a:buChar char="•"/>
            </a:pPr>
            <a:r>
              <a:rPr lang="en-US" b="1" dirty="0"/>
              <a:t>2003 - 2019 insulated, sealed, LED bulbs,…</a:t>
            </a:r>
          </a:p>
          <a:p>
            <a:pPr>
              <a:buFont typeface="Arial" panose="020B0604020202020204" pitchFamily="34" charset="0"/>
              <a:buChar char="•"/>
            </a:pPr>
            <a:r>
              <a:rPr lang="en-US" b="1" dirty="0"/>
              <a:t>2021 - 2022 6 furnaces replaced with heat pumps; </a:t>
            </a:r>
            <a:br>
              <a:rPr lang="en-US" b="1" dirty="0"/>
            </a:br>
            <a:r>
              <a:rPr lang="en-US" b="1" dirty="0"/>
              <a:t>                    + installed large rooftop solar array</a:t>
            </a:r>
          </a:p>
        </p:txBody>
      </p:sp>
      <p:graphicFrame>
        <p:nvGraphicFramePr>
          <p:cNvPr id="10" name="Table 9">
            <a:extLst>
              <a:ext uri="{FF2B5EF4-FFF2-40B4-BE49-F238E27FC236}">
                <a16:creationId xmlns:a16="http://schemas.microsoft.com/office/drawing/2014/main" id="{EFE0A217-230F-6566-BB40-BCFEC889D314}"/>
              </a:ext>
            </a:extLst>
          </p:cNvPr>
          <p:cNvGraphicFramePr>
            <a:graphicFrameLocks noGrp="1"/>
          </p:cNvGraphicFramePr>
          <p:nvPr>
            <p:extLst>
              <p:ext uri="{D42A27DB-BD31-4B8C-83A1-F6EECF244321}">
                <p14:modId xmlns:p14="http://schemas.microsoft.com/office/powerpoint/2010/main" val="185823396"/>
              </p:ext>
            </p:extLst>
          </p:nvPr>
        </p:nvGraphicFramePr>
        <p:xfrm>
          <a:off x="677332" y="3689361"/>
          <a:ext cx="14901333" cy="4825203"/>
        </p:xfrm>
        <a:graphic>
          <a:graphicData uri="http://schemas.openxmlformats.org/drawingml/2006/table">
            <a:tbl>
              <a:tblPr firstRow="1" firstCol="1" bandRow="1"/>
              <a:tblGrid>
                <a:gridCol w="1184719">
                  <a:extLst>
                    <a:ext uri="{9D8B030D-6E8A-4147-A177-3AD203B41FA5}">
                      <a16:colId xmlns:a16="http://schemas.microsoft.com/office/drawing/2014/main" val="2020726870"/>
                    </a:ext>
                  </a:extLst>
                </a:gridCol>
                <a:gridCol w="1512916">
                  <a:extLst>
                    <a:ext uri="{9D8B030D-6E8A-4147-A177-3AD203B41FA5}">
                      <a16:colId xmlns:a16="http://schemas.microsoft.com/office/drawing/2014/main" val="313449712"/>
                    </a:ext>
                  </a:extLst>
                </a:gridCol>
                <a:gridCol w="1679171">
                  <a:extLst>
                    <a:ext uri="{9D8B030D-6E8A-4147-A177-3AD203B41FA5}">
                      <a16:colId xmlns:a16="http://schemas.microsoft.com/office/drawing/2014/main" val="3770939960"/>
                    </a:ext>
                  </a:extLst>
                </a:gridCol>
                <a:gridCol w="1596044">
                  <a:extLst>
                    <a:ext uri="{9D8B030D-6E8A-4147-A177-3AD203B41FA5}">
                      <a16:colId xmlns:a16="http://schemas.microsoft.com/office/drawing/2014/main" val="2089662783"/>
                    </a:ext>
                  </a:extLst>
                </a:gridCol>
                <a:gridCol w="2144683">
                  <a:extLst>
                    <a:ext uri="{9D8B030D-6E8A-4147-A177-3AD203B41FA5}">
                      <a16:colId xmlns:a16="http://schemas.microsoft.com/office/drawing/2014/main" val="1626416481"/>
                    </a:ext>
                  </a:extLst>
                </a:gridCol>
                <a:gridCol w="2294313">
                  <a:extLst>
                    <a:ext uri="{9D8B030D-6E8A-4147-A177-3AD203B41FA5}">
                      <a16:colId xmlns:a16="http://schemas.microsoft.com/office/drawing/2014/main" val="2656059746"/>
                    </a:ext>
                  </a:extLst>
                </a:gridCol>
                <a:gridCol w="2277687">
                  <a:extLst>
                    <a:ext uri="{9D8B030D-6E8A-4147-A177-3AD203B41FA5}">
                      <a16:colId xmlns:a16="http://schemas.microsoft.com/office/drawing/2014/main" val="2692714486"/>
                    </a:ext>
                  </a:extLst>
                </a:gridCol>
                <a:gridCol w="2211800">
                  <a:extLst>
                    <a:ext uri="{9D8B030D-6E8A-4147-A177-3AD203B41FA5}">
                      <a16:colId xmlns:a16="http://schemas.microsoft.com/office/drawing/2014/main" val="2002036481"/>
                    </a:ext>
                  </a:extLst>
                </a:gridCol>
              </a:tblGrid>
              <a:tr h="1828800">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YEAR</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GAS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ELECTRIC 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TOTAL CO</a:t>
                      </a:r>
                      <a:r>
                        <a:rPr lang="en-US" sz="2800" b="1" kern="100" baseline="-250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Tons</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TOTAL CO</a:t>
                      </a:r>
                      <a:r>
                        <a:rPr lang="en-US" sz="2800" b="1" kern="100" baseline="-250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a:t>
                      </a:r>
                      <a:r>
                        <a:rPr lang="en-US" sz="2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REDUCTION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ELECTRIC</a:t>
                      </a:r>
                      <a:r>
                        <a:rPr lang="en-US" sz="2000" b="1"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kern="100" dirty="0" err="1">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KwH</a:t>
                      </a: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 from GRID</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TOTAL BILL GAS+ELECTRIC</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TOTAL BILL REDUCTION</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5656625"/>
                  </a:ext>
                </a:extLst>
              </a:tr>
              <a:tr h="955610">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2003</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49</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21</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70</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72.4</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$22.1K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 </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584957"/>
                  </a:ext>
                </a:extLst>
              </a:tr>
              <a:tr h="955610">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2019</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26</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10</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36</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49%</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32.8</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$12.4K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44%</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26515847"/>
                  </a:ext>
                </a:extLst>
              </a:tr>
              <a:tr h="1085183">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2023 </a:t>
                      </a:r>
                      <a:r>
                        <a:rPr lang="en-US" sz="24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(est)</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13</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2</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15</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rgbClr val="FF0000"/>
                          </a:solidFill>
                          <a:effectLst/>
                          <a:latin typeface="Calibri" panose="020F0502020204030204" pitchFamily="34" charset="0"/>
                          <a:ea typeface="Calibri" panose="020F0502020204030204" pitchFamily="34" charset="0"/>
                          <a:cs typeface="Calibri" panose="020F0502020204030204" pitchFamily="34" charset="0"/>
                        </a:rPr>
                        <a:t>79%</a:t>
                      </a:r>
                      <a:endParaRPr lang="en-US" sz="20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7.0</a:t>
                      </a:r>
                      <a:endParaRPr lang="en-US" sz="2000" kern="10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chemeClr val="bg2">
                              <a:lumMod val="50000"/>
                            </a:schemeClr>
                          </a:solidFill>
                          <a:effectLst/>
                          <a:latin typeface="Calibri" panose="020F0502020204030204" pitchFamily="34" charset="0"/>
                          <a:ea typeface="Calibri" panose="020F0502020204030204" pitchFamily="34" charset="0"/>
                          <a:cs typeface="Calibri" panose="020F0502020204030204" pitchFamily="34" charset="0"/>
                        </a:rPr>
                        <a:t>$4.3K</a:t>
                      </a:r>
                      <a:endParaRPr lang="en-US" sz="2000" kern="100" dirty="0">
                        <a:solidFill>
                          <a:schemeClr val="bg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2800" b="1" kern="100"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81%</a:t>
                      </a:r>
                      <a:endParaRPr lang="en-US" sz="2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191513"/>
                  </a:ext>
                </a:extLst>
              </a:tr>
            </a:tbl>
          </a:graphicData>
        </a:graphic>
      </p:graphicFrame>
    </p:spTree>
    <p:extLst>
      <p:ext uri="{BB962C8B-B14F-4D97-AF65-F5344CB8AC3E}">
        <p14:creationId xmlns:p14="http://schemas.microsoft.com/office/powerpoint/2010/main" val="510239288"/>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30563-1079-59D3-1ACC-5F073379FC68}"/>
              </a:ext>
            </a:extLst>
          </p:cNvPr>
          <p:cNvSpPr>
            <a:spLocks noGrp="1"/>
          </p:cNvSpPr>
          <p:nvPr>
            <p:ph type="title"/>
          </p:nvPr>
        </p:nvSpPr>
        <p:spPr>
          <a:xfrm>
            <a:off x="208547" y="423333"/>
            <a:ext cx="15801474" cy="924000"/>
          </a:xfrm>
        </p:spPr>
        <p:txBody>
          <a:bodyPr>
            <a:normAutofit fontScale="90000"/>
          </a:bodyPr>
          <a:lstStyle/>
          <a:p>
            <a:pPr marL="0" marR="0" algn="ctr"/>
            <a:r>
              <a:rPr lang="en-US" sz="6000" dirty="0">
                <a:solidFill>
                  <a:srgbClr val="FF0000"/>
                </a:solidFill>
                <a:effectLst/>
                <a:latin typeface="Times New Roman" panose="02020603050405020304" pitchFamily="18" charset="0"/>
                <a:ea typeface="Times New Roman" panose="02020603050405020304" pitchFamily="18" charset="0"/>
              </a:rPr>
              <a:t>CREATE A PLAN FOR YOUR HOUSEHOLD: ELECTRIFICATION</a:t>
            </a:r>
            <a:br>
              <a:rPr lang="en-US" sz="6000" dirty="0">
                <a:solidFill>
                  <a:srgbClr val="FF0000"/>
                </a:solidFill>
                <a:effectLst/>
                <a:latin typeface="Times New Roman" panose="02020603050405020304" pitchFamily="18" charset="0"/>
                <a:ea typeface="Times New Roman" panose="02020603050405020304" pitchFamily="18" charset="0"/>
              </a:rPr>
            </a:br>
            <a:r>
              <a:rPr lang="en-US" sz="6000" dirty="0">
                <a:solidFill>
                  <a:srgbClr val="FF0000"/>
                </a:solidFill>
                <a:effectLst/>
                <a:latin typeface="Times New Roman" panose="02020603050405020304" pitchFamily="18" charset="0"/>
                <a:ea typeface="Times New Roman" panose="02020603050405020304" pitchFamily="18" charset="0"/>
              </a:rPr>
              <a:t>GHG REDUCTION</a:t>
            </a:r>
            <a:br>
              <a:rPr lang="en-US" sz="6000" dirty="0">
                <a:solidFill>
                  <a:srgbClr val="FF0000"/>
                </a:solidFill>
                <a:effectLst/>
                <a:latin typeface="Times New Roman" panose="02020603050405020304" pitchFamily="18" charset="0"/>
                <a:ea typeface="Times New Roman" panose="02020603050405020304" pitchFamily="18" charset="0"/>
              </a:rPr>
            </a:br>
            <a:r>
              <a:rPr lang="en-US" sz="6000" dirty="0">
                <a:solidFill>
                  <a:srgbClr val="FF0000"/>
                </a:solidFill>
                <a:effectLst/>
                <a:latin typeface="Times New Roman" panose="02020603050405020304" pitchFamily="18" charset="0"/>
                <a:ea typeface="Times New Roman" panose="02020603050405020304" pitchFamily="18" charset="0"/>
              </a:rPr>
              <a:t>SAVE MONEY</a:t>
            </a:r>
            <a:br>
              <a:rPr lang="en-US" sz="5400" b="1" dirty="0">
                <a:effectLst/>
                <a:latin typeface="Times New Roman" panose="02020603050405020304" pitchFamily="18" charset="0"/>
                <a:ea typeface="Times New Roman" panose="02020603050405020304" pitchFamily="18" charset="0"/>
              </a:rPr>
            </a:br>
            <a:endParaRPr lang="en-US" dirty="0"/>
          </a:p>
        </p:txBody>
      </p:sp>
      <p:sp>
        <p:nvSpPr>
          <p:cNvPr id="3" name="Text Placeholder 2">
            <a:extLst>
              <a:ext uri="{FF2B5EF4-FFF2-40B4-BE49-F238E27FC236}">
                <a16:creationId xmlns:a16="http://schemas.microsoft.com/office/drawing/2014/main" id="{50FD86D0-8AF7-0B9D-4E21-E1EF0FAB9651}"/>
              </a:ext>
            </a:extLst>
          </p:cNvPr>
          <p:cNvSpPr>
            <a:spLocks noGrp="1"/>
          </p:cNvSpPr>
          <p:nvPr>
            <p:ph type="body" idx="1"/>
          </p:nvPr>
        </p:nvSpPr>
        <p:spPr>
          <a:xfrm>
            <a:off x="658617" y="3790394"/>
            <a:ext cx="14901333" cy="5353606"/>
          </a:xfrm>
        </p:spPr>
        <p:txBody>
          <a:bodyPr>
            <a:normAutofit lnSpcReduction="10000"/>
          </a:bodyPr>
          <a:lstStyle/>
          <a:p>
            <a:pPr marL="0" marR="0" algn="ctr"/>
            <a:r>
              <a:rPr lang="en-US" sz="3600" b="1" u="sng" dirty="0">
                <a:solidFill>
                  <a:srgbClr val="0563C1"/>
                </a:solidFill>
                <a:effectLst/>
                <a:latin typeface="Times New Roman" panose="02020603050405020304" pitchFamily="18" charset="0"/>
                <a:ea typeface="Times New Roman" panose="02020603050405020304" pitchFamily="18" charset="0"/>
                <a:hlinkClick r:id="rId2"/>
              </a:rPr>
              <a:t>REGISTER HERE</a:t>
            </a:r>
            <a:r>
              <a:rPr lang="en-US" sz="3600" b="0" dirty="0">
                <a:effectLst/>
                <a:latin typeface="Times New Roman" panose="02020603050405020304" pitchFamily="18" charset="0"/>
                <a:ea typeface="Times New Roman" panose="02020603050405020304" pitchFamily="18" charset="0"/>
              </a:rPr>
              <a:t> </a:t>
            </a:r>
            <a:r>
              <a:rPr lang="en-US" sz="2400" b="0" dirty="0">
                <a:effectLst/>
                <a:latin typeface="Times New Roman" panose="02020603050405020304" pitchFamily="18" charset="0"/>
                <a:ea typeface="Times New Roman" panose="02020603050405020304" pitchFamily="18" charset="0"/>
              </a:rPr>
              <a:t>7PM Thurs, Nov 16 webinar</a:t>
            </a:r>
            <a:endParaRPr lang="en-US" sz="3600" b="1" dirty="0">
              <a:effectLst/>
              <a:latin typeface="Times New Roman" panose="02020603050405020304" pitchFamily="18" charset="0"/>
              <a:ea typeface="Times New Roman" panose="02020603050405020304" pitchFamily="18" charset="0"/>
            </a:endParaRPr>
          </a:p>
          <a:p>
            <a:pPr marL="0" marR="0" algn="ctr"/>
            <a:r>
              <a:rPr lang="en-US" sz="4000" b="1" dirty="0">
                <a:effectLst/>
                <a:latin typeface="Times New Roman" panose="02020603050405020304" pitchFamily="18" charset="0"/>
                <a:ea typeface="Times New Roman" panose="02020603050405020304" pitchFamily="18" charset="0"/>
              </a:rPr>
              <a:t>Guest Matt Kavanagh, leader of Parsippany Green Team,</a:t>
            </a:r>
          </a:p>
          <a:p>
            <a:pPr marL="0" marR="0" algn="ctr"/>
            <a:r>
              <a:rPr lang="en-US" sz="4000" b="1" dirty="0">
                <a:effectLst/>
                <a:latin typeface="Times New Roman" panose="02020603050405020304" pitchFamily="18" charset="0"/>
                <a:ea typeface="Times New Roman" panose="02020603050405020304" pitchFamily="18" charset="0"/>
              </a:rPr>
              <a:t>uses his “Green Insight” business to help CREATE YOUR PLAN</a:t>
            </a:r>
          </a:p>
          <a:p>
            <a:pPr marL="0" marR="0" algn="ctr"/>
            <a:r>
              <a:rPr lang="en-US" sz="4000" b="1" dirty="0">
                <a:effectLst/>
                <a:latin typeface="Times New Roman" panose="02020603050405020304" pitchFamily="18" charset="0"/>
                <a:ea typeface="Times New Roman" panose="02020603050405020304" pitchFamily="18" charset="0"/>
              </a:rPr>
              <a:t>TO REDUCE GHG FROM YOUR HOME</a:t>
            </a:r>
          </a:p>
          <a:p>
            <a:pPr marL="0" marR="0" algn="ctr"/>
            <a:r>
              <a:rPr lang="en-US" sz="4000" b="1" dirty="0">
                <a:effectLst/>
                <a:latin typeface="Times New Roman" panose="02020603050405020304" pitchFamily="18" charset="0"/>
                <a:ea typeface="Times New Roman" panose="02020603050405020304" pitchFamily="18" charset="0"/>
              </a:rPr>
              <a:t> </a:t>
            </a:r>
            <a:r>
              <a:rPr lang="en-US" sz="3000" b="1" dirty="0">
                <a:effectLst/>
                <a:latin typeface="Times New Roman" panose="02020603050405020304" pitchFamily="18" charset="0"/>
                <a:ea typeface="Times New Roman" panose="02020603050405020304" pitchFamily="18" charset="0"/>
              </a:rPr>
              <a:t>(including space and water heating, other appliances, solar, lawncare, and cars)   </a:t>
            </a:r>
            <a:endParaRPr lang="en-US" sz="4000" b="1" dirty="0">
              <a:effectLst/>
              <a:latin typeface="Times New Roman" panose="02020603050405020304" pitchFamily="18" charset="0"/>
              <a:ea typeface="Times New Roman" panose="02020603050405020304" pitchFamily="18" charset="0"/>
            </a:endParaRPr>
          </a:p>
          <a:p>
            <a:pPr marL="0" marR="0" algn="ctr"/>
            <a:r>
              <a:rPr lang="en-US" sz="4000" b="1" dirty="0">
                <a:effectLst/>
                <a:latin typeface="Times New Roman" panose="02020603050405020304" pitchFamily="18" charset="0"/>
                <a:ea typeface="Times New Roman" panose="02020603050405020304" pitchFamily="18" charset="0"/>
              </a:rPr>
              <a:t>Matt provides analysis, roadmap, return on Investment, and  milestones </a:t>
            </a:r>
          </a:p>
          <a:p>
            <a:endParaRPr lang="en-US" dirty="0"/>
          </a:p>
        </p:txBody>
      </p:sp>
    </p:spTree>
    <p:extLst>
      <p:ext uri="{BB962C8B-B14F-4D97-AF65-F5344CB8AC3E}">
        <p14:creationId xmlns:p14="http://schemas.microsoft.com/office/powerpoint/2010/main" val="393620334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47">
            <a:hlinkClick r:id="" action="ppaction://media"/>
            <a:extLst>
              <a:ext uri="{FF2B5EF4-FFF2-40B4-BE49-F238E27FC236}">
                <a16:creationId xmlns:a16="http://schemas.microsoft.com/office/drawing/2014/main" id="{7E173662-CC43-C534-D3A7-D47F214AD13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34" name="2023 Acts to Action Keynote English Short.013.jpeg" descr="2023 Acts to Action Keynote English Short.013.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D86DB011-A274-2EF7-0506-312E9E3D3DFC}"/>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66" fill="hold"/>
                                        <p:tgtEl>
                                          <p:spTgt spid="2"/>
                                        </p:tgtEl>
                                      </p:cBhvr>
                                    </p:cmd>
                                  </p:childTnLst>
                                </p:cTn>
                              </p:par>
                            </p:childTnLst>
                          </p:cTn>
                        </p:par>
                        <p:par>
                          <p:cTn id="7" fill="hold">
                            <p:stCondLst>
                              <p:cond delay="14366"/>
                            </p:stCondLst>
                            <p:childTnLst>
                              <p:par>
                                <p:cTn id="8" presetID="1" presetClass="entr" presetSubtype="0" fill="hold" grpId="0" nodeType="afterEffect">
                                  <p:stCondLst>
                                    <p:cond delay="0"/>
                                  </p:stCondLst>
                                  <p:iterate>
                                    <p:tmAbs val="0"/>
                                  </p:iterate>
                                  <p:childTnLst>
                                    <p:set>
                                      <p:cBhvr>
                                        <p:cTn id="9" fill="hold"/>
                                        <p:tgtEl>
                                          <p:spTgt spid="1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34" grpId="0" animBg="1"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FDD08-AEE0-5DB4-4FE2-5EE85F635BAA}"/>
              </a:ext>
            </a:extLst>
          </p:cNvPr>
          <p:cNvSpPr>
            <a:spLocks noGrp="1"/>
          </p:cNvSpPr>
          <p:nvPr>
            <p:ph type="title"/>
          </p:nvPr>
        </p:nvSpPr>
        <p:spPr>
          <a:xfrm>
            <a:off x="2233417" y="294996"/>
            <a:ext cx="11241951" cy="924000"/>
          </a:xfrm>
        </p:spPr>
        <p:txBody>
          <a:bodyPr>
            <a:normAutofit/>
          </a:bodyPr>
          <a:lstStyle/>
          <a:p>
            <a:pPr algn="ctr"/>
            <a:r>
              <a:rPr lang="en-US" dirty="0"/>
              <a:t>REGISTER FOR Nov 16 WEBINAR</a:t>
            </a:r>
          </a:p>
        </p:txBody>
      </p:sp>
      <p:pic>
        <p:nvPicPr>
          <p:cNvPr id="5" name="Picture 4" descr="A qr code with a letter b&#10;&#10;Description automatically generated">
            <a:extLst>
              <a:ext uri="{FF2B5EF4-FFF2-40B4-BE49-F238E27FC236}">
                <a16:creationId xmlns:a16="http://schemas.microsoft.com/office/drawing/2014/main" id="{1794E0C0-C037-0F84-FC9B-B058F89AE2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765" y="1048085"/>
            <a:ext cx="8561136" cy="8561136"/>
          </a:xfrm>
          <a:prstGeom prst="rect">
            <a:avLst/>
          </a:prstGeom>
        </p:spPr>
      </p:pic>
    </p:spTree>
    <p:extLst>
      <p:ext uri="{BB962C8B-B14F-4D97-AF65-F5344CB8AC3E}">
        <p14:creationId xmlns:p14="http://schemas.microsoft.com/office/powerpoint/2010/main" val="341257302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0DC17-E2E2-6EE3-BCE4-F48971C2B613}"/>
              </a:ext>
            </a:extLst>
          </p:cNvPr>
          <p:cNvSpPr>
            <a:spLocks noGrp="1"/>
          </p:cNvSpPr>
          <p:nvPr>
            <p:ph type="title"/>
          </p:nvPr>
        </p:nvSpPr>
        <p:spPr/>
        <p:txBody>
          <a:bodyPr/>
          <a:lstStyle/>
          <a:p>
            <a:pPr algn="ctr"/>
            <a:r>
              <a:rPr lang="en-US" dirty="0"/>
              <a:t>NEXT STEPS TO PLAN YOUR FUTURE</a:t>
            </a:r>
          </a:p>
        </p:txBody>
      </p:sp>
      <p:sp>
        <p:nvSpPr>
          <p:cNvPr id="3" name="Text Placeholder 2">
            <a:extLst>
              <a:ext uri="{FF2B5EF4-FFF2-40B4-BE49-F238E27FC236}">
                <a16:creationId xmlns:a16="http://schemas.microsoft.com/office/drawing/2014/main" id="{C7F01499-5297-ECC5-2E65-BA84ABE13E3C}"/>
              </a:ext>
            </a:extLst>
          </p:cNvPr>
          <p:cNvSpPr>
            <a:spLocks noGrp="1"/>
          </p:cNvSpPr>
          <p:nvPr>
            <p:ph type="body" idx="1"/>
          </p:nvPr>
        </p:nvSpPr>
        <p:spPr/>
        <p:txBody>
          <a:bodyPr>
            <a:normAutofit fontScale="77500" lnSpcReduction="20000"/>
          </a:bodyPr>
          <a:lstStyle/>
          <a:p>
            <a:r>
              <a:rPr kumimoji="0" lang="en-US" sz="3600" b="1" i="0" u="none" strike="noStrike" cap="all" spc="0" normalizeH="0" baseline="0" dirty="0">
                <a:ln>
                  <a:noFill/>
                </a:ln>
                <a:solidFill>
                  <a:schemeClr val="tx2">
                    <a:lumMod val="10000"/>
                  </a:schemeClr>
                </a:solidFill>
                <a:effectLst/>
                <a:uFillTx/>
                <a:latin typeface="Calibri" panose="020F0502020204030204" pitchFamily="34" charset="0"/>
                <a:ea typeface="Calibri" panose="020F0502020204030204" pitchFamily="34" charset="0"/>
                <a:cs typeface="Calibri" panose="020F0502020204030204" pitchFamily="34" charset="0"/>
                <a:sym typeface="Helvetica"/>
              </a:rPr>
              <a:t>Arrange energy audit with your electric utility</a:t>
            </a:r>
          </a:p>
          <a:p>
            <a:pPr lvl="3"/>
            <a:r>
              <a:rPr lang="en-US" sz="3266" b="1" cap="all" dirty="0">
                <a:solidFill>
                  <a:schemeClr val="tx2">
                    <a:lumMod val="10000"/>
                  </a:schemeClr>
                </a:solidFill>
              </a:rPr>
              <a:t>JCP&amp;L “</a:t>
            </a:r>
            <a:r>
              <a:rPr lang="en-US" sz="2466" b="1" dirty="0">
                <a:hlinkClick r:id="rId3"/>
              </a:rPr>
              <a:t>Quick Home Energy Check-ups</a:t>
            </a:r>
            <a:r>
              <a:rPr lang="en-US" sz="3266" b="1" cap="all" dirty="0">
                <a:solidFill>
                  <a:schemeClr val="tx2">
                    <a:lumMod val="10000"/>
                  </a:schemeClr>
                </a:solidFill>
              </a:rPr>
              <a:t>” </a:t>
            </a:r>
            <a:r>
              <a:rPr lang="en-US" sz="2066" b="1" cap="all" dirty="0">
                <a:solidFill>
                  <a:schemeClr val="tx2">
                    <a:lumMod val="10000"/>
                  </a:schemeClr>
                </a:solidFill>
              </a:rPr>
              <a:t>OR follow the JCPL “self-check”</a:t>
            </a:r>
          </a:p>
          <a:p>
            <a:pPr lvl="3"/>
            <a:r>
              <a:rPr kumimoji="0" lang="en-US" sz="3266" b="1" i="0" u="none" strike="noStrike" cap="all" spc="0" normalizeH="0" baseline="0" dirty="0">
                <a:ln>
                  <a:noFill/>
                </a:ln>
                <a:solidFill>
                  <a:schemeClr val="tx2">
                    <a:lumMod val="10000"/>
                  </a:schemeClr>
                </a:solidFill>
                <a:effectLst/>
                <a:uFillTx/>
                <a:latin typeface="+mn-lt"/>
                <a:ea typeface="+mn-ea"/>
                <a:cs typeface="+mn-cs"/>
                <a:sym typeface="Helvetica"/>
              </a:rPr>
              <a:t>PSEG</a:t>
            </a:r>
            <a:r>
              <a:rPr kumimoji="0" lang="en-US" sz="2066" b="1" cap="all" normalizeH="0" dirty="0">
                <a:solidFill>
                  <a:schemeClr val="tx2">
                    <a:lumMod val="10000"/>
                  </a:schemeClr>
                </a:solidFill>
                <a:effectLst/>
              </a:rPr>
              <a:t> “</a:t>
            </a:r>
            <a:r>
              <a:rPr kumimoji="0" lang="en-US" sz="2066" b="1" cap="all" normalizeH="0" dirty="0">
                <a:solidFill>
                  <a:schemeClr val="tx2">
                    <a:lumMod val="10000"/>
                  </a:schemeClr>
                </a:solidFill>
                <a:effectLst/>
                <a:hlinkClick r:id="rId4"/>
              </a:rPr>
              <a:t>Quick Home Energy checkup</a:t>
            </a:r>
            <a:r>
              <a:rPr kumimoji="0" lang="en-US" sz="2066" b="1" cap="all" normalizeH="0" dirty="0">
                <a:solidFill>
                  <a:schemeClr val="tx2">
                    <a:lumMod val="10000"/>
                  </a:schemeClr>
                </a:solidFill>
                <a:effectLst/>
              </a:rPr>
              <a:t>”</a:t>
            </a:r>
            <a:r>
              <a:rPr lang="en-US" sz="3266" b="1" cap="all" dirty="0">
                <a:solidFill>
                  <a:schemeClr val="tx2">
                    <a:lumMod val="10000"/>
                  </a:schemeClr>
                </a:solidFill>
              </a:rPr>
              <a:t> </a:t>
            </a:r>
            <a:r>
              <a:rPr lang="en-US" sz="2066" b="1" cap="all" dirty="0">
                <a:solidFill>
                  <a:schemeClr val="tx2">
                    <a:lumMod val="10000"/>
                  </a:schemeClr>
                </a:solidFill>
              </a:rPr>
              <a:t>or online “</a:t>
            </a:r>
            <a:r>
              <a:rPr lang="en-US" sz="2066" b="1" cap="all" dirty="0" err="1">
                <a:solidFill>
                  <a:schemeClr val="tx2">
                    <a:lumMod val="10000"/>
                  </a:schemeClr>
                </a:solidFill>
              </a:rPr>
              <a:t>MyEnergy</a:t>
            </a:r>
            <a:r>
              <a:rPr lang="en-US" sz="2066" b="1" cap="all" dirty="0">
                <a:solidFill>
                  <a:schemeClr val="tx2">
                    <a:lumMod val="10000"/>
                  </a:schemeClr>
                </a:solidFill>
              </a:rPr>
              <a:t> Program” </a:t>
            </a:r>
          </a:p>
          <a:p>
            <a:r>
              <a:rPr lang="en-US" sz="3600" b="1" cap="all" dirty="0">
                <a:solidFill>
                  <a:schemeClr val="bg2">
                    <a:lumMod val="50000"/>
                  </a:schemeClr>
                </a:solidFill>
                <a:latin typeface="Calibri" panose="020F0502020204030204" pitchFamily="34" charset="0"/>
              </a:rPr>
              <a:t>Start Your Electrification Journey today                                      		</a:t>
            </a:r>
            <a:r>
              <a:rPr lang="en-US" sz="2600" b="1" dirty="0">
                <a:solidFill>
                  <a:srgbClr val="0563C1"/>
                </a:solidFill>
                <a:effectLst/>
                <a:latin typeface="Calibri" panose="020F0502020204030204" pitchFamily="34" charset="0"/>
                <a:ea typeface="Calibri" panose="020F0502020204030204" pitchFamily="34" charset="0"/>
                <a:hlinkClick r:id="rId5"/>
              </a:rPr>
              <a:t>https://www.climaterealityproject.org/electrification-journey</a:t>
            </a:r>
            <a:endParaRPr lang="en-US" sz="2600" b="1" dirty="0">
              <a:solidFill>
                <a:srgbClr val="0563C1"/>
              </a:solidFill>
              <a:effectLst/>
              <a:latin typeface="Calibri" panose="020F0502020204030204" pitchFamily="34" charset="0"/>
              <a:ea typeface="Calibri" panose="020F0502020204030204" pitchFamily="34" charset="0"/>
            </a:endParaRPr>
          </a:p>
          <a:p>
            <a:pPr lvl="3"/>
            <a:r>
              <a:rPr lang="en-US" sz="2466" b="1" cap="all" dirty="0">
                <a:solidFill>
                  <a:schemeClr val="bg2">
                    <a:lumMod val="50000"/>
                  </a:schemeClr>
                </a:solidFill>
                <a:latin typeface="Calibri" panose="020F0502020204030204" pitchFamily="34" charset="0"/>
              </a:rPr>
              <a:t>Watch Dr. Leah Stokes review the IRA,  41 minutes  (Excellent!)</a:t>
            </a:r>
            <a:br>
              <a:rPr lang="en-US" sz="2466" b="1" cap="all" dirty="0">
                <a:solidFill>
                  <a:schemeClr val="bg2">
                    <a:lumMod val="50000"/>
                  </a:schemeClr>
                </a:solidFill>
                <a:latin typeface="Calibri" panose="020F0502020204030204" pitchFamily="34" charset="0"/>
              </a:rPr>
            </a:br>
            <a:r>
              <a:rPr lang="en-US" sz="2100" dirty="0">
                <a:hlinkClick r:id="rId6"/>
              </a:rPr>
              <a:t>https://youtu.be/j2Fio5kbMvs</a:t>
            </a:r>
            <a:endParaRPr lang="en-US" sz="3100" b="1" cap="all" dirty="0">
              <a:solidFill>
                <a:schemeClr val="bg2">
                  <a:lumMod val="50000"/>
                </a:schemeClr>
              </a:solidFill>
              <a:latin typeface="Calibri" panose="020F0502020204030204" pitchFamily="34" charset="0"/>
            </a:endParaRPr>
          </a:p>
          <a:p>
            <a:pPr lvl="3"/>
            <a:r>
              <a:rPr lang="en-US" sz="2466" b="1" cap="all" dirty="0">
                <a:solidFill>
                  <a:schemeClr val="bg2">
                    <a:lumMod val="50000"/>
                  </a:schemeClr>
                </a:solidFill>
                <a:effectLst/>
                <a:latin typeface="Calibri" panose="020F0502020204030204" pitchFamily="34" charset="0"/>
                <a:ea typeface="+mn-ea"/>
              </a:rPr>
              <a:t>Determine your </a:t>
            </a:r>
            <a:r>
              <a:rPr lang="en-US" sz="2466" b="1" cap="all" dirty="0">
                <a:solidFill>
                  <a:schemeClr val="bg2">
                    <a:lumMod val="50000"/>
                  </a:schemeClr>
                </a:solidFill>
                <a:latin typeface="Calibri" panose="020F0502020204030204" pitchFamily="34" charset="0"/>
              </a:rPr>
              <a:t>household benefits from the </a:t>
            </a:r>
            <a:r>
              <a:rPr lang="en-US" sz="2466" b="1" cap="all" dirty="0" err="1">
                <a:solidFill>
                  <a:schemeClr val="bg2">
                    <a:lumMod val="50000"/>
                  </a:schemeClr>
                </a:solidFill>
                <a:latin typeface="Calibri" panose="020F0502020204030204" pitchFamily="34" charset="0"/>
              </a:rPr>
              <a:t>ira</a:t>
            </a:r>
            <a:br>
              <a:rPr lang="en-US" sz="2466" b="1" cap="all" dirty="0">
                <a:solidFill>
                  <a:schemeClr val="bg2">
                    <a:lumMod val="50000"/>
                  </a:schemeClr>
                </a:solidFill>
                <a:latin typeface="Calibri" panose="020F0502020204030204" pitchFamily="34" charset="0"/>
              </a:rPr>
            </a:br>
            <a:r>
              <a:rPr lang="en-US" sz="2466" b="1" dirty="0">
                <a:solidFill>
                  <a:schemeClr val="bg2">
                    <a:lumMod val="50000"/>
                  </a:schemeClr>
                </a:solidFill>
                <a:latin typeface="Calibri" panose="020F0502020204030204" pitchFamily="34" charset="0"/>
                <a:hlinkClick r:id="rId7"/>
              </a:rPr>
              <a:t>https://www.rewiringamerica.org/app/ira-calculator </a:t>
            </a:r>
            <a:endParaRPr lang="en-US" sz="2466" b="1" cap="all" dirty="0">
              <a:solidFill>
                <a:schemeClr val="bg2">
                  <a:lumMod val="50000"/>
                </a:schemeClr>
              </a:solidFill>
              <a:latin typeface="Calibri" panose="020F0502020204030204" pitchFamily="34" charset="0"/>
            </a:endParaRPr>
          </a:p>
          <a:p>
            <a:r>
              <a:rPr kumimoji="0" lang="en-US" sz="3600" b="1" i="0" u="none" strike="noStrike" cap="all" spc="0" normalizeH="0" baseline="0" dirty="0">
                <a:ln>
                  <a:noFill/>
                </a:ln>
                <a:solidFill>
                  <a:schemeClr val="bg2">
                    <a:lumMod val="50000"/>
                  </a:schemeClr>
                </a:solidFill>
                <a:effectLst/>
                <a:uFillTx/>
                <a:latin typeface="Calibri" panose="020F0502020204030204" pitchFamily="34" charset="0"/>
                <a:ea typeface="+mn-ea"/>
                <a:cs typeface="+mn-cs"/>
                <a:sym typeface="Helvetica"/>
              </a:rPr>
              <a:t>Lookup your area median income  (lookup by address)</a:t>
            </a:r>
            <a:br>
              <a:rPr kumimoji="0" lang="en-US" sz="3600" b="1" i="0" u="none" strike="noStrike" cap="all" spc="0" normalizeH="0" baseline="0" dirty="0">
                <a:ln>
                  <a:noFill/>
                </a:ln>
                <a:solidFill>
                  <a:schemeClr val="bg2">
                    <a:lumMod val="50000"/>
                  </a:schemeClr>
                </a:solidFill>
                <a:effectLst/>
                <a:uFillTx/>
                <a:latin typeface="Calibri" panose="020F0502020204030204" pitchFamily="34" charset="0"/>
                <a:ea typeface="+mn-ea"/>
                <a:cs typeface="+mn-cs"/>
                <a:sym typeface="Helvetica"/>
              </a:rPr>
            </a:br>
            <a:r>
              <a:rPr kumimoji="0" lang="en-US" sz="3600" b="1" i="0" u="none" strike="noStrike" cap="all" spc="0" normalizeH="0" baseline="0" dirty="0">
                <a:ln>
                  <a:noFill/>
                </a:ln>
                <a:solidFill>
                  <a:schemeClr val="bg2">
                    <a:lumMod val="50000"/>
                  </a:schemeClr>
                </a:solidFill>
                <a:effectLst/>
                <a:uFillTx/>
                <a:latin typeface="Calibri" panose="020F0502020204030204" pitchFamily="34" charset="0"/>
                <a:ea typeface="+mn-ea"/>
                <a:cs typeface="+mn-cs"/>
                <a:sym typeface="Helvetica"/>
              </a:rPr>
              <a:t>    </a:t>
            </a:r>
            <a:r>
              <a:rPr lang="en-US" sz="2600" b="1" i="0" u="sng" strike="noStrike" dirty="0">
                <a:solidFill>
                  <a:srgbClr val="0563C1"/>
                </a:solidFill>
                <a:effectLst/>
                <a:latin typeface="Calibri" panose="020F0502020204030204" pitchFamily="34" charset="0"/>
                <a:cs typeface="Calibri" panose="020F0502020204030204" pitchFamily="34" charset="0"/>
                <a:hlinkClick r:id="rId8"/>
              </a:rPr>
              <a:t>https://ami-lookup-tool.fanniemae.com/amilookuptool/</a:t>
            </a:r>
            <a:r>
              <a:rPr lang="en-US" sz="3000" dirty="0">
                <a:latin typeface="Calibri" panose="020F0502020204030204" pitchFamily="34" charset="0"/>
                <a:cs typeface="Calibri" panose="020F0502020204030204" pitchFamily="34" charset="0"/>
              </a:rPr>
              <a:t> </a:t>
            </a:r>
          </a:p>
          <a:p>
            <a:r>
              <a:rPr kumimoji="0" lang="en-US" sz="3600" b="1" i="0" u="none" strike="noStrike" cap="all"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t>Use existing references to building electrification topics</a:t>
            </a:r>
            <a:br>
              <a:rPr kumimoji="0" lang="en-US" sz="4000" b="1" i="0" u="none" strike="noStrike" cap="all"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br>
            <a:r>
              <a:rPr kumimoji="0" lang="en-US" sz="4000" b="1" i="0" u="none" strike="noStrike" cap="all"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t>   </a:t>
            </a:r>
            <a: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hlinkClick r:id="rId9"/>
              </a:rPr>
              <a:t>https://climate.smiller.org/REF/</a:t>
            </a:r>
            <a: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t>  (find best heat pumps, water heaters, locate HVAC vendors…)</a:t>
            </a:r>
            <a:b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br>
            <a: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t>     </a:t>
            </a:r>
            <a: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hlinkClick r:id="rId10"/>
              </a:rPr>
              <a:t>https://climate.smiller.org/50x30/building-electrification/All-heat-pump-webinars.html</a:t>
            </a:r>
            <a:r>
              <a:rPr kumimoji="0" lang="en-US" sz="26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rPr>
              <a:t> (approaching 2 years of webinars)</a:t>
            </a:r>
            <a:endParaRPr kumimoji="0" lang="en-US" sz="2200" b="1" i="0" u="none" strike="noStrike" spc="0" normalizeH="0" baseline="0" dirty="0">
              <a:ln>
                <a:noFill/>
              </a:ln>
              <a:solidFill>
                <a:schemeClr val="bg2">
                  <a:lumMod val="50000"/>
                </a:schemeClr>
              </a:solidFill>
              <a:effectLst/>
              <a:uFillTx/>
              <a:latin typeface="Calibri" panose="020F0502020204030204" pitchFamily="34" charset="0"/>
              <a:cs typeface="Calibri" panose="020F0502020204030204" pitchFamily="34" charset="0"/>
              <a:sym typeface="Helvetica"/>
            </a:endParaRPr>
          </a:p>
          <a:p>
            <a:pPr marL="16934" indent="0">
              <a:buNone/>
            </a:pPr>
            <a:endParaRPr kumimoji="0" lang="en-US" sz="3600" b="1" i="0" u="none" strike="noStrike" cap="all" spc="0" normalizeH="0" baseline="0" dirty="0">
              <a:ln>
                <a:noFill/>
              </a:ln>
              <a:solidFill>
                <a:srgbClr val="8DC63F"/>
              </a:solidFill>
              <a:effectLst/>
              <a:uFillTx/>
              <a:latin typeface="+mn-lt"/>
              <a:ea typeface="+mn-ea"/>
              <a:cs typeface="+mn-cs"/>
              <a:sym typeface="Helvetica"/>
            </a:endParaRPr>
          </a:p>
          <a:p>
            <a:endParaRPr lang="en-US" sz="3600" dirty="0">
              <a:solidFill>
                <a:srgbClr val="0563C1"/>
              </a:solidFill>
              <a:effectLst/>
              <a:latin typeface="Calibri" panose="020F0502020204030204" pitchFamily="34" charset="0"/>
              <a:ea typeface="Calibri" panose="020F0502020204030204" pitchFamily="34" charset="0"/>
            </a:endParaRPr>
          </a:p>
          <a:p>
            <a:endParaRPr lang="en-US" sz="3600" cap="all" dirty="0">
              <a:solidFill>
                <a:schemeClr val="tx2">
                  <a:lumMod val="10000"/>
                </a:schemeClr>
              </a:solidFill>
              <a:sym typeface="Helvetica"/>
            </a:endParaRPr>
          </a:p>
          <a:p>
            <a:endParaRPr lang="en-US" dirty="0"/>
          </a:p>
          <a:p>
            <a:endParaRPr lang="en-US" dirty="0"/>
          </a:p>
        </p:txBody>
      </p:sp>
    </p:spTree>
    <p:extLst>
      <p:ext uri="{BB962C8B-B14F-4D97-AF65-F5344CB8AC3E}">
        <p14:creationId xmlns:p14="http://schemas.microsoft.com/office/powerpoint/2010/main" val="3902376782"/>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graph showing the cost of solar energy&#10;&#10;Description automatically generated with medium confidence">
            <a:extLst>
              <a:ext uri="{FF2B5EF4-FFF2-40B4-BE49-F238E27FC236}">
                <a16:creationId xmlns:a16="http://schemas.microsoft.com/office/drawing/2014/main" id="{87AE577D-6CB7-46BD-9460-7DE16553C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811" y="5031003"/>
            <a:ext cx="8608389" cy="3994463"/>
          </a:xfrm>
          <a:prstGeom prst="rect">
            <a:avLst/>
          </a:prstGeom>
        </p:spPr>
      </p:pic>
      <p:pic>
        <p:nvPicPr>
          <p:cNvPr id="7" name="Picture 6" descr="A black and white text on a white background&#10;&#10;Description automatically generated">
            <a:extLst>
              <a:ext uri="{FF2B5EF4-FFF2-40B4-BE49-F238E27FC236}">
                <a16:creationId xmlns:a16="http://schemas.microsoft.com/office/drawing/2014/main" id="{4D7AE02C-448D-B542-CBA0-2CA43C6583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3597" y="-299076"/>
            <a:ext cx="11768806" cy="4871076"/>
          </a:xfrm>
          <a:prstGeom prst="rect">
            <a:avLst/>
          </a:prstGeom>
        </p:spPr>
      </p:pic>
    </p:spTree>
    <p:extLst>
      <p:ext uri="{BB962C8B-B14F-4D97-AF65-F5344CB8AC3E}">
        <p14:creationId xmlns:p14="http://schemas.microsoft.com/office/powerpoint/2010/main" val="312761543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F623A421-391D-3512-6E88-9BCDE664D4B4}"/>
              </a:ext>
            </a:extLst>
          </p:cNvPr>
          <p:cNvSpPr>
            <a:spLocks noGrp="1"/>
          </p:cNvSpPr>
          <p:nvPr>
            <p:ph type="pic" idx="13"/>
          </p:nvPr>
        </p:nvSpPr>
        <p:spPr/>
        <p:txBody>
          <a:bodyPr/>
          <a:lstStyle/>
          <a:p>
            <a:r>
              <a:rPr lang="en-US" dirty="0"/>
              <a:t>A</a:t>
            </a:r>
          </a:p>
        </p:txBody>
      </p:sp>
      <p:pic>
        <p:nvPicPr>
          <p:cNvPr id="6" name="Picture 5" descr="A screenshot of a website&#10;&#10;Description automatically generated">
            <a:extLst>
              <a:ext uri="{FF2B5EF4-FFF2-40B4-BE49-F238E27FC236}">
                <a16:creationId xmlns:a16="http://schemas.microsoft.com/office/drawing/2014/main" id="{88C090A8-EAD0-5C03-0CC4-ACFAE1DE6C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3708" y="0"/>
            <a:ext cx="11948583" cy="9144000"/>
          </a:xfrm>
          <a:prstGeom prst="rect">
            <a:avLst/>
          </a:prstGeom>
        </p:spPr>
      </p:pic>
    </p:spTree>
    <p:extLst>
      <p:ext uri="{BB962C8B-B14F-4D97-AF65-F5344CB8AC3E}">
        <p14:creationId xmlns:p14="http://schemas.microsoft.com/office/powerpoint/2010/main" val="1996216080"/>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Placeholder 11" descr="A cover of a solar tour&#10;&#10;Description automatically generated">
            <a:extLst>
              <a:ext uri="{FF2B5EF4-FFF2-40B4-BE49-F238E27FC236}">
                <a16:creationId xmlns:a16="http://schemas.microsoft.com/office/drawing/2014/main" id="{8624532F-5B7E-37CF-6A43-00EE7884C154}"/>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6160" r="-1" b="4145"/>
          <a:stretch/>
        </p:blipFill>
        <p:spPr>
          <a:xfrm>
            <a:off x="4343295" y="129"/>
            <a:ext cx="7569409" cy="9143871"/>
          </a:xfrm>
          <a:noFill/>
        </p:spPr>
      </p:pic>
    </p:spTree>
    <p:extLst>
      <p:ext uri="{BB962C8B-B14F-4D97-AF65-F5344CB8AC3E}">
        <p14:creationId xmlns:p14="http://schemas.microsoft.com/office/powerpoint/2010/main" val="2365745094"/>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2EA81-3577-4FA5-A13E-03D1F25EAAE3}"/>
              </a:ext>
            </a:extLst>
          </p:cNvPr>
          <p:cNvSpPr>
            <a:spLocks noGrp="1"/>
          </p:cNvSpPr>
          <p:nvPr>
            <p:ph type="title"/>
          </p:nvPr>
        </p:nvSpPr>
        <p:spPr>
          <a:xfrm>
            <a:off x="677335" y="723010"/>
            <a:ext cx="15056000" cy="1629183"/>
          </a:xfrm>
        </p:spPr>
        <p:txBody>
          <a:bodyPr>
            <a:normAutofit/>
          </a:bodyPr>
          <a:lstStyle/>
          <a:p>
            <a:pPr algn="ctr"/>
            <a:r>
              <a:rPr lang="en-US" dirty="0">
                <a:solidFill>
                  <a:srgbClr val="00B050"/>
                </a:solidFill>
              </a:rPr>
              <a:t>Top 3 Greenhouse Gas (GHG) Emissions Sources in NJ: 87% of All Emissions</a:t>
            </a:r>
          </a:p>
        </p:txBody>
      </p:sp>
      <p:sp>
        <p:nvSpPr>
          <p:cNvPr id="3" name="Text Placeholder 2">
            <a:extLst>
              <a:ext uri="{FF2B5EF4-FFF2-40B4-BE49-F238E27FC236}">
                <a16:creationId xmlns:a16="http://schemas.microsoft.com/office/drawing/2014/main" id="{2F6653E1-677F-4D60-B9C6-31A61D13112A}"/>
              </a:ext>
            </a:extLst>
          </p:cNvPr>
          <p:cNvSpPr>
            <a:spLocks noGrp="1"/>
          </p:cNvSpPr>
          <p:nvPr>
            <p:ph type="body" idx="1"/>
          </p:nvPr>
        </p:nvSpPr>
        <p:spPr>
          <a:xfrm>
            <a:off x="477942" y="2996911"/>
            <a:ext cx="15255393" cy="3794897"/>
          </a:xfrm>
        </p:spPr>
        <p:txBody>
          <a:bodyPr>
            <a:normAutofit/>
          </a:bodyPr>
          <a:lstStyle/>
          <a:p>
            <a:pPr lvl="1">
              <a:buSzPct val="100000"/>
              <a:buFont typeface="Arial" panose="020B0604020202020204" pitchFamily="34" charset="0"/>
              <a:buChar char="•"/>
            </a:pPr>
            <a:r>
              <a:rPr lang="en-US" sz="5333" b="1" dirty="0"/>
              <a:t>Electricity generation </a:t>
            </a:r>
            <a:r>
              <a:rPr lang="en-US" sz="5333" b="1" dirty="0">
                <a:solidFill>
                  <a:srgbClr val="00B050"/>
                </a:solidFill>
              </a:rPr>
              <a:t>(19%)</a:t>
            </a:r>
          </a:p>
          <a:p>
            <a:pPr lvl="1">
              <a:buSzPct val="100000"/>
              <a:buFont typeface="Arial" panose="020B0604020202020204" pitchFamily="34" charset="0"/>
              <a:buChar char="•"/>
            </a:pPr>
            <a:r>
              <a:rPr lang="en-US" sz="5333" b="1" dirty="0"/>
              <a:t>Transportation </a:t>
            </a:r>
            <a:r>
              <a:rPr lang="en-US" sz="5333" b="1" dirty="0">
                <a:solidFill>
                  <a:srgbClr val="00B050"/>
                </a:solidFill>
              </a:rPr>
              <a:t>(42%)</a:t>
            </a:r>
          </a:p>
          <a:p>
            <a:pPr lvl="1">
              <a:buSzPct val="100000"/>
              <a:buFont typeface="Arial" panose="020B0604020202020204" pitchFamily="34" charset="0"/>
              <a:buChar char="•"/>
            </a:pPr>
            <a:r>
              <a:rPr lang="en-US" sz="5333" b="1" dirty="0"/>
              <a:t>Residential and commercial buildings </a:t>
            </a:r>
            <a:r>
              <a:rPr lang="en-US" sz="5333" b="1" dirty="0">
                <a:solidFill>
                  <a:srgbClr val="00B050"/>
                </a:solidFill>
              </a:rPr>
              <a:t>(26%)</a:t>
            </a:r>
          </a:p>
          <a:p>
            <a:pPr lvl="1">
              <a:buSzPct val="100000"/>
              <a:buFont typeface="Arial" panose="020B0604020202020204" pitchFamily="34" charset="0"/>
              <a:buChar char="•"/>
            </a:pPr>
            <a:endParaRPr lang="en-US" sz="5333" b="1" dirty="0"/>
          </a:p>
          <a:p>
            <a:pPr marL="16933" indent="0">
              <a:buNone/>
            </a:pPr>
            <a:endParaRPr lang="en-US" b="1" dirty="0"/>
          </a:p>
        </p:txBody>
      </p:sp>
      <p:sp>
        <p:nvSpPr>
          <p:cNvPr id="4" name="TextBox 3">
            <a:extLst>
              <a:ext uri="{FF2B5EF4-FFF2-40B4-BE49-F238E27FC236}">
                <a16:creationId xmlns:a16="http://schemas.microsoft.com/office/drawing/2014/main" id="{B1AD4C33-85B3-42CC-8A27-618384EF09CF}"/>
              </a:ext>
            </a:extLst>
          </p:cNvPr>
          <p:cNvSpPr txBox="1"/>
          <p:nvPr/>
        </p:nvSpPr>
        <p:spPr>
          <a:xfrm>
            <a:off x="1354667" y="6641397"/>
            <a:ext cx="13546667" cy="112167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marL="0" marR="0" lvl="0" indent="0" algn="ctr" defTabSz="1100639" rtl="0" eaLnBrk="1" fontAlgn="auto" latinLnBrk="0" hangingPunct="0">
              <a:lnSpc>
                <a:spcPct val="100000"/>
              </a:lnSpc>
              <a:spcBef>
                <a:spcPts val="0"/>
              </a:spcBef>
              <a:spcAft>
                <a:spcPts val="0"/>
              </a:spcAft>
              <a:buClrTx/>
              <a:buSzTx/>
              <a:buFontTx/>
              <a:buNone/>
              <a:tabLst/>
              <a:defRPr/>
            </a:pPr>
            <a:r>
              <a:rPr kumimoji="0" lang="en-US" sz="6400" b="1" i="0" u="none" strike="noStrike" kern="1200" cap="all" spc="0" normalizeH="0" baseline="0" noProof="0" dirty="0" err="1">
                <a:ln>
                  <a:noFill/>
                </a:ln>
                <a:solidFill>
                  <a:srgbClr val="00B050"/>
                </a:solidFill>
                <a:effectLst/>
                <a:uLnTx/>
                <a:uFillTx/>
                <a:latin typeface="Helvetica"/>
                <a:cs typeface="Helvetica"/>
                <a:sym typeface="Helvetica"/>
              </a:rPr>
              <a:t>RedUCE</a:t>
            </a:r>
            <a:r>
              <a:rPr kumimoji="0" lang="en-US" sz="6400" b="1" i="0" u="none" strike="noStrike" kern="1200" cap="all" spc="0" normalizeH="0" baseline="0" noProof="0" dirty="0">
                <a:ln>
                  <a:noFill/>
                </a:ln>
                <a:solidFill>
                  <a:srgbClr val="00B050"/>
                </a:solidFill>
                <a:effectLst/>
                <a:uLnTx/>
                <a:uFillTx/>
                <a:latin typeface="Helvetica"/>
                <a:cs typeface="Helvetica"/>
                <a:sym typeface="Helvetica"/>
              </a:rPr>
              <a:t> All 3</a:t>
            </a:r>
          </a:p>
        </p:txBody>
      </p:sp>
      <p:sp>
        <p:nvSpPr>
          <p:cNvPr id="5" name="TextBox 4">
            <a:extLst>
              <a:ext uri="{FF2B5EF4-FFF2-40B4-BE49-F238E27FC236}">
                <a16:creationId xmlns:a16="http://schemas.microsoft.com/office/drawing/2014/main" id="{B00AFB35-BA8F-239B-87FB-178F75E10BA4}"/>
              </a:ext>
            </a:extLst>
          </p:cNvPr>
          <p:cNvSpPr txBox="1"/>
          <p:nvPr/>
        </p:nvSpPr>
        <p:spPr>
          <a:xfrm>
            <a:off x="250750" y="8303730"/>
            <a:ext cx="853163" cy="60993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2400" b="1" i="0" u="none" strike="noStrike" kern="0" cap="all" spc="0" normalizeH="0" baseline="0" noProof="0" dirty="0">
              <a:ln>
                <a:noFill/>
              </a:ln>
              <a:solidFill>
                <a:srgbClr val="8DC63F"/>
              </a:solidFill>
              <a:effectLst/>
              <a:highlight>
                <a:srgbClr val="FFFFFF"/>
              </a:highlight>
              <a:uLnTx/>
              <a:uFillTx/>
              <a:latin typeface="Helvetica"/>
              <a:ea typeface="+mn-ea"/>
              <a:cs typeface="Helvetica"/>
              <a:sym typeface="Helvetica"/>
            </a:endParaRPr>
          </a:p>
        </p:txBody>
      </p:sp>
    </p:spTree>
    <p:extLst>
      <p:ext uri="{BB962C8B-B14F-4D97-AF65-F5344CB8AC3E}">
        <p14:creationId xmlns:p14="http://schemas.microsoft.com/office/powerpoint/2010/main" val="3135943029"/>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50">
            <a:hlinkClick r:id="" action="ppaction://media"/>
            <a:extLst>
              <a:ext uri="{FF2B5EF4-FFF2-40B4-BE49-F238E27FC236}">
                <a16:creationId xmlns:a16="http://schemas.microsoft.com/office/drawing/2014/main" id="{23A76D06-1861-1E40-E5EF-05D12B7F6C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54" name="2023 Acts to Action Keynote English Short.017.jpeg" descr="2023 Acts to Action Keynote English Short.017.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5171FA32-1211-AB22-E89E-FD0077F6E6D6}"/>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33" fill="hold"/>
                                        <p:tgtEl>
                                          <p:spTgt spid="2"/>
                                        </p:tgtEl>
                                      </p:cBhvr>
                                    </p:cmd>
                                  </p:childTnLst>
                                </p:cTn>
                              </p:par>
                            </p:childTnLst>
                          </p:cTn>
                        </p:par>
                        <p:par>
                          <p:cTn id="7" fill="hold">
                            <p:stCondLst>
                              <p:cond delay="10333"/>
                            </p:stCondLst>
                            <p:childTnLst>
                              <p:par>
                                <p:cTn id="8" presetID="1" presetClass="entr" presetSubtype="0" fill="hold" grpId="0" nodeType="afterEffect">
                                  <p:stCondLst>
                                    <p:cond delay="0"/>
                                  </p:stCondLst>
                                  <p:iterate>
                                    <p:tmAbs val="0"/>
                                  </p:iterate>
                                  <p:childTnLst>
                                    <p:set>
                                      <p:cBhvr>
                                        <p:cTn id="9" fill="hold"/>
                                        <p:tgtEl>
                                          <p:spTgt spid="1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54"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69">
            <a:hlinkClick r:id="" action="ppaction://media"/>
            <a:extLst>
              <a:ext uri="{FF2B5EF4-FFF2-40B4-BE49-F238E27FC236}">
                <a16:creationId xmlns:a16="http://schemas.microsoft.com/office/drawing/2014/main" id="{9796C070-36AE-1AA2-856B-B2A66C0D6E7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59" name="2023 Acts to Action Keynote English Short.018.jpeg" descr="2023 Acts to Action Keynote English Short.018.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BFA41FC6-32B3-EC53-ECEB-699FBFB369AF}"/>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66" fill="hold"/>
                                        <p:tgtEl>
                                          <p:spTgt spid="2"/>
                                        </p:tgtEl>
                                      </p:cBhvr>
                                    </p:cmd>
                                  </p:childTnLst>
                                </p:cTn>
                              </p:par>
                            </p:childTnLst>
                          </p:cTn>
                        </p:par>
                        <p:par>
                          <p:cTn id="7" fill="hold">
                            <p:stCondLst>
                              <p:cond delay="7366"/>
                            </p:stCondLst>
                            <p:childTnLst>
                              <p:par>
                                <p:cTn id="8" presetID="1" presetClass="entr" presetSubtype="0" fill="hold" grpId="0" nodeType="afterEffect">
                                  <p:stCondLst>
                                    <p:cond delay="0"/>
                                  </p:stCondLst>
                                  <p:iterate>
                                    <p:tmAbs val="0"/>
                                  </p:iterate>
                                  <p:childTnLst>
                                    <p:set>
                                      <p:cBhvr>
                                        <p:cTn id="9" fill="hold"/>
                                        <p:tgtEl>
                                          <p:spTgt spid="1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59"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52">
            <a:hlinkClick r:id="" action="ppaction://media"/>
            <a:extLst>
              <a:ext uri="{FF2B5EF4-FFF2-40B4-BE49-F238E27FC236}">
                <a16:creationId xmlns:a16="http://schemas.microsoft.com/office/drawing/2014/main" id="{808878F3-875E-3C1A-5AD6-9DDBD0406E8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69" name="2023 Acts to Action Keynote English Short.020.jpeg" descr="2023 Acts to Action Keynote English Short.020.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9EB59C37-387A-E985-A031-634E0B15124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00" fill="hold"/>
                                        <p:tgtEl>
                                          <p:spTgt spid="2"/>
                                        </p:tgtEl>
                                      </p:cBhvr>
                                    </p:cmd>
                                  </p:childTnLst>
                                </p:cTn>
                              </p:par>
                            </p:childTnLst>
                          </p:cTn>
                        </p:par>
                        <p:par>
                          <p:cTn id="7" fill="hold">
                            <p:stCondLst>
                              <p:cond delay="13200"/>
                            </p:stCondLst>
                            <p:childTnLst>
                              <p:par>
                                <p:cTn id="8" presetID="1" presetClass="entr" presetSubtype="0" fill="hold" grpId="0" nodeType="afterEffect">
                                  <p:stCondLst>
                                    <p:cond delay="0"/>
                                  </p:stCondLst>
                                  <p:iterate>
                                    <p:tmAbs val="0"/>
                                  </p:iterate>
                                  <p:childTnLst>
                                    <p:set>
                                      <p:cBhvr>
                                        <p:cTn id="9" fill="hold"/>
                                        <p:tgtEl>
                                          <p:spTgt spid="1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69"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7853">
            <a:hlinkClick r:id="" action="ppaction://media"/>
            <a:extLst>
              <a:ext uri="{FF2B5EF4-FFF2-40B4-BE49-F238E27FC236}">
                <a16:creationId xmlns:a16="http://schemas.microsoft.com/office/drawing/2014/main" id="{B00282F4-8B33-BA53-8DFD-14B75A90EA6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6256000" cy="9144000"/>
          </a:xfrm>
          <a:prstGeom prst="rect">
            <a:avLst/>
          </a:prstGeom>
        </p:spPr>
      </p:pic>
      <p:pic>
        <p:nvPicPr>
          <p:cNvPr id="174" name="2023 Acts to Action Keynote English Short.021.jpeg" descr="2023 Acts to Action Keynote English Short.021.jpeg"/>
          <p:cNvPicPr>
            <a:picLocks noChangeAspect="1"/>
          </p:cNvPicPr>
          <p:nvPr/>
        </p:nvPicPr>
        <p:blipFill>
          <a:blip r:embed="rId6"/>
          <a:stretch>
            <a:fillRect/>
          </a:stretch>
        </p:blipFill>
        <p:spPr>
          <a:xfrm>
            <a:off x="0" y="0"/>
            <a:ext cx="16256000" cy="9144000"/>
          </a:xfrm>
          <a:prstGeom prst="rect">
            <a:avLst/>
          </a:prstGeom>
          <a:ln w="12700">
            <a:miter lim="400000"/>
          </a:ln>
        </p:spPr>
      </p:pic>
      <p:sp>
        <p:nvSpPr>
          <p:cNvPr id="3" name="Rectangle 2">
            <a:extLst>
              <a:ext uri="{FF2B5EF4-FFF2-40B4-BE49-F238E27FC236}">
                <a16:creationId xmlns:a16="http://schemas.microsoft.com/office/drawing/2014/main" id="{000522AD-090B-0F54-E501-074E25765222}"/>
              </a:ext>
            </a:extLst>
          </p:cNvPr>
          <p:cNvSpPr/>
          <p:nvPr/>
        </p:nvSpPr>
        <p:spPr>
          <a:xfrm>
            <a:off x="0" y="0"/>
            <a:ext cx="16256000" cy="9144000"/>
          </a:xfrm>
          <a:prstGeom prst="rect">
            <a:avLst/>
          </a:prstGeom>
          <a:solidFill>
            <a:srgbClr val="E78E0C">
              <a:alpha val="0"/>
            </a:srgbClr>
          </a:solidFill>
          <a:ln w="254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8100" tIns="38100" rIns="38100" bIns="38100"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2000" b="1" i="0" u="none" strike="noStrike" cap="none" spc="0" normalizeH="0" baseline="0">
              <a:ln>
                <a:noFill/>
              </a:ln>
              <a:solidFill>
                <a:srgbClr val="FFFFFF"/>
              </a:solidFill>
              <a:effectLst/>
              <a:uFillTx/>
              <a:latin typeface="+mn-lt"/>
              <a:ea typeface="+mn-ea"/>
              <a:cs typeface="+mn-cs"/>
              <a:sym typeface="Arial"/>
            </a:endParaRPr>
          </a:p>
        </p:txBody>
      </p:sp>
    </p:spTree>
  </p:cSld>
  <p:clrMapOvr>
    <a:masterClrMapping/>
  </p:clrMapOvr>
  <p:transition spd="med">
    <p:fade/>
  </p:transition>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00" fill="hold"/>
                                        <p:tgtEl>
                                          <p:spTgt spid="2"/>
                                        </p:tgtEl>
                                      </p:cBhvr>
                                    </p:cmd>
                                  </p:childTnLst>
                                </p:cTn>
                              </p:par>
                            </p:childTnLst>
                          </p:cTn>
                        </p:par>
                        <p:par>
                          <p:cTn id="7" fill="hold">
                            <p:stCondLst>
                              <p:cond delay="9700"/>
                            </p:stCondLst>
                            <p:childTnLst>
                              <p:par>
                                <p:cTn id="8" presetID="1" presetClass="entr" presetSubtype="0" fill="hold" grpId="0" nodeType="afterEffect">
                                  <p:stCondLst>
                                    <p:cond delay="0"/>
                                  </p:stCondLst>
                                  <p:iterate>
                                    <p:tmAbs val="0"/>
                                  </p:iterate>
                                  <p:childTnLst>
                                    <p:set>
                                      <p:cBhvr>
                                        <p:cTn id="9" fill="hold"/>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childTnLst>
        </p:cTn>
      </p:par>
    </p:tnLst>
    <p:bldLst>
      <p:bldP spid="174" grpId="0" animBg="1" advAuto="0"/>
    </p:bldLst>
  </p:timing>
</p:sld>
</file>

<file path=ppt/tags/tag1.xml><?xml version="1.0" encoding="utf-8"?>
<p:tagLst xmlns:a="http://schemas.openxmlformats.org/drawingml/2006/main" xmlns:r="http://schemas.openxmlformats.org/officeDocument/2006/relationships" xmlns:p="http://schemas.openxmlformats.org/presentationml/2006/main">
  <p:tag name="RNRSTYLE" val=""/>
  <p:tag name="STICKYSTYLE" val="Black (1-line)"/>
</p:tagLst>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25400" tIns="25400" rIns="25400" bIns="25400" numCol="1" spcCol="38100" rtlCol="0" anchor="b">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1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4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12_White">
  <a:themeElements>
    <a:clrScheme name="White">
      <a:dk1>
        <a:srgbClr val="A287C6"/>
      </a:dk1>
      <a:lt1>
        <a:srgbClr val="8DC63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a:ea typeface="Helvetica"/>
        <a:cs typeface="Helvetica"/>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cap="flat">
          <a:noFill/>
          <a:miter lim="400000"/>
        </a:ln>
        <a:effectLst/>
        <a:sp3d/>
      </a:spPr>
      <a:bodyPr rot="0" spcFirstLastPara="1" vertOverflow="overflow" horzOverflow="overflow" vert="horz" wrap="square" lIns="0" tIns="0" rIns="0" bIns="0" numCol="1" spcCol="38100" rtlCol="0" anchor="ctr">
        <a:norm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13000" b="1" i="0" u="none" strike="noStrike" cap="all" spc="0" normalizeH="0" baseline="0">
            <a:ln>
              <a:noFill/>
            </a:ln>
            <a:solidFill>
              <a:srgbClr val="8DC63F"/>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Arial"/>
        <a:ea typeface="Arial"/>
        <a:cs typeface="Arial"/>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78E0C"/>
        </a:solidFill>
        <a:ln w="25400" cap="flat">
          <a:noFill/>
          <a:miter lim="400000"/>
        </a:ln>
        <a:effectLst/>
        <a:sp3d/>
      </a:spPr>
      <a:bodyPr rot="0" spcFirstLastPara="1" vertOverflow="overflow" horzOverflow="overflow" vert="horz" wrap="square" lIns="38100" tIns="38100" rIns="38100" bIns="381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9050" cap="flat">
          <a:solidFill>
            <a:srgbClr val="FC8D19"/>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000" b="1" i="0" u="none" strike="noStrike" cap="none" spc="0" normalizeH="0" baseline="0">
            <a:ln>
              <a:noFill/>
            </a:ln>
            <a:solidFill>
              <a:srgbClr val="FFFFFF"/>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17786</TotalTime>
  <Words>6268</Words>
  <Application>Microsoft Office PowerPoint</Application>
  <PresentationFormat>Custom</PresentationFormat>
  <Paragraphs>309</Paragraphs>
  <Slides>44</Slides>
  <Notes>33</Notes>
  <HiddenSlides>23</HiddenSlides>
  <MMClips>14</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44</vt:i4>
      </vt:variant>
    </vt:vector>
  </HeadingPairs>
  <TitlesOfParts>
    <vt:vector size="59" baseType="lpstr">
      <vt:lpstr>Arial</vt:lpstr>
      <vt:lpstr>Bookman Old Style</vt:lpstr>
      <vt:lpstr>Calibri</vt:lpstr>
      <vt:lpstr>Gill Sans</vt:lpstr>
      <vt:lpstr>Helvetica</vt:lpstr>
      <vt:lpstr>Helvetica Light</vt:lpstr>
      <vt:lpstr>Source Sans Pro</vt:lpstr>
      <vt:lpstr>Times New Roman</vt:lpstr>
      <vt:lpstr>Verdana</vt:lpstr>
      <vt:lpstr>Wingdings</vt:lpstr>
      <vt:lpstr>White</vt:lpstr>
      <vt:lpstr>1_White</vt:lpstr>
      <vt:lpstr>11_White</vt:lpstr>
      <vt:lpstr>4_White</vt:lpstr>
      <vt:lpstr>12_White</vt:lpstr>
      <vt:lpstr>PowerPoint Presentation</vt:lpstr>
      <vt:lpstr>PowerPoint Presentation</vt:lpstr>
      <vt:lpstr>PowerPoint Presentation</vt:lpstr>
      <vt:lpstr>PowerPoint Presentation</vt:lpstr>
      <vt:lpstr>Top 3 Greenhouse Gas (GHG) Emissions Sources in NJ: 87% of All Emissions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Rewiring America Savings Calculator https://www.rewiringamerica.org/app/ira-calculator   </vt:lpstr>
      <vt:lpstr>PowerPoint Presentation</vt:lpstr>
      <vt:lpstr>PowerPoint Presentation</vt:lpstr>
      <vt:lpstr>MILLER HOME MIDDLETOWN, NJ  STAGED EFFICIENCY AND ELECTRIFICATION  by Steve Miller</vt:lpstr>
      <vt:lpstr>Top 3 Greenhouse Gas (GHG) Emissions Sources in NJ: 87% of All Emissions</vt:lpstr>
      <vt:lpstr>COMMUNITY SOLAR</vt:lpstr>
      <vt:lpstr>OUR EV – PRIUS PRIME PLUG-IN</vt:lpstr>
      <vt:lpstr>Energy Efficiency – Use Less Energy</vt:lpstr>
      <vt:lpstr>A SIMPLE DO-IT-YOURSELF PROJECT</vt:lpstr>
      <vt:lpstr>SPACE HEATING &amp; COOLING WITH ELECTRIC HEAT PUMP Gas Furnace Backup on Right</vt:lpstr>
      <vt:lpstr>Spare Circuits for Future Electric Appliances </vt:lpstr>
      <vt:lpstr>Electric Heat Costs Less, Pollutes Less</vt:lpstr>
      <vt:lpstr>ELECTRIC HEAT PUMP WATER HEATER</vt:lpstr>
      <vt:lpstr>Unitarian Universalist Congregation of Monmouth County (UUCMC) Lincroft, NJ   Received 2nd Place National Energy Saver Award Feb 2023 from Interfaith Power &amp; Light  Featured in National virtual tour of churches,  Oct 6 – 8, 2023 highlighting solar and renewable energy accomplishments  </vt:lpstr>
      <vt:lpstr>PowerPoint Presentation</vt:lpstr>
      <vt:lpstr>UUCMC 2022 Rooftop Solar</vt:lpstr>
      <vt:lpstr>UUCMC 2021 Heat Pumps</vt:lpstr>
      <vt:lpstr>PowerPoint Presentation</vt:lpstr>
      <vt:lpstr>UUCMC REDUCTIONS IN CO2 AND UTILITY BILL</vt:lpstr>
      <vt:lpstr>CREATE A PLAN FOR YOUR HOUSEHOLD: ELECTRIFICATION GHG REDUCTION SAVE MONEY </vt:lpstr>
      <vt:lpstr>REGISTER FOR Nov 16 WEBINAR</vt:lpstr>
      <vt:lpstr>NEXT STEPS TO PLAN YOUR FUTURE</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Pat Miller</dc:creator>
  <cp:lastModifiedBy>Steve Miller</cp:lastModifiedBy>
  <cp:revision>36</cp:revision>
  <cp:lastPrinted>2023-09-30T03:18:19Z</cp:lastPrinted>
  <dcterms:modified xsi:type="dcterms:W3CDTF">2023-11-14T04:52:56Z</dcterms:modified>
</cp:coreProperties>
</file>