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1" r:id="rId4"/>
    <p:sldId id="267" r:id="rId5"/>
    <p:sldId id="258" r:id="rId6"/>
    <p:sldId id="259" r:id="rId7"/>
    <p:sldId id="260" r:id="rId8"/>
    <p:sldId id="262" r:id="rId9"/>
    <p:sldId id="263" r:id="rId10"/>
    <p:sldId id="264" r:id="rId11"/>
    <p:sldId id="265" r:id="rId12"/>
    <p:sldId id="268" r:id="rId13"/>
    <p:sldId id="269" r:id="rId14"/>
    <p:sldId id="266"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3" d="100"/>
          <a:sy n="103" d="100"/>
        </p:scale>
        <p:origin x="1854"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7AAAAC5-6BE1-0D4B-9277-94372A8D4980}" type="datetimeFigureOut">
              <a:rPr lang="en-US" smtClean="0"/>
              <a:t>4/18/2022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8F7974-AE88-F049-A356-FD7DB12D5C76}" type="slidenum">
              <a:rPr lang="en-US" smtClean="0"/>
              <a:t>‹#›</a:t>
            </a:fld>
            <a:endParaRPr lang="en-US"/>
          </a:p>
        </p:txBody>
      </p:sp>
    </p:spTree>
    <p:extLst>
      <p:ext uri="{BB962C8B-B14F-4D97-AF65-F5344CB8AC3E}">
        <p14:creationId xmlns:p14="http://schemas.microsoft.com/office/powerpoint/2010/main" val="10696564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AAAAC5-6BE1-0D4B-9277-94372A8D4980}" type="datetimeFigureOut">
              <a:rPr lang="en-US" smtClean="0"/>
              <a:t>4/18/2022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8F7974-AE88-F049-A356-FD7DB12D5C76}" type="slidenum">
              <a:rPr lang="en-US" smtClean="0"/>
              <a:t>‹#›</a:t>
            </a:fld>
            <a:endParaRPr lang="en-US"/>
          </a:p>
        </p:txBody>
      </p:sp>
    </p:spTree>
    <p:extLst>
      <p:ext uri="{BB962C8B-B14F-4D97-AF65-F5344CB8AC3E}">
        <p14:creationId xmlns:p14="http://schemas.microsoft.com/office/powerpoint/2010/main" val="32071692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AAAAC5-6BE1-0D4B-9277-94372A8D4980}" type="datetimeFigureOut">
              <a:rPr lang="en-US" smtClean="0"/>
              <a:t>4/18/2022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8F7974-AE88-F049-A356-FD7DB12D5C76}" type="slidenum">
              <a:rPr lang="en-US" smtClean="0"/>
              <a:t>‹#›</a:t>
            </a:fld>
            <a:endParaRPr lang="en-US"/>
          </a:p>
        </p:txBody>
      </p:sp>
    </p:spTree>
    <p:extLst>
      <p:ext uri="{BB962C8B-B14F-4D97-AF65-F5344CB8AC3E}">
        <p14:creationId xmlns:p14="http://schemas.microsoft.com/office/powerpoint/2010/main" val="13962701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7AAAAC5-6BE1-0D4B-9277-94372A8D4980}" type="datetimeFigureOut">
              <a:rPr lang="en-US" smtClean="0"/>
              <a:t>4/18/2022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8F7974-AE88-F049-A356-FD7DB12D5C76}" type="slidenum">
              <a:rPr lang="en-US" smtClean="0"/>
              <a:t>‹#›</a:t>
            </a:fld>
            <a:endParaRPr lang="en-US"/>
          </a:p>
        </p:txBody>
      </p:sp>
    </p:spTree>
    <p:extLst>
      <p:ext uri="{BB962C8B-B14F-4D97-AF65-F5344CB8AC3E}">
        <p14:creationId xmlns:p14="http://schemas.microsoft.com/office/powerpoint/2010/main" val="27084070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7AAAAC5-6BE1-0D4B-9277-94372A8D4980}" type="datetimeFigureOut">
              <a:rPr lang="en-US" smtClean="0"/>
              <a:t>4/18/2022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58F7974-AE88-F049-A356-FD7DB12D5C76}" type="slidenum">
              <a:rPr lang="en-US" smtClean="0"/>
              <a:t>‹#›</a:t>
            </a:fld>
            <a:endParaRPr lang="en-US"/>
          </a:p>
        </p:txBody>
      </p:sp>
    </p:spTree>
    <p:extLst>
      <p:ext uri="{BB962C8B-B14F-4D97-AF65-F5344CB8AC3E}">
        <p14:creationId xmlns:p14="http://schemas.microsoft.com/office/powerpoint/2010/main" val="4192119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97AAAAC5-6BE1-0D4B-9277-94372A8D4980}" type="datetimeFigureOut">
              <a:rPr lang="en-US" smtClean="0"/>
              <a:t>4/18/2022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8F7974-AE88-F049-A356-FD7DB12D5C76}" type="slidenum">
              <a:rPr lang="en-US" smtClean="0"/>
              <a:t>‹#›</a:t>
            </a:fld>
            <a:endParaRPr lang="en-US"/>
          </a:p>
        </p:txBody>
      </p:sp>
    </p:spTree>
    <p:extLst>
      <p:ext uri="{BB962C8B-B14F-4D97-AF65-F5344CB8AC3E}">
        <p14:creationId xmlns:p14="http://schemas.microsoft.com/office/powerpoint/2010/main" val="12673110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7AAAAC5-6BE1-0D4B-9277-94372A8D4980}" type="datetimeFigureOut">
              <a:rPr lang="en-US" smtClean="0"/>
              <a:t>4/18/2022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58F7974-AE88-F049-A356-FD7DB12D5C76}" type="slidenum">
              <a:rPr lang="en-US" smtClean="0"/>
              <a:t>‹#›</a:t>
            </a:fld>
            <a:endParaRPr lang="en-US"/>
          </a:p>
        </p:txBody>
      </p:sp>
    </p:spTree>
    <p:extLst>
      <p:ext uri="{BB962C8B-B14F-4D97-AF65-F5344CB8AC3E}">
        <p14:creationId xmlns:p14="http://schemas.microsoft.com/office/powerpoint/2010/main" val="340281788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7AAAAC5-6BE1-0D4B-9277-94372A8D4980}" type="datetimeFigureOut">
              <a:rPr lang="en-US" smtClean="0"/>
              <a:t>4/18/2022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58F7974-AE88-F049-A356-FD7DB12D5C76}" type="slidenum">
              <a:rPr lang="en-US" smtClean="0"/>
              <a:t>‹#›</a:t>
            </a:fld>
            <a:endParaRPr lang="en-US"/>
          </a:p>
        </p:txBody>
      </p:sp>
    </p:spTree>
    <p:extLst>
      <p:ext uri="{BB962C8B-B14F-4D97-AF65-F5344CB8AC3E}">
        <p14:creationId xmlns:p14="http://schemas.microsoft.com/office/powerpoint/2010/main" val="2092165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7AAAAC5-6BE1-0D4B-9277-94372A8D4980}" type="datetimeFigureOut">
              <a:rPr lang="en-US" smtClean="0"/>
              <a:t>4/18/2022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58F7974-AE88-F049-A356-FD7DB12D5C76}" type="slidenum">
              <a:rPr lang="en-US" smtClean="0"/>
              <a:t>‹#›</a:t>
            </a:fld>
            <a:endParaRPr lang="en-US"/>
          </a:p>
        </p:txBody>
      </p:sp>
    </p:spTree>
    <p:extLst>
      <p:ext uri="{BB962C8B-B14F-4D97-AF65-F5344CB8AC3E}">
        <p14:creationId xmlns:p14="http://schemas.microsoft.com/office/powerpoint/2010/main" val="6140532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AAAAC5-6BE1-0D4B-9277-94372A8D4980}" type="datetimeFigureOut">
              <a:rPr lang="en-US" smtClean="0"/>
              <a:t>4/18/2022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8F7974-AE88-F049-A356-FD7DB12D5C76}" type="slidenum">
              <a:rPr lang="en-US" smtClean="0"/>
              <a:t>‹#›</a:t>
            </a:fld>
            <a:endParaRPr lang="en-US"/>
          </a:p>
        </p:txBody>
      </p:sp>
    </p:spTree>
    <p:extLst>
      <p:ext uri="{BB962C8B-B14F-4D97-AF65-F5344CB8AC3E}">
        <p14:creationId xmlns:p14="http://schemas.microsoft.com/office/powerpoint/2010/main" val="10397250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7AAAAC5-6BE1-0D4B-9277-94372A8D4980}" type="datetimeFigureOut">
              <a:rPr lang="en-US" smtClean="0"/>
              <a:t>4/18/2022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58F7974-AE88-F049-A356-FD7DB12D5C76}" type="slidenum">
              <a:rPr lang="en-US" smtClean="0"/>
              <a:t>‹#›</a:t>
            </a:fld>
            <a:endParaRPr lang="en-US"/>
          </a:p>
        </p:txBody>
      </p:sp>
    </p:spTree>
    <p:extLst>
      <p:ext uri="{BB962C8B-B14F-4D97-AF65-F5344CB8AC3E}">
        <p14:creationId xmlns:p14="http://schemas.microsoft.com/office/powerpoint/2010/main" val="2994947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7AAAAC5-6BE1-0D4B-9277-94372A8D4980}" type="datetimeFigureOut">
              <a:rPr lang="en-US" smtClean="0"/>
              <a:t>4/18/2022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8F7974-AE88-F049-A356-FD7DB12D5C76}" type="slidenum">
              <a:rPr lang="en-US" smtClean="0"/>
              <a:t>‹#›</a:t>
            </a:fld>
            <a:endParaRPr lang="en-US"/>
          </a:p>
        </p:txBody>
      </p:sp>
    </p:spTree>
    <p:extLst>
      <p:ext uri="{BB962C8B-B14F-4D97-AF65-F5344CB8AC3E}">
        <p14:creationId xmlns:p14="http://schemas.microsoft.com/office/powerpoint/2010/main" val="35658967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Not All Greenhouse Gases are Created Equal</a:t>
            </a:r>
          </a:p>
        </p:txBody>
      </p:sp>
      <p:sp>
        <p:nvSpPr>
          <p:cNvPr id="3" name="Subtitle 2"/>
          <p:cNvSpPr>
            <a:spLocks noGrp="1"/>
          </p:cNvSpPr>
          <p:nvPr>
            <p:ph type="subTitle" idx="1"/>
          </p:nvPr>
        </p:nvSpPr>
        <p:spPr/>
        <p:txBody>
          <a:bodyPr/>
          <a:lstStyle/>
          <a:p>
            <a:r>
              <a:rPr lang="en-US" dirty="0">
                <a:solidFill>
                  <a:schemeClr val="accent2"/>
                </a:solidFill>
              </a:rPr>
              <a:t>Methane </a:t>
            </a:r>
            <a:r>
              <a:rPr lang="mr-IN" dirty="0">
                <a:solidFill>
                  <a:schemeClr val="accent2"/>
                </a:solidFill>
              </a:rPr>
              <a:t>–</a:t>
            </a:r>
            <a:r>
              <a:rPr lang="en-US" dirty="0">
                <a:solidFill>
                  <a:schemeClr val="accent2"/>
                </a:solidFill>
              </a:rPr>
              <a:t> How Bad Is It?</a:t>
            </a:r>
          </a:p>
        </p:txBody>
      </p:sp>
      <p:sp>
        <p:nvSpPr>
          <p:cNvPr id="4" name="TextBox 3"/>
          <p:cNvSpPr txBox="1"/>
          <p:nvPr/>
        </p:nvSpPr>
        <p:spPr>
          <a:xfrm>
            <a:off x="350690" y="6055985"/>
            <a:ext cx="8539771" cy="646331"/>
          </a:xfrm>
          <a:prstGeom prst="rect">
            <a:avLst/>
          </a:prstGeom>
          <a:noFill/>
        </p:spPr>
        <p:txBody>
          <a:bodyPr wrap="square" rtlCol="0">
            <a:spAutoFit/>
          </a:bodyPr>
          <a:lstStyle/>
          <a:p>
            <a:pPr algn="ctr"/>
            <a:r>
              <a:rPr lang="en-US" dirty="0"/>
              <a:t>WARNING:  This presentation includes mathematical calculations.  You will be alerted before this is discussed, as you may wish to cover your eyes and ears.</a:t>
            </a:r>
          </a:p>
        </p:txBody>
      </p:sp>
    </p:spTree>
    <p:extLst>
      <p:ext uri="{BB962C8B-B14F-4D97-AF65-F5344CB8AC3E}">
        <p14:creationId xmlns:p14="http://schemas.microsoft.com/office/powerpoint/2010/main" val="33656131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 of Methane Leakage</a:t>
            </a:r>
          </a:p>
        </p:txBody>
      </p:sp>
      <p:sp>
        <p:nvSpPr>
          <p:cNvPr id="3" name="Content Placeholder 2"/>
          <p:cNvSpPr>
            <a:spLocks noGrp="1"/>
          </p:cNvSpPr>
          <p:nvPr>
            <p:ph idx="1"/>
          </p:nvPr>
        </p:nvSpPr>
        <p:spPr>
          <a:xfrm>
            <a:off x="457200" y="1410660"/>
            <a:ext cx="8229600" cy="4525963"/>
          </a:xfrm>
        </p:spPr>
        <p:txBody>
          <a:bodyPr>
            <a:normAutofit fontScale="85000" lnSpcReduction="20000"/>
          </a:bodyPr>
          <a:lstStyle/>
          <a:p>
            <a:r>
              <a:rPr lang="en-US" dirty="0"/>
              <a:t>A 2011 Cornell University study, comparing GHG potency, showed that “</a:t>
            </a:r>
            <a:r>
              <a:rPr lang="en-US" b="1" dirty="0"/>
              <a:t>shale (fracked) gas is worse than conventional gas, is worse than coal and worse than oil</a:t>
            </a:r>
            <a:r>
              <a:rPr lang="en-US" dirty="0"/>
              <a:t>.”*</a:t>
            </a:r>
          </a:p>
          <a:p>
            <a:r>
              <a:rPr lang="en-US" dirty="0"/>
              <a:t>Analysts at PSE Healthy Energy estimate that a threshold for methane leakage used in power production is </a:t>
            </a:r>
            <a:r>
              <a:rPr lang="en-US" dirty="0">
                <a:solidFill>
                  <a:srgbClr val="FF0000"/>
                </a:solidFill>
              </a:rPr>
              <a:t>2.8</a:t>
            </a:r>
            <a:r>
              <a:rPr lang="en-US" dirty="0"/>
              <a:t> percent of production. </a:t>
            </a:r>
            <a:r>
              <a:rPr lang="en-US" dirty="0">
                <a:solidFill>
                  <a:srgbClr val="FF0000"/>
                </a:solidFill>
              </a:rPr>
              <a:t>At leakage rates above this level, the GHG emissions per unit of electricity produced from a gas plant are greater than that of a coal plant.</a:t>
            </a:r>
          </a:p>
          <a:p>
            <a:r>
              <a:rPr lang="en-US" dirty="0"/>
              <a:t>Every study of methane leakage from all sources invariably finds higher than expected volumes.</a:t>
            </a:r>
          </a:p>
          <a:p>
            <a:endParaRPr lang="en-US" dirty="0">
              <a:solidFill>
                <a:srgbClr val="FF0000"/>
              </a:solidFill>
            </a:endParaRPr>
          </a:p>
        </p:txBody>
      </p:sp>
      <p:sp>
        <p:nvSpPr>
          <p:cNvPr id="4" name="TextBox 3"/>
          <p:cNvSpPr txBox="1"/>
          <p:nvPr/>
        </p:nvSpPr>
        <p:spPr>
          <a:xfrm>
            <a:off x="530774" y="6126163"/>
            <a:ext cx="8156026" cy="646331"/>
          </a:xfrm>
          <a:prstGeom prst="rect">
            <a:avLst/>
          </a:prstGeom>
          <a:noFill/>
        </p:spPr>
        <p:txBody>
          <a:bodyPr wrap="square" rtlCol="0">
            <a:spAutoFit/>
          </a:bodyPr>
          <a:lstStyle/>
          <a:p>
            <a:r>
              <a:rPr lang="en-US" dirty="0"/>
              <a:t>*Robert </a:t>
            </a:r>
            <a:r>
              <a:rPr lang="en-US" dirty="0" err="1"/>
              <a:t>Howarth</a:t>
            </a:r>
            <a:r>
              <a:rPr lang="en-US" dirty="0"/>
              <a:t>, Cornell Chronicle - https://</a:t>
            </a:r>
            <a:r>
              <a:rPr lang="en-US" dirty="0" err="1"/>
              <a:t>news.cornell.edu</a:t>
            </a:r>
            <a:r>
              <a:rPr lang="en-US" dirty="0"/>
              <a:t>/stories/2011/04/fracking-leaks-may-make-gas-dirtier-coal</a:t>
            </a:r>
          </a:p>
        </p:txBody>
      </p:sp>
    </p:spTree>
    <p:extLst>
      <p:ext uri="{BB962C8B-B14F-4D97-AF65-F5344CB8AC3E}">
        <p14:creationId xmlns:p14="http://schemas.microsoft.com/office/powerpoint/2010/main" val="9764624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 of Focusing on Methane</a:t>
            </a:r>
          </a:p>
        </p:txBody>
      </p:sp>
      <p:sp>
        <p:nvSpPr>
          <p:cNvPr id="3" name="Content Placeholder 2"/>
          <p:cNvSpPr>
            <a:spLocks noGrp="1"/>
          </p:cNvSpPr>
          <p:nvPr>
            <p:ph idx="1"/>
          </p:nvPr>
        </p:nvSpPr>
        <p:spPr/>
        <p:txBody>
          <a:bodyPr>
            <a:normAutofit fontScale="70000" lnSpcReduction="20000"/>
          </a:bodyPr>
          <a:lstStyle/>
          <a:p>
            <a:r>
              <a:rPr lang="en-US" dirty="0"/>
              <a:t>High GWP and short lifetime means effective control can affect rate of global warming more than control of CO2 or N2O</a:t>
            </a:r>
          </a:p>
          <a:p>
            <a:pPr lvl="1"/>
            <a:r>
              <a:rPr lang="en-US" dirty="0"/>
              <a:t>86 times more effective than removing CO2</a:t>
            </a:r>
          </a:p>
          <a:p>
            <a:endParaRPr lang="en-US" dirty="0"/>
          </a:p>
          <a:p>
            <a:r>
              <a:rPr lang="en-US" dirty="0"/>
              <a:t>2018 IPCC Report:</a:t>
            </a:r>
          </a:p>
          <a:p>
            <a:pPr lvl="1"/>
            <a:r>
              <a:rPr lang="en-US" dirty="0"/>
              <a:t>Cutting methane, black carbon, and other ‘super-pollutants’ vastly increases the chances of staying below 1.5 °C.</a:t>
            </a:r>
          </a:p>
          <a:p>
            <a:pPr lvl="1"/>
            <a:r>
              <a:rPr lang="en-US" dirty="0"/>
              <a:t>The likelihood that we will reach the 1.5 °C warming threshold is </a:t>
            </a:r>
            <a:r>
              <a:rPr lang="en-US" b="1" dirty="0"/>
              <a:t>highly dependent upon the emission pathways of non-CO2 climate pollutants, such as methane</a:t>
            </a:r>
            <a:r>
              <a:rPr lang="en-US" dirty="0"/>
              <a:t> and black carbon. If the emissions of non-CO2 pollutants are not curbed, there is a 66% likelihood of surpassing the 1.5 °C threshold, regardless of reductions to carbon dioxide.</a:t>
            </a:r>
          </a:p>
          <a:p>
            <a:endParaRPr lang="en-US" dirty="0"/>
          </a:p>
          <a:p>
            <a:r>
              <a:rPr lang="en-US" dirty="0"/>
              <a:t>Proposed EPA rule to cut methane by 30%</a:t>
            </a:r>
          </a:p>
        </p:txBody>
      </p:sp>
    </p:spTree>
    <p:extLst>
      <p:ext uri="{BB962C8B-B14F-4D97-AF65-F5344CB8AC3E}">
        <p14:creationId xmlns:p14="http://schemas.microsoft.com/office/powerpoint/2010/main" val="76826730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Effect of Focusing on Methane</a:t>
            </a:r>
          </a:p>
        </p:txBody>
      </p:sp>
      <p:sp>
        <p:nvSpPr>
          <p:cNvPr id="3" name="Content Placeholder 2"/>
          <p:cNvSpPr>
            <a:spLocks noGrp="1"/>
          </p:cNvSpPr>
          <p:nvPr>
            <p:ph idx="1"/>
          </p:nvPr>
        </p:nvSpPr>
        <p:spPr>
          <a:xfrm>
            <a:off x="457200" y="1600200"/>
            <a:ext cx="8229600" cy="3185829"/>
          </a:xfrm>
        </p:spPr>
        <p:txBody>
          <a:bodyPr>
            <a:normAutofit lnSpcReduction="10000"/>
          </a:bodyPr>
          <a:lstStyle/>
          <a:p>
            <a:r>
              <a:rPr lang="en-US" dirty="0"/>
              <a:t>IEA* October 2021 Report:</a:t>
            </a:r>
          </a:p>
          <a:p>
            <a:pPr lvl="1"/>
            <a:r>
              <a:rPr lang="en-US" dirty="0"/>
              <a:t>Tackling methane emissions from fossil fuel operations represents one of the </a:t>
            </a:r>
            <a:r>
              <a:rPr lang="en-US" b="1" dirty="0"/>
              <a:t>best near-term opportunities for limiting the worse effects of climate change</a:t>
            </a:r>
            <a:r>
              <a:rPr lang="en-US" dirty="0"/>
              <a:t> because of its short-lived nature in the atmosphere and the large scope for cost-effective abatement.</a:t>
            </a:r>
          </a:p>
        </p:txBody>
      </p:sp>
      <p:sp>
        <p:nvSpPr>
          <p:cNvPr id="4" name="TextBox 3"/>
          <p:cNvSpPr txBox="1"/>
          <p:nvPr/>
        </p:nvSpPr>
        <p:spPr>
          <a:xfrm>
            <a:off x="540251" y="5288325"/>
            <a:ext cx="7610917" cy="646331"/>
          </a:xfrm>
          <a:prstGeom prst="rect">
            <a:avLst/>
          </a:prstGeom>
          <a:noFill/>
        </p:spPr>
        <p:txBody>
          <a:bodyPr wrap="square" rtlCol="0">
            <a:spAutoFit/>
          </a:bodyPr>
          <a:lstStyle/>
          <a:p>
            <a:r>
              <a:rPr lang="en-US" dirty="0"/>
              <a:t>*International Energy Agency - Curtailing Methane Emissions from Fossil Fuel Operations - Pathways to a 75% cut by 2030</a:t>
            </a:r>
          </a:p>
        </p:txBody>
      </p:sp>
    </p:spTree>
    <p:extLst>
      <p:ext uri="{BB962C8B-B14F-4D97-AF65-F5344CB8AC3E}">
        <p14:creationId xmlns:p14="http://schemas.microsoft.com/office/powerpoint/2010/main" val="11226228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Health Effects of Methane</a:t>
            </a:r>
          </a:p>
        </p:txBody>
      </p:sp>
      <p:sp>
        <p:nvSpPr>
          <p:cNvPr id="3" name="Content Placeholder 2"/>
          <p:cNvSpPr>
            <a:spLocks noGrp="1"/>
          </p:cNvSpPr>
          <p:nvPr>
            <p:ph idx="1"/>
          </p:nvPr>
        </p:nvSpPr>
        <p:spPr/>
        <p:txBody>
          <a:bodyPr/>
          <a:lstStyle/>
          <a:p>
            <a:pPr marL="0" indent="0">
              <a:buNone/>
            </a:pPr>
            <a:r>
              <a:rPr lang="en-US" dirty="0"/>
              <a:t>High levels of methane can reduce the amount of oxygen breathed from the air. This can result in mood changes, slurred speech, vision problems, memory loss, nausea, vomiting, facial flushing and headache. In severe cases, there may be changes in breathing and heart rate, balance problems, numbness, and unconsciousness.</a:t>
            </a:r>
          </a:p>
        </p:txBody>
      </p:sp>
    </p:spTree>
    <p:extLst>
      <p:ext uri="{BB962C8B-B14F-4D97-AF65-F5344CB8AC3E}">
        <p14:creationId xmlns:p14="http://schemas.microsoft.com/office/powerpoint/2010/main" val="42017856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Health Effects From Burning Methane</a:t>
            </a:r>
          </a:p>
        </p:txBody>
      </p:sp>
      <p:sp>
        <p:nvSpPr>
          <p:cNvPr id="3" name="Content Placeholder 2"/>
          <p:cNvSpPr>
            <a:spLocks noGrp="1"/>
          </p:cNvSpPr>
          <p:nvPr>
            <p:ph idx="1"/>
          </p:nvPr>
        </p:nvSpPr>
        <p:spPr/>
        <p:txBody>
          <a:bodyPr>
            <a:normAutofit fontScale="92500"/>
          </a:bodyPr>
          <a:lstStyle/>
          <a:p>
            <a:r>
              <a:rPr lang="en-US" dirty="0"/>
              <a:t>New Jersey health burden from outdoor air pollution directly related to </a:t>
            </a:r>
            <a:r>
              <a:rPr lang="en-US" b="1" dirty="0"/>
              <a:t>combustion of fossil fuels in buildings</a:t>
            </a:r>
            <a:r>
              <a:rPr lang="en-US" dirty="0"/>
              <a:t> over 250 premature deaths and $2.8 billion in health impacts annually*</a:t>
            </a:r>
          </a:p>
          <a:p>
            <a:pPr lvl="1"/>
            <a:r>
              <a:rPr lang="en-US" sz="2200" dirty="0"/>
              <a:t>Nitrogen dioxide and carbon monoxide from methane combustion</a:t>
            </a:r>
          </a:p>
          <a:p>
            <a:pPr lvl="1"/>
            <a:r>
              <a:rPr lang="en-US" sz="2200" dirty="0"/>
              <a:t>A 2022 Stanford study found significant methane emissions even when gas stoves were turned off</a:t>
            </a:r>
          </a:p>
          <a:p>
            <a:r>
              <a:rPr lang="en-US" dirty="0"/>
              <a:t>Children in homes with gas stoves have a 42% higher likelihood of asthma incidents*</a:t>
            </a:r>
          </a:p>
        </p:txBody>
      </p:sp>
      <p:sp>
        <p:nvSpPr>
          <p:cNvPr id="4" name="TextBox 3"/>
          <p:cNvSpPr txBox="1"/>
          <p:nvPr/>
        </p:nvSpPr>
        <p:spPr>
          <a:xfrm>
            <a:off x="341212" y="6359258"/>
            <a:ext cx="8274384" cy="369332"/>
          </a:xfrm>
          <a:prstGeom prst="rect">
            <a:avLst/>
          </a:prstGeom>
          <a:noFill/>
        </p:spPr>
        <p:txBody>
          <a:bodyPr wrap="square" rtlCol="0">
            <a:spAutoFit/>
          </a:bodyPr>
          <a:lstStyle/>
          <a:p>
            <a:r>
              <a:rPr lang="en-US" dirty="0"/>
              <a:t>*Acadia 2022 Report </a:t>
            </a:r>
            <a:r>
              <a:rPr lang="mr-IN" dirty="0"/>
              <a:t>–</a:t>
            </a:r>
            <a:r>
              <a:rPr lang="en-US" dirty="0"/>
              <a:t> The Future is Electric</a:t>
            </a:r>
          </a:p>
        </p:txBody>
      </p:sp>
    </p:spTree>
    <p:extLst>
      <p:ext uri="{BB962C8B-B14F-4D97-AF65-F5344CB8AC3E}">
        <p14:creationId xmlns:p14="http://schemas.microsoft.com/office/powerpoint/2010/main" val="30880208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Greenhouse Gases (GHGs)</a:t>
            </a:r>
          </a:p>
        </p:txBody>
      </p:sp>
      <p:sp>
        <p:nvSpPr>
          <p:cNvPr id="3" name="Content Placeholder 2"/>
          <p:cNvSpPr>
            <a:spLocks noGrp="1"/>
          </p:cNvSpPr>
          <p:nvPr>
            <p:ph idx="1"/>
          </p:nvPr>
        </p:nvSpPr>
        <p:spPr/>
        <p:txBody>
          <a:bodyPr/>
          <a:lstStyle/>
          <a:p>
            <a:r>
              <a:rPr lang="en-US" dirty="0"/>
              <a:t>CO2</a:t>
            </a:r>
          </a:p>
          <a:p>
            <a:r>
              <a:rPr lang="en-US" dirty="0"/>
              <a:t>Methane (CH4)</a:t>
            </a:r>
          </a:p>
          <a:p>
            <a:r>
              <a:rPr lang="en-US" dirty="0"/>
              <a:t>Nitrous Oxides (NO2)</a:t>
            </a:r>
          </a:p>
          <a:p>
            <a:r>
              <a:rPr lang="en-US" dirty="0"/>
              <a:t>Fluorinated Gases*</a:t>
            </a:r>
          </a:p>
          <a:p>
            <a:r>
              <a:rPr lang="en-US" dirty="0"/>
              <a:t>Black Carbon (soot)**</a:t>
            </a:r>
          </a:p>
          <a:p>
            <a:r>
              <a:rPr lang="en-US" dirty="0"/>
              <a:t>Water Vapor</a:t>
            </a:r>
          </a:p>
          <a:p>
            <a:endParaRPr lang="en-US" dirty="0"/>
          </a:p>
          <a:p>
            <a:endParaRPr lang="en-US" dirty="0"/>
          </a:p>
          <a:p>
            <a:endParaRPr lang="en-US" dirty="0"/>
          </a:p>
          <a:p>
            <a:endParaRPr lang="en-US" dirty="0"/>
          </a:p>
        </p:txBody>
      </p:sp>
      <p:sp>
        <p:nvSpPr>
          <p:cNvPr id="4" name="TextBox 3"/>
          <p:cNvSpPr txBox="1"/>
          <p:nvPr/>
        </p:nvSpPr>
        <p:spPr>
          <a:xfrm>
            <a:off x="457200" y="5506302"/>
            <a:ext cx="8229600" cy="1200329"/>
          </a:xfrm>
          <a:prstGeom prst="rect">
            <a:avLst/>
          </a:prstGeom>
          <a:noFill/>
        </p:spPr>
        <p:txBody>
          <a:bodyPr wrap="square" rtlCol="0">
            <a:spAutoFit/>
          </a:bodyPr>
          <a:lstStyle/>
          <a:p>
            <a:r>
              <a:rPr lang="en-US" dirty="0"/>
              <a:t>*</a:t>
            </a:r>
            <a:r>
              <a:rPr lang="en-US" dirty="0" err="1"/>
              <a:t>Hydrofluorocarbons</a:t>
            </a:r>
            <a:r>
              <a:rPr lang="en-US" dirty="0"/>
              <a:t>, </a:t>
            </a:r>
            <a:r>
              <a:rPr lang="en-US" dirty="0" err="1"/>
              <a:t>perfluorocarbons</a:t>
            </a:r>
            <a:r>
              <a:rPr lang="en-US" dirty="0"/>
              <a:t>, sulfur hexafluoride, and nitrogen </a:t>
            </a:r>
            <a:r>
              <a:rPr lang="en-US" dirty="0" err="1"/>
              <a:t>trifluoride</a:t>
            </a:r>
            <a:r>
              <a:rPr lang="en-US" dirty="0"/>
              <a:t> are synthetic, powerful greenhouse gases that are emitted from a variety of household, commercial, and industrial applications and processes.</a:t>
            </a:r>
          </a:p>
          <a:p>
            <a:r>
              <a:rPr lang="en-US" dirty="0"/>
              <a:t>**Climate forcer, not a gas</a:t>
            </a:r>
          </a:p>
        </p:txBody>
      </p:sp>
    </p:spTree>
    <p:extLst>
      <p:ext uri="{BB962C8B-B14F-4D97-AF65-F5344CB8AC3E}">
        <p14:creationId xmlns:p14="http://schemas.microsoft.com/office/powerpoint/2010/main" val="3638340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Volume of GHGs</a:t>
            </a:r>
          </a:p>
        </p:txBody>
      </p:sp>
      <p:pic>
        <p:nvPicPr>
          <p:cNvPr id="3" name="Picture 2"/>
          <p:cNvPicPr>
            <a:picLocks noChangeAspect="1"/>
          </p:cNvPicPr>
          <p:nvPr/>
        </p:nvPicPr>
        <p:blipFill>
          <a:blip r:embed="rId2"/>
          <a:stretch>
            <a:fillRect/>
          </a:stretch>
        </p:blipFill>
        <p:spPr>
          <a:xfrm>
            <a:off x="1762921" y="1171232"/>
            <a:ext cx="5034032" cy="5521703"/>
          </a:xfrm>
          <a:prstGeom prst="rect">
            <a:avLst/>
          </a:prstGeom>
        </p:spPr>
      </p:pic>
      <p:sp>
        <p:nvSpPr>
          <p:cNvPr id="4" name="TextBox 3"/>
          <p:cNvSpPr txBox="1"/>
          <p:nvPr/>
        </p:nvSpPr>
        <p:spPr>
          <a:xfrm>
            <a:off x="6779094" y="2795799"/>
            <a:ext cx="1997629" cy="2031325"/>
          </a:xfrm>
          <a:prstGeom prst="rect">
            <a:avLst/>
          </a:prstGeom>
          <a:noFill/>
        </p:spPr>
        <p:txBody>
          <a:bodyPr wrap="square" rtlCol="0">
            <a:spAutoFit/>
          </a:bodyPr>
          <a:lstStyle/>
          <a:p>
            <a:r>
              <a:rPr lang="en-US" dirty="0"/>
              <a:t>Total U.S. Emissions in 2020 = 5,981 </a:t>
            </a:r>
            <a:r>
              <a:rPr lang="en-US" u="sng" dirty="0"/>
              <a:t>Million Metric Tons of CO2 </a:t>
            </a:r>
            <a:r>
              <a:rPr lang="en-US" u="sng" dirty="0">
                <a:solidFill>
                  <a:srgbClr val="FF0000"/>
                </a:solidFill>
              </a:rPr>
              <a:t>equivalent</a:t>
            </a:r>
            <a:r>
              <a:rPr lang="en-US" u="sng" dirty="0"/>
              <a:t> (excludes land sector*). </a:t>
            </a:r>
            <a:endParaRPr lang="en-US" dirty="0"/>
          </a:p>
        </p:txBody>
      </p:sp>
      <p:sp>
        <p:nvSpPr>
          <p:cNvPr id="5" name="TextBox 4"/>
          <p:cNvSpPr txBox="1"/>
          <p:nvPr/>
        </p:nvSpPr>
        <p:spPr>
          <a:xfrm>
            <a:off x="6663107" y="5572644"/>
            <a:ext cx="2379003" cy="738664"/>
          </a:xfrm>
          <a:prstGeom prst="rect">
            <a:avLst/>
          </a:prstGeom>
          <a:noFill/>
        </p:spPr>
        <p:txBody>
          <a:bodyPr wrap="square" rtlCol="0">
            <a:spAutoFit/>
          </a:bodyPr>
          <a:lstStyle/>
          <a:p>
            <a:r>
              <a:rPr lang="en-US" sz="1400" dirty="0"/>
              <a:t>*Excludes the effect of carbon sequestration from plants and trees</a:t>
            </a:r>
          </a:p>
        </p:txBody>
      </p:sp>
    </p:spTree>
    <p:extLst>
      <p:ext uri="{BB962C8B-B14F-4D97-AF65-F5344CB8AC3E}">
        <p14:creationId xmlns:p14="http://schemas.microsoft.com/office/powerpoint/2010/main" val="21050771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NOAA GHG Index</a:t>
            </a:r>
          </a:p>
        </p:txBody>
      </p:sp>
      <p:pic>
        <p:nvPicPr>
          <p:cNvPr id="3" name="Picture 2"/>
          <p:cNvPicPr>
            <a:picLocks noChangeAspect="1"/>
          </p:cNvPicPr>
          <p:nvPr/>
        </p:nvPicPr>
        <p:blipFill>
          <a:blip r:embed="rId2"/>
          <a:stretch>
            <a:fillRect/>
          </a:stretch>
        </p:blipFill>
        <p:spPr>
          <a:xfrm>
            <a:off x="597117" y="1317343"/>
            <a:ext cx="8109131" cy="5406087"/>
          </a:xfrm>
          <a:prstGeom prst="rect">
            <a:avLst/>
          </a:prstGeom>
        </p:spPr>
      </p:pic>
    </p:spTree>
    <p:extLst>
      <p:ext uri="{BB962C8B-B14F-4D97-AF65-F5344CB8AC3E}">
        <p14:creationId xmlns:p14="http://schemas.microsoft.com/office/powerpoint/2010/main" val="436196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Three Major Differentiators</a:t>
            </a:r>
          </a:p>
        </p:txBody>
      </p:sp>
      <p:sp>
        <p:nvSpPr>
          <p:cNvPr id="3" name="Content Placeholder 2"/>
          <p:cNvSpPr>
            <a:spLocks noGrp="1"/>
          </p:cNvSpPr>
          <p:nvPr>
            <p:ph idx="1"/>
          </p:nvPr>
        </p:nvSpPr>
        <p:spPr>
          <a:xfrm>
            <a:off x="457199" y="1417638"/>
            <a:ext cx="8229600" cy="4525963"/>
          </a:xfrm>
        </p:spPr>
        <p:txBody>
          <a:bodyPr>
            <a:normAutofit fontScale="85000" lnSpcReduction="20000"/>
          </a:bodyPr>
          <a:lstStyle/>
          <a:p>
            <a:r>
              <a:rPr lang="en-US" dirty="0"/>
              <a:t>Lifetime in atmosphere</a:t>
            </a:r>
          </a:p>
          <a:p>
            <a:pPr lvl="1"/>
            <a:r>
              <a:rPr lang="en-US" sz="2000" dirty="0"/>
              <a:t>Days, weeks, years, centuries</a:t>
            </a:r>
          </a:p>
          <a:p>
            <a:pPr lvl="1"/>
            <a:r>
              <a:rPr lang="en-US" sz="2000" dirty="0"/>
              <a:t>Decays* or is absorbed into ocean or plants</a:t>
            </a:r>
          </a:p>
          <a:p>
            <a:endParaRPr lang="en-US" dirty="0"/>
          </a:p>
          <a:p>
            <a:r>
              <a:rPr lang="en-US" dirty="0"/>
              <a:t>Global Warming Potential (GWP)</a:t>
            </a:r>
          </a:p>
          <a:p>
            <a:pPr lvl="1"/>
            <a:r>
              <a:rPr lang="en-US" sz="2000" dirty="0"/>
              <a:t>The Global Warming Potential (GWP) was developed to allow comparisons of the global warming impacts of different gases. Specifically, it is a measure of how much energy the emissions of 1 ton of a gas will absorb over a given period of time, relative to the emissions of 1 ton of carbon dioxide (CO2).</a:t>
            </a:r>
          </a:p>
          <a:p>
            <a:pPr lvl="1"/>
            <a:r>
              <a:rPr lang="en-US" sz="2000" dirty="0"/>
              <a:t>GWP is a number (e.g., a value of 10 means the gas is 10 times more potent than CO2)</a:t>
            </a:r>
          </a:p>
          <a:p>
            <a:pPr lvl="1"/>
            <a:endParaRPr lang="en-US" sz="2000" dirty="0"/>
          </a:p>
          <a:p>
            <a:r>
              <a:rPr lang="en-US" dirty="0"/>
              <a:t>Volume</a:t>
            </a:r>
          </a:p>
          <a:p>
            <a:pPr lvl="1"/>
            <a:r>
              <a:rPr lang="en-US" sz="2000" dirty="0"/>
              <a:t>Parts per million</a:t>
            </a:r>
          </a:p>
          <a:p>
            <a:pPr lvl="1"/>
            <a:r>
              <a:rPr lang="en-US" sz="2000" dirty="0"/>
              <a:t>Metric tons** (2,204.6 </a:t>
            </a:r>
            <a:r>
              <a:rPr lang="en-US" sz="2000" dirty="0" err="1"/>
              <a:t>lbs</a:t>
            </a:r>
            <a:r>
              <a:rPr lang="en-US" sz="2000" dirty="0"/>
              <a:t>)</a:t>
            </a:r>
          </a:p>
        </p:txBody>
      </p:sp>
      <p:sp>
        <p:nvSpPr>
          <p:cNvPr id="4" name="TextBox 3"/>
          <p:cNvSpPr txBox="1"/>
          <p:nvPr/>
        </p:nvSpPr>
        <p:spPr>
          <a:xfrm>
            <a:off x="457200" y="6013483"/>
            <a:ext cx="6442859" cy="646331"/>
          </a:xfrm>
          <a:prstGeom prst="rect">
            <a:avLst/>
          </a:prstGeom>
          <a:noFill/>
        </p:spPr>
        <p:txBody>
          <a:bodyPr wrap="square" rtlCol="0">
            <a:spAutoFit/>
          </a:bodyPr>
          <a:lstStyle/>
          <a:p>
            <a:r>
              <a:rPr lang="en-US" dirty="0"/>
              <a:t>*Methane combines with ozone to decay into CO2 and water</a:t>
            </a:r>
          </a:p>
          <a:p>
            <a:r>
              <a:rPr lang="en-US" dirty="0"/>
              <a:t>**Also written as ‘</a:t>
            </a:r>
            <a:r>
              <a:rPr lang="en-US" dirty="0" err="1"/>
              <a:t>tonnes</a:t>
            </a:r>
            <a:r>
              <a:rPr lang="en-US" dirty="0"/>
              <a:t>’</a:t>
            </a:r>
          </a:p>
        </p:txBody>
      </p:sp>
    </p:spTree>
    <p:extLst>
      <p:ext uri="{BB962C8B-B14F-4D97-AF65-F5344CB8AC3E}">
        <p14:creationId xmlns:p14="http://schemas.microsoft.com/office/powerpoint/2010/main" val="225694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GHGs - Lifetimes and GWPs</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757733442"/>
              </p:ext>
            </p:extLst>
          </p:nvPr>
        </p:nvGraphicFramePr>
        <p:xfrm>
          <a:off x="352941" y="1417638"/>
          <a:ext cx="8229600" cy="4211320"/>
        </p:xfrm>
        <a:graphic>
          <a:graphicData uri="http://schemas.openxmlformats.org/drawingml/2006/table">
            <a:tbl>
              <a:tblPr firstRow="1" bandRow="1">
                <a:tableStyleId>{5C22544A-7EE6-4342-B048-85BDC9FD1C3A}</a:tableStyleId>
              </a:tblPr>
              <a:tblGrid>
                <a:gridCol w="2743200">
                  <a:extLst>
                    <a:ext uri="{9D8B030D-6E8A-4147-A177-3AD203B41FA5}">
                      <a16:colId xmlns:a16="http://schemas.microsoft.com/office/drawing/2014/main" val="20000"/>
                    </a:ext>
                  </a:extLst>
                </a:gridCol>
                <a:gridCol w="2581243">
                  <a:extLst>
                    <a:ext uri="{9D8B030D-6E8A-4147-A177-3AD203B41FA5}">
                      <a16:colId xmlns:a16="http://schemas.microsoft.com/office/drawing/2014/main" val="20001"/>
                    </a:ext>
                  </a:extLst>
                </a:gridCol>
                <a:gridCol w="2905157">
                  <a:extLst>
                    <a:ext uri="{9D8B030D-6E8A-4147-A177-3AD203B41FA5}">
                      <a16:colId xmlns:a16="http://schemas.microsoft.com/office/drawing/2014/main" val="20002"/>
                    </a:ext>
                  </a:extLst>
                </a:gridCol>
              </a:tblGrid>
              <a:tr h="370840">
                <a:tc>
                  <a:txBody>
                    <a:bodyPr/>
                    <a:lstStyle/>
                    <a:p>
                      <a:pPr algn="ctr"/>
                      <a:r>
                        <a:rPr lang="en-US" dirty="0"/>
                        <a:t>GHG</a:t>
                      </a:r>
                    </a:p>
                  </a:txBody>
                  <a:tcPr/>
                </a:tc>
                <a:tc>
                  <a:txBody>
                    <a:bodyPr/>
                    <a:lstStyle/>
                    <a:p>
                      <a:pPr algn="ctr"/>
                      <a:r>
                        <a:rPr lang="en-US" dirty="0"/>
                        <a:t>Lifetime</a:t>
                      </a:r>
                    </a:p>
                  </a:txBody>
                  <a:tcPr/>
                </a:tc>
                <a:tc>
                  <a:txBody>
                    <a:bodyPr/>
                    <a:lstStyle/>
                    <a:p>
                      <a:pPr algn="ctr"/>
                      <a:r>
                        <a:rPr lang="en-US" dirty="0"/>
                        <a:t>GWP</a:t>
                      </a:r>
                    </a:p>
                  </a:txBody>
                  <a:tcPr/>
                </a:tc>
                <a:extLst>
                  <a:ext uri="{0D108BD9-81ED-4DB2-BD59-A6C34878D82A}">
                    <a16:rowId xmlns:a16="http://schemas.microsoft.com/office/drawing/2014/main" val="10000"/>
                  </a:ext>
                </a:extLst>
              </a:tr>
              <a:tr h="370840">
                <a:tc>
                  <a:txBody>
                    <a:bodyPr/>
                    <a:lstStyle/>
                    <a:p>
                      <a:r>
                        <a:rPr lang="en-US" dirty="0"/>
                        <a:t>CO2</a:t>
                      </a:r>
                    </a:p>
                  </a:txBody>
                  <a:tcPr/>
                </a:tc>
                <a:tc>
                  <a:txBody>
                    <a:bodyPr/>
                    <a:lstStyle/>
                    <a:p>
                      <a:r>
                        <a:rPr lang="en-US" dirty="0"/>
                        <a:t>100’s of years (~25% forever)</a:t>
                      </a:r>
                    </a:p>
                  </a:txBody>
                  <a:tcPr/>
                </a:tc>
                <a:tc>
                  <a:txBody>
                    <a:bodyPr/>
                    <a:lstStyle/>
                    <a:p>
                      <a:r>
                        <a:rPr lang="en-US" dirty="0"/>
                        <a:t>1</a:t>
                      </a:r>
                    </a:p>
                  </a:txBody>
                  <a:tcPr/>
                </a:tc>
                <a:extLst>
                  <a:ext uri="{0D108BD9-81ED-4DB2-BD59-A6C34878D82A}">
                    <a16:rowId xmlns:a16="http://schemas.microsoft.com/office/drawing/2014/main" val="10001"/>
                  </a:ext>
                </a:extLst>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CH4 (Methane)</a:t>
                      </a:r>
                    </a:p>
                  </a:txBody>
                  <a:tcPr/>
                </a:tc>
                <a:tc>
                  <a:txBody>
                    <a:bodyPr/>
                    <a:lstStyle/>
                    <a:p>
                      <a:r>
                        <a:rPr lang="en-US" dirty="0"/>
                        <a:t>8 - 12 years</a:t>
                      </a:r>
                    </a:p>
                  </a:txBody>
                  <a:tcPr/>
                </a:tc>
                <a:tc>
                  <a:txBody>
                    <a:bodyPr/>
                    <a:lstStyle/>
                    <a:p>
                      <a:r>
                        <a:rPr lang="en-US" dirty="0"/>
                        <a:t>104 (10-year), 86 (20-year), 25 (100-year)</a:t>
                      </a:r>
                    </a:p>
                  </a:txBody>
                  <a:tcPr/>
                </a:tc>
                <a:extLst>
                  <a:ext uri="{0D108BD9-81ED-4DB2-BD59-A6C34878D82A}">
                    <a16:rowId xmlns:a16="http://schemas.microsoft.com/office/drawing/2014/main" val="10002"/>
                  </a:ext>
                </a:extLst>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N</a:t>
                      </a:r>
                      <a:r>
                        <a:rPr lang="en-US" baseline="-25000" dirty="0"/>
                        <a:t>2</a:t>
                      </a:r>
                      <a:r>
                        <a:rPr lang="en-US" dirty="0"/>
                        <a:t>O (Nitrous</a:t>
                      </a:r>
                      <a:r>
                        <a:rPr lang="en-US" baseline="0" dirty="0"/>
                        <a:t> Oxides)</a:t>
                      </a:r>
                      <a:endParaRPr lang="en-US" dirty="0"/>
                    </a:p>
                  </a:txBody>
                  <a:tcPr/>
                </a:tc>
                <a:tc>
                  <a:txBody>
                    <a:bodyPr/>
                    <a:lstStyle/>
                    <a:p>
                      <a:r>
                        <a:rPr lang="en-US" dirty="0"/>
                        <a:t>~120 years</a:t>
                      </a:r>
                    </a:p>
                  </a:txBody>
                  <a:tcPr/>
                </a:tc>
                <a:tc>
                  <a:txBody>
                    <a:bodyPr/>
                    <a:lstStyle/>
                    <a:p>
                      <a:r>
                        <a:rPr lang="fi-FI" dirty="0"/>
                        <a:t>265–298 </a:t>
                      </a:r>
                    </a:p>
                    <a:p>
                      <a:endParaRPr lang="en-US" dirty="0"/>
                    </a:p>
                  </a:txBody>
                  <a:tcPr/>
                </a:tc>
                <a:extLst>
                  <a:ext uri="{0D108BD9-81ED-4DB2-BD59-A6C34878D82A}">
                    <a16:rowId xmlns:a16="http://schemas.microsoft.com/office/drawing/2014/main" val="10003"/>
                  </a:ext>
                </a:extLst>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Fluorinated Gases</a:t>
                      </a:r>
                    </a:p>
                  </a:txBody>
                  <a:tcPr/>
                </a:tc>
                <a:tc>
                  <a:txBody>
                    <a:bodyPr/>
                    <a:lstStyle/>
                    <a:p>
                      <a:r>
                        <a:rPr lang="en-US" dirty="0"/>
                        <a:t>13 to 50,000 years (varies by gas)*</a:t>
                      </a:r>
                    </a:p>
                  </a:txBody>
                  <a:tcPr/>
                </a:tc>
                <a:tc>
                  <a:txBody>
                    <a:bodyPr/>
                    <a:lstStyle/>
                    <a:p>
                      <a:r>
                        <a:rPr lang="en-US" dirty="0"/>
                        <a:t>6630–7350 (100-year)</a:t>
                      </a:r>
                    </a:p>
                    <a:p>
                      <a:r>
                        <a:rPr lang="en-US" dirty="0"/>
                        <a:t>4880–4950 (20-year)</a:t>
                      </a:r>
                    </a:p>
                  </a:txBody>
                  <a:tcPr/>
                </a:tc>
                <a:extLst>
                  <a:ext uri="{0D108BD9-81ED-4DB2-BD59-A6C34878D82A}">
                    <a16:rowId xmlns:a16="http://schemas.microsoft.com/office/drawing/2014/main" val="10004"/>
                  </a:ext>
                </a:extLst>
              </a:tr>
              <a:tr h="370840">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t>Black Carbon</a:t>
                      </a:r>
                    </a:p>
                  </a:txBody>
                  <a:tcPr/>
                </a:tc>
                <a:tc>
                  <a:txBody>
                    <a:bodyPr/>
                    <a:lstStyle/>
                    <a:p>
                      <a:r>
                        <a:rPr lang="en-US" dirty="0"/>
                        <a:t>Days to</a:t>
                      </a:r>
                      <a:r>
                        <a:rPr lang="en-US" baseline="0" dirty="0"/>
                        <a:t> weeks</a:t>
                      </a:r>
                      <a:endParaRPr lang="en-US" dirty="0"/>
                    </a:p>
                  </a:txBody>
                  <a:tcPr/>
                </a:tc>
                <a:tc>
                  <a:txBody>
                    <a:bodyPr/>
                    <a:lstStyle/>
                    <a:p>
                      <a:r>
                        <a:rPr lang="en-US" dirty="0"/>
                        <a:t>460 </a:t>
                      </a:r>
                      <a:r>
                        <a:rPr lang="mr-IN" dirty="0"/>
                        <a:t>–</a:t>
                      </a:r>
                      <a:r>
                        <a:rPr lang="en-US" dirty="0"/>
                        <a:t> 2,000</a:t>
                      </a:r>
                    </a:p>
                    <a:p>
                      <a:endParaRPr lang="en-US" dirty="0"/>
                    </a:p>
                  </a:txBody>
                  <a:tcPr/>
                </a:tc>
                <a:extLst>
                  <a:ext uri="{0D108BD9-81ED-4DB2-BD59-A6C34878D82A}">
                    <a16:rowId xmlns:a16="http://schemas.microsoft.com/office/drawing/2014/main" val="10005"/>
                  </a:ext>
                </a:extLst>
              </a:tr>
              <a:tr h="370840">
                <a:tc>
                  <a:txBody>
                    <a:bodyPr/>
                    <a:lstStyle/>
                    <a:p>
                      <a:r>
                        <a:rPr lang="en-US" dirty="0"/>
                        <a:t>Water vapor**</a:t>
                      </a:r>
                    </a:p>
                  </a:txBody>
                  <a:tcPr/>
                </a:tc>
                <a:tc>
                  <a:txBody>
                    <a:bodyPr/>
                    <a:lstStyle/>
                    <a:p>
                      <a:r>
                        <a:rPr lang="en-US" dirty="0"/>
                        <a:t>Days</a:t>
                      </a:r>
                      <a:r>
                        <a:rPr lang="en-US" baseline="0" dirty="0"/>
                        <a:t> to weeks</a:t>
                      </a:r>
                      <a:endParaRPr lang="en-US" dirty="0"/>
                    </a:p>
                  </a:txBody>
                  <a:tcPr/>
                </a:tc>
                <a:tc>
                  <a:txBody>
                    <a:bodyPr/>
                    <a:lstStyle/>
                    <a:p>
                      <a:r>
                        <a:rPr lang="en-US" dirty="0"/>
                        <a:t>.001 to .0005 (100-year)</a:t>
                      </a:r>
                    </a:p>
                    <a:p>
                      <a:endParaRPr lang="en-US" dirty="0"/>
                    </a:p>
                  </a:txBody>
                  <a:tcPr/>
                </a:tc>
                <a:extLst>
                  <a:ext uri="{0D108BD9-81ED-4DB2-BD59-A6C34878D82A}">
                    <a16:rowId xmlns:a16="http://schemas.microsoft.com/office/drawing/2014/main" val="10006"/>
                  </a:ext>
                </a:extLst>
              </a:tr>
            </a:tbl>
          </a:graphicData>
        </a:graphic>
      </p:graphicFrame>
      <p:sp>
        <p:nvSpPr>
          <p:cNvPr id="6" name="TextBox 5"/>
          <p:cNvSpPr txBox="1"/>
          <p:nvPr/>
        </p:nvSpPr>
        <p:spPr>
          <a:xfrm>
            <a:off x="352941" y="5675018"/>
            <a:ext cx="8613346" cy="738664"/>
          </a:xfrm>
          <a:prstGeom prst="rect">
            <a:avLst/>
          </a:prstGeom>
          <a:noFill/>
        </p:spPr>
        <p:txBody>
          <a:bodyPr wrap="square" rtlCol="0">
            <a:spAutoFit/>
          </a:bodyPr>
          <a:lstStyle/>
          <a:p>
            <a:r>
              <a:rPr lang="en-US" sz="1400" dirty="0"/>
              <a:t>*Carbon </a:t>
            </a:r>
            <a:r>
              <a:rPr lang="en-US" sz="1400" dirty="0" err="1"/>
              <a:t>Tetrafluoride</a:t>
            </a:r>
            <a:r>
              <a:rPr lang="en-US" sz="1400" dirty="0"/>
              <a:t> CF4) has a lifetime of 50,000 years and GWP of 11,200 (500-year), HFC-23 has a lifetime of 222 years and GWP of 14,800 (100-year).  Wikipedia </a:t>
            </a:r>
            <a:r>
              <a:rPr lang="mr-IN" sz="1400" dirty="0"/>
              <a:t>–</a:t>
            </a:r>
            <a:r>
              <a:rPr lang="en-US" sz="1400" dirty="0"/>
              <a:t> Global Warming Potential</a:t>
            </a:r>
          </a:p>
          <a:p>
            <a:r>
              <a:rPr lang="en-US" sz="1400" dirty="0"/>
              <a:t>**Accounts for abut 60% of climate change</a:t>
            </a:r>
          </a:p>
        </p:txBody>
      </p:sp>
    </p:spTree>
    <p:extLst>
      <p:ext uri="{BB962C8B-B14F-4D97-AF65-F5344CB8AC3E}">
        <p14:creationId xmlns:p14="http://schemas.microsoft.com/office/powerpoint/2010/main" val="10136954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Computation of CO2e</a:t>
            </a:r>
          </a:p>
        </p:txBody>
      </p:sp>
      <p:sp>
        <p:nvSpPr>
          <p:cNvPr id="3" name="Content Placeholder 2"/>
          <p:cNvSpPr>
            <a:spLocks noGrp="1"/>
          </p:cNvSpPr>
          <p:nvPr>
            <p:ph idx="1"/>
          </p:nvPr>
        </p:nvSpPr>
        <p:spPr/>
        <p:txBody>
          <a:bodyPr/>
          <a:lstStyle/>
          <a:p>
            <a:r>
              <a:rPr lang="en-US" dirty="0"/>
              <a:t>CO2 equivalent allows the impact of all GHGs to be measured on the same scale</a:t>
            </a:r>
          </a:p>
          <a:p>
            <a:r>
              <a:rPr lang="en-US" dirty="0"/>
              <a:t>CO2e enables computation of the total volume of GHGs.</a:t>
            </a:r>
          </a:p>
          <a:p>
            <a:r>
              <a:rPr lang="en-US" dirty="0"/>
              <a:t>Formula:  Tons of GHG x GWP = Tons of CO2e</a:t>
            </a:r>
          </a:p>
          <a:p>
            <a:r>
              <a:rPr lang="en-US" dirty="0"/>
              <a:t>Five tons of CO2 + three tons of methane =    5*1 + 3*86 = 263MMT (million metric tons) CO2e</a:t>
            </a:r>
          </a:p>
        </p:txBody>
      </p:sp>
    </p:spTree>
    <p:extLst>
      <p:ext uri="{BB962C8B-B14F-4D97-AF65-F5344CB8AC3E}">
        <p14:creationId xmlns:p14="http://schemas.microsoft.com/office/powerpoint/2010/main" val="13346690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Controversy over GWP of Methane</a:t>
            </a:r>
          </a:p>
        </p:txBody>
      </p:sp>
      <p:sp>
        <p:nvSpPr>
          <p:cNvPr id="3" name="Content Placeholder 2"/>
          <p:cNvSpPr>
            <a:spLocks noGrp="1"/>
          </p:cNvSpPr>
          <p:nvPr>
            <p:ph idx="1"/>
          </p:nvPr>
        </p:nvSpPr>
        <p:spPr/>
        <p:txBody>
          <a:bodyPr>
            <a:normAutofit fontScale="92500" lnSpcReduction="10000"/>
          </a:bodyPr>
          <a:lstStyle/>
          <a:p>
            <a:r>
              <a:rPr lang="en-US" dirty="0"/>
              <a:t>IPCC, EPA and NJDEP use GWP of 25 (100 </a:t>
            </a:r>
            <a:r>
              <a:rPr lang="mr-IN" dirty="0"/>
              <a:t>–</a:t>
            </a:r>
            <a:r>
              <a:rPr lang="en-US" dirty="0"/>
              <a:t> year lifetime)</a:t>
            </a:r>
          </a:p>
          <a:p>
            <a:pPr lvl="1"/>
            <a:r>
              <a:rPr lang="en-US" dirty="0"/>
              <a:t>IPCC compromise between 10 and 1,000 (timeframe of analyses).</a:t>
            </a:r>
          </a:p>
          <a:p>
            <a:pPr lvl="1"/>
            <a:r>
              <a:rPr lang="en-US" dirty="0"/>
              <a:t>IPCC states the timeframe is a value judgment</a:t>
            </a:r>
          </a:p>
          <a:p>
            <a:r>
              <a:rPr lang="en-US" dirty="0"/>
              <a:t>Since GWP value has a big influence over volume of GHG, environmentalists argue </a:t>
            </a:r>
            <a:r>
              <a:rPr lang="en-US" b="1" dirty="0"/>
              <a:t>we should use a value that represents time period for action</a:t>
            </a:r>
            <a:r>
              <a:rPr lang="en-US" dirty="0"/>
              <a:t>.</a:t>
            </a:r>
          </a:p>
          <a:p>
            <a:r>
              <a:rPr lang="en-US" dirty="0"/>
              <a:t>NJ </a:t>
            </a:r>
            <a:r>
              <a:rPr lang="en-US" dirty="0">
                <a:solidFill>
                  <a:srgbClr val="C0504D"/>
                </a:solidFill>
              </a:rPr>
              <a:t>2020*</a:t>
            </a:r>
            <a:r>
              <a:rPr lang="en-US" dirty="0"/>
              <a:t> law requires use of 20-year value of 86.  NJDEP has yet to conform.</a:t>
            </a:r>
          </a:p>
        </p:txBody>
      </p:sp>
      <p:sp>
        <p:nvSpPr>
          <p:cNvPr id="4" name="TextBox 3"/>
          <p:cNvSpPr txBox="1"/>
          <p:nvPr/>
        </p:nvSpPr>
        <p:spPr>
          <a:xfrm>
            <a:off x="635032" y="6273962"/>
            <a:ext cx="8264907" cy="369332"/>
          </a:xfrm>
          <a:prstGeom prst="rect">
            <a:avLst/>
          </a:prstGeom>
          <a:noFill/>
        </p:spPr>
        <p:txBody>
          <a:bodyPr wrap="square" rtlCol="0">
            <a:spAutoFit/>
          </a:bodyPr>
          <a:lstStyle/>
          <a:p>
            <a:r>
              <a:rPr lang="en-US" dirty="0"/>
              <a:t>*January 13, 2020 (S3215/A4606)(P.L.2019, c.319) </a:t>
            </a:r>
            <a:r>
              <a:rPr lang="mr-IN" dirty="0"/>
              <a:t>–</a:t>
            </a:r>
            <a:r>
              <a:rPr lang="en-US" dirty="0"/>
              <a:t> Assemblyman </a:t>
            </a:r>
            <a:r>
              <a:rPr lang="en-US" dirty="0" err="1"/>
              <a:t>Zwicker</a:t>
            </a:r>
            <a:endParaRPr lang="en-US" dirty="0"/>
          </a:p>
        </p:txBody>
      </p:sp>
    </p:spTree>
    <p:extLst>
      <p:ext uri="{BB962C8B-B14F-4D97-AF65-F5344CB8AC3E}">
        <p14:creationId xmlns:p14="http://schemas.microsoft.com/office/powerpoint/2010/main" val="3506772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Effect of GWP on Methane Impact</a:t>
            </a:r>
          </a:p>
        </p:txBody>
      </p:sp>
      <p:sp>
        <p:nvSpPr>
          <p:cNvPr id="3" name="Content Placeholder 2"/>
          <p:cNvSpPr>
            <a:spLocks noGrp="1"/>
          </p:cNvSpPr>
          <p:nvPr>
            <p:ph idx="1"/>
          </p:nvPr>
        </p:nvSpPr>
        <p:spPr/>
        <p:txBody>
          <a:bodyPr>
            <a:normAutofit fontScale="92500" lnSpcReduction="20000"/>
          </a:bodyPr>
          <a:lstStyle/>
          <a:p>
            <a:r>
              <a:rPr lang="en-US" dirty="0"/>
              <a:t>Differences in total US Methane CO2e using GWP of 86 vs. 25</a:t>
            </a:r>
          </a:p>
          <a:p>
            <a:r>
              <a:rPr lang="en-US" dirty="0"/>
              <a:t>2020 EPA CO2e = </a:t>
            </a:r>
            <a:r>
              <a:rPr lang="en-US" dirty="0">
                <a:solidFill>
                  <a:srgbClr val="3366FF"/>
                </a:solidFill>
              </a:rPr>
              <a:t>5,981MMT</a:t>
            </a:r>
          </a:p>
          <a:p>
            <a:r>
              <a:rPr lang="en-US" dirty="0"/>
              <a:t>11% Methane = </a:t>
            </a:r>
            <a:r>
              <a:rPr lang="en-US" dirty="0">
                <a:solidFill>
                  <a:srgbClr val="3366FF"/>
                </a:solidFill>
              </a:rPr>
              <a:t>658MMT CO2e</a:t>
            </a:r>
          </a:p>
          <a:p>
            <a:r>
              <a:rPr lang="en-US" dirty="0"/>
              <a:t>@ GWP of 25 = </a:t>
            </a:r>
            <a:r>
              <a:rPr lang="en-US" dirty="0">
                <a:solidFill>
                  <a:srgbClr val="3366FF"/>
                </a:solidFill>
              </a:rPr>
              <a:t>26.3MMT</a:t>
            </a:r>
            <a:r>
              <a:rPr lang="en-US" dirty="0"/>
              <a:t> Methane (658/25)</a:t>
            </a:r>
          </a:p>
          <a:p>
            <a:r>
              <a:rPr lang="en-US" dirty="0"/>
              <a:t>@ GWP of 86 = </a:t>
            </a:r>
            <a:r>
              <a:rPr lang="en-US" dirty="0">
                <a:solidFill>
                  <a:srgbClr val="FF0000"/>
                </a:solidFill>
              </a:rPr>
              <a:t>2,263MMT CO2e </a:t>
            </a:r>
            <a:r>
              <a:rPr lang="en-US" dirty="0"/>
              <a:t>(26.3 x 86)</a:t>
            </a:r>
          </a:p>
          <a:p>
            <a:r>
              <a:rPr lang="en-US" dirty="0"/>
              <a:t>True total 2020 CO2e = 5,981 </a:t>
            </a:r>
            <a:r>
              <a:rPr lang="mr-IN" dirty="0"/>
              <a:t>–</a:t>
            </a:r>
            <a:r>
              <a:rPr lang="en-US" dirty="0"/>
              <a:t> 658 + 2,263 = </a:t>
            </a:r>
            <a:r>
              <a:rPr lang="en-US" dirty="0">
                <a:solidFill>
                  <a:srgbClr val="FF0000"/>
                </a:solidFill>
              </a:rPr>
              <a:t>7,586MMT CO2e, an increase of 27%</a:t>
            </a:r>
          </a:p>
          <a:p>
            <a:r>
              <a:rPr lang="en-US" dirty="0">
                <a:solidFill>
                  <a:srgbClr val="FF0000"/>
                </a:solidFill>
              </a:rPr>
              <a:t>True % of global warming in U.S. from methane is 30% (2,263/7,586), not 11%.</a:t>
            </a:r>
          </a:p>
        </p:txBody>
      </p:sp>
    </p:spTree>
    <p:extLst>
      <p:ext uri="{BB962C8B-B14F-4D97-AF65-F5344CB8AC3E}">
        <p14:creationId xmlns:p14="http://schemas.microsoft.com/office/powerpoint/2010/main" val="17484386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345</TotalTime>
  <Words>1151</Words>
  <Application>Microsoft Office PowerPoint</Application>
  <PresentationFormat>On-screen Show (4:3)</PresentationFormat>
  <Paragraphs>103</Paragraphs>
  <Slides>14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Not All Greenhouse Gases are Created Equal</vt:lpstr>
      <vt:lpstr>Greenhouse Gases (GHGs)</vt:lpstr>
      <vt:lpstr>Volume of GHGs</vt:lpstr>
      <vt:lpstr>NOAA GHG Index</vt:lpstr>
      <vt:lpstr>Three Major Differentiators</vt:lpstr>
      <vt:lpstr>GHGs - Lifetimes and GWPs</vt:lpstr>
      <vt:lpstr>Computation of CO2e</vt:lpstr>
      <vt:lpstr>Controversy over GWP of Methane</vt:lpstr>
      <vt:lpstr>Effect of GWP on Methane Impact</vt:lpstr>
      <vt:lpstr>Effect of Methane Leakage</vt:lpstr>
      <vt:lpstr>Effect of Focusing on Methane</vt:lpstr>
      <vt:lpstr>Effect of Focusing on Methane</vt:lpstr>
      <vt:lpstr>Health Effects of Methane</vt:lpstr>
      <vt:lpstr>Health Effects From Burning Methane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Not All Greenhouse Gases are Created Equal</dc:title>
  <dc:creator>Elaine Dolsky</dc:creator>
  <cp:lastModifiedBy>Steve Miller</cp:lastModifiedBy>
  <cp:revision>31</cp:revision>
  <dcterms:created xsi:type="dcterms:W3CDTF">2022-04-17T17:20:44Z</dcterms:created>
  <dcterms:modified xsi:type="dcterms:W3CDTF">2022-04-18T17:07:46Z</dcterms:modified>
</cp:coreProperties>
</file>