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2" r:id="rId3"/>
  </p:sldMasterIdLst>
  <p:notesMasterIdLst>
    <p:notesMasterId r:id="rId38"/>
  </p:notesMasterIdLst>
  <p:sldIdLst>
    <p:sldId id="1866" r:id="rId4"/>
    <p:sldId id="1862" r:id="rId5"/>
    <p:sldId id="1549" r:id="rId6"/>
    <p:sldId id="1323" r:id="rId7"/>
    <p:sldId id="1545" r:id="rId8"/>
    <p:sldId id="1852" r:id="rId9"/>
    <p:sldId id="1313" r:id="rId10"/>
    <p:sldId id="1846" r:id="rId11"/>
    <p:sldId id="1829" r:id="rId12"/>
    <p:sldId id="1830" r:id="rId13"/>
    <p:sldId id="1828" r:id="rId14"/>
    <p:sldId id="1824" r:id="rId15"/>
    <p:sldId id="1831" r:id="rId16"/>
    <p:sldId id="1832" r:id="rId17"/>
    <p:sldId id="1823" r:id="rId18"/>
    <p:sldId id="1827" r:id="rId19"/>
    <p:sldId id="1853" r:id="rId20"/>
    <p:sldId id="1833" r:id="rId21"/>
    <p:sldId id="1834" r:id="rId22"/>
    <p:sldId id="1835" r:id="rId23"/>
    <p:sldId id="1836" r:id="rId24"/>
    <p:sldId id="257" r:id="rId25"/>
    <p:sldId id="1547" r:id="rId26"/>
    <p:sldId id="1851" r:id="rId27"/>
    <p:sldId id="1841" r:id="rId28"/>
    <p:sldId id="1868" r:id="rId29"/>
    <p:sldId id="1869" r:id="rId30"/>
    <p:sldId id="1870" r:id="rId31"/>
    <p:sldId id="1854" r:id="rId32"/>
    <p:sldId id="1859" r:id="rId33"/>
    <p:sldId id="1865" r:id="rId34"/>
    <p:sldId id="1860" r:id="rId35"/>
    <p:sldId id="1861" r:id="rId36"/>
    <p:sldId id="1863" r:id="rId37"/>
  </p:sldIdLst>
  <p:sldSz cx="12192000" cy="6858000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4553B1-7E24-4622-80FD-EA56A1772141}" v="13" dt="2022-04-19T16:08:41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722" autoAdjust="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accent6"/>
                </a:solidFill>
              </a:rPr>
              <a:t>(UUCMC</a:t>
            </a:r>
            <a:r>
              <a:rPr lang="en-US" sz="1400" b="1" baseline="0" dirty="0">
                <a:solidFill>
                  <a:schemeClr val="accent6"/>
                </a:solidFill>
              </a:rPr>
              <a:t> Meeting House)</a:t>
            </a:r>
            <a:endParaRPr lang="en-US" sz="1400" b="1" dirty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en-US" sz="2400" b="1">
                <a:solidFill>
                  <a:schemeClr val="accent6"/>
                </a:solidFill>
              </a:rPr>
              <a:t>UUCMC GREENHOUSE </a:t>
            </a:r>
            <a:r>
              <a:rPr lang="en-US" sz="2400" b="1" dirty="0">
                <a:solidFill>
                  <a:schemeClr val="accent6"/>
                </a:solidFill>
              </a:rPr>
              <a:t>GAS</a:t>
            </a:r>
            <a:r>
              <a:rPr lang="en-US" sz="2400" b="1" baseline="0" dirty="0">
                <a:solidFill>
                  <a:schemeClr val="accent6"/>
                </a:solidFill>
              </a:rPr>
              <a:t> EMISSIONS</a:t>
            </a:r>
          </a:p>
          <a:p>
            <a:pPr>
              <a:defRPr/>
            </a:pPr>
            <a:r>
              <a:rPr lang="en-US" sz="1800" b="1" baseline="0" dirty="0"/>
              <a:t>pounds of CO2e from gas and electric</a:t>
            </a:r>
            <a:br>
              <a:rPr lang="en-US" sz="1800" b="1" baseline="0" dirty="0"/>
            </a:br>
            <a:r>
              <a:rPr lang="en-US" sz="1800" b="1" baseline="0" dirty="0"/>
              <a:t> MINUS sequestration by 16.1 acres of forest</a:t>
            </a:r>
            <a:endParaRPr lang="en-US" sz="1800" b="1" dirty="0"/>
          </a:p>
        </c:rich>
      </c:tx>
      <c:layout>
        <c:manualLayout>
          <c:xMode val="edge"/>
          <c:yMode val="edge"/>
          <c:x val="0.31209328345638909"/>
          <c:y val="4.91283620115182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952912447040396E-2"/>
          <c:y val="0.13429374120614268"/>
          <c:w val="0.90134543152915314"/>
          <c:h val="0.778670467182844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Sheet1!$D$42</c:f>
              <c:strCache>
                <c:ptCount val="1"/>
                <c:pt idx="0">
                  <c:v>ELECTRIC GHG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Sheet1!$A$43:$A$62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Sheet1!$D$43:$D$62</c:f>
              <c:numCache>
                <c:formatCode>0</c:formatCode>
                <c:ptCount val="20"/>
                <c:pt idx="0">
                  <c:v>38878.800000000003</c:v>
                </c:pt>
                <c:pt idx="1">
                  <c:v>37332.240000000005</c:v>
                </c:pt>
                <c:pt idx="2">
                  <c:v>37289.279999999999</c:v>
                </c:pt>
                <c:pt idx="3">
                  <c:v>30415.68</c:v>
                </c:pt>
                <c:pt idx="4">
                  <c:v>25733.040000000001</c:v>
                </c:pt>
                <c:pt idx="5">
                  <c:v>24401.280000000002</c:v>
                </c:pt>
                <c:pt idx="6">
                  <c:v>22596.960000000003</c:v>
                </c:pt>
                <c:pt idx="7">
                  <c:v>23971.68</c:v>
                </c:pt>
                <c:pt idx="8">
                  <c:v>0</c:v>
                </c:pt>
                <c:pt idx="9">
                  <c:v>21265.200000000001</c:v>
                </c:pt>
                <c:pt idx="10">
                  <c:v>20406</c:v>
                </c:pt>
                <c:pt idx="11">
                  <c:v>20183.682000000001</c:v>
                </c:pt>
                <c:pt idx="12">
                  <c:v>20653.557000000001</c:v>
                </c:pt>
                <c:pt idx="13">
                  <c:v>21556.791000000001</c:v>
                </c:pt>
                <c:pt idx="14">
                  <c:v>17613.600000000002</c:v>
                </c:pt>
                <c:pt idx="15">
                  <c:v>18687.600000000002</c:v>
                </c:pt>
                <c:pt idx="16">
                  <c:v>17613.600000000002</c:v>
                </c:pt>
                <c:pt idx="17">
                  <c:v>9236.4000000000015</c:v>
                </c:pt>
                <c:pt idx="18">
                  <c:v>19761.600000000002</c:v>
                </c:pt>
                <c:pt idx="19">
                  <c:v>5907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33-4FFA-88E2-ABF23A269A56}"/>
            </c:ext>
          </c:extLst>
        </c:ser>
        <c:ser>
          <c:idx val="1"/>
          <c:order val="1"/>
          <c:tx>
            <c:strRef>
              <c:f>Sheet1!$E$42</c:f>
              <c:strCache>
                <c:ptCount val="1"/>
                <c:pt idx="0">
                  <c:v>GAS GHG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Sheet1!$A$43:$A$62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Sheet1!$E$43:$E$62</c:f>
              <c:numCache>
                <c:formatCode>0</c:formatCode>
                <c:ptCount val="20"/>
                <c:pt idx="0">
                  <c:v>102144.81600000001</c:v>
                </c:pt>
                <c:pt idx="1">
                  <c:v>75025.224000000002</c:v>
                </c:pt>
                <c:pt idx="2" formatCode="General">
                  <c:v>91442</c:v>
                </c:pt>
                <c:pt idx="3" formatCode="General">
                  <c:v>79404</c:v>
                </c:pt>
                <c:pt idx="4" formatCode="General">
                  <c:v>73320</c:v>
                </c:pt>
                <c:pt idx="5" formatCode="General">
                  <c:v>70941</c:v>
                </c:pt>
                <c:pt idx="6" formatCode="General">
                  <c:v>77259</c:v>
                </c:pt>
                <c:pt idx="7" formatCode="General">
                  <c:v>72085</c:v>
                </c:pt>
                <c:pt idx="8" formatCode="General">
                  <c:v>67262</c:v>
                </c:pt>
                <c:pt idx="9" formatCode="General">
                  <c:v>53885</c:v>
                </c:pt>
                <c:pt idx="10" formatCode="General">
                  <c:v>63817</c:v>
                </c:pt>
                <c:pt idx="11" formatCode="General">
                  <c:v>72371</c:v>
                </c:pt>
                <c:pt idx="12" formatCode="General">
                  <c:v>71929</c:v>
                </c:pt>
                <c:pt idx="13" formatCode="General">
                  <c:v>60229</c:v>
                </c:pt>
                <c:pt idx="14" formatCode="General">
                  <c:v>58617</c:v>
                </c:pt>
                <c:pt idx="15" formatCode="General">
                  <c:v>67925</c:v>
                </c:pt>
                <c:pt idx="16" formatCode="General">
                  <c:v>66963</c:v>
                </c:pt>
                <c:pt idx="17" formatCode="General">
                  <c:v>50245</c:v>
                </c:pt>
                <c:pt idx="18" formatCode="General">
                  <c:v>43836</c:v>
                </c:pt>
                <c:pt idx="19">
                  <c:v>21918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33-4FFA-88E2-ABF23A269A56}"/>
            </c:ext>
          </c:extLst>
        </c:ser>
        <c:ser>
          <c:idx val="2"/>
          <c:order val="2"/>
          <c:tx>
            <c:strRef>
              <c:f>Sheet1!$F$42</c:f>
              <c:strCache>
                <c:ptCount val="1"/>
                <c:pt idx="0">
                  <c:v>16.1 ACRES FOREST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Sheet1!$A$43:$A$62</c:f>
              <c:numCache>
                <c:formatCode>General</c:formatCode>
                <c:ptCount val="2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  <c:pt idx="17">
                  <c:v>2020</c:v>
                </c:pt>
                <c:pt idx="18">
                  <c:v>2021</c:v>
                </c:pt>
                <c:pt idx="19">
                  <c:v>2022</c:v>
                </c:pt>
              </c:numCache>
            </c:numRef>
          </c:cat>
          <c:val>
            <c:numRef>
              <c:f>Sheet1!$F$43:$F$62</c:f>
              <c:numCache>
                <c:formatCode>General</c:formatCode>
                <c:ptCount val="20"/>
                <c:pt idx="0">
                  <c:v>-40250</c:v>
                </c:pt>
                <c:pt idx="1">
                  <c:v>-40250</c:v>
                </c:pt>
                <c:pt idx="2">
                  <c:v>-40250</c:v>
                </c:pt>
                <c:pt idx="3">
                  <c:v>-40250</c:v>
                </c:pt>
                <c:pt idx="4">
                  <c:v>-40250</c:v>
                </c:pt>
                <c:pt idx="5">
                  <c:v>-40250</c:v>
                </c:pt>
                <c:pt idx="6">
                  <c:v>-40250</c:v>
                </c:pt>
                <c:pt idx="7">
                  <c:v>-40250</c:v>
                </c:pt>
                <c:pt idx="8">
                  <c:v>-40250</c:v>
                </c:pt>
                <c:pt idx="9">
                  <c:v>-40250</c:v>
                </c:pt>
                <c:pt idx="10">
                  <c:v>-40250</c:v>
                </c:pt>
                <c:pt idx="11">
                  <c:v>-40250</c:v>
                </c:pt>
                <c:pt idx="12">
                  <c:v>-40250</c:v>
                </c:pt>
                <c:pt idx="13">
                  <c:v>-40250</c:v>
                </c:pt>
                <c:pt idx="14">
                  <c:v>-40250</c:v>
                </c:pt>
                <c:pt idx="15">
                  <c:v>-40250</c:v>
                </c:pt>
                <c:pt idx="16">
                  <c:v>-40250</c:v>
                </c:pt>
                <c:pt idx="17">
                  <c:v>-40250</c:v>
                </c:pt>
                <c:pt idx="18">
                  <c:v>-40250</c:v>
                </c:pt>
                <c:pt idx="19">
                  <c:v>-40250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33-4FFA-88E2-ABF23A269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4413312"/>
        <c:axId val="604403800"/>
      </c:barChart>
      <c:catAx>
        <c:axId val="60441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403800"/>
        <c:crosses val="autoZero"/>
        <c:auto val="1"/>
        <c:lblAlgn val="ctr"/>
        <c:lblOffset val="100"/>
        <c:noMultiLvlLbl val="0"/>
      </c:catAx>
      <c:valAx>
        <c:axId val="604403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41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2"/>
            <a:ext cx="4002299" cy="351737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05EF184B-11AA-4ACB-841F-3DEBE10C3A2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73754"/>
            <a:ext cx="7388860" cy="2760346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664"/>
            <a:ext cx="4002299" cy="351736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5C228C76-61CC-4B66-8D0F-07988B5C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27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57DEC-F804-4528-814A-99DF9706A2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9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333532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57DEC-F804-4528-814A-99DF9706A2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215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TONIGHT’s visioning focuses on these 5 strategies, found in the NJ 2019 Energy Master Plan.</a:t>
            </a:r>
          </a:p>
          <a:p>
            <a:r>
              <a:rPr lang="en-US" dirty="0"/>
              <a:t>We need YOUR visioning of what do you expect in an energy plan to enhance YOUR quality of life??</a:t>
            </a:r>
          </a:p>
          <a:p>
            <a:r>
              <a:rPr lang="en-US" dirty="0"/>
              <a:t>Following are examples of the 5  (These are also printed in front, above the white poster boards)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80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162421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731838"/>
            <a:ext cx="6503988" cy="3659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AND/OR – JOIN WITH OTHERS and push for your town to switch ALL residents to 100% renewable Community Choice Electric aggregation.  This saves 5 or 10% on electric bill, and has the BIGGEST GHG reduction!</a:t>
            </a:r>
          </a:p>
        </p:txBody>
      </p:sp>
    </p:spTree>
    <p:extLst>
      <p:ext uri="{BB962C8B-B14F-4D97-AF65-F5344CB8AC3E}">
        <p14:creationId xmlns:p14="http://schemas.microsoft.com/office/powerpoint/2010/main" val="209407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3088050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4217416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3601824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1238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83373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56C04-BB55-435C-956D-8D97EC723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CC3ED-2E3C-4401-82F4-6A45317D2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55627-B925-4A75-B14A-49C8F348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111D4-F178-401C-9390-7D687DB8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9260A-6A1B-49D3-BED0-3B4657903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4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8C61-DE54-4C3A-A7E4-7E1F181E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252AA8-EA4D-474B-8CBF-C7B7B373B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039-A208-4E8E-9F94-655990C0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DF4B-09D0-4995-BECF-59F580E72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084C5-BB24-42DC-A03F-9AF63857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2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A9A544-B0E7-45D5-A8E2-58511E6CFC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10452-BB4A-4141-9B68-AC09B35C4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50303-1A34-428A-8773-D197F447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9DEEF-94D3-45F7-BC62-366F4184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27A4E-420C-4308-A48F-E54AD5353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55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8160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Text on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drought-1675729_192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06501"/>
            <a:ext cx="10922000" cy="4849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508000" y="317500"/>
            <a:ext cx="10922000" cy="69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33711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Graph -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73" name="Object"/>
          <p:cNvSpPr txBox="1">
            <a:spLocks noGrp="1"/>
          </p:cNvSpPr>
          <p:nvPr>
            <p:ph sz="half" idx="3"/>
          </p:nvPr>
        </p:nvSpPr>
        <p:spPr>
          <a:xfrm>
            <a:off x="508000" y="1270001"/>
            <a:ext cx="5588000" cy="486139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4" name="Title Text"/>
          <p:cNvSpPr txBox="1">
            <a:spLocks noGrp="1"/>
          </p:cNvSpPr>
          <p:nvPr>
            <p:ph type="title"/>
          </p:nvPr>
        </p:nvSpPr>
        <p:spPr>
          <a:xfrm>
            <a:off x="508001" y="317501"/>
            <a:ext cx="11176000" cy="8784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46903" y="1270001"/>
            <a:ext cx="5336638" cy="511414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buBlip>
                <a:blip r:embed="rId2"/>
              </a:buBlip>
            </a:lvl1pPr>
            <a:lvl2pPr marL="549547" indent="-232031">
              <a:buSzPct val="75000"/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13255428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r Transition - Green"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016001" y="2266950"/>
            <a:ext cx="10160000" cy="23241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65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0000" y="90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67919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r Transition - Grey"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016001" y="2266950"/>
            <a:ext cx="10160000" cy="23241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65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0000" y="90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41772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084330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Text on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drought-1675729_192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06501"/>
            <a:ext cx="10922000" cy="4849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508000" y="317500"/>
            <a:ext cx="10922000" cy="69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406782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Text on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ceberg-404966_192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508000" y="317500"/>
            <a:ext cx="10922000" cy="6923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06501"/>
            <a:ext cx="10922000" cy="484839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9679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31E26-7AAB-4FF8-8326-BABA60F5F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54859-7822-4041-8E6C-8649FBFF9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3B058-8481-4BC7-98A2-39B90C29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B9A82-823F-4C63-9091-2D1EE592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3F5E4-726C-4560-A589-446DB7D9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alf Fade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_DSC3465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Rectangle"/>
          <p:cNvSpPr/>
          <p:nvPr/>
        </p:nvSpPr>
        <p:spPr>
          <a:xfrm>
            <a:off x="6096000" y="1"/>
            <a:ext cx="6318575" cy="7072673"/>
          </a:xfrm>
          <a:prstGeom prst="rect">
            <a:avLst/>
          </a:prstGeom>
          <a:solidFill>
            <a:srgbClr val="FFFFFF">
              <a:alpha val="70389"/>
            </a:srgbClr>
          </a:solidFill>
          <a:ln w="12700">
            <a:miter lim="400000"/>
          </a:ln>
          <a:effectLst>
            <a:outerShdw blurRad="38100" dist="25400" dir="13494913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18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80001" y="6251527"/>
            <a:ext cx="453473" cy="4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604001" y="317501"/>
            <a:ext cx="5130001" cy="7379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04001" y="1206501"/>
            <a:ext cx="5130001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04055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alf Faded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20180626_CRP_PC_0595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Rectangle"/>
          <p:cNvSpPr/>
          <p:nvPr/>
        </p:nvSpPr>
        <p:spPr>
          <a:xfrm>
            <a:off x="6096000" y="1"/>
            <a:ext cx="6318575" cy="7072673"/>
          </a:xfrm>
          <a:prstGeom prst="rect">
            <a:avLst/>
          </a:prstGeom>
          <a:solidFill>
            <a:srgbClr val="333333">
              <a:alpha val="70384"/>
            </a:srgbClr>
          </a:solidFill>
          <a:ln w="12700">
            <a:miter lim="400000"/>
          </a:ln>
          <a:effectLst>
            <a:outerShdw blurRad="38100" dist="25400" dir="13494913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30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80001" y="6251527"/>
            <a:ext cx="453473" cy="4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6604001" y="317501"/>
            <a:ext cx="5130001" cy="7379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04001" y="1206501"/>
            <a:ext cx="5130001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4744177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/Bullets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656.jpg"/>
          <p:cNvSpPr>
            <a:spLocks noGrp="1"/>
          </p:cNvSpPr>
          <p:nvPr>
            <p:ph type="pic" idx="13"/>
          </p:nvPr>
        </p:nvSpPr>
        <p:spPr>
          <a:xfrm>
            <a:off x="6521236" y="0"/>
            <a:ext cx="5677072" cy="68579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36581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/Bullets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273523149_903d6751f2_o.jpg"/>
          <p:cNvSpPr>
            <a:spLocks noGrp="1"/>
          </p:cNvSpPr>
          <p:nvPr>
            <p:ph type="pic" idx="13"/>
          </p:nvPr>
        </p:nvSpPr>
        <p:spPr>
          <a:xfrm>
            <a:off x="0" y="0"/>
            <a:ext cx="5677072" cy="68579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51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80862"/>
          </a:blip>
          <a:stretch>
            <a:fillRect/>
          </a:stretch>
        </p:blipFill>
        <p:spPr>
          <a:xfrm>
            <a:off x="180001" y="6251527"/>
            <a:ext cx="453473" cy="4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6159501" y="317501"/>
            <a:ext cx="5677099" cy="7937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595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21053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ttom 3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u3qfwpdgrvy-sugar-bee.jpg"/>
          <p:cNvSpPr>
            <a:spLocks noGrp="1"/>
          </p:cNvSpPr>
          <p:nvPr>
            <p:ph type="pic" sz="half" idx="13"/>
          </p:nvPr>
        </p:nvSpPr>
        <p:spPr>
          <a:xfrm>
            <a:off x="-6308" y="4313621"/>
            <a:ext cx="12204616" cy="25442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508000" y="317500"/>
            <a:ext cx="10922000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1206501"/>
            <a:ext cx="10922000" cy="291112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98293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Renewable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6" name="icon-clean energy_green.ai" descr="icon-clean energy_green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85" y="-32"/>
            <a:ext cx="6858001" cy="685806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89932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6" name="icon-people_green.ai" descr="icon-people_green.a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38393" y="981274"/>
            <a:ext cx="4895492" cy="489549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06437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6" name="icon-world_green.ai" descr="icon-world_green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050" y="1015052"/>
            <a:ext cx="4872474" cy="482789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02395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or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6" name="LeadershipCorps-logo.ai" descr="LeadershipCorps-logo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601" y="1007429"/>
            <a:ext cx="3548999" cy="4843144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09321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24 H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6" name="24HrsReality-logo-2012.png" descr="24HrsReality-logo-20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776" y="1016752"/>
            <a:ext cx="4330651" cy="482449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14202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5537-5541-4276-9A6C-14F1F2D1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43B7A-2731-41E6-AD1E-704DD6B26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6D2D9-BA51-4E89-82A2-A533A6FB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854E3-5105-406E-9A39-2A9CB7556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898EE-B9AB-4B9B-8479-F50E4153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44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S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47" name="CSN_Logo_vert_CR.png" descr="CSN_Logo_vert_C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51" y="146050"/>
            <a:ext cx="5302250" cy="68963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058552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6" name="100Committed-Final.png" descr="100Committed-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343" y="761733"/>
            <a:ext cx="6903516" cy="533453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66130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Pricing Pol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67" name="PricingPollutionLogo.png" descr="PricingPollution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28" y="2373643"/>
            <a:ext cx="5323037" cy="21107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733382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ampus Cor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508001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1" y="1206501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77" name="CampusCorps_Final_Vertical.png" descr="CampusCorps_Final_Verti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842" y="1316014"/>
            <a:ext cx="4247381" cy="482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175038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R-Pittsburgh-Wed-458.jpg"/>
          <p:cNvSpPr>
            <a:spLocks noGrp="1"/>
          </p:cNvSpPr>
          <p:nvPr>
            <p:ph type="pic" sz="half" idx="13"/>
          </p:nvPr>
        </p:nvSpPr>
        <p:spPr>
          <a:xfrm>
            <a:off x="6099969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5" name="CR-Pittsburgh-Tues-227.jpg"/>
          <p:cNvSpPr>
            <a:spLocks noGrp="1"/>
          </p:cNvSpPr>
          <p:nvPr>
            <p:ph type="pic" sz="half" idx="14"/>
          </p:nvPr>
        </p:nvSpPr>
        <p:spPr>
          <a:xfrm>
            <a:off x="0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6" name="CR-SEATTLE-STIAN-CARD5-114.jpg"/>
          <p:cNvSpPr>
            <a:spLocks noGrp="1"/>
          </p:cNvSpPr>
          <p:nvPr>
            <p:ph type="pic" sz="half" idx="15"/>
          </p:nvPr>
        </p:nvSpPr>
        <p:spPr>
          <a:xfrm>
            <a:off x="6099969" y="342900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7" name="CR-Pittsburgh-Wed-783.jpg"/>
          <p:cNvSpPr>
            <a:spLocks noGrp="1"/>
          </p:cNvSpPr>
          <p:nvPr>
            <p:ph type="pic" sz="half" idx="16"/>
          </p:nvPr>
        </p:nvSpPr>
        <p:spPr>
          <a:xfrm>
            <a:off x="0" y="342900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290" name="Group"/>
          <p:cNvGrpSpPr/>
          <p:nvPr/>
        </p:nvGrpSpPr>
        <p:grpSpPr>
          <a:xfrm>
            <a:off x="-204000" y="-351000"/>
            <a:ext cx="12600001" cy="7560000"/>
            <a:chOff x="0" y="0"/>
            <a:chExt cx="25199999" cy="15119999"/>
          </a:xfrm>
        </p:grpSpPr>
        <p:sp>
          <p:nvSpPr>
            <p:cNvPr id="288" name="Rectangle"/>
            <p:cNvSpPr/>
            <p:nvPr/>
          </p:nvSpPr>
          <p:spPr>
            <a:xfrm>
              <a:off x="12420000" y="0"/>
              <a:ext cx="360001" cy="1512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89" name="Rectangle"/>
            <p:cNvSpPr/>
            <p:nvPr/>
          </p:nvSpPr>
          <p:spPr>
            <a:xfrm rot="16200000">
              <a:off x="12420000" y="-5040001"/>
              <a:ext cx="360001" cy="25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4355434" y="3149141"/>
            <a:ext cx="3481133" cy="55972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algn="ctr">
              <a:defRPr sz="3000"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8686254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4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-114300" y="-87801"/>
            <a:ext cx="4499546" cy="3546575"/>
          </a:xfrm>
          <a:prstGeom prst="rect">
            <a:avLst/>
          </a:prstGeom>
          <a:solidFill>
            <a:srgbClr val="8DC63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0" name="_AS_1867.jpg"/>
          <p:cNvSpPr>
            <a:spLocks noGrp="1"/>
          </p:cNvSpPr>
          <p:nvPr>
            <p:ph type="pic" sz="quarter" idx="13"/>
          </p:nvPr>
        </p:nvSpPr>
        <p:spPr>
          <a:xfrm>
            <a:off x="8128000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1" name="20170429_as_ClimateRealityMarch_0771.jpg"/>
          <p:cNvSpPr>
            <a:spLocks noGrp="1"/>
          </p:cNvSpPr>
          <p:nvPr>
            <p:ph type="pic" sz="half" idx="14"/>
          </p:nvPr>
        </p:nvSpPr>
        <p:spPr>
          <a:xfrm>
            <a:off x="0" y="3426718"/>
            <a:ext cx="8137537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2" name="20170429_as_ClimateRealityMarch_0692.jpg"/>
          <p:cNvSpPr>
            <a:spLocks noGrp="1"/>
          </p:cNvSpPr>
          <p:nvPr>
            <p:ph type="pic" sz="half" idx="15"/>
          </p:nvPr>
        </p:nvSpPr>
        <p:spPr>
          <a:xfrm>
            <a:off x="4064001" y="-2283"/>
            <a:ext cx="8133986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04" name="Rectangle"/>
          <p:cNvSpPr/>
          <p:nvPr/>
        </p:nvSpPr>
        <p:spPr>
          <a:xfrm>
            <a:off x="4064000" y="-86692"/>
            <a:ext cx="180000" cy="36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5" name="Rectangle"/>
          <p:cNvSpPr/>
          <p:nvPr/>
        </p:nvSpPr>
        <p:spPr>
          <a:xfrm rot="16200000">
            <a:off x="6006000" y="-2871000"/>
            <a:ext cx="180001" cy="1260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6" name="Rectangle"/>
          <p:cNvSpPr/>
          <p:nvPr/>
        </p:nvSpPr>
        <p:spPr>
          <a:xfrm>
            <a:off x="8038001" y="3513309"/>
            <a:ext cx="180001" cy="36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7" name="Title Text"/>
          <p:cNvSpPr txBox="1">
            <a:spLocks noGrp="1"/>
          </p:cNvSpPr>
          <p:nvPr>
            <p:ph type="title"/>
          </p:nvPr>
        </p:nvSpPr>
        <p:spPr>
          <a:xfrm>
            <a:off x="635001" y="635001"/>
            <a:ext cx="2956411" cy="2224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386683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_AS_1867.jpg"/>
          <p:cNvSpPr>
            <a:spLocks noGrp="1"/>
          </p:cNvSpPr>
          <p:nvPr>
            <p:ph type="pic" sz="quarter" idx="13"/>
          </p:nvPr>
        </p:nvSpPr>
        <p:spPr>
          <a:xfrm>
            <a:off x="8128000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5" name="20170429_as_ClimateRealityMarch_0771.jpg"/>
          <p:cNvSpPr>
            <a:spLocks noGrp="1"/>
          </p:cNvSpPr>
          <p:nvPr>
            <p:ph type="pic" sz="half" idx="14"/>
          </p:nvPr>
        </p:nvSpPr>
        <p:spPr>
          <a:xfrm>
            <a:off x="0" y="3426718"/>
            <a:ext cx="8137537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6" name="20170429_as_ClimateRealityMarch_0692.jpg"/>
          <p:cNvSpPr>
            <a:spLocks noGrp="1"/>
          </p:cNvSpPr>
          <p:nvPr>
            <p:ph type="pic" sz="half" idx="15"/>
          </p:nvPr>
        </p:nvSpPr>
        <p:spPr>
          <a:xfrm>
            <a:off x="4064001" y="-2283"/>
            <a:ext cx="8133986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" name="_AS_1314.jpg"/>
          <p:cNvSpPr>
            <a:spLocks noGrp="1"/>
          </p:cNvSpPr>
          <p:nvPr>
            <p:ph type="pic" sz="quarter" idx="16"/>
          </p:nvPr>
        </p:nvSpPr>
        <p:spPr>
          <a:xfrm>
            <a:off x="0" y="-2283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19" name="Rectangle"/>
          <p:cNvSpPr/>
          <p:nvPr/>
        </p:nvSpPr>
        <p:spPr>
          <a:xfrm>
            <a:off x="4064000" y="-86692"/>
            <a:ext cx="180000" cy="36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0" name="Rectangle"/>
          <p:cNvSpPr/>
          <p:nvPr/>
        </p:nvSpPr>
        <p:spPr>
          <a:xfrm rot="16200000">
            <a:off x="6006000" y="-2871000"/>
            <a:ext cx="180001" cy="1260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1" name="Rectangle"/>
          <p:cNvSpPr/>
          <p:nvPr/>
        </p:nvSpPr>
        <p:spPr>
          <a:xfrm>
            <a:off x="8038001" y="3513309"/>
            <a:ext cx="180001" cy="36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48305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"/>
          <p:cNvSpPr/>
          <p:nvPr/>
        </p:nvSpPr>
        <p:spPr>
          <a:xfrm>
            <a:off x="-114300" y="-87801"/>
            <a:ext cx="6327329" cy="3546575"/>
          </a:xfrm>
          <a:prstGeom prst="rect">
            <a:avLst/>
          </a:prstGeom>
          <a:solidFill>
            <a:srgbClr val="8DC63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1277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9" name="andreas-gucklhorn-285561-unsplash.jpg"/>
          <p:cNvSpPr>
            <a:spLocks noGrp="1"/>
          </p:cNvSpPr>
          <p:nvPr>
            <p:ph type="pic" sz="quarter" idx="13"/>
          </p:nvPr>
        </p:nvSpPr>
        <p:spPr>
          <a:xfrm>
            <a:off x="8128000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0" name="electricity-1330214.jpg"/>
          <p:cNvSpPr>
            <a:spLocks noGrp="1"/>
          </p:cNvSpPr>
          <p:nvPr>
            <p:ph type="pic" sz="quarter" idx="14"/>
          </p:nvPr>
        </p:nvSpPr>
        <p:spPr>
          <a:xfrm>
            <a:off x="4064000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1" name="american-public-power-association-419672.jpg"/>
          <p:cNvSpPr>
            <a:spLocks noGrp="1"/>
          </p:cNvSpPr>
          <p:nvPr>
            <p:ph type="pic" sz="quarter" idx="15"/>
          </p:nvPr>
        </p:nvSpPr>
        <p:spPr>
          <a:xfrm>
            <a:off x="0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2" name="jason-blackeye-107478-unsplash.jpg"/>
          <p:cNvSpPr>
            <a:spLocks noGrp="1"/>
          </p:cNvSpPr>
          <p:nvPr>
            <p:ph type="pic" sz="half" idx="16"/>
          </p:nvPr>
        </p:nvSpPr>
        <p:spPr>
          <a:xfrm>
            <a:off x="6097410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37" name="Group"/>
          <p:cNvGrpSpPr/>
          <p:nvPr/>
        </p:nvGrpSpPr>
        <p:grpSpPr>
          <a:xfrm>
            <a:off x="-204000" y="-120650"/>
            <a:ext cx="12600001" cy="7200001"/>
            <a:chOff x="0" y="0"/>
            <a:chExt cx="25199999" cy="14400000"/>
          </a:xfrm>
        </p:grpSpPr>
        <p:sp>
          <p:nvSpPr>
            <p:cNvPr id="333" name="Rectangle"/>
            <p:cNvSpPr/>
            <p:nvPr/>
          </p:nvSpPr>
          <p:spPr>
            <a:xfrm>
              <a:off x="12420000" y="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34" name="Rectangle"/>
            <p:cNvSpPr/>
            <p:nvPr/>
          </p:nvSpPr>
          <p:spPr>
            <a:xfrm rot="16200000">
              <a:off x="12420000" y="-5500700"/>
              <a:ext cx="360001" cy="2520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35" name="Rectangle"/>
            <p:cNvSpPr/>
            <p:nvPr/>
          </p:nvSpPr>
          <p:spPr>
            <a:xfrm>
              <a:off x="8356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36" name="Rectangle"/>
            <p:cNvSpPr/>
            <p:nvPr/>
          </p:nvSpPr>
          <p:spPr>
            <a:xfrm>
              <a:off x="16484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338" name="Title Text"/>
          <p:cNvSpPr txBox="1">
            <a:spLocks noGrp="1"/>
          </p:cNvSpPr>
          <p:nvPr>
            <p:ph type="title"/>
          </p:nvPr>
        </p:nvSpPr>
        <p:spPr>
          <a:xfrm>
            <a:off x="635001" y="635000"/>
            <a:ext cx="4828729" cy="23169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45730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andreas-gucklhorn-285561-unsplash.jpg"/>
          <p:cNvSpPr>
            <a:spLocks noGrp="1"/>
          </p:cNvSpPr>
          <p:nvPr>
            <p:ph type="pic" sz="quarter" idx="13"/>
          </p:nvPr>
        </p:nvSpPr>
        <p:spPr>
          <a:xfrm>
            <a:off x="8128000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" name="solarpark-1288842.jpg"/>
          <p:cNvSpPr>
            <a:spLocks noGrp="1"/>
          </p:cNvSpPr>
          <p:nvPr>
            <p:ph type="pic" sz="quarter" idx="14"/>
          </p:nvPr>
        </p:nvSpPr>
        <p:spPr>
          <a:xfrm>
            <a:off x="4064000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8" name="electricity-1330214.jpg"/>
          <p:cNvSpPr>
            <a:spLocks noGrp="1"/>
          </p:cNvSpPr>
          <p:nvPr>
            <p:ph type="pic" sz="quarter" idx="15"/>
          </p:nvPr>
        </p:nvSpPr>
        <p:spPr>
          <a:xfrm>
            <a:off x="0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9" name="jason-blackeye-107478-unsplash.jpg"/>
          <p:cNvSpPr>
            <a:spLocks noGrp="1"/>
          </p:cNvSpPr>
          <p:nvPr>
            <p:ph type="pic" sz="half" idx="16"/>
          </p:nvPr>
        </p:nvSpPr>
        <p:spPr>
          <a:xfrm>
            <a:off x="6097410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0" name="american-public-power-association-419672.jpg"/>
          <p:cNvSpPr>
            <a:spLocks noGrp="1"/>
          </p:cNvSpPr>
          <p:nvPr>
            <p:ph type="pic" sz="half" idx="17"/>
          </p:nvPr>
        </p:nvSpPr>
        <p:spPr>
          <a:xfrm>
            <a:off x="0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55" name="Group"/>
          <p:cNvGrpSpPr/>
          <p:nvPr/>
        </p:nvGrpSpPr>
        <p:grpSpPr>
          <a:xfrm>
            <a:off x="-204000" y="-120650"/>
            <a:ext cx="12600001" cy="7200001"/>
            <a:chOff x="0" y="0"/>
            <a:chExt cx="25199999" cy="14400000"/>
          </a:xfrm>
        </p:grpSpPr>
        <p:sp>
          <p:nvSpPr>
            <p:cNvPr id="351" name="Rectangle"/>
            <p:cNvSpPr/>
            <p:nvPr/>
          </p:nvSpPr>
          <p:spPr>
            <a:xfrm>
              <a:off x="12420000" y="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52" name="Rectangle"/>
            <p:cNvSpPr/>
            <p:nvPr/>
          </p:nvSpPr>
          <p:spPr>
            <a:xfrm rot="16200000">
              <a:off x="12420000" y="-5500700"/>
              <a:ext cx="360001" cy="2520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53" name="Rectangle"/>
            <p:cNvSpPr/>
            <p:nvPr/>
          </p:nvSpPr>
          <p:spPr>
            <a:xfrm>
              <a:off x="8356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54" name="Rectangle"/>
            <p:cNvSpPr/>
            <p:nvPr/>
          </p:nvSpPr>
          <p:spPr>
            <a:xfrm>
              <a:off x="16484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7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018434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Graph -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64" name="Object"/>
          <p:cNvSpPr txBox="1">
            <a:spLocks noGrp="1"/>
          </p:cNvSpPr>
          <p:nvPr>
            <p:ph idx="3"/>
          </p:nvPr>
        </p:nvSpPr>
        <p:spPr>
          <a:xfrm>
            <a:off x="508001" y="1270000"/>
            <a:ext cx="11176000" cy="4680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5" name="Title Text"/>
          <p:cNvSpPr txBox="1">
            <a:spLocks noGrp="1"/>
          </p:cNvSpPr>
          <p:nvPr>
            <p:ph type="title"/>
          </p:nvPr>
        </p:nvSpPr>
        <p:spPr>
          <a:xfrm>
            <a:off x="508001" y="317501"/>
            <a:ext cx="11176000" cy="8784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818029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6388-2D39-4FF2-8F0E-4C0022EC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95577-6AA4-4E36-A6B2-E4B4A1F0D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5767C-7CA7-4773-AFAC-C0A4F2C55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90FE8-47E6-4685-9382-20B523085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A50EE-DD3A-431F-B852-65C67C11F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635BA-AAF7-4FBA-9457-AB16818C5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61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Graph -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0" y="6477000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73" name="Object"/>
          <p:cNvSpPr txBox="1">
            <a:spLocks noGrp="1"/>
          </p:cNvSpPr>
          <p:nvPr>
            <p:ph sz="half" idx="3"/>
          </p:nvPr>
        </p:nvSpPr>
        <p:spPr>
          <a:xfrm>
            <a:off x="508000" y="1270001"/>
            <a:ext cx="5588000" cy="486139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4" name="Title Text"/>
          <p:cNvSpPr txBox="1">
            <a:spLocks noGrp="1"/>
          </p:cNvSpPr>
          <p:nvPr>
            <p:ph type="title"/>
          </p:nvPr>
        </p:nvSpPr>
        <p:spPr>
          <a:xfrm>
            <a:off x="508001" y="317501"/>
            <a:ext cx="11176000" cy="8784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46903" y="1270001"/>
            <a:ext cx="5336638" cy="511414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buBlip>
                <a:blip r:embed="rId2"/>
              </a:buBlip>
            </a:lvl1pPr>
            <a:lvl2pPr marL="549547" indent="-232031">
              <a:buSzPct val="75000"/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0310812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F6DF5D2-6F09-4539-A6D4-16F389B6E6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3137" y="6356350"/>
            <a:ext cx="307777" cy="302647"/>
          </a:xfrm>
          <a:prstGeom prst="rect">
            <a:avLst/>
          </a:prstGeom>
        </p:spPr>
        <p:txBody>
          <a:bodyPr/>
          <a:lstStyle/>
          <a:p>
            <a:fld id="{A04702AD-217A-4700-B907-9A8ADF0339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01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E47EA4-098B-4AD9-A347-AEE9AA93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2E0A2-6F48-439E-9819-F5791460B2B2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5E247-9BA5-4879-8B35-E629E8AD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862EE-D856-41A3-9490-8C8387CB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A9CF1-F90F-41A9-A31E-A875E97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27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r Transition - Green">
    <p:bg>
      <p:bgPr>
        <a:solidFill>
          <a:srgbClr val="8DC6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016002" y="2266950"/>
            <a:ext cx="10160000" cy="23241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65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0001" y="90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89156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r Transition - Grey"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016002" y="2266950"/>
            <a:ext cx="10160000" cy="23241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defRPr sz="65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0001" y="90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636547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11581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 Text on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drought-1675729_192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06502"/>
            <a:ext cx="10922000" cy="4849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508000" y="317500"/>
            <a:ext cx="10922000" cy="69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291620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Text on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ceberg-404966_1920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508000" y="317501"/>
            <a:ext cx="10922000" cy="6923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06501"/>
            <a:ext cx="10922000" cy="4848394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65217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alf Fade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_DSC3465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Rectangle"/>
          <p:cNvSpPr/>
          <p:nvPr/>
        </p:nvSpPr>
        <p:spPr>
          <a:xfrm>
            <a:off x="6096001" y="2"/>
            <a:ext cx="6318575" cy="7072673"/>
          </a:xfrm>
          <a:prstGeom prst="rect">
            <a:avLst/>
          </a:prstGeom>
          <a:solidFill>
            <a:srgbClr val="FFFFFF">
              <a:alpha val="70389"/>
            </a:srgbClr>
          </a:solidFill>
          <a:ln w="12700">
            <a:miter lim="400000"/>
          </a:ln>
          <a:effectLst>
            <a:outerShdw blurRad="38100" dist="25400" dir="13494913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18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80002" y="6251528"/>
            <a:ext cx="453473" cy="4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604002" y="317502"/>
            <a:ext cx="5130001" cy="7379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04002" y="1206502"/>
            <a:ext cx="5130001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47521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alf Faded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20180626_CRP_PC_0595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Rectangle"/>
          <p:cNvSpPr/>
          <p:nvPr/>
        </p:nvSpPr>
        <p:spPr>
          <a:xfrm>
            <a:off x="6096001" y="2"/>
            <a:ext cx="6318575" cy="7072673"/>
          </a:xfrm>
          <a:prstGeom prst="rect">
            <a:avLst/>
          </a:prstGeom>
          <a:solidFill>
            <a:srgbClr val="333333">
              <a:alpha val="70384"/>
            </a:srgbClr>
          </a:solidFill>
          <a:ln w="12700">
            <a:miter lim="400000"/>
          </a:ln>
          <a:effectLst>
            <a:outerShdw blurRad="38100" dist="25400" dir="13494913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30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80002" y="6251528"/>
            <a:ext cx="453473" cy="4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6604002" y="317502"/>
            <a:ext cx="5130001" cy="7379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04002" y="1206502"/>
            <a:ext cx="5130001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3090000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C74B-D9B3-4CE3-AFDD-AEFE4470D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148D6-BC16-4338-B301-3131FA53E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FE761-18F0-45CB-8940-C0E596BA1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08EAB9-7033-4BDC-900E-F841889892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F3E90-94EA-4F3E-9620-B493E9F0F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8CACF0-3C9A-4C7F-ACF2-1F30787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78985-20FB-456C-9079-82806D8F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2458F-B168-4353-BD45-EF4D9FEB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61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/Bullets (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656.jpg"/>
          <p:cNvSpPr>
            <a:spLocks noGrp="1"/>
          </p:cNvSpPr>
          <p:nvPr>
            <p:ph type="pic" idx="13"/>
          </p:nvPr>
        </p:nvSpPr>
        <p:spPr>
          <a:xfrm>
            <a:off x="6521237" y="1"/>
            <a:ext cx="5677072" cy="68579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61670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/Bullets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4273523149_903d6751f2_o.jpg"/>
          <p:cNvSpPr>
            <a:spLocks noGrp="1"/>
          </p:cNvSpPr>
          <p:nvPr>
            <p:ph type="pic" idx="13"/>
          </p:nvPr>
        </p:nvSpPr>
        <p:spPr>
          <a:xfrm>
            <a:off x="0" y="1"/>
            <a:ext cx="5677072" cy="68579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51" name="transparent CRLC logo.png" descr="transparent CRLC logo.png"/>
          <p:cNvPicPr>
            <a:picLocks noChangeAspect="1"/>
          </p:cNvPicPr>
          <p:nvPr/>
        </p:nvPicPr>
        <p:blipFill>
          <a:blip r:embed="rId2">
            <a:alphaModFix amt="80862"/>
          </a:blip>
          <a:stretch>
            <a:fillRect/>
          </a:stretch>
        </p:blipFill>
        <p:spPr>
          <a:xfrm>
            <a:off x="180002" y="6251528"/>
            <a:ext cx="453473" cy="4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6159502" y="317502"/>
            <a:ext cx="5677099" cy="7937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595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95389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ttom 3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u3qfwpdgrvy-sugar-bee.jpg"/>
          <p:cNvSpPr>
            <a:spLocks noGrp="1"/>
          </p:cNvSpPr>
          <p:nvPr>
            <p:ph type="pic" sz="half" idx="13"/>
          </p:nvPr>
        </p:nvSpPr>
        <p:spPr>
          <a:xfrm>
            <a:off x="-6308" y="4313621"/>
            <a:ext cx="12204616" cy="25442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508000" y="317500"/>
            <a:ext cx="10922000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1206502"/>
            <a:ext cx="10922000" cy="2911121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455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Renewable 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6" name="icon-clean energy_green.ai" descr="icon-clean energy_green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86" y="-32"/>
            <a:ext cx="6858001" cy="685806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57245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6" name="icon-people_green.ai" descr="icon-people_green.ai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38393" y="981274"/>
            <a:ext cx="4895492" cy="489549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18001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6" name="icon-world_green.ai" descr="icon-world_green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050" y="1015053"/>
            <a:ext cx="4872474" cy="4827898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29693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or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26" name="LeadershipCorps-logo.ai" descr="LeadershipCorps-logo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602" y="1007430"/>
            <a:ext cx="3548999" cy="4843144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12070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24 H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6" name="24HrsReality-logo-2012.png" descr="24HrsReality-logo-20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777" y="1016753"/>
            <a:ext cx="4330651" cy="482449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11199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S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47" name="CSN_Logo_vert_CR.png" descr="CSN_Logo_vert_C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52" y="146051"/>
            <a:ext cx="5302250" cy="68963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330427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6" name="100Committed-Final.png" descr="100Committed-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343" y="761734"/>
            <a:ext cx="6903516" cy="533453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45002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94F11-3CF1-46FB-A2BD-1A2B4817D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8A446-7338-4ACD-9B62-A33BAE7E8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D290A-75FD-42B4-B336-4184D813A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2500B-4793-4273-A442-F215DFBB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22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Pricing Pol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67" name="PricingPollutionLogo.png" descr="PricingPollution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29" y="2373644"/>
            <a:ext cx="5323037" cy="21107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193962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eneral Campus Cor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508002" y="317500"/>
            <a:ext cx="5677099" cy="69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2" y="1206502"/>
            <a:ext cx="5677099" cy="5045027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77" name="CampusCorps_Final_Vertical.png" descr="CampusCorps_Final_Vertic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843" y="1316014"/>
            <a:ext cx="4247381" cy="482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035097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R-Pittsburgh-Wed-458.jpg"/>
          <p:cNvSpPr>
            <a:spLocks noGrp="1"/>
          </p:cNvSpPr>
          <p:nvPr>
            <p:ph type="pic" sz="half" idx="13"/>
          </p:nvPr>
        </p:nvSpPr>
        <p:spPr>
          <a:xfrm>
            <a:off x="6099970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5" name="CR-Pittsburgh-Tues-227.jpg"/>
          <p:cNvSpPr>
            <a:spLocks noGrp="1"/>
          </p:cNvSpPr>
          <p:nvPr>
            <p:ph type="pic" sz="half" idx="14"/>
          </p:nvPr>
        </p:nvSpPr>
        <p:spPr>
          <a:xfrm>
            <a:off x="0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6" name="CR-SEATTLE-STIAN-CARD5-114.jpg"/>
          <p:cNvSpPr>
            <a:spLocks noGrp="1"/>
          </p:cNvSpPr>
          <p:nvPr>
            <p:ph type="pic" sz="half" idx="15"/>
          </p:nvPr>
        </p:nvSpPr>
        <p:spPr>
          <a:xfrm>
            <a:off x="6099970" y="342900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7" name="CR-Pittsburgh-Wed-783.jpg"/>
          <p:cNvSpPr>
            <a:spLocks noGrp="1"/>
          </p:cNvSpPr>
          <p:nvPr>
            <p:ph type="pic" sz="half" idx="16"/>
          </p:nvPr>
        </p:nvSpPr>
        <p:spPr>
          <a:xfrm>
            <a:off x="0" y="342900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290" name="Group"/>
          <p:cNvGrpSpPr/>
          <p:nvPr/>
        </p:nvGrpSpPr>
        <p:grpSpPr>
          <a:xfrm>
            <a:off x="-203999" y="-351000"/>
            <a:ext cx="12600001" cy="7560000"/>
            <a:chOff x="0" y="0"/>
            <a:chExt cx="25199999" cy="15119999"/>
          </a:xfrm>
        </p:grpSpPr>
        <p:sp>
          <p:nvSpPr>
            <p:cNvPr id="288" name="Rectangle"/>
            <p:cNvSpPr/>
            <p:nvPr/>
          </p:nvSpPr>
          <p:spPr>
            <a:xfrm>
              <a:off x="12420000" y="0"/>
              <a:ext cx="360001" cy="1512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89" name="Rectangle"/>
            <p:cNvSpPr/>
            <p:nvPr/>
          </p:nvSpPr>
          <p:spPr>
            <a:xfrm rot="16200000">
              <a:off x="12420000" y="-5040001"/>
              <a:ext cx="360001" cy="25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4355435" y="3149142"/>
            <a:ext cx="3481133" cy="559720"/>
          </a:xfrm>
          <a:prstGeom prst="rect">
            <a:avLst/>
          </a:prstGeom>
          <a:solidFill>
            <a:srgbClr val="FFFFFF"/>
          </a:solidFill>
        </p:spPr>
        <p:txBody>
          <a:bodyPr anchor="ctr"/>
          <a:lstStyle>
            <a:lvl1pPr algn="ctr">
              <a:defRPr sz="3000">
                <a:solidFill>
                  <a:srgbClr val="333333"/>
                </a:solidFill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82982586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4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"/>
          <p:cNvSpPr/>
          <p:nvPr/>
        </p:nvSpPr>
        <p:spPr>
          <a:xfrm>
            <a:off x="-114300" y="-87801"/>
            <a:ext cx="4499546" cy="3546575"/>
          </a:xfrm>
          <a:prstGeom prst="rect">
            <a:avLst/>
          </a:prstGeom>
          <a:solidFill>
            <a:srgbClr val="8DC63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0" name="_AS_1867.jpg"/>
          <p:cNvSpPr>
            <a:spLocks noGrp="1"/>
          </p:cNvSpPr>
          <p:nvPr>
            <p:ph type="pic" sz="quarter" idx="13"/>
          </p:nvPr>
        </p:nvSpPr>
        <p:spPr>
          <a:xfrm>
            <a:off x="8128001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1" name="20170429_as_ClimateRealityMarch_0771.jpg"/>
          <p:cNvSpPr>
            <a:spLocks noGrp="1"/>
          </p:cNvSpPr>
          <p:nvPr>
            <p:ph type="pic" sz="half" idx="14"/>
          </p:nvPr>
        </p:nvSpPr>
        <p:spPr>
          <a:xfrm>
            <a:off x="1" y="3426718"/>
            <a:ext cx="8137537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2" name="20170429_as_ClimateRealityMarch_0692.jpg"/>
          <p:cNvSpPr>
            <a:spLocks noGrp="1"/>
          </p:cNvSpPr>
          <p:nvPr>
            <p:ph type="pic" sz="half" idx="15"/>
          </p:nvPr>
        </p:nvSpPr>
        <p:spPr>
          <a:xfrm>
            <a:off x="4064001" y="-2283"/>
            <a:ext cx="8133986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04" name="Rectangle"/>
          <p:cNvSpPr/>
          <p:nvPr/>
        </p:nvSpPr>
        <p:spPr>
          <a:xfrm>
            <a:off x="4064000" y="-86692"/>
            <a:ext cx="180000" cy="36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5" name="Rectangle"/>
          <p:cNvSpPr/>
          <p:nvPr/>
        </p:nvSpPr>
        <p:spPr>
          <a:xfrm rot="16200000">
            <a:off x="6006001" y="-2871000"/>
            <a:ext cx="180001" cy="1260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6" name="Rectangle"/>
          <p:cNvSpPr/>
          <p:nvPr/>
        </p:nvSpPr>
        <p:spPr>
          <a:xfrm>
            <a:off x="8038002" y="3513310"/>
            <a:ext cx="180001" cy="36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7" name="Title Text"/>
          <p:cNvSpPr txBox="1">
            <a:spLocks noGrp="1"/>
          </p:cNvSpPr>
          <p:nvPr>
            <p:ph type="title"/>
          </p:nvPr>
        </p:nvSpPr>
        <p:spPr>
          <a:xfrm>
            <a:off x="635002" y="635002"/>
            <a:ext cx="2956411" cy="22244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89558857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_AS_1867.jpg"/>
          <p:cNvSpPr>
            <a:spLocks noGrp="1"/>
          </p:cNvSpPr>
          <p:nvPr>
            <p:ph type="pic" sz="quarter" idx="13"/>
          </p:nvPr>
        </p:nvSpPr>
        <p:spPr>
          <a:xfrm>
            <a:off x="8128001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5" name="20170429_as_ClimateRealityMarch_0771.jpg"/>
          <p:cNvSpPr>
            <a:spLocks noGrp="1"/>
          </p:cNvSpPr>
          <p:nvPr>
            <p:ph type="pic" sz="half" idx="14"/>
          </p:nvPr>
        </p:nvSpPr>
        <p:spPr>
          <a:xfrm>
            <a:off x="1" y="3426718"/>
            <a:ext cx="8137537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6" name="20170429_as_ClimateRealityMarch_0692.jpg"/>
          <p:cNvSpPr>
            <a:spLocks noGrp="1"/>
          </p:cNvSpPr>
          <p:nvPr>
            <p:ph type="pic" sz="half" idx="15"/>
          </p:nvPr>
        </p:nvSpPr>
        <p:spPr>
          <a:xfrm>
            <a:off x="4064001" y="-2283"/>
            <a:ext cx="8133986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" name="_AS_1314.jpg"/>
          <p:cNvSpPr>
            <a:spLocks noGrp="1"/>
          </p:cNvSpPr>
          <p:nvPr>
            <p:ph type="pic" sz="quarter" idx="16"/>
          </p:nvPr>
        </p:nvSpPr>
        <p:spPr>
          <a:xfrm>
            <a:off x="1" y="-2283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19" name="Rectangle"/>
          <p:cNvSpPr/>
          <p:nvPr/>
        </p:nvSpPr>
        <p:spPr>
          <a:xfrm>
            <a:off x="4064000" y="-86692"/>
            <a:ext cx="180000" cy="36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0" name="Rectangle"/>
          <p:cNvSpPr/>
          <p:nvPr/>
        </p:nvSpPr>
        <p:spPr>
          <a:xfrm rot="16200000">
            <a:off x="6006001" y="-2871000"/>
            <a:ext cx="180001" cy="1260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1" name="Rectangle"/>
          <p:cNvSpPr/>
          <p:nvPr/>
        </p:nvSpPr>
        <p:spPr>
          <a:xfrm>
            <a:off x="8038002" y="3513310"/>
            <a:ext cx="180001" cy="360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567259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Titl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ectangle"/>
          <p:cNvSpPr/>
          <p:nvPr/>
        </p:nvSpPr>
        <p:spPr>
          <a:xfrm>
            <a:off x="-114300" y="-87801"/>
            <a:ext cx="6327329" cy="3546575"/>
          </a:xfrm>
          <a:prstGeom prst="rect">
            <a:avLst/>
          </a:prstGeom>
          <a:solidFill>
            <a:srgbClr val="8DC63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412761">
              <a:defRPr sz="3200" b="0" cap="none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b="0"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29" name="andreas-gucklhorn-285561-unsplash.jpg"/>
          <p:cNvSpPr>
            <a:spLocks noGrp="1"/>
          </p:cNvSpPr>
          <p:nvPr>
            <p:ph type="pic" sz="quarter" idx="13"/>
          </p:nvPr>
        </p:nvSpPr>
        <p:spPr>
          <a:xfrm>
            <a:off x="8128001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0" name="electricity-1330214.jpg"/>
          <p:cNvSpPr>
            <a:spLocks noGrp="1"/>
          </p:cNvSpPr>
          <p:nvPr>
            <p:ph type="pic" sz="quarter" idx="14"/>
          </p:nvPr>
        </p:nvSpPr>
        <p:spPr>
          <a:xfrm>
            <a:off x="4064001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1" name="american-public-power-association-419672.jpg"/>
          <p:cNvSpPr>
            <a:spLocks noGrp="1"/>
          </p:cNvSpPr>
          <p:nvPr>
            <p:ph type="pic" sz="quarter" idx="15"/>
          </p:nvPr>
        </p:nvSpPr>
        <p:spPr>
          <a:xfrm>
            <a:off x="1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2" name="jason-blackeye-107478-unsplash.jpg"/>
          <p:cNvSpPr>
            <a:spLocks noGrp="1"/>
          </p:cNvSpPr>
          <p:nvPr>
            <p:ph type="pic" sz="half" idx="16"/>
          </p:nvPr>
        </p:nvSpPr>
        <p:spPr>
          <a:xfrm>
            <a:off x="6097411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37" name="Group"/>
          <p:cNvGrpSpPr/>
          <p:nvPr/>
        </p:nvGrpSpPr>
        <p:grpSpPr>
          <a:xfrm>
            <a:off x="-203999" y="-120649"/>
            <a:ext cx="12600001" cy="7200001"/>
            <a:chOff x="0" y="0"/>
            <a:chExt cx="25199999" cy="14400000"/>
          </a:xfrm>
        </p:grpSpPr>
        <p:sp>
          <p:nvSpPr>
            <p:cNvPr id="333" name="Rectangle"/>
            <p:cNvSpPr/>
            <p:nvPr/>
          </p:nvSpPr>
          <p:spPr>
            <a:xfrm>
              <a:off x="12420000" y="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34" name="Rectangle"/>
            <p:cNvSpPr/>
            <p:nvPr/>
          </p:nvSpPr>
          <p:spPr>
            <a:xfrm rot="16200000">
              <a:off x="12420000" y="-5500700"/>
              <a:ext cx="360001" cy="2520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35" name="Rectangle"/>
            <p:cNvSpPr/>
            <p:nvPr/>
          </p:nvSpPr>
          <p:spPr>
            <a:xfrm>
              <a:off x="8356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36" name="Rectangle"/>
            <p:cNvSpPr/>
            <p:nvPr/>
          </p:nvSpPr>
          <p:spPr>
            <a:xfrm>
              <a:off x="16484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338" name="Title Text"/>
          <p:cNvSpPr txBox="1">
            <a:spLocks noGrp="1"/>
          </p:cNvSpPr>
          <p:nvPr>
            <p:ph type="title"/>
          </p:nvPr>
        </p:nvSpPr>
        <p:spPr>
          <a:xfrm>
            <a:off x="635002" y="635000"/>
            <a:ext cx="4828729" cy="23169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34302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andreas-gucklhorn-285561-unsplash.jpg"/>
          <p:cNvSpPr>
            <a:spLocks noGrp="1"/>
          </p:cNvSpPr>
          <p:nvPr>
            <p:ph type="pic" sz="quarter" idx="13"/>
          </p:nvPr>
        </p:nvSpPr>
        <p:spPr>
          <a:xfrm>
            <a:off x="8128001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7" name="solarpark-1288842.jpg"/>
          <p:cNvSpPr>
            <a:spLocks noGrp="1"/>
          </p:cNvSpPr>
          <p:nvPr>
            <p:ph type="pic" sz="quarter" idx="14"/>
          </p:nvPr>
        </p:nvSpPr>
        <p:spPr>
          <a:xfrm>
            <a:off x="4064001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8" name="electricity-1330214.jpg"/>
          <p:cNvSpPr>
            <a:spLocks noGrp="1"/>
          </p:cNvSpPr>
          <p:nvPr>
            <p:ph type="pic" sz="quarter" idx="15"/>
          </p:nvPr>
        </p:nvSpPr>
        <p:spPr>
          <a:xfrm>
            <a:off x="1" y="3426718"/>
            <a:ext cx="4064081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9" name="jason-blackeye-107478-unsplash.jpg"/>
          <p:cNvSpPr>
            <a:spLocks noGrp="1"/>
          </p:cNvSpPr>
          <p:nvPr>
            <p:ph type="pic" sz="half" idx="16"/>
          </p:nvPr>
        </p:nvSpPr>
        <p:spPr>
          <a:xfrm>
            <a:off x="6097411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0" name="american-public-power-association-419672.jpg"/>
          <p:cNvSpPr>
            <a:spLocks noGrp="1"/>
          </p:cNvSpPr>
          <p:nvPr>
            <p:ph type="pic" sz="half" idx="17"/>
          </p:nvPr>
        </p:nvSpPr>
        <p:spPr>
          <a:xfrm>
            <a:off x="0" y="1"/>
            <a:ext cx="6099950" cy="34312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55" name="Group"/>
          <p:cNvGrpSpPr/>
          <p:nvPr/>
        </p:nvGrpSpPr>
        <p:grpSpPr>
          <a:xfrm>
            <a:off x="-203999" y="-120649"/>
            <a:ext cx="12600001" cy="7200001"/>
            <a:chOff x="0" y="0"/>
            <a:chExt cx="25199999" cy="14400000"/>
          </a:xfrm>
        </p:grpSpPr>
        <p:sp>
          <p:nvSpPr>
            <p:cNvPr id="351" name="Rectangle"/>
            <p:cNvSpPr/>
            <p:nvPr/>
          </p:nvSpPr>
          <p:spPr>
            <a:xfrm>
              <a:off x="12420000" y="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52" name="Rectangle"/>
            <p:cNvSpPr/>
            <p:nvPr/>
          </p:nvSpPr>
          <p:spPr>
            <a:xfrm rot="16200000">
              <a:off x="12420000" y="-5500700"/>
              <a:ext cx="360001" cy="2520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53" name="Rectangle"/>
            <p:cNvSpPr/>
            <p:nvPr/>
          </p:nvSpPr>
          <p:spPr>
            <a:xfrm>
              <a:off x="8356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354" name="Rectangle"/>
            <p:cNvSpPr/>
            <p:nvPr/>
          </p:nvSpPr>
          <p:spPr>
            <a:xfrm>
              <a:off x="16484000" y="7200000"/>
              <a:ext cx="360001" cy="720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61">
                <a:defRPr sz="3200" b="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b="0"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73865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Graph -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64" name="Object"/>
          <p:cNvSpPr txBox="1">
            <a:spLocks noGrp="1"/>
          </p:cNvSpPr>
          <p:nvPr>
            <p:ph idx="3"/>
          </p:nvPr>
        </p:nvSpPr>
        <p:spPr>
          <a:xfrm>
            <a:off x="508002" y="1270000"/>
            <a:ext cx="11176000" cy="4680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65" name="Title Text"/>
          <p:cNvSpPr txBox="1">
            <a:spLocks noGrp="1"/>
          </p:cNvSpPr>
          <p:nvPr>
            <p:ph type="title"/>
          </p:nvPr>
        </p:nvSpPr>
        <p:spPr>
          <a:xfrm>
            <a:off x="508002" y="317502"/>
            <a:ext cx="11176000" cy="8784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82659546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c Graph -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2751" y="6477001"/>
            <a:ext cx="307777" cy="3026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73" name="Object"/>
          <p:cNvSpPr txBox="1">
            <a:spLocks noGrp="1"/>
          </p:cNvSpPr>
          <p:nvPr>
            <p:ph sz="half" idx="3"/>
          </p:nvPr>
        </p:nvSpPr>
        <p:spPr>
          <a:xfrm>
            <a:off x="508000" y="1270001"/>
            <a:ext cx="5588000" cy="4861396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74" name="Title Text"/>
          <p:cNvSpPr txBox="1">
            <a:spLocks noGrp="1"/>
          </p:cNvSpPr>
          <p:nvPr>
            <p:ph type="title"/>
          </p:nvPr>
        </p:nvSpPr>
        <p:spPr>
          <a:xfrm>
            <a:off x="508002" y="317502"/>
            <a:ext cx="11176000" cy="8784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46904" y="1270002"/>
            <a:ext cx="5336638" cy="5114143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buBlip>
                <a:blip r:embed="rId2"/>
              </a:buBlip>
            </a:lvl1pPr>
            <a:lvl2pPr marL="549533" indent="-232025">
              <a:buSzPct val="75000"/>
            </a:lvl2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9607108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F6DF5D2-6F09-4539-A6D4-16F389B6E6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13138" y="6356351"/>
            <a:ext cx="307777" cy="302647"/>
          </a:xfrm>
          <a:prstGeom prst="rect">
            <a:avLst/>
          </a:prstGeom>
        </p:spPr>
        <p:txBody>
          <a:bodyPr/>
          <a:lstStyle/>
          <a:p>
            <a:fld id="{A04702AD-217A-4700-B907-9A8ADF0339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B7F378-BCE1-4AC9-970A-49323D0F1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3F5F55-5419-467B-B15C-A9C9695D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6B548-221F-4D4F-B1EE-EEE9CCEC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0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21FD-A457-45E2-9F62-08C6BE8A5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7C1F3-AE9E-4A5E-B3CA-94831620C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0BA10-B990-4CA7-B87C-A3A460E4D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5F967-17EE-4107-9F54-5E1B1C8B7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DBA53-C9AA-4478-B2B9-733CB14E6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9D332-D7BE-42BA-9BD0-F3D5C018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878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8A309-FA63-4463-87BC-58B37CB6C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56AAD-6BC2-4A16-B5E5-76233D730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B6830-559F-4918-A2F1-8727CB2D3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F92E0-C733-4187-B177-06B5D2DF8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DA956-C9DE-4EAD-99E7-49C7E615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D02A4-622C-441F-BA80-863CBADF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B9B84-106F-4BF8-9633-FE68298F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E9FAE-A05E-4B1D-A9FA-CED401927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A9E88-3CE2-463F-A7D1-6174223CB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A6D97-ED5B-4D2F-B05C-077AC8B59AA1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DA502-0694-4472-9938-0B675A39B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60CEF-7F52-46F4-9A3B-DE731CDC6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1EE3F-06CF-4E88-9C03-D16D03E54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6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parent CRLC logo.png" descr="transparent CRLC logo.png"/>
          <p:cNvPicPr>
            <a:picLocks noChangeAspect="1"/>
          </p:cNvPicPr>
          <p:nvPr/>
        </p:nvPicPr>
        <p:blipFill>
          <a:blip r:embed="rId30">
            <a:alphaModFix amt="60000"/>
          </a:blip>
          <a:stretch>
            <a:fillRect/>
          </a:stretch>
        </p:blipFill>
        <p:spPr>
          <a:xfrm>
            <a:off x="180001" y="6251527"/>
            <a:ext cx="453473" cy="4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08000" y="317500"/>
            <a:ext cx="11292000" cy="69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1" y="1206501"/>
            <a:ext cx="11176000" cy="4762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31"/>
              </a:buBlip>
            </a:lvl1pPr>
            <a:lvl2pPr marL="1066800" indent="-342900">
              <a:buSzPct val="94000"/>
              <a:buChar char="•"/>
              <a:defRPr sz="3800"/>
            </a:lvl2pPr>
            <a:lvl3pPr marL="1685192" indent="-415192">
              <a:buSzPct val="75000"/>
              <a:buChar char="•"/>
              <a:defRPr sz="3400"/>
            </a:lvl3pPr>
            <a:lvl4pPr marL="2271346" indent="-366346">
              <a:buSzPct val="75000"/>
              <a:buChar char="•"/>
              <a:defRPr sz="3000"/>
            </a:lvl4pPr>
            <a:lvl5pPr marL="2881923" indent="-341923">
              <a:buSzPct val="75000"/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4018" y="6473867"/>
            <a:ext cx="307777" cy="30264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1300" cap="none">
                <a:solidFill>
                  <a:srgbClr val="000000"/>
                </a:solidFill>
              </a:defRPr>
            </a:lvl1pPr>
          </a:lstStyle>
          <a:p>
            <a:pPr defTabSz="412771"/>
            <a:fld id="{86CB4B4D-7CA3-9044-876B-883B54F8677D}" type="slidenum">
              <a:rPr lang="en-US" smtClean="0">
                <a:sym typeface="Helvetica"/>
              </a:rPr>
              <a:pPr defTabSz="412771"/>
              <a:t>‹#›</a:t>
            </a:fld>
            <a:endParaRPr lang="en-US"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137952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</p:sldLayoutIdLst>
  <p:transition spd="med"/>
  <p:txStyles>
    <p:titleStyle>
      <a:lvl1pPr marL="0" marR="0" indent="0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6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11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17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23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29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35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40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46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04815" marR="0" indent="-292115" algn="l" defTabSz="41277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1pPr>
      <a:lvl2pPr marL="622820" marR="0" indent="-305303" algn="l" defTabSz="41277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2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2pPr>
      <a:lvl3pPr marL="940335" marR="0" indent="-305303" algn="l" defTabSz="41277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2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3pPr>
      <a:lvl4pPr marL="1257851" marR="0" indent="-305303" algn="l" defTabSz="41277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2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4pPr>
      <a:lvl5pPr marL="1575367" marR="0" indent="-305303" algn="l" defTabSz="41277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2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5pPr>
      <a:lvl6pPr marL="1892883" marR="0" indent="-305304" algn="l" defTabSz="41277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2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6pPr>
      <a:lvl7pPr marL="2210399" marR="0" indent="-305304" algn="l" defTabSz="41277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2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7pPr>
      <a:lvl8pPr marL="2527915" marR="0" indent="-305304" algn="l" defTabSz="41277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2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8pPr>
      <a:lvl9pPr marL="2845431" marR="0" indent="-305304" algn="l" defTabSz="41277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2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6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11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17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23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29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35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40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46" algn="l" defTabSz="41277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parent CRLC logo.png" descr="transparent CRLC logo.png"/>
          <p:cNvPicPr>
            <a:picLocks noChangeAspect="1"/>
          </p:cNvPicPr>
          <p:nvPr/>
        </p:nvPicPr>
        <p:blipFill>
          <a:blip r:embed="rId29">
            <a:alphaModFix amt="60000"/>
          </a:blip>
          <a:stretch>
            <a:fillRect/>
          </a:stretch>
        </p:blipFill>
        <p:spPr>
          <a:xfrm>
            <a:off x="180002" y="6251528"/>
            <a:ext cx="453473" cy="45347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08000" y="317500"/>
            <a:ext cx="11292000" cy="69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2" y="1206502"/>
            <a:ext cx="11176000" cy="4762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30"/>
              </a:buBlip>
            </a:lvl1pPr>
            <a:lvl2pPr marL="1066800" indent="-342900">
              <a:buSzPct val="94000"/>
              <a:buChar char="•"/>
              <a:defRPr sz="3800"/>
            </a:lvl2pPr>
            <a:lvl3pPr marL="1685192" indent="-415192">
              <a:buSzPct val="75000"/>
              <a:buChar char="•"/>
              <a:defRPr sz="3400"/>
            </a:lvl3pPr>
            <a:lvl4pPr marL="2271346" indent="-366346">
              <a:buSzPct val="75000"/>
              <a:buChar char="•"/>
              <a:defRPr sz="3000"/>
            </a:lvl4pPr>
            <a:lvl5pPr marL="2881923" indent="-341923">
              <a:buSzPct val="75000"/>
              <a:buChar char="•"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4018" y="6473868"/>
            <a:ext cx="307777" cy="30264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1300" cap="none">
                <a:solidFill>
                  <a:srgbClr val="000000"/>
                </a:solidFill>
              </a:defRPr>
            </a:lvl1pPr>
          </a:lstStyle>
          <a:p>
            <a:pPr defTabSz="412761"/>
            <a:fld id="{86CB4B4D-7CA3-9044-876B-883B54F8677D}" type="slidenum">
              <a:rPr lang="en-US" smtClean="0">
                <a:sym typeface="Helvetica"/>
              </a:rPr>
              <a:pPr defTabSz="412761"/>
              <a:t>‹#›</a:t>
            </a:fld>
            <a:endParaRPr lang="en-US"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714088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</p:sldLayoutIdLst>
  <p:transition spd="med"/>
  <p:txStyles>
    <p:titleStyle>
      <a:lvl1pPr marL="0" marR="0" indent="0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3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5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8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11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15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18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20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23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1" b="1" i="0" u="none" strike="noStrike" cap="none" spc="0" baseline="0">
          <a:ln>
            <a:noFill/>
          </a:ln>
          <a:solidFill>
            <a:srgbClr val="8DC63F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04808" marR="0" indent="-292108" algn="l" defTabSz="41276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0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1pPr>
      <a:lvl2pPr marL="622805" marR="0" indent="-305295" algn="l" defTabSz="41276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2pPr>
      <a:lvl3pPr marL="940312" marR="0" indent="-305295" algn="l" defTabSz="41276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3pPr>
      <a:lvl4pPr marL="1257820" marR="0" indent="-305295" algn="l" defTabSz="41276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4pPr>
      <a:lvl5pPr marL="1575328" marR="0" indent="-305295" algn="l" defTabSz="41276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5pPr>
      <a:lvl6pPr marL="1892836" marR="0" indent="-305297" algn="l" defTabSz="41276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6pPr>
      <a:lvl7pPr marL="2210344" marR="0" indent="-305297" algn="l" defTabSz="41276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7pPr>
      <a:lvl8pPr marL="2527852" marR="0" indent="-305297" algn="l" defTabSz="41276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8pPr>
      <a:lvl9pPr marL="2845360" marR="0" indent="-305297" algn="l" defTabSz="412761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50000"/>
        <a:buFontTx/>
        <a:buBlip>
          <a:blip r:embed="rId31"/>
        </a:buBlip>
        <a:tabLst/>
        <a:defRPr sz="2501" b="0" i="0" u="none" strike="noStrike" cap="none" spc="0" baseline="0">
          <a:ln>
            <a:noFill/>
          </a:ln>
          <a:solidFill>
            <a:srgbClr val="33333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3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5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8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11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15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18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20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23" algn="l" defTabSz="4127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eepurl.com/dpWC1n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eepurl.com/dpWC1n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climate.smiller.org/50x30/building-electrification/All-heat-pump-webinars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smiller.org/" TargetMode="External"/><Relationship Id="rId2" Type="http://schemas.openxmlformats.org/officeDocument/2006/relationships/hyperlink" Target="https://electric.smiller.org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j.gov/dep/climatechange/docs/nj-gwra-80x50-report-2020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s://nj.gov/emp/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elpower.com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9176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2F032-D8F1-4C1F-B5D3-B7E4D1C6F2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615" y="1273628"/>
            <a:ext cx="11832770" cy="4620207"/>
          </a:xfr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Building Electrification – Switch To Heat Pump and All Electric Appliances. </a:t>
            </a:r>
            <a:b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April 21, 2022</a:t>
            </a:r>
            <a:b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Steve Miller and Ken Dolsky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19D59-AB77-480A-A5CB-061121E921CD}"/>
              </a:ext>
            </a:extLst>
          </p:cNvPr>
          <p:cNvSpPr txBox="1"/>
          <p:nvPr/>
        </p:nvSpPr>
        <p:spPr>
          <a:xfrm>
            <a:off x="454615" y="552652"/>
            <a:ext cx="11375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REDUCE GLOBAL WARMING:  ELIMINATE </a:t>
            </a:r>
            <a:r>
              <a:rPr lang="en-US" sz="3200">
                <a:solidFill>
                  <a:srgbClr val="FF0000"/>
                </a:solidFill>
              </a:rPr>
              <a:t>FRACKED METHANE GAS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52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031B2-F5CF-4581-B9D8-93403F7DF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493"/>
            <a:ext cx="10515600" cy="143119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MY EXPERIENCE</a:t>
            </a:r>
            <a:br>
              <a:rPr lang="en-US" b="1" dirty="0"/>
            </a:br>
            <a:r>
              <a:rPr lang="en-US" b="1" dirty="0"/>
              <a:t> WITH HOME ENERGY ASSESSMENT</a:t>
            </a:r>
            <a:br>
              <a:rPr lang="en-US" b="1" dirty="0"/>
            </a:br>
            <a:r>
              <a:rPr lang="en-US" sz="3600" b="1" dirty="0"/>
              <a:t>(sponsor: NJ Clean Energy Program- now under utilities)</a:t>
            </a:r>
            <a:endParaRPr lang="en-US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0EEA72D-E1D8-4DC6-A764-CED19A3B6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/>
              <a:t>3 hour energy efficiency assessment of my house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/>
              <a:t>Blower Door test: located air leaks using thermal imaging camera.  Suggested solutions.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/>
              <a:t>Physical exam: insulation thickness,…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/>
              <a:t>Safety check: </a:t>
            </a:r>
            <a:br>
              <a:rPr lang="en-US" sz="3200" b="1" dirty="0"/>
            </a:br>
            <a:r>
              <a:rPr lang="en-US" sz="3200" b="1" dirty="0"/>
              <a:t>dangerous hanging main duct; </a:t>
            </a:r>
            <a:br>
              <a:rPr lang="en-US" sz="3200" b="1" dirty="0"/>
            </a:br>
            <a:r>
              <a:rPr lang="en-US" sz="3200" b="1" dirty="0"/>
              <a:t>water heater temp dangerously high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/>
              <a:t>At end: offered sending findings (photos &amp; written) to 3 independent contractors  (I decided to fix my own problems)</a:t>
            </a:r>
          </a:p>
        </p:txBody>
      </p:sp>
    </p:spTree>
    <p:extLst>
      <p:ext uri="{BB962C8B-B14F-4D97-AF65-F5344CB8AC3E}">
        <p14:creationId xmlns:p14="http://schemas.microsoft.com/office/powerpoint/2010/main" val="352073290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-11906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050" dirty="0">
                <a:solidFill>
                  <a:srgbClr val="00B050"/>
                </a:solidFill>
              </a:rPr>
              <a:t>1</a:t>
            </a:r>
            <a:r>
              <a:rPr lang="en-US" sz="4050" baseline="30000" dirty="0">
                <a:solidFill>
                  <a:srgbClr val="00B050"/>
                </a:solidFill>
              </a:rPr>
              <a:t>st</a:t>
            </a:r>
            <a:r>
              <a:rPr lang="en-US" sz="4050" dirty="0">
                <a:solidFill>
                  <a:srgbClr val="00B050"/>
                </a:solidFill>
              </a:rPr>
              <a:t> step: Energy Efficiency – Use Less Energy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206500"/>
            <a:ext cx="11176000" cy="5364118"/>
          </a:xfrm>
        </p:spPr>
        <p:txBody>
          <a:bodyPr/>
          <a:lstStyle/>
          <a:p>
            <a:pPr marL="1270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50AF3D1C-E5A8-4776-A255-2AA2F6BA4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28593" y="2203690"/>
            <a:ext cx="5530000" cy="3143619"/>
          </a:xfrm>
          <a:prstGeom prst="rect">
            <a:avLst/>
          </a:prstGeom>
        </p:spPr>
      </p:pic>
      <p:pic>
        <p:nvPicPr>
          <p:cNvPr id="8" name="Picture 7" descr="A picture containing wooden, table, chair, indoor&#10;&#10;Description automatically generated">
            <a:extLst>
              <a:ext uri="{FF2B5EF4-FFF2-40B4-BE49-F238E27FC236}">
                <a16:creationId xmlns:a16="http://schemas.microsoft.com/office/drawing/2014/main" id="{BB00211B-6B7F-464A-9F7A-DB43F0FA9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90" y="1010500"/>
            <a:ext cx="8399111" cy="55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9396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lant, tree&#10;&#10;Description automatically generated">
            <a:extLst>
              <a:ext uri="{FF2B5EF4-FFF2-40B4-BE49-F238E27FC236}">
                <a16:creationId xmlns:a16="http://schemas.microsoft.com/office/drawing/2014/main" id="{3ACB25ED-6F14-41E5-ACE0-0685641D3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4" b="82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1FF21C-1FC8-434F-91BE-FC9B7F68F797}"/>
              </a:ext>
            </a:extLst>
          </p:cNvPr>
          <p:cNvSpPr txBox="1"/>
          <p:nvPr/>
        </p:nvSpPr>
        <p:spPr>
          <a:xfrm>
            <a:off x="508000" y="1206501"/>
            <a:ext cx="10922000" cy="4849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0" tIns="0" rIns="0" bIns="0" numCol="1" spcCol="38100" rtlCol="0">
            <a:normAutofit/>
          </a:bodyPr>
          <a:lstStyle/>
          <a:p>
            <a:pPr defTabSz="412771" hangingPunct="0">
              <a:spcBef>
                <a:spcPts val="1500"/>
              </a:spcBef>
            </a:pPr>
            <a:r>
              <a:rPr lang="en-US" sz="2501" b="1" kern="0" dirty="0">
                <a:solidFill>
                  <a:srgbClr val="FFFFFF"/>
                </a:solidFill>
                <a:sym typeface="Helvetica"/>
              </a:rPr>
              <a:t>Tree Cover At High Noon </a:t>
            </a:r>
          </a:p>
          <a:p>
            <a:pPr defTabSz="412771" hangingPunct="0">
              <a:spcBef>
                <a:spcPts val="600"/>
              </a:spcBef>
            </a:pPr>
            <a:r>
              <a:rPr lang="en-US" sz="2501" b="1" kern="0" dirty="0">
                <a:solidFill>
                  <a:srgbClr val="FFFFFF"/>
                </a:solidFill>
                <a:sym typeface="Helvetica"/>
              </a:rPr>
              <a:t>50 Foot Trees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49BDB-5BF9-4CD4-902C-84B2645BA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17500"/>
            <a:ext cx="10922000" cy="693000"/>
          </a:xfrm>
        </p:spPr>
        <p:txBody>
          <a:bodyPr lIns="0" tIns="0" rIns="0" bIns="0">
            <a:normAutofit/>
          </a:bodyPr>
          <a:lstStyle/>
          <a:p>
            <a:r>
              <a:rPr lang="en-US" sz="4400" b="1" i="0" u="none" strike="noStrike" cap="none" spc="0" baseline="0" dirty="0">
                <a:ln>
                  <a:noFill/>
                </a:ln>
                <a:uFillTx/>
                <a:latin typeface="+mn-lt"/>
                <a:ea typeface="+mn-ea"/>
                <a:cs typeface="+mn-cs"/>
                <a:sym typeface="Helvetica"/>
              </a:rPr>
              <a:t>Carbon Sequestration but No Solar</a:t>
            </a:r>
          </a:p>
        </p:txBody>
      </p:sp>
    </p:spTree>
    <p:extLst>
      <p:ext uri="{BB962C8B-B14F-4D97-AF65-F5344CB8AC3E}">
        <p14:creationId xmlns:p14="http://schemas.microsoft.com/office/powerpoint/2010/main" val="283909447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18ADBD7-FA9E-4B79-810A-3E14F2F2E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306"/>
            <a:ext cx="12192000" cy="59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7551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Spare Circuits for Future Electric Appliances</a:t>
            </a:r>
            <a:br>
              <a:rPr lang="en-US" sz="4050" dirty="0">
                <a:solidFill>
                  <a:srgbClr val="00B050"/>
                </a:solidFill>
              </a:rPr>
            </a:br>
            <a:endParaRPr lang="en-US" sz="4050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206500"/>
            <a:ext cx="11176000" cy="5364118"/>
          </a:xfrm>
        </p:spPr>
        <p:txBody>
          <a:bodyPr/>
          <a:lstStyle/>
          <a:p>
            <a:pPr marL="1270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A picture containing device, miller&#10;&#10;Description automatically generated">
            <a:extLst>
              <a:ext uri="{FF2B5EF4-FFF2-40B4-BE49-F238E27FC236}">
                <a16:creationId xmlns:a16="http://schemas.microsoft.com/office/drawing/2014/main" id="{0978CC58-FC6E-4D6C-83BA-B488F77D6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1" y="1160467"/>
            <a:ext cx="8678461" cy="5241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646DE4-52AB-4FEC-A7C9-23CE24BBA818}"/>
              </a:ext>
            </a:extLst>
          </p:cNvPr>
          <p:cNvSpPr txBox="1"/>
          <p:nvPr/>
        </p:nvSpPr>
        <p:spPr>
          <a:xfrm>
            <a:off x="9586651" y="1280443"/>
            <a:ext cx="2497539" cy="5001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619125" hangingPunct="0"/>
            <a:r>
              <a:rPr lang="en-US" sz="32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New Box on Left for Future</a:t>
            </a:r>
          </a:p>
          <a:p>
            <a:pPr marL="182880" indent="-182880" defTabSz="619125" hangingPunct="0"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2</a:t>
            </a:r>
            <a:r>
              <a:rPr lang="en-US" sz="2800" b="1" kern="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nd</a:t>
            </a:r>
            <a:r>
              <a:rPr lang="en-US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 Heat Pump Space Heater/AC</a:t>
            </a:r>
          </a:p>
          <a:p>
            <a:pPr marL="182880" indent="-182880" defTabSz="619125" hangingPunct="0"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Heat Pump Water Heater</a:t>
            </a:r>
          </a:p>
          <a:p>
            <a:pPr marL="182880" indent="-182880" defTabSz="619125" hangingPunct="0"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Stove</a:t>
            </a:r>
          </a:p>
          <a:p>
            <a:pPr marL="182880" indent="-182880" defTabSz="619125" hangingPunct="0"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Dryer</a:t>
            </a:r>
          </a:p>
          <a:p>
            <a:pPr marL="182880" indent="-182880" defTabSz="619125" hangingPunct="0"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2</a:t>
            </a:r>
            <a:r>
              <a:rPr lang="en-US" sz="2800" b="1" kern="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nd</a:t>
            </a:r>
            <a:r>
              <a:rPr lang="en-US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/>
                <a:cs typeface="Helvetica"/>
                <a:sym typeface="Helvetica"/>
              </a:rPr>
              <a:t> EV</a:t>
            </a:r>
            <a:endParaRPr lang="en-US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0843490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 in a garage&#10;&#10;Description automatically generated with medium confidence">
            <a:extLst>
              <a:ext uri="{FF2B5EF4-FFF2-40B4-BE49-F238E27FC236}">
                <a16:creationId xmlns:a16="http://schemas.microsoft.com/office/drawing/2014/main" id="{F3F5B671-C218-455B-9D87-AFB9B79B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06501"/>
            <a:ext cx="10922000" cy="4849027"/>
          </a:xfrm>
        </p:spPr>
        <p:txBody>
          <a:bodyPr>
            <a:normAutofit/>
          </a:bodyPr>
          <a:lstStyle/>
          <a:p>
            <a:pPr marL="12701" indent="0">
              <a:buNone/>
            </a:pP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61A6C3-1615-445A-9851-DC16F5D45EC0}"/>
              </a:ext>
            </a:extLst>
          </p:cNvPr>
          <p:cNvSpPr txBox="1"/>
          <p:nvPr/>
        </p:nvSpPr>
        <p:spPr>
          <a:xfrm>
            <a:off x="2185987" y="718354"/>
            <a:ext cx="78200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OUR EV – PRIUS PRIME PLUG-IN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2491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50" dirty="0">
                <a:solidFill>
                  <a:srgbClr val="00B050"/>
                </a:solidFill>
              </a:rPr>
              <a:t>Space Heating – Switch to Clean Electric</a:t>
            </a:r>
            <a:br>
              <a:rPr lang="en-US" sz="4050" dirty="0">
                <a:solidFill>
                  <a:srgbClr val="00B050"/>
                </a:solidFill>
              </a:rPr>
            </a:br>
            <a:r>
              <a:rPr lang="en-US" sz="4050" dirty="0">
                <a:solidFill>
                  <a:srgbClr val="00B050"/>
                </a:solidFill>
              </a:rPr>
              <a:t>Heat Pump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206500"/>
            <a:ext cx="11176000" cy="5364118"/>
          </a:xfrm>
        </p:spPr>
        <p:txBody>
          <a:bodyPr/>
          <a:lstStyle/>
          <a:p>
            <a:pPr marL="1270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A1F521E-A1BB-42D7-8EAD-FF4A5F4A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02" y="1699310"/>
            <a:ext cx="8587196" cy="48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14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C9FA7-821D-433D-8B6C-BE5773DB9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4" y="-450364"/>
            <a:ext cx="10606594" cy="8117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70363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Electric Pool Heater – Air to Water Heat Pump</a:t>
            </a:r>
            <a:br>
              <a:rPr lang="en-US" sz="4400" dirty="0">
                <a:solidFill>
                  <a:srgbClr val="00B050"/>
                </a:solidFill>
              </a:rPr>
            </a:b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206500"/>
            <a:ext cx="11176000" cy="5364118"/>
          </a:xfrm>
        </p:spPr>
        <p:txBody>
          <a:bodyPr/>
          <a:lstStyle/>
          <a:p>
            <a:pPr marL="1270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EB9EFB-915F-46C9-8649-BFFB6670A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7" y="1010500"/>
            <a:ext cx="7725287" cy="53204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EF6E3F-95A2-4E0F-BBCE-CC3F28DE6FDD}"/>
              </a:ext>
            </a:extLst>
          </p:cNvPr>
          <p:cNvSpPr txBox="1"/>
          <p:nvPr/>
        </p:nvSpPr>
        <p:spPr>
          <a:xfrm>
            <a:off x="8589081" y="3879892"/>
            <a:ext cx="2964872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FUTURE STEP: “Hybrid” Water Heater is Similar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sym typeface="Helvetica"/>
              </a:rPr>
              <a:t>Heat Pump</a:t>
            </a:r>
            <a:endParaRPr kumimoji="0" lang="en-US" sz="2800" b="1" i="0" u="none" strike="noStrik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3054379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17500"/>
            <a:ext cx="11292000" cy="55995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Which one is the heat pump? Gas furnace backup on right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206500"/>
            <a:ext cx="11176000" cy="5364118"/>
          </a:xfrm>
        </p:spPr>
        <p:txBody>
          <a:bodyPr/>
          <a:lstStyle/>
          <a:p>
            <a:pPr marL="1270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A picture containing ground, dirty, kitchen appliance, trash&#10;&#10;Description automatically generated">
            <a:extLst>
              <a:ext uri="{FF2B5EF4-FFF2-40B4-BE49-F238E27FC236}">
                <a16:creationId xmlns:a16="http://schemas.microsoft.com/office/drawing/2014/main" id="{A7B8C029-D998-487F-985D-DAE64DF65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944517"/>
            <a:ext cx="6982692" cy="5626101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08502637-5CCC-4B6E-AAB7-C405B831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7953" y="1589620"/>
            <a:ext cx="5626100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835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A02E-8235-49C2-9A13-3BFF5B3A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628"/>
            <a:ext cx="10515600" cy="784053"/>
          </a:xfrm>
        </p:spPr>
        <p:txBody>
          <a:bodyPr>
            <a:normAutofit/>
          </a:bodyPr>
          <a:lstStyle/>
          <a:p>
            <a:r>
              <a:rPr lang="en-US" b="1" dirty="0"/>
              <a:t>About the 50x30 Building Electrification Team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F59A-F6FB-4F39-AFA6-777765634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94" y="1149178"/>
            <a:ext cx="11135498" cy="534369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Goal: eliminate GHG emissions from NJ buildings – contributes 26% of NJ total GHG</a:t>
            </a:r>
            <a:br>
              <a:rPr lang="en-US" sz="3600" b="1" dirty="0"/>
            </a:br>
            <a:endParaRPr lang="en-US" sz="3400" b="1" dirty="0"/>
          </a:p>
          <a:p>
            <a:r>
              <a:rPr lang="en-US" sz="3400" b="1" dirty="0"/>
              <a:t>The NJ Administration </a:t>
            </a:r>
            <a:r>
              <a:rPr lang="en-US" sz="3400" b="1" dirty="0" err="1"/>
              <a:t>Subteam</a:t>
            </a:r>
            <a:r>
              <a:rPr lang="en-US" sz="3400" b="1" dirty="0"/>
              <a:t> is working with Governor Murphy and related Administrative offices (BPU, DEP, DCA) to develop regulations &amp; rules</a:t>
            </a:r>
            <a:br>
              <a:rPr lang="en-US" sz="3400" b="1" dirty="0"/>
            </a:br>
            <a:endParaRPr lang="en-US" sz="3400" b="1" dirty="0"/>
          </a:p>
          <a:p>
            <a:r>
              <a:rPr lang="en-US" sz="3400" b="1" dirty="0"/>
              <a:t>The NJ Legislative </a:t>
            </a:r>
            <a:r>
              <a:rPr lang="en-US" sz="3400" b="1" dirty="0" err="1"/>
              <a:t>Subteam</a:t>
            </a:r>
            <a:r>
              <a:rPr lang="en-US" sz="3400" b="1" dirty="0"/>
              <a:t> is working with NJ legislators and staff to develop legislation</a:t>
            </a:r>
            <a:br>
              <a:rPr lang="en-US" sz="3400" dirty="0"/>
            </a:br>
            <a:endParaRPr lang="en-US" sz="3400" dirty="0"/>
          </a:p>
          <a:p>
            <a:r>
              <a:rPr lang="en-US" sz="3400" b="1" dirty="0"/>
              <a:t>The NJ Building Electrification Team</a:t>
            </a:r>
          </a:p>
          <a:p>
            <a:pPr lvl="1"/>
            <a:r>
              <a:rPr lang="en-US" sz="3000" b="1" dirty="0"/>
              <a:t>runs a monthly Building Electrification webinar, 7PM, 3</a:t>
            </a:r>
            <a:r>
              <a:rPr lang="en-US" sz="3000" b="1" baseline="30000" dirty="0"/>
              <a:t>rd</a:t>
            </a:r>
            <a:r>
              <a:rPr lang="en-US" sz="3000" b="1" dirty="0"/>
              <a:t> Thursday of each month</a:t>
            </a:r>
            <a:br>
              <a:rPr lang="en-US" sz="3000" dirty="0"/>
            </a:br>
            <a:endParaRPr lang="en-US" sz="3000" dirty="0"/>
          </a:p>
          <a:p>
            <a:pPr lvl="1"/>
            <a:r>
              <a:rPr lang="en-US" sz="3000" b="1" dirty="0"/>
              <a:t>helps develop the NJ “Zero Energy Building Code Roadmap”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sz="3400" b="1" dirty="0"/>
            </a:br>
            <a:r>
              <a:rPr lang="en-US" sz="3400" b="1" dirty="0"/>
              <a:t>TO JOIN THIS TEAM</a:t>
            </a:r>
            <a:r>
              <a:rPr lang="en-US" dirty="0"/>
              <a:t>: </a:t>
            </a:r>
            <a:r>
              <a:rPr lang="en-US" sz="4000" dirty="0"/>
              <a:t>click here </a:t>
            </a:r>
            <a:r>
              <a:rPr lang="en-US" sz="4000" dirty="0">
                <a:hlinkClick r:id="rId2"/>
              </a:rPr>
              <a:t>https://eepurl.com/dpWC1n</a:t>
            </a:r>
            <a:r>
              <a:rPr lang="en-US" sz="4000" dirty="0"/>
              <a:t> </a:t>
            </a:r>
            <a:endParaRPr lang="en-US" sz="3300" dirty="0"/>
          </a:p>
          <a:p>
            <a:pPr lvl="1"/>
            <a:br>
              <a:rPr lang="en-US" dirty="0"/>
            </a:br>
            <a:r>
              <a:rPr lang="en-US" sz="1900" dirty="0"/>
              <a:t>provide your contact info</a:t>
            </a:r>
          </a:p>
          <a:p>
            <a:pPr lvl="1"/>
            <a:r>
              <a:rPr lang="en-US" sz="1900" dirty="0"/>
              <a:t>then</a:t>
            </a:r>
            <a:r>
              <a:rPr lang="en-US" sz="1300" dirty="0"/>
              <a:t> </a:t>
            </a:r>
            <a:r>
              <a:rPr lang="en-US" sz="1900" dirty="0"/>
              <a:t>click</a:t>
            </a:r>
            <a:r>
              <a:rPr lang="en-US" sz="1300" dirty="0"/>
              <a:t> </a:t>
            </a:r>
            <a:r>
              <a:rPr lang="en-US" sz="1900" dirty="0"/>
              <a:t>“join the 50x30 team click here” in the little box in lower left bottom corner</a:t>
            </a:r>
          </a:p>
          <a:p>
            <a:pPr lvl="1"/>
            <a:r>
              <a:rPr lang="en-US" sz="1600" dirty="0"/>
              <a:t>you can opt-out at any time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283912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parked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62E7933D-5B73-4F9B-AACA-80016B4564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0" b="40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C9065FF-9E32-291B-0323-9A3117619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206501"/>
            <a:ext cx="10922000" cy="484902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60AE29-A11D-408C-BFBB-3B09CC276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17500"/>
            <a:ext cx="10922000" cy="69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Heat Pump for New Home Addition Heating/AC</a:t>
            </a:r>
          </a:p>
        </p:txBody>
      </p:sp>
    </p:spTree>
    <p:extLst>
      <p:ext uri="{BB962C8B-B14F-4D97-AF65-F5344CB8AC3E}">
        <p14:creationId xmlns:p14="http://schemas.microsoft.com/office/powerpoint/2010/main" val="151776036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appliance, air conditioner, old&#10;&#10;Description automatically generated">
            <a:extLst>
              <a:ext uri="{FF2B5EF4-FFF2-40B4-BE49-F238E27FC236}">
                <a16:creationId xmlns:a16="http://schemas.microsoft.com/office/drawing/2014/main" id="{6599BA1D-BCD3-4985-B36E-3DADE2E1F4D1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6" r="2" b="17378"/>
          <a:stretch/>
        </p:blipFill>
        <p:spPr>
          <a:xfrm>
            <a:off x="508001" y="1113646"/>
            <a:ext cx="5588000" cy="5270498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C0FB63D-2AB5-4FF7-B8BB-27FB75FE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317501"/>
            <a:ext cx="11176000" cy="70773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Mini-Split Heat Pump for 1-2 Rooms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60C09-03DC-40C2-9E0F-9A8101B017C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346903" y="1270001"/>
            <a:ext cx="5336638" cy="5114143"/>
          </a:xfrm>
        </p:spPr>
        <p:txBody>
          <a:bodyPr>
            <a:normAutofit/>
          </a:bodyPr>
          <a:lstStyle/>
          <a:p>
            <a:pPr marL="1270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8" name="Picture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E356FF5-E0C5-4D08-BCD3-E9A14D2EF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222" y="1113646"/>
            <a:ext cx="5587999" cy="52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0445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0E7FCA-6523-4E1A-98D2-B49F3F327939}"/>
              </a:ext>
            </a:extLst>
          </p:cNvPr>
          <p:cNvCxnSpPr/>
          <p:nvPr/>
        </p:nvCxnSpPr>
        <p:spPr>
          <a:xfrm>
            <a:off x="1569377" y="782266"/>
            <a:ext cx="0" cy="50927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9FAF24F-12A0-47E2-98AB-5CB88A1E7468}"/>
              </a:ext>
            </a:extLst>
          </p:cNvPr>
          <p:cNvSpPr txBox="1"/>
          <p:nvPr/>
        </p:nvSpPr>
        <p:spPr>
          <a:xfrm>
            <a:off x="84460" y="2979619"/>
            <a:ext cx="89035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YEAR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68F85-778B-4955-BCAF-452B99089527}"/>
              </a:ext>
            </a:extLst>
          </p:cNvPr>
          <p:cNvSpPr txBox="1"/>
          <p:nvPr/>
        </p:nvSpPr>
        <p:spPr>
          <a:xfrm>
            <a:off x="1048169" y="6121199"/>
            <a:ext cx="938812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2003      Green Sanctuary Application---Carbon Footprint Focus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F145C-5EE3-4E6E-A2DC-E98440451E79}"/>
              </a:ext>
            </a:extLst>
          </p:cNvPr>
          <p:cNvSpPr txBox="1"/>
          <p:nvPr/>
        </p:nvSpPr>
        <p:spPr>
          <a:xfrm>
            <a:off x="1048168" y="5175507"/>
            <a:ext cx="9373380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2005     Programable Thermostats –Some Compact Florescent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1310D-C1A4-4C60-B15E-1A88DF1FB09B}"/>
              </a:ext>
            </a:extLst>
          </p:cNvPr>
          <p:cNvSpPr txBox="1"/>
          <p:nvPr/>
        </p:nvSpPr>
        <p:spPr>
          <a:xfrm>
            <a:off x="1042654" y="630637"/>
            <a:ext cx="9409175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2022    Solar System Upgrade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DF829-0F06-4074-AD5A-3577397648DD}"/>
              </a:ext>
            </a:extLst>
          </p:cNvPr>
          <p:cNvSpPr txBox="1"/>
          <p:nvPr/>
        </p:nvSpPr>
        <p:spPr>
          <a:xfrm>
            <a:off x="1048169" y="1085454"/>
            <a:ext cx="941256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2021    HVAC Heat Pumps, Tankless Water Heater, Classroom T8 to LEDs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105AEE-1A7B-44B4-B55C-33ED2A951260}"/>
              </a:ext>
            </a:extLst>
          </p:cNvPr>
          <p:cNvSpPr txBox="1"/>
          <p:nvPr/>
        </p:nvSpPr>
        <p:spPr>
          <a:xfrm>
            <a:off x="1060221" y="1516101"/>
            <a:ext cx="941256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2017   Earth Room LED Flood Lights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5B86EB-AE36-4797-BC15-89671A78338B}"/>
              </a:ext>
            </a:extLst>
          </p:cNvPr>
          <p:cNvSpPr txBox="1"/>
          <p:nvPr/>
        </p:nvSpPr>
        <p:spPr>
          <a:xfrm>
            <a:off x="1053178" y="3431590"/>
            <a:ext cx="938812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en-US" sz="2400" b="1" dirty="0"/>
              <a:t>2011    Classrooms from T12 to T8, Energy Star Refrigerator  &amp; Freezer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28E3C-37A3-47EF-9D81-BEB3B975ECAC}"/>
              </a:ext>
            </a:extLst>
          </p:cNvPr>
          <p:cNvSpPr txBox="1"/>
          <p:nvPr/>
        </p:nvSpPr>
        <p:spPr>
          <a:xfrm>
            <a:off x="1060221" y="2488662"/>
            <a:ext cx="940051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2014   Heat Pump Water Heater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99CB32-3204-4E37-86AE-8A083109014D}"/>
              </a:ext>
            </a:extLst>
          </p:cNvPr>
          <p:cNvSpPr txBox="1"/>
          <p:nvPr/>
        </p:nvSpPr>
        <p:spPr>
          <a:xfrm>
            <a:off x="1048169" y="4310394"/>
            <a:ext cx="9380754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2008    Community Room Insulation, Energy Star Windows. Lighting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C80AF9-9161-47E1-BDD5-C146C659026C}"/>
              </a:ext>
            </a:extLst>
          </p:cNvPr>
          <p:cNvSpPr txBox="1"/>
          <p:nvPr/>
        </p:nvSpPr>
        <p:spPr>
          <a:xfrm>
            <a:off x="1040794" y="3879747"/>
            <a:ext cx="938812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2010    Community Room AC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515AE4-3219-4074-819C-9DD743FC7C96}"/>
              </a:ext>
            </a:extLst>
          </p:cNvPr>
          <p:cNvSpPr txBox="1"/>
          <p:nvPr/>
        </p:nvSpPr>
        <p:spPr>
          <a:xfrm>
            <a:off x="1048168" y="1997704"/>
            <a:ext cx="942461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2016   Florescent to LED Main Building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60A7E6-C2D6-404D-BDDC-2005EED333C9}"/>
              </a:ext>
            </a:extLst>
          </p:cNvPr>
          <p:cNvSpPr txBox="1"/>
          <p:nvPr/>
        </p:nvSpPr>
        <p:spPr>
          <a:xfrm>
            <a:off x="1060221" y="5672187"/>
            <a:ext cx="9361328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2004    Energy Audit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855B6F-4F79-448D-A439-C88541317BB3}"/>
              </a:ext>
            </a:extLst>
          </p:cNvPr>
          <p:cNvSpPr txBox="1"/>
          <p:nvPr/>
        </p:nvSpPr>
        <p:spPr>
          <a:xfrm>
            <a:off x="1053178" y="4744860"/>
            <a:ext cx="936837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2006     Solar System,  Green Sanctuary Application Approved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1925F7-0D86-47F0-990F-CD00113E23CE}"/>
              </a:ext>
            </a:extLst>
          </p:cNvPr>
          <p:cNvSpPr txBox="1"/>
          <p:nvPr/>
        </p:nvSpPr>
        <p:spPr>
          <a:xfrm>
            <a:off x="1060221" y="2979619"/>
            <a:ext cx="938108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2011   New Insulated Classrooms Roof,  New Hood with Make Up 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3ED41-2922-486A-A7D2-4C7A73BCD126}"/>
              </a:ext>
            </a:extLst>
          </p:cNvPr>
          <p:cNvSpPr txBox="1"/>
          <p:nvPr/>
        </p:nvSpPr>
        <p:spPr>
          <a:xfrm>
            <a:off x="3730752" y="72402"/>
            <a:ext cx="3071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UUCMC UPGRADES</a:t>
            </a:r>
          </a:p>
        </p:txBody>
      </p:sp>
    </p:spTree>
    <p:extLst>
      <p:ext uri="{BB962C8B-B14F-4D97-AF65-F5344CB8AC3E}">
        <p14:creationId xmlns:p14="http://schemas.microsoft.com/office/powerpoint/2010/main" val="3286063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E572CE4-6569-431C-B5B4-7A7694B2A0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341083"/>
              </p:ext>
            </p:extLst>
          </p:nvPr>
        </p:nvGraphicFramePr>
        <p:xfrm>
          <a:off x="485192" y="68344"/>
          <a:ext cx="11307741" cy="6721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BBDBC27-CF12-489E-854B-74349F4F0C77}"/>
              </a:ext>
            </a:extLst>
          </p:cNvPr>
          <p:cNvSpPr txBox="1"/>
          <p:nvPr/>
        </p:nvSpPr>
        <p:spPr>
          <a:xfrm>
            <a:off x="631597" y="136689"/>
            <a:ext cx="1682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Annual Pounds</a:t>
            </a:r>
            <a:br>
              <a:rPr lang="en-US" b="1" dirty="0"/>
            </a:br>
            <a:r>
              <a:rPr lang="en-US" b="1" dirty="0"/>
              <a:t> of CO2e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39F0F-B734-4270-915A-E51D1C2794CF}"/>
              </a:ext>
            </a:extLst>
          </p:cNvPr>
          <p:cNvSpPr txBox="1"/>
          <p:nvPr/>
        </p:nvSpPr>
        <p:spPr>
          <a:xfrm>
            <a:off x="11117815" y="3722914"/>
            <a:ext cx="461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</a:t>
            </a:r>
          </a:p>
        </p:txBody>
      </p:sp>
    </p:spTree>
    <p:extLst>
      <p:ext uri="{BB962C8B-B14F-4D97-AF65-F5344CB8AC3E}">
        <p14:creationId xmlns:p14="http://schemas.microsoft.com/office/powerpoint/2010/main" val="76930177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appliance, outdoor, air conditioner&#10;&#10;Description automatically generated">
            <a:extLst>
              <a:ext uri="{FF2B5EF4-FFF2-40B4-BE49-F238E27FC236}">
                <a16:creationId xmlns:a16="http://schemas.microsoft.com/office/drawing/2014/main" id="{1EC0DEFB-2A5A-4C53-915E-C6E839646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r="12186" b="2"/>
          <a:stretch/>
        </p:blipFill>
        <p:spPr>
          <a:xfrm>
            <a:off x="508000" y="1012216"/>
            <a:ext cx="6345382" cy="552828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C12E0-4AA4-47C0-8610-225AFE06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317501"/>
            <a:ext cx="11176000" cy="87844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UUCMC 2021 Heat Pumps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365FCB-BC59-BC57-C7AA-13B739B1C4B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346903" y="1270001"/>
            <a:ext cx="5336638" cy="5114143"/>
          </a:xfrm>
        </p:spPr>
        <p:txBody>
          <a:bodyPr/>
          <a:lstStyle/>
          <a:p>
            <a:pPr marL="1270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9" name="Picture 8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046B2575-E3E3-4088-9429-0459757B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4" y="1012217"/>
            <a:ext cx="4950320" cy="55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073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building, house&#10;&#10;Description automatically generated">
            <a:extLst>
              <a:ext uri="{FF2B5EF4-FFF2-40B4-BE49-F238E27FC236}">
                <a16:creationId xmlns:a16="http://schemas.microsoft.com/office/drawing/2014/main" id="{C6DAFD5C-B442-4B89-A799-D6A14C4DC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8" b="10242"/>
          <a:stretch/>
        </p:blipFill>
        <p:spPr>
          <a:xfrm>
            <a:off x="21" y="-55408"/>
            <a:ext cx="12191980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568F26-83E0-1965-2139-928722719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206502"/>
            <a:ext cx="10922000" cy="4849027"/>
          </a:xfrm>
        </p:spPr>
        <p:txBody>
          <a:bodyPr/>
          <a:lstStyle/>
          <a:p>
            <a:pPr marL="12700" indent="0">
              <a:buNone/>
            </a:pP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9377B4-F775-45AD-992A-46212301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008" y="325659"/>
            <a:ext cx="7907580" cy="693000"/>
          </a:xfrm>
        </p:spPr>
        <p:txBody>
          <a:bodyPr>
            <a:normAutofit/>
          </a:bodyPr>
          <a:lstStyle/>
          <a:p>
            <a:r>
              <a:rPr lang="en-US" sz="4500" dirty="0"/>
              <a:t>UUCMC 2022 Rooftop Solar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BBFB51-A36E-4E65-A6F7-FE7A7C44011C}"/>
              </a:ext>
            </a:extLst>
          </p:cNvPr>
          <p:cNvSpPr txBox="1"/>
          <p:nvPr/>
        </p:nvSpPr>
        <p:spPr>
          <a:xfrm>
            <a:off x="4486760" y="5768809"/>
            <a:ext cx="770522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ctr" defTabSz="6191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4 x </a:t>
            </a: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Capacity of Old System</a:t>
            </a:r>
            <a:endParaRPr kumimoji="0" lang="en-US" sz="4500" b="1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160612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1BA6855-2DC6-4C42-8622-91C842061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1488" y="-1572429"/>
            <a:ext cx="6670941" cy="8689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144236-239B-4D78-B337-9AF7D5FD106D}"/>
              </a:ext>
            </a:extLst>
          </p:cNvPr>
          <p:cNvSpPr txBox="1"/>
          <p:nvPr/>
        </p:nvSpPr>
        <p:spPr>
          <a:xfrm>
            <a:off x="2105222" y="545185"/>
            <a:ext cx="737195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Step 1: collect your house data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61B68-DFED-465F-A800-C59DFEC2B701}"/>
              </a:ext>
            </a:extLst>
          </p:cNvPr>
          <p:cNvSpPr txBox="1"/>
          <p:nvPr/>
        </p:nvSpPr>
        <p:spPr>
          <a:xfrm>
            <a:off x="1736881" y="5487220"/>
            <a:ext cx="602463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Determine your furnace/boiler efficiency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B5B282-F4AC-4DDE-9E7A-CDDAD239E227}"/>
              </a:ext>
            </a:extLst>
          </p:cNvPr>
          <p:cNvSpPr txBox="1"/>
          <p:nvPr/>
        </p:nvSpPr>
        <p:spPr>
          <a:xfrm>
            <a:off x="2105222" y="5830244"/>
            <a:ext cx="881238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  <a:t>open front panel; record nameplate rating: output/input = efficiency</a:t>
            </a:r>
            <a:endParaRPr kumimoji="0" lang="en-US" sz="1600" b="1" i="0" u="none" strike="noStrike" cap="all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39706-D8C6-4BB8-B7AB-477A80E0E40B}"/>
              </a:ext>
            </a:extLst>
          </p:cNvPr>
          <p:cNvSpPr txBox="1"/>
          <p:nvPr/>
        </p:nvSpPr>
        <p:spPr>
          <a:xfrm>
            <a:off x="2254986" y="6107630"/>
            <a:ext cx="8162642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OR</a:t>
            </a:r>
            <a:r>
              <a:rPr kumimoji="0" lang="en-US" sz="16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assume 90% for 10 year old; 80% for 20 year old furnace/boiler;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BAAD76-9F7C-4CF1-A75B-41A2A7A0A65E}"/>
              </a:ext>
            </a:extLst>
          </p:cNvPr>
          <p:cNvSpPr txBox="1"/>
          <p:nvPr/>
        </p:nvSpPr>
        <p:spPr>
          <a:xfrm>
            <a:off x="1637915" y="4545017"/>
            <a:ext cx="72519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NOTE: for highest accuracy, choose the winter month with highest degree days </a:t>
            </a:r>
            <a:br>
              <a:rPr kumimoji="0" lang="en-US" sz="12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r>
              <a:rPr kumimoji="0" lang="en-US" sz="12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ensure this month is an “actual” reading,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And ensure the previous month is also “actual” reading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C69971-3262-4857-96E4-2E49EC7508F8}"/>
              </a:ext>
            </a:extLst>
          </p:cNvPr>
          <p:cNvSpPr txBox="1"/>
          <p:nvPr/>
        </p:nvSpPr>
        <p:spPr>
          <a:xfrm>
            <a:off x="806718" y="185954"/>
            <a:ext cx="920078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all" spc="0" normalizeH="0" baseline="0" dirty="0">
                <a:ln>
                  <a:noFill/>
                </a:ln>
                <a:solidFill>
                  <a:srgbClr val="8DC63F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an alternative is to download free software:    https://www.coolcalc.com/ </a:t>
            </a:r>
          </a:p>
        </p:txBody>
      </p:sp>
    </p:spTree>
    <p:extLst>
      <p:ext uri="{BB962C8B-B14F-4D97-AF65-F5344CB8AC3E}">
        <p14:creationId xmlns:p14="http://schemas.microsoft.com/office/powerpoint/2010/main" val="100291929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2CB0F9B-B8B9-4518-9917-84CF1A74D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3064" y="-1017006"/>
            <a:ext cx="9025873" cy="11756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E46AD-5BA0-4F11-AD26-222156049E04}"/>
              </a:ext>
            </a:extLst>
          </p:cNvPr>
          <p:cNvSpPr txBox="1"/>
          <p:nvPr/>
        </p:nvSpPr>
        <p:spPr>
          <a:xfrm>
            <a:off x="3174577" y="473979"/>
            <a:ext cx="449302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Step 2 – do the math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5EC70C-14DB-4468-9A25-EA14D5D035DB}"/>
              </a:ext>
            </a:extLst>
          </p:cNvPr>
          <p:cNvSpPr txBox="1"/>
          <p:nvPr/>
        </p:nvSpPr>
        <p:spPr>
          <a:xfrm>
            <a:off x="290854" y="1163871"/>
            <a:ext cx="1091363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How to calculate </a:t>
            </a:r>
            <a:r>
              <a:rPr kumimoji="0" lang="en-US" sz="3000" b="1" i="0" u="none" strike="noStrike" cap="all" spc="0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youR</a:t>
            </a:r>
            <a:r>
              <a:rPr kumimoji="0" lang="en-US" sz="3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house energy efficiency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B7E99-3AA8-48C3-920A-317CBABE58A8}"/>
              </a:ext>
            </a:extLst>
          </p:cNvPr>
          <p:cNvSpPr txBox="1"/>
          <p:nvPr/>
        </p:nvSpPr>
        <p:spPr>
          <a:xfrm>
            <a:off x="108854" y="3774525"/>
            <a:ext cx="11756575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SHORTCUTS: </a:t>
            </a: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</a:b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</a:t>
            </a: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(THERMS / DEGREE-DAY)  * 4168  * (furnace efficiency) = (</a:t>
            </a: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youR</a:t>
            </a: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 house BTU loss)/degree-h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DA1CEE-22EB-4EC9-9536-BE003B6CB466}"/>
              </a:ext>
            </a:extLst>
          </p:cNvPr>
          <p:cNvSpPr txBox="1"/>
          <p:nvPr/>
        </p:nvSpPr>
        <p:spPr>
          <a:xfrm>
            <a:off x="689698" y="5435536"/>
            <a:ext cx="11175731" cy="810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  <a:t>calculate the Top point of your house heat loss (for use in plotting step 3):</a:t>
            </a:r>
            <a:endParaRPr lang="en-US" sz="1600" b="1" cap="all" dirty="0">
              <a:solidFill>
                <a:srgbClr val="53585F">
                  <a:lumMod val="50000"/>
                </a:srgbClr>
              </a:solidFill>
              <a:latin typeface="Helvetica"/>
              <a:cs typeface="Helvetica"/>
              <a:sym typeface="Helvetica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cap="all" dirty="0">
                <a:solidFill>
                  <a:srgbClr val="53585F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>(</a:t>
            </a:r>
            <a:r>
              <a:rPr lang="en-US" sz="1400" b="1" cap="all" dirty="0" err="1">
                <a:solidFill>
                  <a:srgbClr val="53585F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>therms</a:t>
            </a:r>
            <a:r>
              <a:rPr lang="en-US" sz="1400" b="1" cap="all" dirty="0">
                <a:solidFill>
                  <a:srgbClr val="53585F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>/degree-day) * (187560) * (FURNACE EFFICIENCY) = (your house btu loss/hour)  at 20 degrees f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53585F">
                  <a:lumMod val="50000"/>
                </a:srgbClr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55678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50A643-8CB3-4F2A-8AD8-A8BBDF07DFB9}"/>
              </a:ext>
            </a:extLst>
          </p:cNvPr>
          <p:cNvSpPr txBox="1"/>
          <p:nvPr/>
        </p:nvSpPr>
        <p:spPr>
          <a:xfrm>
            <a:off x="2830286" y="942202"/>
            <a:ext cx="609600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0" normalizeH="0" baseline="0" noProof="0" dirty="0">
                <a:ln>
                  <a:noFill/>
                </a:ln>
                <a:solidFill>
                  <a:srgbClr val="53585F">
                    <a:lumMod val="50000"/>
                  </a:srgbClr>
                </a:solidFill>
                <a:effectLst/>
                <a:uLnTx/>
                <a:uFillTx/>
                <a:latin typeface="Helvetica"/>
                <a:ea typeface="+mn-ea"/>
                <a:cs typeface="Helvetica"/>
                <a:sym typeface="Helvetica"/>
              </a:rPr>
              <a:t>Step 3 – PLOT YOUR RESULT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FFCBA-72C3-4A5F-B991-C964CEC9C31B}"/>
              </a:ext>
            </a:extLst>
          </p:cNvPr>
          <p:cNvSpPr txBox="1"/>
          <p:nvPr/>
        </p:nvSpPr>
        <p:spPr>
          <a:xfrm>
            <a:off x="1263593" y="1666414"/>
            <a:ext cx="922938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Calculate your house energy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276FB-7DDA-4B91-B8FC-4CDBA4FFB8FA}"/>
              </a:ext>
            </a:extLst>
          </p:cNvPr>
          <p:cNvSpPr txBox="1"/>
          <p:nvPr/>
        </p:nvSpPr>
        <p:spPr>
          <a:xfrm>
            <a:off x="1263593" y="2400885"/>
            <a:ext cx="11179629" cy="4103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Print copies of blank template (last slide in this deck)</a:t>
            </a:r>
            <a:br>
              <a: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endParaRPr kumimoji="0" lang="en-US" sz="2000" b="1" i="0" u="none" strike="noStrike" cap="all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Mark two points, and draw a straight line </a:t>
            </a:r>
            <a:br>
              <a: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endParaRPr kumimoji="0" lang="en-US" sz="2000" b="1" i="0" u="none" strike="noStrike" cap="all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  <a:t>Bottom point is on bottom of graph: 0BTU/hour</a:t>
            </a:r>
            <a:br>
              <a:rPr lang="en-US" sz="20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</a:br>
            <a:r>
              <a:rPr lang="en-US" sz="20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  <a:t> mark at 65 degrees F     (behind the label on the graph)</a:t>
            </a:r>
            <a:br>
              <a:rPr lang="en-US" sz="20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</a:br>
            <a:endParaRPr lang="en-US" sz="2000" b="1" cap="all" dirty="0">
              <a:solidFill>
                <a:schemeClr val="bg2">
                  <a:lumMod val="50000"/>
                </a:schemeClr>
              </a:solidFill>
              <a:sym typeface="Helvetica"/>
            </a:endParaRP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top point </a:t>
            </a:r>
            <a:r>
              <a:rPr lang="en-US" sz="20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  <a:t>was calculated in step 2: </a:t>
            </a:r>
            <a:br>
              <a:rPr lang="en-US" sz="20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</a:br>
            <a:r>
              <a:rPr lang="en-US" sz="20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  <a:t>mark at 20 degrees f</a:t>
            </a:r>
            <a:br>
              <a:rPr lang="en-US" sz="20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</a:br>
            <a:endParaRPr lang="en-US" sz="2000" b="1" cap="all" dirty="0">
              <a:solidFill>
                <a:schemeClr val="bg2">
                  <a:lumMod val="50000"/>
                </a:schemeClr>
              </a:solidFill>
              <a:sym typeface="Helvetica"/>
            </a:endParaRP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Draw a straight line between the bottom mark and top mark</a:t>
            </a:r>
            <a:br>
              <a:rPr kumimoji="0" lang="en-US" sz="2000" b="1" i="0" u="none" strike="noStrike" cap="all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</a:br>
            <a:endParaRPr kumimoji="0" lang="en-US" sz="2000" b="1" i="0" u="none" strike="noStrike" cap="all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  <a:p>
            <a:pPr marL="457200" marR="0" indent="-45720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cap="all" dirty="0">
                <a:solidFill>
                  <a:schemeClr val="bg2">
                    <a:lumMod val="50000"/>
                  </a:schemeClr>
                </a:solidFill>
                <a:sym typeface="Helvetica"/>
              </a:rPr>
              <a:t>Your line should look something like the red line on next slide</a:t>
            </a:r>
            <a:endParaRPr kumimoji="0" lang="en-US" sz="2000" b="1" i="0" u="none" strike="noStrike" cap="all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1113325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0ADF4F9-19B0-4021-B043-4E97BDD8C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2473" y="-2138498"/>
            <a:ext cx="9296058" cy="121143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B5411D-C09D-4821-9D9E-8D544FFD2677}"/>
              </a:ext>
            </a:extLst>
          </p:cNvPr>
          <p:cNvSpPr txBox="1"/>
          <p:nvPr/>
        </p:nvSpPr>
        <p:spPr>
          <a:xfrm>
            <a:off x="2133600" y="794658"/>
            <a:ext cx="148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MBTUH =</a:t>
            </a:r>
          </a:p>
          <a:p>
            <a:r>
              <a:rPr lang="en-US" sz="1200" b="1" dirty="0"/>
              <a:t>Thousand BTU/hour</a:t>
            </a:r>
          </a:p>
        </p:txBody>
      </p:sp>
    </p:spTree>
    <p:extLst>
      <p:ext uri="{BB962C8B-B14F-4D97-AF65-F5344CB8AC3E}">
        <p14:creationId xmlns:p14="http://schemas.microsoft.com/office/powerpoint/2010/main" val="396918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ABD29-9D26-4EC4-86F3-07D2189D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NJ Laws and Regulations on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179EB-7D52-440B-8DD0-03FB6FB33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NJ Global Warming Response Act (2007 and updated 2019)</a:t>
            </a:r>
          </a:p>
          <a:p>
            <a:r>
              <a:rPr lang="en-US" sz="3200" b="1" dirty="0"/>
              <a:t>NJ Energy Master Plan (2019)</a:t>
            </a:r>
          </a:p>
          <a:p>
            <a:r>
              <a:rPr lang="en-US" sz="3200" b="1" dirty="0"/>
              <a:t>NJ GWRA 80 by 50 report (2020)</a:t>
            </a:r>
          </a:p>
          <a:p>
            <a:r>
              <a:rPr lang="en-US" sz="3200" b="1" dirty="0"/>
              <a:t>Gov. Murphy Nov, 2021 Exec. Order #274: </a:t>
            </a:r>
            <a:br>
              <a:rPr lang="en-US" sz="3200" b="1" dirty="0"/>
            </a:br>
            <a:r>
              <a:rPr lang="en-US" sz="3200" b="1" dirty="0"/>
              <a:t>           50% GHG reduction by 2030</a:t>
            </a:r>
          </a:p>
        </p:txBody>
      </p:sp>
    </p:spTree>
    <p:extLst>
      <p:ext uri="{BB962C8B-B14F-4D97-AF65-F5344CB8AC3E}">
        <p14:creationId xmlns:p14="http://schemas.microsoft.com/office/powerpoint/2010/main" val="2102078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CD9AAA-C18F-4C00-9AB8-CF4C6CF2F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1810" y="-1280348"/>
            <a:ext cx="12971051" cy="9959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5AC8E6-0525-4F1A-A921-D9DC57F49536}"/>
              </a:ext>
            </a:extLst>
          </p:cNvPr>
          <p:cNvSpPr txBox="1"/>
          <p:nvPr/>
        </p:nvSpPr>
        <p:spPr>
          <a:xfrm>
            <a:off x="870857" y="0"/>
            <a:ext cx="148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MBTUH =</a:t>
            </a:r>
          </a:p>
          <a:p>
            <a:r>
              <a:rPr lang="en-US" sz="1200" b="1" dirty="0"/>
              <a:t>Thousand BTU/hour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34AD1-AB0F-45D1-BA90-4918A10AEA2F}"/>
              </a:ext>
            </a:extLst>
          </p:cNvPr>
          <p:cNvSpPr txBox="1"/>
          <p:nvPr/>
        </p:nvSpPr>
        <p:spPr>
          <a:xfrm>
            <a:off x="7111193" y="379044"/>
            <a:ext cx="1083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B1EF3-E37C-4479-85AA-00EEBCCC5447}"/>
              </a:ext>
            </a:extLst>
          </p:cNvPr>
          <p:cNvSpPr txBox="1"/>
          <p:nvPr/>
        </p:nvSpPr>
        <p:spPr>
          <a:xfrm>
            <a:off x="9011354" y="5763632"/>
            <a:ext cx="932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</a:t>
            </a:r>
          </a:p>
        </p:txBody>
      </p:sp>
    </p:spTree>
    <p:extLst>
      <p:ext uri="{BB962C8B-B14F-4D97-AF65-F5344CB8AC3E}">
        <p14:creationId xmlns:p14="http://schemas.microsoft.com/office/powerpoint/2010/main" val="323946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A02E-8235-49C2-9A13-3BFF5B3A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628"/>
            <a:ext cx="10515600" cy="784053"/>
          </a:xfrm>
        </p:spPr>
        <p:txBody>
          <a:bodyPr>
            <a:normAutofit/>
          </a:bodyPr>
          <a:lstStyle/>
          <a:p>
            <a:r>
              <a:rPr lang="en-US" b="1" dirty="0"/>
              <a:t>About the 50x30 Building Electrification Team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F59A-F6FB-4F39-AFA6-777765634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94" y="1149178"/>
            <a:ext cx="11135498" cy="534369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/>
              <a:t>	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GOAL: eliminate GHG emissions from NJ buildings – contributes 26% of NJ total GHG</a:t>
            </a:r>
            <a:br>
              <a:rPr lang="en-US" sz="3600" b="1" dirty="0"/>
            </a:br>
            <a:endParaRPr lang="en-US" sz="3400" b="1" dirty="0"/>
          </a:p>
          <a:p>
            <a:r>
              <a:rPr lang="en-US" sz="3400" b="1" dirty="0"/>
              <a:t>The NJ Administration </a:t>
            </a:r>
            <a:r>
              <a:rPr lang="en-US" sz="3400" b="1" dirty="0" err="1"/>
              <a:t>Subteam</a:t>
            </a:r>
            <a:r>
              <a:rPr lang="en-US" sz="3400" b="1" dirty="0"/>
              <a:t> is completing a policy/position and accompanying 2 cover letters, </a:t>
            </a:r>
            <a:r>
              <a:rPr lang="en-US" sz="3200" dirty="0"/>
              <a:t>with requests for action by Governor Murphy and related Administrative offices: BPU, DEP, DCA</a:t>
            </a:r>
            <a:br>
              <a:rPr lang="en-US" sz="3200" dirty="0"/>
            </a:br>
            <a:endParaRPr lang="en-US" sz="3400" dirty="0"/>
          </a:p>
          <a:p>
            <a:r>
              <a:rPr lang="en-US" sz="3400" b="1" dirty="0"/>
              <a:t>The NJ Legislative </a:t>
            </a:r>
            <a:r>
              <a:rPr lang="en-US" sz="3400" b="1" dirty="0" err="1"/>
              <a:t>Subteam</a:t>
            </a:r>
            <a:r>
              <a:rPr lang="en-US" sz="3400" b="1" dirty="0"/>
              <a:t> is identifying deficiencies in existing and proposed legislation, </a:t>
            </a:r>
            <a:r>
              <a:rPr lang="en-US" sz="3200" dirty="0"/>
              <a:t>developing recommended changes and language, and meeting with NJ legislators and staff</a:t>
            </a:r>
            <a:br>
              <a:rPr lang="en-US" sz="3400" dirty="0"/>
            </a:br>
            <a:endParaRPr lang="en-US" sz="3400" dirty="0"/>
          </a:p>
          <a:p>
            <a:r>
              <a:rPr lang="en-US" sz="3400" b="1" dirty="0"/>
              <a:t>The NJ Building Electrification Team organizes a monthly webinar, 7PM, 3</a:t>
            </a:r>
            <a:r>
              <a:rPr lang="en-US" sz="3400" b="1" baseline="30000" dirty="0"/>
              <a:t>rd</a:t>
            </a:r>
            <a:r>
              <a:rPr lang="en-US" sz="3400" b="1" dirty="0"/>
              <a:t> Thursday of each month, </a:t>
            </a:r>
            <a:r>
              <a:rPr lang="en-US" sz="3200" dirty="0"/>
              <a:t>which provides expert and homeowner discussion and examples on electrifying new buildings, and refurbed buildings in NJ</a:t>
            </a:r>
            <a:br>
              <a:rPr lang="en-US" sz="3400" dirty="0"/>
            </a:br>
            <a:endParaRPr lang="en-US" sz="3400" dirty="0"/>
          </a:p>
          <a:p>
            <a:r>
              <a:rPr lang="en-US" sz="3400" b="1" dirty="0"/>
              <a:t> The Building Electrification Team is supporting NEEP </a:t>
            </a:r>
            <a:r>
              <a:rPr lang="en-US" sz="3200" dirty="0"/>
              <a:t>(a consultant to the NJ BPU) to develop the NJ “Zero Energy Building Code Roadmap” for both new construction and building “refurb”</a:t>
            </a:r>
          </a:p>
          <a:p>
            <a:pPr marL="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sz="3400" b="1" dirty="0"/>
            </a:b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JOIN THIS TEAM OF ACTIVISTS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https://eepurl.com/dpWC1n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b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your contact info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“join the 50x30 team click here” in the little box in lower left bottom corner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opt-out at any time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709663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153-FAD5-45F3-8142-5CAC5BA9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091" y="377481"/>
            <a:ext cx="9047795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FOR MORE INFORMATION</a:t>
            </a:r>
            <a:br>
              <a:rPr lang="en-US" b="1" dirty="0"/>
            </a:br>
            <a:r>
              <a:rPr lang="en-US" b="1" dirty="0"/>
              <a:t>BUILDING ELECTRIFICATION  VIDEO ARCHIVE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188F-B817-44D3-89FB-D1E946C6B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8368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 </a:t>
            </a:r>
          </a:p>
          <a:p>
            <a:r>
              <a:rPr lang="en-US" sz="3200" b="1" dirty="0"/>
              <a:t>5 webinars (including April 21, 2022)</a:t>
            </a:r>
            <a:br>
              <a:rPr lang="en-US" sz="3200" b="1" dirty="0"/>
            </a:br>
            <a:r>
              <a:rPr lang="en-US" sz="3200" b="1" dirty="0"/>
              <a:t>links are provided for recording, slides, and (sometimes) Q&amp;A</a:t>
            </a:r>
          </a:p>
          <a:p>
            <a:r>
              <a:rPr lang="en-US" sz="3200" b="1" dirty="0">
                <a:hlinkClick r:id="rId2"/>
              </a:rPr>
              <a:t>https://climate.smiller.org/50x30/building-electrification/All-heat-pump-webinars.html</a:t>
            </a: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22190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96B36-4538-43B0-8CDF-00A57F3AA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526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ABOUT STEVE MILLER</a:t>
            </a:r>
            <a:br>
              <a:rPr lang="en-US" b="1" dirty="0"/>
            </a:br>
            <a:r>
              <a:rPr lang="en-US" sz="2200" b="1" dirty="0"/>
              <a:t>contact: stevemiller@comcast.net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05557-E05D-43FA-95AC-929BDA53B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665"/>
            <a:ext cx="10515600" cy="491121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Co-lead, 50x30 Building Electrification Team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Lead, Legislative </a:t>
            </a:r>
            <a:r>
              <a:rPr lang="en-US" b="1" dirty="0" err="1"/>
              <a:t>subteam</a:t>
            </a:r>
            <a:r>
              <a:rPr lang="en-US" b="1" dirty="0"/>
              <a:t> of 50x30 Building Electrification Team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“Building Electrification Issues Coordinator” Sierra Club NJ Chapter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“Climate Chair” Jersey Shore Group of Sierra Club NJ Chapter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Trained Leader &amp; Member of NJ Gateway Chapter of Climate Reality Project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Co-Lead of the Climate Action Team of UUCMC, Lincroft NJ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Co-Founder, Middletown for Clean Energy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Websites:  </a:t>
            </a:r>
            <a:r>
              <a:rPr lang="en-US" b="1" dirty="0">
                <a:hlinkClick r:id="rId2"/>
              </a:rPr>
              <a:t>https://electric.smiller.org</a:t>
            </a:r>
            <a:r>
              <a:rPr lang="en-US" b="1" dirty="0"/>
              <a:t>  </a:t>
            </a:r>
            <a:r>
              <a:rPr lang="en-US" b="1" dirty="0">
                <a:hlinkClick r:id="rId3"/>
              </a:rPr>
              <a:t>https://climate.smiller.org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7607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990D5A4-B094-475B-9357-4F145B861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" y="-694532"/>
            <a:ext cx="11926322" cy="9156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413B8-4357-4B9E-A4B4-D5E5102D672F}"/>
              </a:ext>
            </a:extLst>
          </p:cNvPr>
          <p:cNvSpPr txBox="1"/>
          <p:nvPr/>
        </p:nvSpPr>
        <p:spPr>
          <a:xfrm>
            <a:off x="1223318" y="778475"/>
            <a:ext cx="165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MTBUH =</a:t>
            </a:r>
          </a:p>
          <a:p>
            <a:r>
              <a:rPr lang="en-US" sz="1400" dirty="0"/>
              <a:t>Thousand BTU/hour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A1A225-EE2E-48A8-A939-3C0ACEB7D18B}"/>
              </a:ext>
            </a:extLst>
          </p:cNvPr>
          <p:cNvSpPr txBox="1"/>
          <p:nvPr/>
        </p:nvSpPr>
        <p:spPr>
          <a:xfrm>
            <a:off x="4142792" y="0"/>
            <a:ext cx="359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COPY THIS FOR EXTRA WORKSHEETS</a:t>
            </a:r>
          </a:p>
        </p:txBody>
      </p:sp>
    </p:spTree>
    <p:extLst>
      <p:ext uri="{BB962C8B-B14F-4D97-AF65-F5344CB8AC3E}">
        <p14:creationId xmlns:p14="http://schemas.microsoft.com/office/powerpoint/2010/main" val="247114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F52739-8CEE-4C22-9477-C1886A60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708" y="806824"/>
            <a:ext cx="13950708" cy="6909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2DDC6-0747-455A-8C33-520CA6324A60}"/>
              </a:ext>
            </a:extLst>
          </p:cNvPr>
          <p:cNvSpPr txBox="1"/>
          <p:nvPr/>
        </p:nvSpPr>
        <p:spPr>
          <a:xfrm>
            <a:off x="497541" y="268014"/>
            <a:ext cx="11079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NJDEP GWRA Report 80 x 50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https://www.nj.gov/dep/climatechange/docs/nj-gwra-80x50-report-2020.pdf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9047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EA81-3577-4FA5-A13E-03D1F25E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92" y="509007"/>
            <a:ext cx="11292000" cy="693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accent2"/>
                </a:solidFill>
              </a:rPr>
              <a:t>Getting to 50% GHG Reduction by 2030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653E1-677F-4D60-B9C6-31A61D131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363472"/>
            <a:ext cx="11176000" cy="5384800"/>
          </a:xfrm>
        </p:spPr>
        <p:txBody>
          <a:bodyPr>
            <a:normAutofit/>
          </a:bodyPr>
          <a:lstStyle/>
          <a:p>
            <a:pPr marL="12700" indent="0" algn="ctr">
              <a:buNone/>
            </a:pPr>
            <a:r>
              <a:rPr lang="en-US" sz="3600" b="1" dirty="0"/>
              <a:t>Top 3 GHG emissions sources in NJ: 87% of all emissions</a:t>
            </a:r>
            <a:br>
              <a:rPr lang="en-US" sz="3600" b="1" dirty="0"/>
            </a:br>
            <a:endParaRPr lang="en-US" sz="3600" b="1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4000" b="1" dirty="0"/>
              <a:t>  Transportation   42%</a:t>
            </a:r>
            <a:br>
              <a:rPr lang="en-US" sz="4000" b="1" dirty="0"/>
            </a:br>
            <a:endParaRPr lang="en-US" sz="4000" b="1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4000" b="1" dirty="0"/>
              <a:t>  Residential and commercial buildings  26%</a:t>
            </a:r>
            <a:br>
              <a:rPr lang="en-US" sz="4000" b="1" dirty="0"/>
            </a:br>
            <a:endParaRPr lang="en-US" sz="4000" b="1" dirty="0"/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4000" b="1" dirty="0"/>
              <a:t>  Electricity generation  19%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			</a:t>
            </a:r>
            <a:r>
              <a:rPr kumimoji="0" lang="en-US" sz="4400" b="1" i="0" u="none" strike="noStrike" cap="all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WE MUST </a:t>
            </a:r>
            <a:r>
              <a:rPr kumimoji="0" lang="en-US" sz="4400" b="1" i="0" u="none" strike="noStrike" cap="all" spc="0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RedUCE</a:t>
            </a:r>
            <a:r>
              <a:rPr kumimoji="0" lang="en-US" sz="4400" b="1" i="0" u="none" strike="noStrike" cap="all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All 3</a:t>
            </a:r>
          </a:p>
          <a:p>
            <a:pPr marL="457200" lvl="1" indent="0">
              <a:buSzPct val="100000"/>
              <a:buNone/>
            </a:pPr>
            <a:endParaRPr lang="en-US" sz="4000" b="1" dirty="0"/>
          </a:p>
          <a:p>
            <a:pPr marL="1270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59430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22B5-2E6A-4AB8-9D6D-5B69B0C1C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Building Electrification to Reduce GHG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F51C7-A97F-4E45-B986-D22F74059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206500"/>
            <a:ext cx="11433907" cy="4959521"/>
          </a:xfrm>
        </p:spPr>
        <p:txBody>
          <a:bodyPr>
            <a:normAutofit fontScale="92500" lnSpcReduction="10000"/>
          </a:bodyPr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3600" b="1" dirty="0"/>
              <a:t>In NJ plans are underway to reduce </a:t>
            </a:r>
            <a:r>
              <a:rPr lang="en-US" sz="3600" b="1" dirty="0">
                <a:solidFill>
                  <a:schemeClr val="accent5"/>
                </a:solidFill>
              </a:rPr>
              <a:t>transportation</a:t>
            </a:r>
            <a:r>
              <a:rPr lang="en-US" sz="3600" b="1" dirty="0"/>
              <a:t> emissions by electrification of vehicles.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3600" b="1" dirty="0"/>
              <a:t>Plans are underway to increase </a:t>
            </a:r>
            <a:r>
              <a:rPr lang="en-US" sz="3600" b="1" dirty="0">
                <a:solidFill>
                  <a:schemeClr val="accent5"/>
                </a:solidFill>
              </a:rPr>
              <a:t>clean electricity </a:t>
            </a:r>
            <a:r>
              <a:rPr lang="en-US" sz="3600" b="1" dirty="0"/>
              <a:t>via wind and solar.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3600" b="1" dirty="0"/>
              <a:t>We cannot reach 50% reduction by 2030 without </a:t>
            </a:r>
            <a:r>
              <a:rPr lang="en-US" sz="3600" b="1" dirty="0">
                <a:solidFill>
                  <a:schemeClr val="accent5"/>
                </a:solidFill>
              </a:rPr>
              <a:t>building electrification</a:t>
            </a:r>
            <a:r>
              <a:rPr lang="en-US" sz="3600" b="1" dirty="0"/>
              <a:t>.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3200" b="1" dirty="0"/>
              <a:t>Leverage 15 other states which have initiated pilot programs (may not be statewide) of building electrification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65941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2AA771-821B-4BFC-9606-E2CAC1132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30" y="712694"/>
            <a:ext cx="8396170" cy="6145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F364C-B669-411E-AE50-C7678CFC3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870" y="900953"/>
            <a:ext cx="2958353" cy="4935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B3C64C-8205-42D3-93D4-FA04F030FBBC}"/>
              </a:ext>
            </a:extLst>
          </p:cNvPr>
          <p:cNvSpPr txBox="1"/>
          <p:nvPr/>
        </p:nvSpPr>
        <p:spPr>
          <a:xfrm>
            <a:off x="772769" y="6145306"/>
            <a:ext cx="780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Helvetica"/>
                <a:cs typeface="Helvetica"/>
              </a:rPr>
              <a:t>To get to 50% by 2030 Requires more than the 2019 EMP or about 8 MMT less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BDFEFB-EE86-4004-83A0-125441346C23}"/>
              </a:ext>
            </a:extLst>
          </p:cNvPr>
          <p:cNvCxnSpPr>
            <a:cxnSpLocks/>
          </p:cNvCxnSpPr>
          <p:nvPr/>
        </p:nvCxnSpPr>
        <p:spPr>
          <a:xfrm>
            <a:off x="1736096" y="3133165"/>
            <a:ext cx="214603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3046A9-4357-4051-9E28-7A3027242D71}"/>
              </a:ext>
            </a:extLst>
          </p:cNvPr>
          <p:cNvCxnSpPr>
            <a:cxnSpLocks/>
          </p:cNvCxnSpPr>
          <p:nvPr/>
        </p:nvCxnSpPr>
        <p:spPr>
          <a:xfrm flipV="1">
            <a:off x="3882126" y="3133165"/>
            <a:ext cx="0" cy="258876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99AF07-E42A-46F9-8C0F-9FCF0B2EB97C}"/>
              </a:ext>
            </a:extLst>
          </p:cNvPr>
          <p:cNvCxnSpPr>
            <a:cxnSpLocks/>
          </p:cNvCxnSpPr>
          <p:nvPr/>
        </p:nvCxnSpPr>
        <p:spPr>
          <a:xfrm>
            <a:off x="1736096" y="1801906"/>
            <a:ext cx="6443765" cy="3778623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80A50B6-5CCE-4EB6-B2B2-5D761BEA75E9}"/>
              </a:ext>
            </a:extLst>
          </p:cNvPr>
          <p:cNvSpPr txBox="1"/>
          <p:nvPr/>
        </p:nvSpPr>
        <p:spPr>
          <a:xfrm>
            <a:off x="772769" y="6463960"/>
            <a:ext cx="8307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Helvetica"/>
                <a:cs typeface="Helvetica"/>
              </a:rPr>
              <a:t>NJDEP 2019 GHG emissions inventory including sequestered GHG emissions of 8 MMT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BD32E4-3474-4E47-87D7-26EE92DB0F04}"/>
              </a:ext>
            </a:extLst>
          </p:cNvPr>
          <p:cNvSpPr txBox="1"/>
          <p:nvPr/>
        </p:nvSpPr>
        <p:spPr>
          <a:xfrm>
            <a:off x="1054729" y="200181"/>
            <a:ext cx="75183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Jersey’s 2019 Integrated Energy Plan 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https://nj.gov/emp/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8DC63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Policy increases to get to 50% by 2030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1ECBE2-5E2F-4B02-8506-81AE8FC0A455}"/>
              </a:ext>
            </a:extLst>
          </p:cNvPr>
          <p:cNvSpPr/>
          <p:nvPr/>
        </p:nvSpPr>
        <p:spPr>
          <a:xfrm>
            <a:off x="5069540" y="2411759"/>
            <a:ext cx="2232213" cy="5062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DC63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E1B319-5301-4D53-8DBA-DA863CC8D094}"/>
              </a:ext>
            </a:extLst>
          </p:cNvPr>
          <p:cNvCxnSpPr/>
          <p:nvPr/>
        </p:nvCxnSpPr>
        <p:spPr>
          <a:xfrm flipV="1">
            <a:off x="7355541" y="2299447"/>
            <a:ext cx="1640541" cy="4816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id="{75660D83-DA4E-4E55-968E-FCB6EBC42AB9}"/>
              </a:ext>
            </a:extLst>
          </p:cNvPr>
          <p:cNvSpPr/>
          <p:nvPr/>
        </p:nvSpPr>
        <p:spPr>
          <a:xfrm>
            <a:off x="3935914" y="2617448"/>
            <a:ext cx="263617" cy="515717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DC63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5F76302-EBAF-442E-AECC-CE7149DC2E48}"/>
              </a:ext>
            </a:extLst>
          </p:cNvPr>
          <p:cNvCxnSpPr>
            <a:stCxn id="23" idx="1"/>
          </p:cNvCxnSpPr>
          <p:nvPr/>
        </p:nvCxnSpPr>
        <p:spPr>
          <a:xfrm>
            <a:off x="4199531" y="2875307"/>
            <a:ext cx="870009" cy="351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ADDD724-BA8B-47EB-BE7C-D15079BB77EC}"/>
              </a:ext>
            </a:extLst>
          </p:cNvPr>
          <p:cNvSpPr txBox="1"/>
          <p:nvPr/>
        </p:nvSpPr>
        <p:spPr>
          <a:xfrm>
            <a:off x="5129801" y="3159623"/>
            <a:ext cx="3615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Helvetica"/>
                <a:cs typeface="Helvetica"/>
              </a:rPr>
              <a:t>Gap in existing policies to 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Helvetica"/>
                <a:cs typeface="Helvetica"/>
              </a:rPr>
              <a:t>To 50% by 2030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ED17CB-F786-43C8-8E39-1CE70074309D}"/>
              </a:ext>
            </a:extLst>
          </p:cNvPr>
          <p:cNvSpPr/>
          <p:nvPr/>
        </p:nvSpPr>
        <p:spPr>
          <a:xfrm>
            <a:off x="5123328" y="3133165"/>
            <a:ext cx="3186545" cy="7254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DC63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5F58A1-714F-4E03-9365-7982D120EC6A}"/>
              </a:ext>
            </a:extLst>
          </p:cNvPr>
          <p:cNvSpPr txBox="1"/>
          <p:nvPr/>
        </p:nvSpPr>
        <p:spPr>
          <a:xfrm>
            <a:off x="1266466" y="2904598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38AADF-052D-4533-A45A-A3BE794E9DEC}"/>
              </a:ext>
            </a:extLst>
          </p:cNvPr>
          <p:cNvSpPr/>
          <p:nvPr/>
        </p:nvSpPr>
        <p:spPr>
          <a:xfrm>
            <a:off x="3657600" y="5836024"/>
            <a:ext cx="541922" cy="36933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DC63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556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72" y="608050"/>
            <a:ext cx="11292000" cy="74177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NJ Energy Master Plan (EMP) Strategies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9772" y="1284278"/>
            <a:ext cx="11052233" cy="4511135"/>
          </a:xfrm>
        </p:spPr>
        <p:txBody>
          <a:bodyPr>
            <a:noAutofit/>
          </a:bodyPr>
          <a:lstStyle/>
          <a:p>
            <a:pPr marL="361968" lvl="1" indent="0">
              <a:buNone/>
            </a:pPr>
            <a:endParaRPr lang="en-US" sz="600" b="1" dirty="0"/>
          </a:p>
          <a:p>
            <a:r>
              <a:rPr lang="en-US" sz="3600" b="1" dirty="0">
                <a:solidFill>
                  <a:schemeClr val="accent2"/>
                </a:solidFill>
              </a:rPr>
              <a:t>Transportation:</a:t>
            </a:r>
            <a:r>
              <a:rPr lang="en-US" sz="3600" b="1" dirty="0"/>
              <a:t> </a:t>
            </a:r>
            <a:r>
              <a:rPr lang="en-US" sz="2800" b="1" dirty="0"/>
              <a:t>EVs, public transportation, charging stations</a:t>
            </a:r>
            <a:endParaRPr lang="en-US" sz="3600" b="1" dirty="0"/>
          </a:p>
          <a:p>
            <a:r>
              <a:rPr lang="en-US" sz="3600" b="1" dirty="0">
                <a:solidFill>
                  <a:schemeClr val="accent2"/>
                </a:solidFill>
              </a:rPr>
              <a:t>Renewable &amp; Distributed Energy: </a:t>
            </a:r>
            <a:r>
              <a:rPr lang="en-US" sz="2800" b="1" dirty="0"/>
              <a:t>rooftop &amp; community solar, onshore &amp; offshore wind</a:t>
            </a:r>
            <a:endParaRPr lang="en-US" sz="3600" b="1" dirty="0"/>
          </a:p>
          <a:p>
            <a:r>
              <a:rPr lang="en-US" sz="3600" b="1" dirty="0">
                <a:solidFill>
                  <a:schemeClr val="accent2"/>
                </a:solidFill>
              </a:rPr>
              <a:t>Efficiency &amp; Conservation:</a:t>
            </a:r>
            <a:r>
              <a:rPr lang="en-US" sz="3600" b="1" dirty="0"/>
              <a:t> </a:t>
            </a:r>
            <a:r>
              <a:rPr lang="en-US" sz="2800" b="1" dirty="0"/>
              <a:t>efficient buildings (insulation, seal air leaks), landscaping to reduce heat, conserve water, or provide food</a:t>
            </a:r>
            <a:endParaRPr lang="en-US" sz="3600" b="1" dirty="0"/>
          </a:p>
          <a:p>
            <a:pPr>
              <a:spcBef>
                <a:spcPts val="600"/>
              </a:spcBef>
            </a:pPr>
            <a:r>
              <a:rPr lang="en-US" sz="3600" b="1" dirty="0">
                <a:solidFill>
                  <a:schemeClr val="accent2"/>
                </a:solidFill>
              </a:rPr>
              <a:t>Buildings:</a:t>
            </a:r>
            <a:r>
              <a:rPr lang="en-US" sz="2800" b="1" dirty="0"/>
              <a:t> Net-zero carbon buildings – rooftop solar, all-electric space heating &amp; appliances, EV-ready</a:t>
            </a:r>
          </a:p>
        </p:txBody>
      </p:sp>
    </p:spTree>
    <p:extLst>
      <p:ext uri="{BB962C8B-B14F-4D97-AF65-F5344CB8AC3E}">
        <p14:creationId xmlns:p14="http://schemas.microsoft.com/office/powerpoint/2010/main" val="26521191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A9B5-2B99-43C6-94B7-4FABB35A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40412"/>
            <a:ext cx="11430000" cy="18182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/>
              <a:t>ENERGY EFFICIENCY ASSESSMENT</a:t>
            </a:r>
            <a:br>
              <a:rPr lang="en-US" sz="4900" b="1" dirty="0"/>
            </a:br>
            <a:r>
              <a:rPr lang="en-US" sz="4000" b="1" dirty="0"/>
              <a:t>Schedule a $49 to $99 Ciel Home Energy Audit</a:t>
            </a:r>
            <a:br>
              <a:rPr lang="en-US" dirty="0"/>
            </a:br>
            <a:r>
              <a:rPr lang="en-US" sz="1800" b="1" dirty="0"/>
              <a:t>~$49 in Princeton, Millburn, Glen Rock, Woodbridge, Morristown, Summit, Highland Park, Pascack Valley, Madison, Long Hill, Westfield</a:t>
            </a:r>
            <a:br>
              <a:rPr lang="en-US" sz="2200" b="1" dirty="0"/>
            </a:br>
            <a:r>
              <a:rPr lang="en-US" sz="2200" b="1" dirty="0"/>
              <a:t>$99 elsewhere         https://www.cielpower.com/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71341-E2C1-45ED-AD76-DF8F9C92D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4AAFF134-1311-4187-8317-A67A2AA22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9" y="1462088"/>
            <a:ext cx="11961341" cy="4714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A1145-8BE2-4E26-8919-32546A5D9364}"/>
              </a:ext>
            </a:extLst>
          </p:cNvPr>
          <p:cNvSpPr txBox="1"/>
          <p:nvPr/>
        </p:nvSpPr>
        <p:spPr>
          <a:xfrm flipH="1">
            <a:off x="1103869" y="5994368"/>
            <a:ext cx="9984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Schedule a $99 whole house energy assessment     </a:t>
            </a:r>
            <a:r>
              <a:rPr lang="en-US" sz="2800" b="1" dirty="0">
                <a:hlinkClick r:id="rId3"/>
              </a:rPr>
              <a:t>https://www.cielpower.com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263076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White">
  <a:themeElements>
    <a:clrScheme name="White">
      <a:dk1>
        <a:srgbClr val="A287C6"/>
      </a:dk1>
      <a:lt1>
        <a:srgbClr val="8DC63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rm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2_White">
  <a:themeElements>
    <a:clrScheme name="White">
      <a:dk1>
        <a:srgbClr val="A287C6"/>
      </a:dk1>
      <a:lt1>
        <a:srgbClr val="8DC63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rm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0" b="1" i="0" u="none" strike="noStrike" cap="all" spc="0" normalizeH="0" baseline="0">
            <a:ln>
              <a:noFill/>
            </a:ln>
            <a:solidFill>
              <a:srgbClr val="8DC63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1696</Words>
  <Application>Microsoft Office PowerPoint</Application>
  <PresentationFormat>Widescreen</PresentationFormat>
  <Paragraphs>170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Gill Sans</vt:lpstr>
      <vt:lpstr>Helvetica</vt:lpstr>
      <vt:lpstr>Helvetica Light</vt:lpstr>
      <vt:lpstr>Office Theme</vt:lpstr>
      <vt:lpstr>11_White</vt:lpstr>
      <vt:lpstr>12_White</vt:lpstr>
      <vt:lpstr>Building Electrification – Switch To Heat Pump and All Electric Appliances.  April 21, 2022 Steve Miller and Ken Dolsky</vt:lpstr>
      <vt:lpstr>About the 50x30 Building Electrification Team </vt:lpstr>
      <vt:lpstr>NJ Laws and Regulations on Climate Change</vt:lpstr>
      <vt:lpstr>PowerPoint Presentation</vt:lpstr>
      <vt:lpstr>Getting to 50% GHG Reduction by 2030</vt:lpstr>
      <vt:lpstr>Building Electrification to Reduce GHG</vt:lpstr>
      <vt:lpstr>PowerPoint Presentation</vt:lpstr>
      <vt:lpstr>NJ Energy Master Plan (EMP) Strategies</vt:lpstr>
      <vt:lpstr>ENERGY EFFICIENCY ASSESSMENT Schedule a $49 to $99 Ciel Home Energy Audit ~$49 in Princeton, Millburn, Glen Rock, Woodbridge, Morristown, Summit, Highland Park, Pascack Valley, Madison, Long Hill, Westfield $99 elsewhere         https://www.cielpower.com/ </vt:lpstr>
      <vt:lpstr>MY EXPERIENCE  WITH HOME ENERGY ASSESSMENT (sponsor: NJ Clean Energy Program- now under utilities)</vt:lpstr>
      <vt:lpstr>1st step: Energy Efficiency – Use Less Energy</vt:lpstr>
      <vt:lpstr>Carbon Sequestration but No Solar</vt:lpstr>
      <vt:lpstr>PowerPoint Presentation</vt:lpstr>
      <vt:lpstr>Spare Circuits for Future Electric Appliances </vt:lpstr>
      <vt:lpstr>PowerPoint Presentation</vt:lpstr>
      <vt:lpstr>Space Heating – Switch to Clean Electric Heat Pump</vt:lpstr>
      <vt:lpstr>PowerPoint Presentation</vt:lpstr>
      <vt:lpstr>Electric Pool Heater – Air to Water Heat Pump </vt:lpstr>
      <vt:lpstr>Which one is the heat pump? Gas furnace backup on right</vt:lpstr>
      <vt:lpstr>Heat Pump for New Home Addition Heating/AC</vt:lpstr>
      <vt:lpstr>Mini-Split Heat Pump for 1-2 Rooms</vt:lpstr>
      <vt:lpstr>PowerPoint Presentation</vt:lpstr>
      <vt:lpstr>PowerPoint Presentation</vt:lpstr>
      <vt:lpstr>UUCMC 2021 Heat Pumps</vt:lpstr>
      <vt:lpstr>UUCMC 2022 Rooftop Solar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the 50x30 Building Electrification Team </vt:lpstr>
      <vt:lpstr>FOR MORE INFORMATION BUILDING ELECTRIFICATION  VIDEO ARCHIVE</vt:lpstr>
      <vt:lpstr>ABOUT STEVE MILLER contact: stevemiller@comcast.net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Guenther</dc:creator>
  <cp:lastModifiedBy>Steve Miller</cp:lastModifiedBy>
  <cp:revision>31</cp:revision>
  <cp:lastPrinted>2022-04-19T19:52:44Z</cp:lastPrinted>
  <dcterms:created xsi:type="dcterms:W3CDTF">2022-04-15T15:04:57Z</dcterms:created>
  <dcterms:modified xsi:type="dcterms:W3CDTF">2022-05-01T01:19:56Z</dcterms:modified>
</cp:coreProperties>
</file>