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6" r:id="rId1"/>
    <p:sldMasterId id="2147483779" r:id="rId2"/>
    <p:sldMasterId id="2147483821" r:id="rId3"/>
    <p:sldMasterId id="2147483833" r:id="rId4"/>
    <p:sldMasterId id="2147483876" r:id="rId5"/>
  </p:sldMasterIdLst>
  <p:notesMasterIdLst>
    <p:notesMasterId r:id="rId31"/>
  </p:notesMasterIdLst>
  <p:sldIdLst>
    <p:sldId id="258" r:id="rId6"/>
    <p:sldId id="1856" r:id="rId7"/>
    <p:sldId id="1545" r:id="rId8"/>
    <p:sldId id="1481" r:id="rId9"/>
    <p:sldId id="1833" r:id="rId10"/>
    <p:sldId id="1835" r:id="rId11"/>
    <p:sldId id="1828" r:id="rId12"/>
    <p:sldId id="1827" r:id="rId13"/>
    <p:sldId id="1836" r:id="rId14"/>
    <p:sldId id="1857" r:id="rId15"/>
    <p:sldId id="1829" r:id="rId16"/>
    <p:sldId id="1831" r:id="rId17"/>
    <p:sldId id="1858" r:id="rId18"/>
    <p:sldId id="257" r:id="rId19"/>
    <p:sldId id="1870" r:id="rId20"/>
    <p:sldId id="1866" r:id="rId21"/>
    <p:sldId id="1855" r:id="rId22"/>
    <p:sldId id="1841" r:id="rId23"/>
    <p:sldId id="1840" r:id="rId24"/>
    <p:sldId id="1477" r:id="rId25"/>
    <p:sldId id="1876" r:id="rId26"/>
    <p:sldId id="471" r:id="rId27"/>
    <p:sldId id="1844" r:id="rId28"/>
    <p:sldId id="1887" r:id="rId29"/>
    <p:sldId id="472" r:id="rId30"/>
  </p:sldIdLst>
  <p:sldSz cx="16256000" cy="9144000"/>
  <p:notesSz cx="7010400" cy="92360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EFF1F3"/>
          </a:solidFill>
        </a:fill>
      </a:tcStyle>
    </a:band2H>
    <a:firstCo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Col>
    <a:la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Row>
  </a:tblStyle>
  <a:tblStyle styleId="{C7B018BB-80A7-4F77-B60F-C8B233D01FF8}" styleName="">
    <a:tblBg/>
    <a:wholeTbl>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44" autoAdjust="0"/>
    <p:restoredTop sz="77325" autoAdjust="0"/>
  </p:normalViewPr>
  <p:slideViewPr>
    <p:cSldViewPr snapToGrid="0">
      <p:cViewPr varScale="1">
        <p:scale>
          <a:sx n="30" d="100"/>
          <a:sy n="30" d="100"/>
        </p:scale>
        <p:origin x="102" y="1254"/>
      </p:cViewPr>
      <p:guideLst/>
    </p:cSldViewPr>
  </p:slideViewPr>
  <p:notesTextViewPr>
    <p:cViewPr>
      <p:scale>
        <a:sx n="100" d="100"/>
        <a:sy n="100" d="100"/>
      </p:scale>
      <p:origin x="0" y="0"/>
    </p:cViewPr>
  </p:notesTextViewPr>
  <p:sorterViewPr>
    <p:cViewPr varScale="1">
      <p:scale>
        <a:sx n="100" d="100"/>
        <a:sy n="100" d="100"/>
      </p:scale>
      <p:origin x="0" y="-280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xfrm>
            <a:off x="427038" y="692150"/>
            <a:ext cx="6156325" cy="3463925"/>
          </a:xfrm>
          <a:prstGeom prst="rect">
            <a:avLst/>
          </a:prstGeom>
        </p:spPr>
        <p:txBody>
          <a:bodyPr lIns="92830" tIns="46415" rIns="92830" bIns="46415"/>
          <a:lstStyle/>
          <a:p>
            <a:endParaRPr/>
          </a:p>
        </p:txBody>
      </p:sp>
      <p:sp>
        <p:nvSpPr>
          <p:cNvPr id="241" name="Shape 241"/>
          <p:cNvSpPr>
            <a:spLocks noGrp="1"/>
          </p:cNvSpPr>
          <p:nvPr>
            <p:ph type="body" sz="quarter" idx="1"/>
          </p:nvPr>
        </p:nvSpPr>
        <p:spPr>
          <a:xfrm>
            <a:off x="934720" y="4387136"/>
            <a:ext cx="5140960" cy="4156234"/>
          </a:xfrm>
          <a:prstGeom prst="rect">
            <a:avLst/>
          </a:prstGeom>
        </p:spPr>
        <p:txBody>
          <a:bodyPr lIns="92830" tIns="46415" rIns="92830" bIns="46415"/>
          <a:lstStyle/>
          <a:p>
            <a:endParaRPr/>
          </a:p>
        </p:txBody>
      </p:sp>
    </p:spTree>
  </p:cSld>
  <p:clrMap bg1="lt1" tx1="dk1" bg2="lt2" tx2="dk2" accent1="accent1" accent2="accent2" accent3="accent3" accent4="accent4" accent5="accent5" accent6="accent6" hlink="hlink" folHlink="folHlink"/>
  <p:notesStyle>
    <a:lvl1pPr defTabSz="457200" latinLnBrk="0">
      <a:defRPr>
        <a:latin typeface="+mn-lt"/>
        <a:ea typeface="+mn-ea"/>
        <a:cs typeface="+mn-cs"/>
        <a:sym typeface="Arial"/>
      </a:defRPr>
    </a:lvl1pPr>
    <a:lvl2pPr indent="228600" defTabSz="457200" latinLnBrk="0">
      <a:defRPr>
        <a:latin typeface="+mn-lt"/>
        <a:ea typeface="+mn-ea"/>
        <a:cs typeface="+mn-cs"/>
        <a:sym typeface="Arial"/>
      </a:defRPr>
    </a:lvl2pPr>
    <a:lvl3pPr indent="457200" defTabSz="457200" latinLnBrk="0">
      <a:defRPr>
        <a:latin typeface="+mn-lt"/>
        <a:ea typeface="+mn-ea"/>
        <a:cs typeface="+mn-cs"/>
        <a:sym typeface="Arial"/>
      </a:defRPr>
    </a:lvl3pPr>
    <a:lvl4pPr indent="685800" defTabSz="457200" latinLnBrk="0">
      <a:defRPr>
        <a:latin typeface="+mn-lt"/>
        <a:ea typeface="+mn-ea"/>
        <a:cs typeface="+mn-cs"/>
        <a:sym typeface="Arial"/>
      </a:defRPr>
    </a:lvl4pPr>
    <a:lvl5pPr indent="914400" defTabSz="457200" latinLnBrk="0">
      <a:defRPr>
        <a:latin typeface="+mn-lt"/>
        <a:ea typeface="+mn-ea"/>
        <a:cs typeface="+mn-cs"/>
        <a:sym typeface="Arial"/>
      </a:defRPr>
    </a:lvl5pPr>
    <a:lvl6pPr indent="1143000" defTabSz="457200" latinLnBrk="0">
      <a:defRPr>
        <a:latin typeface="+mn-lt"/>
        <a:ea typeface="+mn-ea"/>
        <a:cs typeface="+mn-cs"/>
        <a:sym typeface="Arial"/>
      </a:defRPr>
    </a:lvl6pPr>
    <a:lvl7pPr indent="1371600" defTabSz="457200" latinLnBrk="0">
      <a:defRPr>
        <a:latin typeface="+mn-lt"/>
        <a:ea typeface="+mn-ea"/>
        <a:cs typeface="+mn-cs"/>
        <a:sym typeface="Arial"/>
      </a:defRPr>
    </a:lvl7pPr>
    <a:lvl8pPr indent="1600200" defTabSz="457200" latinLnBrk="0">
      <a:defRPr>
        <a:latin typeface="+mn-lt"/>
        <a:ea typeface="+mn-ea"/>
        <a:cs typeface="+mn-cs"/>
        <a:sym typeface="Arial"/>
      </a:defRPr>
    </a:lvl8pPr>
    <a:lvl9pPr indent="1828800" defTabSz="457200" latinLnBrk="0">
      <a:defRPr>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2359025" y="530225"/>
            <a:ext cx="4722813" cy="2655888"/>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pPr>
              <a:defRPr b="1"/>
            </a:pPr>
            <a:r>
              <a:rPr lang="en-US" sz="1200" dirty="0"/>
              <a:t>J:\s\Documents\BE\2022-11-6-Trinity-Episcopal\2022-11-06-Moorestown-Slides.pptx</a:t>
            </a:r>
          </a:p>
          <a:p>
            <a:pPr>
              <a:defRPr b="1"/>
            </a:pPr>
            <a:endParaRPr lang="en-US" sz="1200" dirty="0"/>
          </a:p>
          <a:p>
            <a:pPr>
              <a:defRPr b="1"/>
            </a:pPr>
            <a:r>
              <a:rPr lang="en-US" dirty="0"/>
              <a:t>ID #3 - Can be used in noncommercial online and TV broadcasts of your presentation.</a:t>
            </a:r>
          </a:p>
          <a:p>
            <a:pPr>
              <a:defRPr sz="1400"/>
            </a:pPr>
            <a:endParaRPr lang="en-US" dirty="0"/>
          </a:p>
          <a:p>
            <a:pPr>
              <a:defRPr sz="1400"/>
            </a:pPr>
            <a:r>
              <a:rPr lang="en-US" dirty="0"/>
              <a:t>And then on the last of the Apollo missions, this image known as the Blue Marble, became the most reproduced photograph in all of human history. The climate crisis is now the biggest and most serious challenge that humanity has ever faced. </a:t>
            </a:r>
          </a:p>
          <a:p>
            <a:pPr>
              <a:defRPr sz="1400"/>
            </a:pPr>
            <a:endParaRPr lang="en-US" dirty="0"/>
          </a:p>
          <a:p>
            <a:pPr>
              <a:defRPr sz="1200"/>
            </a:pPr>
            <a:r>
              <a:rPr lang="en-US" b="1" dirty="0"/>
              <a:t>DESCRIPTION</a:t>
            </a:r>
            <a:r>
              <a:rPr lang="en-US" dirty="0"/>
              <a:t>: Photo of Earth from Apollo 17, taken as the crew was traveling toward the moon, December 7, 1972</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This picture is called the “Blue Marble,” taken during the last Apollo mission. </a:t>
            </a:r>
          </a:p>
          <a:p>
            <a:pPr>
              <a:defRPr sz="1200"/>
            </a:pPr>
            <a:r>
              <a:rPr lang="en-US" dirty="0"/>
              <a:t>	</a:t>
            </a:r>
          </a:p>
          <a:p>
            <a:pPr>
              <a:defRPr sz="1200"/>
            </a:pPr>
            <a:r>
              <a:rPr lang="en-US" dirty="0"/>
              <a:t>What makes the photograph so unique and powerful is that it captures the complete circle of the earth, helping us see the big picture of our planet – and our lives on it.[1*]  It was the first time the Apollo mission made it possible to capture almost the entire southern polar ice cap.[2*] </a:t>
            </a:r>
          </a:p>
          <a:p>
            <a:pPr>
              <a:defRPr sz="1200"/>
            </a:pPr>
            <a:endParaRPr lang="en-US" dirty="0"/>
          </a:p>
          <a:p>
            <a:pPr>
              <a:defRPr sz="1200"/>
            </a:pPr>
            <a:r>
              <a:rPr lang="en-US" b="1" dirty="0"/>
              <a:t>REFERENCES</a:t>
            </a:r>
            <a:r>
              <a:rPr lang="en-US" dirty="0"/>
              <a:t>:</a:t>
            </a:r>
          </a:p>
          <a:p>
            <a:pPr>
              <a:defRPr sz="1200"/>
            </a:pPr>
            <a:r>
              <a:rPr lang="en-US" dirty="0"/>
              <a:t>[1*] Ben Cosgrove, “Home, Sweet Home: In Praise of Apollo 17’s ‘Blue Marble’,” Time, April 11, 2014. http://time.com/3879555/blue-marble-apollo-17-photo-of-earth-from-space/</a:t>
            </a:r>
          </a:p>
          <a:p>
            <a:pPr>
              <a:defRPr sz="1200"/>
            </a:pPr>
            <a:r>
              <a:rPr lang="en-US" dirty="0"/>
              <a:t>[2*] NASA Visible Earth, “The Blue Marble from Apollo 17," December 7, 1972. http://visibleearth.nasa.gov/view.php?id=55418</a:t>
            </a:r>
          </a:p>
          <a:p>
            <a:pPr>
              <a:defRPr b="1"/>
            </a:pPr>
            <a:endParaRPr dirty="0"/>
          </a:p>
        </p:txBody>
      </p:sp>
    </p:spTree>
    <p:extLst>
      <p:ext uri="{BB962C8B-B14F-4D97-AF65-F5344CB8AC3E}">
        <p14:creationId xmlns:p14="http://schemas.microsoft.com/office/powerpoint/2010/main" val="2046206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9025" y="530225"/>
            <a:ext cx="4722813" cy="2655888"/>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3088050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3" name="Shape 6373"/>
          <p:cNvSpPr>
            <a:spLocks noGrp="1" noRot="1" noChangeAspect="1"/>
          </p:cNvSpPr>
          <p:nvPr>
            <p:ph type="sldImg"/>
          </p:nvPr>
        </p:nvSpPr>
        <p:spPr>
          <a:xfrm>
            <a:off x="425450" y="692150"/>
            <a:ext cx="6159500" cy="3463925"/>
          </a:xfrm>
          <a:prstGeom prst="rect">
            <a:avLst/>
          </a:prstGeom>
        </p:spPr>
        <p:txBody>
          <a:bodyPr/>
          <a:lstStyle/>
          <a:p>
            <a:endParaRPr/>
          </a:p>
        </p:txBody>
      </p:sp>
      <p:sp>
        <p:nvSpPr>
          <p:cNvPr id="6374" name="Shape 6374"/>
          <p:cNvSpPr>
            <a:spLocks noGrp="1"/>
          </p:cNvSpPr>
          <p:nvPr>
            <p:ph type="body" sz="quarter" idx="1"/>
          </p:nvPr>
        </p:nvSpPr>
        <p:spPr>
          <a:prstGeom prst="rect">
            <a:avLst/>
          </a:prstGeom>
        </p:spPr>
        <p:txBody>
          <a:bodyPr/>
          <a:lstStyle/>
          <a:p>
            <a:pPr>
              <a:defRPr b="1"/>
            </a:pPr>
            <a:r>
              <a:rPr lang="en-US" dirty="0"/>
              <a:t>ID #1630 - Can be used in noncommercial online and TV broadcasts of your presentation, but not modified.</a:t>
            </a:r>
          </a:p>
          <a:p>
            <a:pPr>
              <a:defRPr sz="1400"/>
            </a:pPr>
            <a:endParaRPr lang="en-US" dirty="0"/>
          </a:p>
          <a:p>
            <a:pPr>
              <a:defRPr sz="1400"/>
            </a:pPr>
            <a:r>
              <a:rPr lang="en-US" dirty="0"/>
              <a:t>Well, luckily the answer to that question is yes, too, because we have the solutions at hand.</a:t>
            </a:r>
          </a:p>
          <a:p>
            <a:pPr>
              <a:defRPr sz="1400"/>
            </a:pPr>
            <a:endParaRPr lang="en-US" dirty="0"/>
          </a:p>
          <a:p>
            <a:pPr>
              <a:defRPr sz="1200"/>
            </a:pPr>
            <a:r>
              <a:rPr lang="en-US" b="1" dirty="0"/>
              <a:t>DESCRIPTION</a:t>
            </a:r>
            <a:r>
              <a:rPr lang="en-US" dirty="0"/>
              <a:t>: Text slide stating that we have solutions to the climate crisis at hand</a:t>
            </a:r>
          </a:p>
        </p:txBody>
      </p:sp>
    </p:spTree>
    <p:extLst>
      <p:ext uri="{BB962C8B-B14F-4D97-AF65-F5344CB8AC3E}">
        <p14:creationId xmlns:p14="http://schemas.microsoft.com/office/powerpoint/2010/main" val="1401605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252a2e9b81_2_45:notes"/>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252a2e9b81_2_45:notes"/>
          <p:cNvSpPr txBox="1">
            <a:spLocks noGrp="1"/>
          </p:cNvSpPr>
          <p:nvPr>
            <p:ph type="body" idx="1"/>
          </p:nvPr>
        </p:nvSpPr>
        <p:spPr>
          <a:xfrm>
            <a:off x="701040" y="4387136"/>
            <a:ext cx="5608320" cy="4156234"/>
          </a:xfrm>
          <a:prstGeom prst="rect">
            <a:avLst/>
          </a:prstGeom>
        </p:spPr>
        <p:txBody>
          <a:bodyPr spcFirstLastPara="1" wrap="square" lIns="92815" tIns="92815" rIns="92815" bIns="92815" anchor="t" anchorCtr="0">
            <a:noAutofit/>
          </a:bodyPr>
          <a:lstStyle/>
          <a:p>
            <a:pPr algn="l" rtl="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252a2e9b81_2_14:notes"/>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252a2e9b81_2_14:notes"/>
          <p:cNvSpPr txBox="1">
            <a:spLocks noGrp="1"/>
          </p:cNvSpPr>
          <p:nvPr>
            <p:ph type="body" idx="1"/>
          </p:nvPr>
        </p:nvSpPr>
        <p:spPr>
          <a:xfrm>
            <a:off x="701040" y="4387136"/>
            <a:ext cx="5608320" cy="4156234"/>
          </a:xfrm>
          <a:prstGeom prst="rect">
            <a:avLst/>
          </a:prstGeom>
        </p:spPr>
        <p:txBody>
          <a:bodyPr spcFirstLastPara="1" wrap="square" lIns="92815" tIns="92815" rIns="92815" bIns="92815" anchor="t" anchorCtr="0">
            <a:noAutofit/>
          </a:bodyPr>
          <a:lstStyle/>
          <a:p>
            <a:pPr algn="l" rtl="0"/>
            <a:endParaRPr dirty="0"/>
          </a:p>
        </p:txBody>
      </p:sp>
    </p:spTree>
    <p:extLst>
      <p:ext uri="{BB962C8B-B14F-4D97-AF65-F5344CB8AC3E}">
        <p14:creationId xmlns:p14="http://schemas.microsoft.com/office/powerpoint/2010/main" val="1908943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8513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9025" y="530225"/>
            <a:ext cx="4722813" cy="2655888"/>
          </a:xfrm>
        </p:spPr>
      </p:sp>
      <p:sp>
        <p:nvSpPr>
          <p:cNvPr id="3" name="Notes Placeholder 2"/>
          <p:cNvSpPr>
            <a:spLocks noGrp="1"/>
          </p:cNvSpPr>
          <p:nvPr>
            <p:ph type="body" idx="1"/>
          </p:nvPr>
        </p:nvSpPr>
        <p:spPr/>
        <p:txBody>
          <a:bodyPr/>
          <a:lstStyle/>
          <a:p>
            <a:r>
              <a:rPr lang="en-US" sz="1400" b="1" dirty="0"/>
              <a:t>BY 2050:</a:t>
            </a:r>
          </a:p>
          <a:p>
            <a:r>
              <a:rPr lang="en-US" sz="1400" b="1" dirty="0"/>
              <a:t>Highly energy efficient NETZERO building standards will be the norm.</a:t>
            </a:r>
          </a:p>
          <a:p>
            <a:r>
              <a:rPr lang="en-US" sz="1400" b="1" dirty="0"/>
              <a:t>FOSSIL FUELS are almost totally abandoned.  </a:t>
            </a:r>
          </a:p>
          <a:p>
            <a:r>
              <a:rPr lang="en-US" sz="1400" b="1" dirty="0"/>
              <a:t>The world’s electric grids are upgraded for the high electrical loads</a:t>
            </a:r>
          </a:p>
          <a:p>
            <a:r>
              <a:rPr lang="en-US" sz="1400" b="1" dirty="0"/>
              <a:t>GAS STATIONS ARE NON-EXISTENT.   </a:t>
            </a:r>
          </a:p>
          <a:p>
            <a:r>
              <a:rPr lang="en-US" sz="1400" b="1" dirty="0"/>
              <a:t>In Maryland, the 1</a:t>
            </a:r>
            <a:r>
              <a:rPr lang="en-US" sz="1400" b="1" baseline="30000" dirty="0"/>
              <a:t>st</a:t>
            </a:r>
            <a:r>
              <a:rPr lang="en-US" sz="1400" b="1" dirty="0"/>
              <a:t> First US gas station just dumped the pumps &amp; installed EV Chargers </a:t>
            </a:r>
          </a:p>
          <a:p>
            <a:endParaRPr lang="en-US" sz="1400" b="1" dirty="0"/>
          </a:p>
          <a:p>
            <a:r>
              <a:rPr lang="en-US" sz="1400" b="1" dirty="0"/>
              <a:t>Our plastic mess is gone</a:t>
            </a:r>
          </a:p>
          <a:p>
            <a:r>
              <a:rPr lang="en-US" sz="1400" b="1" dirty="0"/>
              <a:t>We are moving to a plant-based healthy diet.</a:t>
            </a:r>
          </a:p>
          <a:p>
            <a:endParaRPr lang="en-US" sz="1400" b="1" dirty="0"/>
          </a:p>
          <a:p>
            <a:r>
              <a:rPr lang="en-US" sz="1400" b="1" dirty="0"/>
              <a:t>We MUST make these changes to save lives.</a:t>
            </a:r>
          </a:p>
          <a:p>
            <a:r>
              <a:rPr lang="en-US" sz="1400" b="1" dirty="0"/>
              <a:t>If we wait, the solutions become ever more costly</a:t>
            </a:r>
          </a:p>
        </p:txBody>
      </p:sp>
    </p:spTree>
    <p:extLst>
      <p:ext uri="{BB962C8B-B14F-4D97-AF65-F5344CB8AC3E}">
        <p14:creationId xmlns:p14="http://schemas.microsoft.com/office/powerpoint/2010/main" val="1643991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Barbara Blumenthal, New Jersey Conservation</a:t>
            </a:r>
          </a:p>
          <a:p>
            <a:r>
              <a:rPr lang="en-US" dirty="0"/>
              <a:t>Presentation at NJ </a:t>
            </a:r>
            <a:r>
              <a:rPr lang="en-US" dirty="0" err="1"/>
              <a:t>Cleanenergy</a:t>
            </a:r>
            <a:r>
              <a:rPr lang="en-US" dirty="0"/>
              <a:t> conference, 10/2022</a:t>
            </a:r>
          </a:p>
          <a:p>
            <a:endParaRPr lang="en-US" dirty="0"/>
          </a:p>
        </p:txBody>
      </p:sp>
      <p:sp>
        <p:nvSpPr>
          <p:cNvPr id="4" name="Slide Number Placeholder 3"/>
          <p:cNvSpPr>
            <a:spLocks noGrp="1"/>
          </p:cNvSpPr>
          <p:nvPr>
            <p:ph type="sldNum" sz="quarter" idx="5"/>
          </p:nvPr>
        </p:nvSpPr>
        <p:spPr/>
        <p:txBody>
          <a:bodyPr/>
          <a:lstStyle/>
          <a:p>
            <a:fld id="{3917E0B9-DC1F-45D7-83FB-D8B290A280A2}" type="slidenum">
              <a:rPr lang="en-US" smtClean="0"/>
              <a:t>22</a:t>
            </a:fld>
            <a:endParaRPr lang="en-US"/>
          </a:p>
        </p:txBody>
      </p:sp>
    </p:spTree>
    <p:extLst>
      <p:ext uri="{BB962C8B-B14F-4D97-AF65-F5344CB8AC3E}">
        <p14:creationId xmlns:p14="http://schemas.microsoft.com/office/powerpoint/2010/main" val="1170131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2359025" y="530225"/>
            <a:ext cx="4722813" cy="2655888"/>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pPr>
              <a:defRPr b="1"/>
            </a:pPr>
            <a:r>
              <a:rPr lang="en-US" dirty="0"/>
              <a:t>ID #3 - Can be used in noncommercial online and TV broadcasts of your presentation.</a:t>
            </a:r>
          </a:p>
          <a:p>
            <a:pPr>
              <a:defRPr sz="1400"/>
            </a:pPr>
            <a:endParaRPr lang="en-US" dirty="0"/>
          </a:p>
          <a:p>
            <a:pPr>
              <a:defRPr sz="1400"/>
            </a:pPr>
            <a:r>
              <a:rPr lang="en-US" dirty="0"/>
              <a:t>And then on the last of the Apollo missions, this image known as the Blue Marble, became the most reproduced photograph in all of human history. The climate crisis is now the biggest and most serious challenge that humanity has ever faced. </a:t>
            </a:r>
          </a:p>
          <a:p>
            <a:pPr>
              <a:defRPr sz="1400"/>
            </a:pPr>
            <a:endParaRPr lang="en-US" dirty="0"/>
          </a:p>
          <a:p>
            <a:pPr>
              <a:defRPr sz="1200"/>
            </a:pPr>
            <a:r>
              <a:rPr lang="en-US" b="1" dirty="0"/>
              <a:t>DESCRIPTION</a:t>
            </a:r>
            <a:r>
              <a:rPr lang="en-US" dirty="0"/>
              <a:t>: Photo of Earth from Apollo 17, taken as the crew was traveling toward the moon, December 7, 1972</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This picture is called the “Blue Marble,” taken during the last Apollo mission. </a:t>
            </a:r>
          </a:p>
          <a:p>
            <a:pPr>
              <a:defRPr sz="1200"/>
            </a:pPr>
            <a:r>
              <a:rPr lang="en-US" dirty="0"/>
              <a:t>	</a:t>
            </a:r>
          </a:p>
          <a:p>
            <a:pPr>
              <a:defRPr sz="1200"/>
            </a:pPr>
            <a:r>
              <a:rPr lang="en-US" dirty="0"/>
              <a:t>What makes the photograph so unique and powerful is that it captures the complete circle of the earth, helping us see the big picture of our planet – and our lives on it.[1*]  It was the first time the Apollo mission made it possible to capture almost the entire southern polar ice cap.[2*] </a:t>
            </a:r>
          </a:p>
          <a:p>
            <a:pPr>
              <a:defRPr sz="1200"/>
            </a:pPr>
            <a:endParaRPr lang="en-US" dirty="0"/>
          </a:p>
          <a:p>
            <a:pPr>
              <a:defRPr sz="1200"/>
            </a:pPr>
            <a:r>
              <a:rPr lang="en-US" b="1" dirty="0"/>
              <a:t>REFERENCES</a:t>
            </a:r>
            <a:r>
              <a:rPr lang="en-US" dirty="0"/>
              <a:t>:</a:t>
            </a:r>
          </a:p>
          <a:p>
            <a:pPr>
              <a:defRPr sz="1200"/>
            </a:pPr>
            <a:r>
              <a:rPr lang="en-US" dirty="0"/>
              <a:t>[1*] Ben Cosgrove, “Home, Sweet Home: In Praise of Apollo 17’s ‘Blue Marble’,” Time, April 11, 2014. http://time.com/3879555/blue-marble-apollo-17-photo-of-earth-from-space/</a:t>
            </a:r>
          </a:p>
          <a:p>
            <a:pPr>
              <a:defRPr sz="1200"/>
            </a:pPr>
            <a:r>
              <a:rPr lang="en-US" dirty="0"/>
              <a:t>[2*] NASA Visible Earth, “The Blue Marble from Apollo 17," December 7, 1972. http://visibleearth.nasa.gov/view.php?id=55418</a:t>
            </a:r>
          </a:p>
          <a:p>
            <a:pPr>
              <a:defRPr b="1"/>
            </a:pPr>
            <a:endParaRPr dirty="0"/>
          </a:p>
        </p:txBody>
      </p:sp>
    </p:spTree>
    <p:extLst>
      <p:ext uri="{BB962C8B-B14F-4D97-AF65-F5344CB8AC3E}">
        <p14:creationId xmlns:p14="http://schemas.microsoft.com/office/powerpoint/2010/main" val="4096817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lIns="92830" tIns="46415" rIns="92830" bIns="46415"/>
          <a:lstStyle/>
          <a:p>
            <a:pPr algn="r" defTabSz="928299" hangingPunct="1">
              <a:defRPr/>
            </a:pPr>
            <a:fld id="{FA057DEC-F804-4528-814A-99DF9706A256}" type="slidenum">
              <a:rPr lang="en-US" sz="1200" b="0" kern="1200">
                <a:solidFill>
                  <a:prstClr val="black"/>
                </a:solidFill>
                <a:latin typeface="Calibri" panose="020F0502020204030204"/>
              </a:rPr>
              <a:pPr algn="r" defTabSz="928299" hangingPunct="1">
                <a:defRPr/>
              </a:pPr>
              <a:t>2</a:t>
            </a:fld>
            <a:endParaRPr lang="en-US" sz="1200" b="0" kern="1200" dirty="0">
              <a:solidFill>
                <a:prstClr val="black"/>
              </a:solidFill>
              <a:latin typeface="Calibri" panose="020F0502020204030204"/>
            </a:endParaRPr>
          </a:p>
        </p:txBody>
      </p:sp>
    </p:spTree>
    <p:extLst>
      <p:ext uri="{BB962C8B-B14F-4D97-AF65-F5344CB8AC3E}">
        <p14:creationId xmlns:p14="http://schemas.microsoft.com/office/powerpoint/2010/main" val="3173297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9025" y="530225"/>
            <a:ext cx="4722813" cy="2655888"/>
          </a:xfrm>
        </p:spPr>
      </p:sp>
      <p:sp>
        <p:nvSpPr>
          <p:cNvPr id="3" name="Notes Placeholder 2"/>
          <p:cNvSpPr>
            <a:spLocks noGrp="1"/>
          </p:cNvSpPr>
          <p:nvPr>
            <p:ph type="body" idx="1"/>
          </p:nvPr>
        </p:nvSpPr>
        <p:spPr/>
        <p:txBody>
          <a:bodyPr/>
          <a:lstStyle/>
          <a:p>
            <a:r>
              <a:rPr lang="en-US" dirty="0"/>
              <a:t>You can switch to 100% clean electricity, AND save money, instead of defaulting to 20% clean electric from JCP&amp;L.</a:t>
            </a:r>
          </a:p>
          <a:p>
            <a:r>
              <a:rPr lang="en-US" dirty="0"/>
              <a:t>Best investment: If you can SOON, pay cash to install rooftop solar.</a:t>
            </a:r>
          </a:p>
          <a:p>
            <a:r>
              <a:rPr lang="en-US" dirty="0"/>
              <a:t>OR (same GHG reduction): </a:t>
            </a:r>
            <a:r>
              <a:rPr lang="en-US" dirty="0" err="1"/>
              <a:t>swtich</a:t>
            </a:r>
            <a:r>
              <a:rPr lang="en-US" dirty="0"/>
              <a:t> to 100% clean supplier (spend 10 minutes, selecting vendor at URL)</a:t>
            </a:r>
          </a:p>
          <a:p>
            <a:pPr defTabSz="464149">
              <a:defRPr/>
            </a:pPr>
            <a:r>
              <a:rPr lang="en-US" dirty="0"/>
              <a:t>OR – wait a couple of years for investors to build large array “Community Solar” fields – which should prove to be a GREAT investment for you</a:t>
            </a:r>
          </a:p>
          <a:p>
            <a:pPr defTabSz="464149">
              <a:defRPr/>
            </a:pPr>
            <a:r>
              <a:rPr lang="en-US" dirty="0"/>
              <a:t>CLICK</a:t>
            </a:r>
          </a:p>
        </p:txBody>
      </p:sp>
    </p:spTree>
    <p:extLst>
      <p:ext uri="{BB962C8B-B14F-4D97-AF65-F5344CB8AC3E}">
        <p14:creationId xmlns:p14="http://schemas.microsoft.com/office/powerpoint/2010/main" val="3697892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39775"/>
            <a:ext cx="6569075" cy="3695700"/>
          </a:xfrm>
        </p:spPr>
      </p:sp>
      <p:sp>
        <p:nvSpPr>
          <p:cNvPr id="3" name="Notes Placeholder 2"/>
          <p:cNvSpPr>
            <a:spLocks noGrp="1"/>
          </p:cNvSpPr>
          <p:nvPr>
            <p:ph type="body" idx="1"/>
          </p:nvPr>
        </p:nvSpPr>
        <p:spPr/>
        <p:txBody>
          <a:bodyPr/>
          <a:lstStyle/>
          <a:p>
            <a:r>
              <a:rPr lang="en-US" sz="1400" dirty="0"/>
              <a:t>AND/OR – JOIN WITH OTHERS and push for your town to switch ALL residents to 100% renewable Community Choice Electric aggregation.  This saves 5 or 10% on electric bill, and has the BIGGEST GHG reduction!</a:t>
            </a:r>
          </a:p>
        </p:txBody>
      </p:sp>
    </p:spTree>
    <p:extLst>
      <p:ext uri="{BB962C8B-B14F-4D97-AF65-F5344CB8AC3E}">
        <p14:creationId xmlns:p14="http://schemas.microsoft.com/office/powerpoint/2010/main" val="2094070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9025" y="530225"/>
            <a:ext cx="4722813" cy="2655888"/>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4217416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9025" y="530225"/>
            <a:ext cx="4722813" cy="2655888"/>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1624218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9025" y="530225"/>
            <a:ext cx="4722813" cy="2655888"/>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3601824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9025" y="530225"/>
            <a:ext cx="4722813" cy="2655888"/>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3335326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9025" y="530225"/>
            <a:ext cx="4722813" cy="2655888"/>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833738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4728489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806697209"/>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5" y="4568957"/>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2" y="4568957"/>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2" y="-3828000"/>
            <a:ext cx="240001" cy="16800000"/>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7" y="4684414"/>
            <a:ext cx="240001" cy="4800001"/>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70" y="846669"/>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3610101456"/>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5" y="4568957"/>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2" y="4568957"/>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2" y="-3044"/>
            <a:ext cx="5418775"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2" y="-3828000"/>
            <a:ext cx="240001" cy="16800000"/>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7" y="4684414"/>
            <a:ext cx="240001" cy="4800001"/>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4079378133"/>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5" y="4568957"/>
            <a:ext cx="5418775"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9" y="4568957"/>
            <a:ext cx="5418775"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2" y="4568957"/>
            <a:ext cx="5418775"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81" y="1"/>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1998" y="-160865"/>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70"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182235561"/>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5" y="4568957"/>
            <a:ext cx="5418775"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9" y="4568957"/>
            <a:ext cx="5418775"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2" y="4568957"/>
            <a:ext cx="5418775"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81" y="1"/>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1"/>
            <a:ext cx="8133267" cy="4574963"/>
          </a:xfrm>
          <a:prstGeom prst="rect">
            <a:avLst/>
          </a:prstGeom>
        </p:spPr>
        <p:txBody>
          <a:bodyPr lIns="91439" tIns="45719" rIns="91439" bIns="45719">
            <a:noAutofit/>
          </a:bodyPr>
          <a:lstStyle/>
          <a:p>
            <a:endParaRPr/>
          </a:p>
        </p:txBody>
      </p:sp>
      <p:grpSp>
        <p:nvGrpSpPr>
          <p:cNvPr id="355" name="Group"/>
          <p:cNvGrpSpPr/>
          <p:nvPr/>
        </p:nvGrpSpPr>
        <p:grpSpPr>
          <a:xfrm>
            <a:off x="-271998" y="-160865"/>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347936959"/>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6"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6" y="423337"/>
            <a:ext cx="14901333" cy="1171263"/>
          </a:xfrm>
          <a:prstGeom prst="rect">
            <a:avLst/>
          </a:prstGeom>
        </p:spPr>
        <p:txBody>
          <a:bodyPr/>
          <a:lstStyle/>
          <a:p>
            <a:r>
              <a:t>Title Text</a:t>
            </a:r>
          </a:p>
        </p:txBody>
      </p:sp>
    </p:spTree>
    <p:extLst>
      <p:ext uri="{BB962C8B-B14F-4D97-AF65-F5344CB8AC3E}">
        <p14:creationId xmlns:p14="http://schemas.microsoft.com/office/powerpoint/2010/main" val="3725991694"/>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5"/>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6" y="423337"/>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9" y="1693337"/>
            <a:ext cx="7115517" cy="6818857"/>
          </a:xfrm>
          <a:prstGeom prst="rect">
            <a:avLst/>
          </a:prstGeom>
        </p:spPr>
        <p:txBody>
          <a:bodyPr lIns="50800" tIns="50800" rIns="50800" bIns="50800"/>
          <a:lstStyle>
            <a:lvl1pPr>
              <a:buBlip>
                <a:blip r:embed="rId2"/>
              </a:buBlip>
            </a:lvl1pPr>
            <a:lvl2pPr marL="732692" indent="-309359">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604240705"/>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0" y="8475137"/>
            <a:ext cx="3657600" cy="486833"/>
          </a:xfrm>
          <a:prstGeom prst="rect">
            <a:avLst/>
          </a:prstGeom>
        </p:spPr>
        <p:txBody>
          <a:bodyPr/>
          <a:lstStyle/>
          <a:p>
            <a:fld id="{4F6DF5D2-6F09-4539-A6D4-16F389B6E61D}" type="datetime1">
              <a:rPr lang="en-US" smtClean="0">
                <a:solidFill>
                  <a:prstClr val="black">
                    <a:tint val="75000"/>
                  </a:prstClr>
                </a:solidFill>
              </a:rPr>
              <a:pPr/>
              <a:t>11/18/2022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950852" y="8475136"/>
            <a:ext cx="373500" cy="369268"/>
          </a:xfrm>
          <a:prstGeom prst="rect">
            <a:avLst/>
          </a:prstGeom>
        </p:spPr>
        <p:txBody>
          <a:bodyPr/>
          <a:lstStyle/>
          <a:p>
            <a:fld id="{A04702AD-217A-4700-B907-9A8ADF033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992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8185806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1371236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2604239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4146720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4593249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177325401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7420219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158798340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20160047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7886648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343652454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150893867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241642298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41973654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89059186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380306216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56192456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86016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736601" y="393701"/>
            <a:ext cx="13754100"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21" name="Body Level One…"/>
          <p:cNvSpPr txBox="1">
            <a:spLocks noGrp="1"/>
          </p:cNvSpPr>
          <p:nvPr>
            <p:ph type="body" sz="quarter" idx="1"/>
          </p:nvPr>
        </p:nvSpPr>
        <p:spPr>
          <a:xfrm>
            <a:off x="736601"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099" indent="0">
              <a:buSzTx/>
              <a:buNone/>
              <a:defRPr sz="2600" b="1"/>
            </a:lvl2pPr>
            <a:lvl3pPr marL="0" indent="292093">
              <a:buSzTx/>
              <a:buNone/>
              <a:defRPr b="1"/>
            </a:lvl3pPr>
            <a:lvl4pPr marL="0" indent="615935">
              <a:buSzTx/>
              <a:buNone/>
              <a:defRPr sz="2600" b="1"/>
            </a:lvl4pPr>
            <a:lvl5pPr marL="0" indent="895328">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835217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39" name="Body Level One…"/>
          <p:cNvSpPr txBox="1">
            <a:spLocks noGrp="1"/>
          </p:cNvSpPr>
          <p:nvPr>
            <p:ph type="body" sz="quarter" idx="1"/>
          </p:nvPr>
        </p:nvSpPr>
        <p:spPr>
          <a:xfrm>
            <a:off x="863600" y="1270000"/>
            <a:ext cx="14528800" cy="1016000"/>
          </a:xfrm>
          <a:prstGeom prst="rect">
            <a:avLst/>
          </a:prstGeom>
        </p:spPr>
        <p:txBody>
          <a:bodyPr/>
          <a:lstStyle>
            <a:lvl1pPr algn="ctr"/>
            <a:lvl2pPr marL="38099" indent="228594">
              <a:buSzTx/>
              <a:buNone/>
              <a:defRPr sz="3200" b="1"/>
            </a:lvl2pPr>
            <a:lvl3pPr marL="0" indent="457189">
              <a:buSzTx/>
              <a:buNone/>
              <a:defRPr sz="3000" b="1"/>
            </a:lvl3pPr>
            <a:lvl4pPr marL="0" indent="685783">
              <a:buSzTx/>
              <a:buNone/>
              <a:defRPr sz="2600" b="1"/>
            </a:lvl4pPr>
            <a:lvl5pPr marL="0" indent="914377">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893558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75540153"/>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658294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863600" y="596901"/>
            <a:ext cx="14528800" cy="4914900"/>
          </a:xfrm>
          <a:prstGeom prst="rect">
            <a:avLst/>
          </a:prstGeom>
        </p:spPr>
        <p:txBody>
          <a:bodyPr anchor="ctr"/>
          <a:lstStyle>
            <a:lvl1pPr algn="ctr">
              <a:lnSpc>
                <a:spcPts val="5500"/>
              </a:lnSpc>
            </a:lvl1pPr>
          </a:lstStyle>
          <a:p>
            <a:r>
              <a:t>Title Text</a:t>
            </a:r>
          </a:p>
        </p:txBody>
      </p:sp>
      <p:sp>
        <p:nvSpPr>
          <p:cNvPr id="8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099" indent="0" algn="ctr">
              <a:spcBef>
                <a:spcPts val="300"/>
              </a:spcBef>
              <a:buSzTx/>
              <a:buNone/>
              <a:defRPr sz="2400" b="1">
                <a:solidFill>
                  <a:srgbClr val="9DA9A9"/>
                </a:solidFill>
              </a:defRPr>
            </a:lvl2pPr>
            <a:lvl3pPr marL="0" indent="292093" algn="ctr">
              <a:buSzTx/>
              <a:buNone/>
              <a:defRPr sz="2400" b="1">
                <a:solidFill>
                  <a:srgbClr val="9DA9A9"/>
                </a:solidFill>
              </a:defRPr>
            </a:lvl3pPr>
            <a:lvl4pPr marL="0" indent="615935" algn="ctr">
              <a:buSzTx/>
              <a:buNone/>
              <a:defRPr sz="2400" b="1">
                <a:solidFill>
                  <a:srgbClr val="9DA9A9"/>
                </a:solidFill>
              </a:defRPr>
            </a:lvl4pPr>
            <a:lvl5pPr marL="0" indent="895328"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81325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736601" y="393701"/>
            <a:ext cx="13754100" cy="698500"/>
          </a:xfrm>
          <a:prstGeom prst="rect">
            <a:avLst/>
          </a:prstGeom>
          <a:effectLst>
            <a:outerShdw blurRad="38100" dist="38100" dir="5400000" rotWithShape="0">
              <a:srgbClr val="000000">
                <a:alpha val="90000"/>
              </a:srgbClr>
            </a:outerShdw>
          </a:effectLst>
        </p:spPr>
        <p:txBody>
          <a:bodyPr/>
          <a:lstStyle>
            <a:lvl1pPr>
              <a:lnSpc>
                <a:spcPts val="5000"/>
              </a:lnSpc>
              <a:defRPr sz="4200"/>
            </a:lvl1pPr>
          </a:lstStyle>
          <a:p>
            <a:r>
              <a:t>Title Text</a:t>
            </a:r>
          </a:p>
        </p:txBody>
      </p:sp>
      <p:sp>
        <p:nvSpPr>
          <p:cNvPr id="91" name="Body Level One…"/>
          <p:cNvSpPr txBox="1">
            <a:spLocks noGrp="1"/>
          </p:cNvSpPr>
          <p:nvPr>
            <p:ph type="body" sz="quarter" idx="1"/>
          </p:nvPr>
        </p:nvSpPr>
        <p:spPr>
          <a:xfrm>
            <a:off x="736601" y="1016000"/>
            <a:ext cx="13754100" cy="889000"/>
          </a:xfrm>
          <a:prstGeom prst="rect">
            <a:avLst/>
          </a:prstGeom>
          <a:effectLst>
            <a:outerShdw blurRad="38100" dist="38100" dir="5400000" rotWithShape="0">
              <a:srgbClr val="000000">
                <a:alpha val="90000"/>
              </a:srgbClr>
            </a:outerShdw>
          </a:effectLst>
        </p:spPr>
        <p:txBody>
          <a:bodyPr/>
          <a:lstStyle>
            <a:lvl1pPr>
              <a:spcBef>
                <a:spcPts val="1300"/>
              </a:spcBef>
              <a:defRPr sz="2400">
                <a:solidFill>
                  <a:srgbClr val="FFFFFF"/>
                </a:solidFill>
              </a:defRPr>
            </a:lvl1pPr>
            <a:lvl2pPr marL="38099" indent="0">
              <a:buSzTx/>
              <a:buNone/>
              <a:defRPr sz="2400" b="1"/>
            </a:lvl2pPr>
            <a:lvl3pPr marL="0" indent="292093">
              <a:buSzTx/>
              <a:buNone/>
              <a:defRPr sz="2400" b="1"/>
            </a:lvl3pPr>
            <a:lvl4pPr marL="0" indent="615935">
              <a:buSzTx/>
              <a:buNone/>
              <a:defRPr sz="2400" b="1"/>
            </a:lvl4pPr>
            <a:lvl5pPr marL="0" indent="895328">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4694091" y="8667237"/>
            <a:ext cx="188085" cy="18466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115648515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736601" y="393701"/>
            <a:ext cx="13754100" cy="6985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100" name="Body Level One…"/>
          <p:cNvSpPr txBox="1">
            <a:spLocks noGrp="1"/>
          </p:cNvSpPr>
          <p:nvPr>
            <p:ph type="body" sz="quarter" idx="1"/>
          </p:nvPr>
        </p:nvSpPr>
        <p:spPr>
          <a:xfrm>
            <a:off x="736601"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099" indent="0">
              <a:buSzTx/>
              <a:buNone/>
              <a:defRPr sz="2600" b="1"/>
            </a:lvl2pPr>
            <a:lvl3pPr marL="0" indent="292093">
              <a:buSzTx/>
              <a:buNone/>
              <a:defRPr b="1"/>
            </a:lvl3pPr>
            <a:lvl4pPr marL="0" indent="615935">
              <a:buSzTx/>
              <a:buNone/>
              <a:defRPr sz="2600" b="1"/>
            </a:lvl4pPr>
            <a:lvl5pPr marL="0" indent="895328">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031467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863600" y="596901"/>
            <a:ext cx="14528800" cy="4914900"/>
          </a:xfrm>
          <a:prstGeom prst="rect">
            <a:avLst/>
          </a:prstGeom>
        </p:spPr>
        <p:txBody>
          <a:bodyPr anchor="ctr"/>
          <a:lstStyle>
            <a:lvl1pPr algn="ctr">
              <a:lnSpc>
                <a:spcPts val="6700"/>
              </a:lnSpc>
              <a:defRPr sz="5500"/>
            </a:lvl1pPr>
          </a:lstStyle>
          <a:p>
            <a:r>
              <a:t>Title Text</a:t>
            </a:r>
          </a:p>
        </p:txBody>
      </p:sp>
      <p:sp>
        <p:nvSpPr>
          <p:cNvPr id="127"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099" indent="0" algn="ctr">
              <a:spcBef>
                <a:spcPts val="300"/>
              </a:spcBef>
              <a:buSzTx/>
              <a:buNone/>
              <a:defRPr b="1">
                <a:solidFill>
                  <a:srgbClr val="9DA9A9"/>
                </a:solidFill>
              </a:defRPr>
            </a:lvl2pPr>
            <a:lvl3pPr marL="0" indent="292093" algn="ctr">
              <a:buSzTx/>
              <a:buNone/>
              <a:defRPr sz="3000" b="1">
                <a:solidFill>
                  <a:srgbClr val="9DA9A9"/>
                </a:solidFill>
              </a:defRPr>
            </a:lvl3pPr>
            <a:lvl4pPr marL="0" indent="615935" algn="ctr">
              <a:buSzTx/>
              <a:buNone/>
              <a:defRPr sz="3000" b="1">
                <a:solidFill>
                  <a:srgbClr val="9DA9A9"/>
                </a:solidFill>
              </a:defRPr>
            </a:lvl4pPr>
            <a:lvl5pPr marL="0" indent="895328"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581339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863600" y="596901"/>
            <a:ext cx="14528800" cy="4914900"/>
          </a:xfrm>
          <a:prstGeom prst="rect">
            <a:avLst/>
          </a:prstGeom>
        </p:spPr>
        <p:txBody>
          <a:bodyPr anchor="ctr"/>
          <a:lstStyle>
            <a:lvl1pPr algn="ctr">
              <a:lnSpc>
                <a:spcPts val="6700"/>
              </a:lnSpc>
              <a:defRPr sz="5500"/>
            </a:lvl1pPr>
          </a:lstStyle>
          <a:p>
            <a:r>
              <a:t>Title Text</a:t>
            </a:r>
          </a:p>
        </p:txBody>
      </p:sp>
      <p:sp>
        <p:nvSpPr>
          <p:cNvPr id="145"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800">
                <a:solidFill>
                  <a:srgbClr val="FFFFFF"/>
                </a:solidFill>
              </a:defRPr>
            </a:lvl1pPr>
            <a:lvl2pPr marL="38099" indent="0" algn="ctr">
              <a:spcBef>
                <a:spcPts val="300"/>
              </a:spcBef>
              <a:buSzTx/>
              <a:buNone/>
              <a:defRPr sz="2800" b="1">
                <a:solidFill>
                  <a:srgbClr val="9DA9A9"/>
                </a:solidFill>
              </a:defRPr>
            </a:lvl2pPr>
            <a:lvl3pPr marL="0" indent="292093" algn="ctr">
              <a:buSzTx/>
              <a:buNone/>
              <a:defRPr sz="2800" b="1">
                <a:solidFill>
                  <a:srgbClr val="9DA9A9"/>
                </a:solidFill>
              </a:defRPr>
            </a:lvl3pPr>
            <a:lvl4pPr marL="0" indent="615935" algn="ctr">
              <a:buSzTx/>
              <a:buNone/>
              <a:defRPr sz="2800" b="1">
                <a:solidFill>
                  <a:srgbClr val="9DA9A9"/>
                </a:solidFill>
              </a:defRPr>
            </a:lvl4pPr>
            <a:lvl5pPr marL="0" indent="895328" algn="ctr">
              <a:buSzTx/>
              <a:buNone/>
              <a:defRPr sz="2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286078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863600" y="596901"/>
            <a:ext cx="14528800" cy="4914900"/>
          </a:xfrm>
          <a:prstGeom prst="rect">
            <a:avLst/>
          </a:prstGeom>
        </p:spPr>
        <p:txBody>
          <a:bodyPr anchor="ctr"/>
          <a:lstStyle>
            <a:lvl1pPr algn="ctr">
              <a:lnSpc>
                <a:spcPts val="5500"/>
              </a:lnSpc>
            </a:lvl1pPr>
          </a:lstStyle>
          <a:p>
            <a:r>
              <a:t>Title Text</a:t>
            </a:r>
          </a:p>
        </p:txBody>
      </p:sp>
      <p:sp>
        <p:nvSpPr>
          <p:cNvPr id="17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099" indent="0" algn="ctr">
              <a:spcBef>
                <a:spcPts val="300"/>
              </a:spcBef>
              <a:buSzTx/>
              <a:buNone/>
              <a:defRPr sz="2400" b="1">
                <a:solidFill>
                  <a:srgbClr val="9DA9A9"/>
                </a:solidFill>
              </a:defRPr>
            </a:lvl2pPr>
            <a:lvl3pPr marL="0" indent="292093" algn="ctr">
              <a:buSzTx/>
              <a:buNone/>
              <a:defRPr sz="2400" b="1">
                <a:solidFill>
                  <a:srgbClr val="9DA9A9"/>
                </a:solidFill>
              </a:defRPr>
            </a:lvl3pPr>
            <a:lvl4pPr marL="0" indent="615935" algn="ctr">
              <a:buSzTx/>
              <a:buNone/>
              <a:defRPr sz="2400" b="1">
                <a:solidFill>
                  <a:srgbClr val="9DA9A9"/>
                </a:solidFill>
              </a:defRPr>
            </a:lvl4pPr>
            <a:lvl5pPr marL="0" indent="895328"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743152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857251" y="596900"/>
            <a:ext cx="14541500" cy="1447800"/>
          </a:xfrm>
          <a:prstGeom prst="rect">
            <a:avLst/>
          </a:prstGeom>
        </p:spPr>
        <p:txBody>
          <a:bodyPr/>
          <a:lstStyle>
            <a:lvl1pPr algn="ctr">
              <a:lnSpc>
                <a:spcPts val="5400"/>
              </a:lnSpc>
            </a:lvl1pPr>
          </a:lstStyle>
          <a:p>
            <a:r>
              <a:t>Title Text</a:t>
            </a:r>
          </a:p>
        </p:txBody>
      </p:sp>
      <p:sp>
        <p:nvSpPr>
          <p:cNvPr id="181" name="Body Level One…"/>
          <p:cNvSpPr txBox="1">
            <a:spLocks noGrp="1"/>
          </p:cNvSpPr>
          <p:nvPr>
            <p:ph type="body" sz="quarter" idx="1"/>
          </p:nvPr>
        </p:nvSpPr>
        <p:spPr>
          <a:xfrm>
            <a:off x="850900" y="1955800"/>
            <a:ext cx="14554200" cy="1092200"/>
          </a:xfrm>
          <a:prstGeom prst="rect">
            <a:avLst/>
          </a:prstGeom>
        </p:spPr>
        <p:txBody>
          <a:bodyPr/>
          <a:lstStyle>
            <a:lvl1pPr algn="ctr"/>
            <a:lvl2pPr marL="38099" indent="228594">
              <a:buSzTx/>
              <a:buNone/>
              <a:defRPr sz="3200"/>
            </a:lvl2pPr>
            <a:lvl3pPr marL="0" indent="457189">
              <a:buSzTx/>
              <a:buNone/>
              <a:defRPr sz="3000"/>
            </a:lvl3pPr>
            <a:lvl4pPr marL="0" indent="685783">
              <a:buSzTx/>
              <a:buNone/>
              <a:defRPr sz="2600"/>
            </a:lvl4pPr>
            <a:lvl5pPr marL="0" indent="914377">
              <a:buSzTx/>
              <a:buNone/>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319241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863601" y="596901"/>
            <a:ext cx="14528801" cy="762001"/>
          </a:xfrm>
          <a:prstGeom prst="rect">
            <a:avLst/>
          </a:prstGeom>
        </p:spPr>
        <p:txBody>
          <a:bodyPr/>
          <a:lstStyle>
            <a:lvl1pPr algn="ctr">
              <a:lnSpc>
                <a:spcPts val="5200"/>
              </a:lnSpc>
              <a:spcBef>
                <a:spcPts val="300"/>
              </a:spcBef>
              <a:defRPr sz="4400"/>
            </a:lvl1pPr>
          </a:lstStyle>
          <a:p>
            <a:r>
              <a:t>Title Text</a:t>
            </a:r>
          </a:p>
        </p:txBody>
      </p:sp>
      <p:sp>
        <p:nvSpPr>
          <p:cNvPr id="215" name="Body Level One…"/>
          <p:cNvSpPr txBox="1">
            <a:spLocks noGrp="1"/>
          </p:cNvSpPr>
          <p:nvPr>
            <p:ph type="body" sz="quarter" idx="1"/>
          </p:nvPr>
        </p:nvSpPr>
        <p:spPr>
          <a:xfrm>
            <a:off x="863601" y="1270001"/>
            <a:ext cx="14528801" cy="1016001"/>
          </a:xfrm>
          <a:prstGeom prst="rect">
            <a:avLst/>
          </a:prstGeom>
        </p:spPr>
        <p:txBody>
          <a:bodyPr/>
          <a:lstStyle>
            <a:lvl1pPr algn="ctr"/>
            <a:lvl2pPr marL="38099" indent="228594">
              <a:buSzTx/>
              <a:buNone/>
              <a:defRPr sz="3200" b="1"/>
            </a:lvl2pPr>
            <a:lvl3pPr marL="0" indent="457189">
              <a:buSzTx/>
              <a:buNone/>
              <a:defRPr sz="2800" b="1"/>
            </a:lvl3pPr>
            <a:lvl4pPr marL="0" indent="685783">
              <a:buSzTx/>
              <a:buNone/>
              <a:defRPr sz="2400" b="1"/>
            </a:lvl4pPr>
            <a:lvl5pPr marL="0" indent="914377">
              <a:buSz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2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760176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863600" y="596901"/>
            <a:ext cx="14528800" cy="4914900"/>
          </a:xfrm>
          <a:prstGeom prst="rect">
            <a:avLst/>
          </a:prstGeom>
        </p:spPr>
        <p:txBody>
          <a:bodyPr anchor="ctr"/>
          <a:lstStyle>
            <a:lvl1pPr algn="ctr">
              <a:lnSpc>
                <a:spcPts val="6700"/>
              </a:lnSpc>
              <a:defRPr sz="5500"/>
            </a:lvl1pPr>
          </a:lstStyle>
          <a:p>
            <a:r>
              <a:t>Title Text</a:t>
            </a:r>
          </a:p>
        </p:txBody>
      </p:sp>
      <p:sp>
        <p:nvSpPr>
          <p:cNvPr id="224"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099" indent="0" algn="ctr">
              <a:spcBef>
                <a:spcPts val="300"/>
              </a:spcBef>
              <a:buSzTx/>
              <a:buNone/>
              <a:defRPr b="1">
                <a:solidFill>
                  <a:srgbClr val="9DA9A9"/>
                </a:solidFill>
              </a:defRPr>
            </a:lvl2pPr>
            <a:lvl3pPr marL="0" indent="292093" algn="ctr">
              <a:buSzTx/>
              <a:buNone/>
              <a:defRPr sz="3000" b="1">
                <a:solidFill>
                  <a:srgbClr val="9DA9A9"/>
                </a:solidFill>
              </a:defRPr>
            </a:lvl3pPr>
            <a:lvl4pPr marL="0" indent="615935" algn="ctr">
              <a:buSzTx/>
              <a:buNone/>
              <a:defRPr sz="3000" b="1">
                <a:solidFill>
                  <a:srgbClr val="9DA9A9"/>
                </a:solidFill>
              </a:defRPr>
            </a:lvl4pPr>
            <a:lvl5pPr marL="0" indent="895328"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626190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692160098"/>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54148" y="1323689"/>
            <a:ext cx="15147733" cy="3649067"/>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9245"/>
            </a:lvl1pPr>
            <a:lvl2pPr lvl="1" algn="ctr">
              <a:spcBef>
                <a:spcPts val="0"/>
              </a:spcBef>
              <a:spcAft>
                <a:spcPts val="0"/>
              </a:spcAft>
              <a:buSzPts val="5200"/>
              <a:buNone/>
              <a:defRPr sz="9245"/>
            </a:lvl2pPr>
            <a:lvl3pPr lvl="2" algn="ctr">
              <a:spcBef>
                <a:spcPts val="0"/>
              </a:spcBef>
              <a:spcAft>
                <a:spcPts val="0"/>
              </a:spcAft>
              <a:buSzPts val="5200"/>
              <a:buNone/>
              <a:defRPr sz="9245"/>
            </a:lvl3pPr>
            <a:lvl4pPr lvl="3" algn="ctr">
              <a:spcBef>
                <a:spcPts val="0"/>
              </a:spcBef>
              <a:spcAft>
                <a:spcPts val="0"/>
              </a:spcAft>
              <a:buSzPts val="5200"/>
              <a:buNone/>
              <a:defRPr sz="9245"/>
            </a:lvl4pPr>
            <a:lvl5pPr lvl="4" algn="ctr">
              <a:spcBef>
                <a:spcPts val="0"/>
              </a:spcBef>
              <a:spcAft>
                <a:spcPts val="0"/>
              </a:spcAft>
              <a:buSzPts val="5200"/>
              <a:buNone/>
              <a:defRPr sz="9245"/>
            </a:lvl5pPr>
            <a:lvl6pPr lvl="5" algn="ctr">
              <a:spcBef>
                <a:spcPts val="0"/>
              </a:spcBef>
              <a:spcAft>
                <a:spcPts val="0"/>
              </a:spcAft>
              <a:buSzPts val="5200"/>
              <a:buNone/>
              <a:defRPr sz="9245"/>
            </a:lvl6pPr>
            <a:lvl7pPr lvl="6" algn="ctr">
              <a:spcBef>
                <a:spcPts val="0"/>
              </a:spcBef>
              <a:spcAft>
                <a:spcPts val="0"/>
              </a:spcAft>
              <a:buSzPts val="5200"/>
              <a:buNone/>
              <a:defRPr sz="9245"/>
            </a:lvl7pPr>
            <a:lvl8pPr lvl="7" algn="ctr">
              <a:spcBef>
                <a:spcPts val="0"/>
              </a:spcBef>
              <a:spcAft>
                <a:spcPts val="0"/>
              </a:spcAft>
              <a:buSzPts val="5200"/>
              <a:buNone/>
              <a:defRPr sz="9245"/>
            </a:lvl8pPr>
            <a:lvl9pPr lvl="8" algn="ctr">
              <a:spcBef>
                <a:spcPts val="0"/>
              </a:spcBef>
              <a:spcAft>
                <a:spcPts val="0"/>
              </a:spcAft>
              <a:buSzPts val="5200"/>
              <a:buNone/>
              <a:defRPr sz="9245"/>
            </a:lvl9pPr>
          </a:lstStyle>
          <a:p>
            <a:endParaRPr/>
          </a:p>
        </p:txBody>
      </p:sp>
      <p:sp>
        <p:nvSpPr>
          <p:cNvPr id="11" name="Google Shape;11;p2"/>
          <p:cNvSpPr txBox="1">
            <a:spLocks noGrp="1"/>
          </p:cNvSpPr>
          <p:nvPr>
            <p:ph type="subTitle" idx="1"/>
          </p:nvPr>
        </p:nvSpPr>
        <p:spPr>
          <a:xfrm>
            <a:off x="554134" y="5038444"/>
            <a:ext cx="15147733" cy="1409067"/>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4978"/>
            </a:lvl1pPr>
            <a:lvl2pPr lvl="1" algn="ctr">
              <a:lnSpc>
                <a:spcPct val="100000"/>
              </a:lnSpc>
              <a:spcBef>
                <a:spcPts val="0"/>
              </a:spcBef>
              <a:spcAft>
                <a:spcPts val="0"/>
              </a:spcAft>
              <a:buSzPts val="2800"/>
              <a:buNone/>
              <a:defRPr sz="4978"/>
            </a:lvl2pPr>
            <a:lvl3pPr lvl="2" algn="ctr">
              <a:lnSpc>
                <a:spcPct val="100000"/>
              </a:lnSpc>
              <a:spcBef>
                <a:spcPts val="0"/>
              </a:spcBef>
              <a:spcAft>
                <a:spcPts val="0"/>
              </a:spcAft>
              <a:buSzPts val="2800"/>
              <a:buNone/>
              <a:defRPr sz="4978"/>
            </a:lvl3pPr>
            <a:lvl4pPr lvl="3" algn="ctr">
              <a:lnSpc>
                <a:spcPct val="100000"/>
              </a:lnSpc>
              <a:spcBef>
                <a:spcPts val="0"/>
              </a:spcBef>
              <a:spcAft>
                <a:spcPts val="0"/>
              </a:spcAft>
              <a:buSzPts val="2800"/>
              <a:buNone/>
              <a:defRPr sz="4978"/>
            </a:lvl4pPr>
            <a:lvl5pPr lvl="4" algn="ctr">
              <a:lnSpc>
                <a:spcPct val="100000"/>
              </a:lnSpc>
              <a:spcBef>
                <a:spcPts val="0"/>
              </a:spcBef>
              <a:spcAft>
                <a:spcPts val="0"/>
              </a:spcAft>
              <a:buSzPts val="2800"/>
              <a:buNone/>
              <a:defRPr sz="4978"/>
            </a:lvl5pPr>
            <a:lvl6pPr lvl="5" algn="ctr">
              <a:lnSpc>
                <a:spcPct val="100000"/>
              </a:lnSpc>
              <a:spcBef>
                <a:spcPts val="0"/>
              </a:spcBef>
              <a:spcAft>
                <a:spcPts val="0"/>
              </a:spcAft>
              <a:buSzPts val="2800"/>
              <a:buNone/>
              <a:defRPr sz="4978"/>
            </a:lvl6pPr>
            <a:lvl7pPr lvl="6" algn="ctr">
              <a:lnSpc>
                <a:spcPct val="100000"/>
              </a:lnSpc>
              <a:spcBef>
                <a:spcPts val="0"/>
              </a:spcBef>
              <a:spcAft>
                <a:spcPts val="0"/>
              </a:spcAft>
              <a:buSzPts val="2800"/>
              <a:buNone/>
              <a:defRPr sz="4978"/>
            </a:lvl7pPr>
            <a:lvl8pPr lvl="7" algn="ctr">
              <a:lnSpc>
                <a:spcPct val="100000"/>
              </a:lnSpc>
              <a:spcBef>
                <a:spcPts val="0"/>
              </a:spcBef>
              <a:spcAft>
                <a:spcPts val="0"/>
              </a:spcAft>
              <a:buSzPts val="2800"/>
              <a:buNone/>
              <a:defRPr sz="4978"/>
            </a:lvl8pPr>
            <a:lvl9pPr lvl="8" algn="ctr">
              <a:lnSpc>
                <a:spcPct val="100000"/>
              </a:lnSpc>
              <a:spcBef>
                <a:spcPts val="0"/>
              </a:spcBef>
              <a:spcAft>
                <a:spcPts val="0"/>
              </a:spcAft>
              <a:buSzPts val="2800"/>
              <a:buNone/>
              <a:defRPr sz="4978"/>
            </a:lvl9pPr>
          </a:lstStyle>
          <a:p>
            <a:endParaRPr/>
          </a:p>
        </p:txBody>
      </p:sp>
      <p:sp>
        <p:nvSpPr>
          <p:cNvPr id="12" name="Google Shape;12;p2"/>
          <p:cNvSpPr txBox="1">
            <a:spLocks noGrp="1"/>
          </p:cNvSpPr>
          <p:nvPr>
            <p:ph type="sldNum" idx="12"/>
          </p:nvPr>
        </p:nvSpPr>
        <p:spPr>
          <a:xfrm>
            <a:off x="15062147" y="8290164"/>
            <a:ext cx="975467" cy="6997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345028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0CED9-0AAA-4CEF-B956-8206621903DB}"/>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D80C94E-0525-4D55-844D-9B6116DC9EA2}"/>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A6C024C4-CC16-43E9-AFAF-6BA9F3353121}"/>
              </a:ext>
            </a:extLst>
          </p:cNvPr>
          <p:cNvSpPr>
            <a:spLocks noGrp="1"/>
          </p:cNvSpPr>
          <p:nvPr>
            <p:ph type="dt" sz="half" idx="10"/>
          </p:nvPr>
        </p:nvSpPr>
        <p:spPr/>
        <p:txBody>
          <a:bodyPr/>
          <a:lstStyle/>
          <a:p>
            <a:fld id="{C9B2E0A2-6F48-439E-9819-F5791460B2B2}" type="datetimeFigureOut">
              <a:rPr lang="en-US" smtClean="0"/>
              <a:t>11/18/2022</a:t>
            </a:fld>
            <a:endParaRPr lang="en-US"/>
          </a:p>
        </p:txBody>
      </p:sp>
      <p:sp>
        <p:nvSpPr>
          <p:cNvPr id="5" name="Footer Placeholder 4">
            <a:extLst>
              <a:ext uri="{FF2B5EF4-FFF2-40B4-BE49-F238E27FC236}">
                <a16:creationId xmlns:a16="http://schemas.microsoft.com/office/drawing/2014/main" id="{10A92549-6DE8-47DC-A3F5-0B1DA6462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B111FE-A08C-4F30-90C5-5F54E1FAE398}"/>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5011882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D79CE-0459-4935-B604-9E239987B9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E0F49F-5DBA-46FD-9503-7CC75D295D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1C846-9937-4CF6-BF7D-6D3BDD5DCBEA}"/>
              </a:ext>
            </a:extLst>
          </p:cNvPr>
          <p:cNvSpPr>
            <a:spLocks noGrp="1"/>
          </p:cNvSpPr>
          <p:nvPr>
            <p:ph type="dt" sz="half" idx="10"/>
          </p:nvPr>
        </p:nvSpPr>
        <p:spPr/>
        <p:txBody>
          <a:bodyPr/>
          <a:lstStyle/>
          <a:p>
            <a:fld id="{C9B2E0A2-6F48-439E-9819-F5791460B2B2}" type="datetimeFigureOut">
              <a:rPr lang="en-US" smtClean="0"/>
              <a:t>11/18/2022</a:t>
            </a:fld>
            <a:endParaRPr lang="en-US"/>
          </a:p>
        </p:txBody>
      </p:sp>
      <p:sp>
        <p:nvSpPr>
          <p:cNvPr id="5" name="Footer Placeholder 4">
            <a:extLst>
              <a:ext uri="{FF2B5EF4-FFF2-40B4-BE49-F238E27FC236}">
                <a16:creationId xmlns:a16="http://schemas.microsoft.com/office/drawing/2014/main" id="{DDD08F60-7CCC-4A89-90F8-45C702CB73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7D9213-22A8-465F-951A-A4EEDA451007}"/>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13664975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E34B0-DDE6-4DE8-9111-2D12B71DDB77}"/>
              </a:ext>
            </a:extLst>
          </p:cNvPr>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550F270B-C5FD-4A6A-85BC-F7ABEC21469A}"/>
              </a:ext>
            </a:extLst>
          </p:cNvPr>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CC6E50-B53E-4EBD-AAD3-D5063D7FA0EA}"/>
              </a:ext>
            </a:extLst>
          </p:cNvPr>
          <p:cNvSpPr>
            <a:spLocks noGrp="1"/>
          </p:cNvSpPr>
          <p:nvPr>
            <p:ph type="dt" sz="half" idx="10"/>
          </p:nvPr>
        </p:nvSpPr>
        <p:spPr/>
        <p:txBody>
          <a:bodyPr/>
          <a:lstStyle/>
          <a:p>
            <a:fld id="{C9B2E0A2-6F48-439E-9819-F5791460B2B2}" type="datetimeFigureOut">
              <a:rPr lang="en-US" smtClean="0"/>
              <a:t>11/18/2022</a:t>
            </a:fld>
            <a:endParaRPr lang="en-US"/>
          </a:p>
        </p:txBody>
      </p:sp>
      <p:sp>
        <p:nvSpPr>
          <p:cNvPr id="5" name="Footer Placeholder 4">
            <a:extLst>
              <a:ext uri="{FF2B5EF4-FFF2-40B4-BE49-F238E27FC236}">
                <a16:creationId xmlns:a16="http://schemas.microsoft.com/office/drawing/2014/main" id="{C640013C-C9E9-40EC-ACE4-E46D2AA8F9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B5356A-D548-40DA-A1C4-403C3B1A3AF3}"/>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122826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D8EA-5924-45B2-9A9E-796AC946FE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6BF69-CA35-4EFF-808D-25A86BE0D4C0}"/>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B419F2-EDA5-45DF-8D95-ED9F68401747}"/>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713161-92A6-4FD5-B7E9-98CC01A9A780}"/>
              </a:ext>
            </a:extLst>
          </p:cNvPr>
          <p:cNvSpPr>
            <a:spLocks noGrp="1"/>
          </p:cNvSpPr>
          <p:nvPr>
            <p:ph type="dt" sz="half" idx="10"/>
          </p:nvPr>
        </p:nvSpPr>
        <p:spPr/>
        <p:txBody>
          <a:bodyPr/>
          <a:lstStyle/>
          <a:p>
            <a:fld id="{C9B2E0A2-6F48-439E-9819-F5791460B2B2}" type="datetimeFigureOut">
              <a:rPr lang="en-US" smtClean="0"/>
              <a:t>11/18/2022</a:t>
            </a:fld>
            <a:endParaRPr lang="en-US"/>
          </a:p>
        </p:txBody>
      </p:sp>
      <p:sp>
        <p:nvSpPr>
          <p:cNvPr id="6" name="Footer Placeholder 5">
            <a:extLst>
              <a:ext uri="{FF2B5EF4-FFF2-40B4-BE49-F238E27FC236}">
                <a16:creationId xmlns:a16="http://schemas.microsoft.com/office/drawing/2014/main" id="{A3FBD9B2-EB1D-43C4-93B1-29D231628B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27747C-273E-4ED8-9617-1E1C651A5DAF}"/>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25298596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B4E03-4275-447E-ABB8-EA759BD941B9}"/>
              </a:ext>
            </a:extLst>
          </p:cNvPr>
          <p:cNvSpPr>
            <a:spLocks noGrp="1"/>
          </p:cNvSpPr>
          <p:nvPr>
            <p:ph type="title"/>
          </p:nvPr>
        </p:nvSpPr>
        <p:spPr>
          <a:xfrm>
            <a:off x="1119717" y="486834"/>
            <a:ext cx="140208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A448F-91D2-4CFF-ADB5-DCD966D056CF}"/>
              </a:ext>
            </a:extLst>
          </p:cNvPr>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0C5757B4-61C0-45A5-B9F3-A9325AB83FEF}"/>
              </a:ext>
            </a:extLst>
          </p:cNvPr>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BE8B7-CFCB-43F3-A432-73303F3B8492}"/>
              </a:ext>
            </a:extLst>
          </p:cNvPr>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D136C78C-8FE1-48A2-BD43-05B6552C451C}"/>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94EA20-E238-43BE-BE3C-3FE03367132D}"/>
              </a:ext>
            </a:extLst>
          </p:cNvPr>
          <p:cNvSpPr>
            <a:spLocks noGrp="1"/>
          </p:cNvSpPr>
          <p:nvPr>
            <p:ph type="dt" sz="half" idx="10"/>
          </p:nvPr>
        </p:nvSpPr>
        <p:spPr/>
        <p:txBody>
          <a:bodyPr/>
          <a:lstStyle/>
          <a:p>
            <a:fld id="{C9B2E0A2-6F48-439E-9819-F5791460B2B2}" type="datetimeFigureOut">
              <a:rPr lang="en-US" smtClean="0"/>
              <a:t>11/18/2022</a:t>
            </a:fld>
            <a:endParaRPr lang="en-US"/>
          </a:p>
        </p:txBody>
      </p:sp>
      <p:sp>
        <p:nvSpPr>
          <p:cNvPr id="8" name="Footer Placeholder 7">
            <a:extLst>
              <a:ext uri="{FF2B5EF4-FFF2-40B4-BE49-F238E27FC236}">
                <a16:creationId xmlns:a16="http://schemas.microsoft.com/office/drawing/2014/main" id="{A6BB84DF-8B88-40FD-8D3D-E5C2A983E4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7A31E3-6B36-43E1-B235-89790DE607DE}"/>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18280138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346FF-3354-4701-A912-CFE04946BE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E12A92-E503-41BE-BF76-106217A27878}"/>
              </a:ext>
            </a:extLst>
          </p:cNvPr>
          <p:cNvSpPr>
            <a:spLocks noGrp="1"/>
          </p:cNvSpPr>
          <p:nvPr>
            <p:ph type="dt" sz="half" idx="10"/>
          </p:nvPr>
        </p:nvSpPr>
        <p:spPr/>
        <p:txBody>
          <a:bodyPr/>
          <a:lstStyle/>
          <a:p>
            <a:fld id="{C9B2E0A2-6F48-439E-9819-F5791460B2B2}" type="datetimeFigureOut">
              <a:rPr lang="en-US" smtClean="0"/>
              <a:t>11/18/2022</a:t>
            </a:fld>
            <a:endParaRPr lang="en-US"/>
          </a:p>
        </p:txBody>
      </p:sp>
      <p:sp>
        <p:nvSpPr>
          <p:cNvPr id="4" name="Footer Placeholder 3">
            <a:extLst>
              <a:ext uri="{FF2B5EF4-FFF2-40B4-BE49-F238E27FC236}">
                <a16:creationId xmlns:a16="http://schemas.microsoft.com/office/drawing/2014/main" id="{4EE151AE-BE89-4437-A1DF-79F86DC82A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5DD998-B692-4554-BDB7-A6EECA356B89}"/>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40303008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E47EA4-098B-4AD9-A347-AEE9AA93F86F}"/>
              </a:ext>
            </a:extLst>
          </p:cNvPr>
          <p:cNvSpPr>
            <a:spLocks noGrp="1"/>
          </p:cNvSpPr>
          <p:nvPr>
            <p:ph type="dt" sz="half" idx="10"/>
          </p:nvPr>
        </p:nvSpPr>
        <p:spPr/>
        <p:txBody>
          <a:bodyPr/>
          <a:lstStyle/>
          <a:p>
            <a:fld id="{C9B2E0A2-6F48-439E-9819-F5791460B2B2}" type="datetimeFigureOut">
              <a:rPr lang="en-US" smtClean="0"/>
              <a:t>11/18/2022</a:t>
            </a:fld>
            <a:endParaRPr lang="en-US"/>
          </a:p>
        </p:txBody>
      </p:sp>
      <p:sp>
        <p:nvSpPr>
          <p:cNvPr id="3" name="Footer Placeholder 2">
            <a:extLst>
              <a:ext uri="{FF2B5EF4-FFF2-40B4-BE49-F238E27FC236}">
                <a16:creationId xmlns:a16="http://schemas.microsoft.com/office/drawing/2014/main" id="{0BE5E247-9BA5-4879-8B35-E629E8AD41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8862EE-D856-41A3-9490-8C8387CB61C8}"/>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3943632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52D34-9781-450D-B74D-B0F25F3C2872}"/>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C5ACE0B-0C97-4C1C-8BD6-DF14169E4B90}"/>
              </a:ext>
            </a:extLst>
          </p:cNvPr>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34E991-C3BE-4147-80C3-7770F8690FFD}"/>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96BE3B2C-FF31-45AF-89B9-D8BAA84609A4}"/>
              </a:ext>
            </a:extLst>
          </p:cNvPr>
          <p:cNvSpPr>
            <a:spLocks noGrp="1"/>
          </p:cNvSpPr>
          <p:nvPr>
            <p:ph type="dt" sz="half" idx="10"/>
          </p:nvPr>
        </p:nvSpPr>
        <p:spPr/>
        <p:txBody>
          <a:bodyPr/>
          <a:lstStyle/>
          <a:p>
            <a:fld id="{C9B2E0A2-6F48-439E-9819-F5791460B2B2}" type="datetimeFigureOut">
              <a:rPr lang="en-US" smtClean="0"/>
              <a:t>11/18/2022</a:t>
            </a:fld>
            <a:endParaRPr lang="en-US"/>
          </a:p>
        </p:txBody>
      </p:sp>
      <p:sp>
        <p:nvSpPr>
          <p:cNvPr id="6" name="Footer Placeholder 5">
            <a:extLst>
              <a:ext uri="{FF2B5EF4-FFF2-40B4-BE49-F238E27FC236}">
                <a16:creationId xmlns:a16="http://schemas.microsoft.com/office/drawing/2014/main" id="{AAA9300C-1D4E-4B13-B218-E073B126AB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073BD8-26F5-4C54-A922-F0EC62CEACD6}"/>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13732089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1CAD3-3289-4723-9131-891053CD7EC0}"/>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7897EE59-E2FA-4127-91BE-56BF828FF86D}"/>
              </a:ext>
            </a:extLst>
          </p:cNvPr>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68663958-F4B8-426F-BC14-B3CFBCAE0CF7}"/>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BF1772FD-5BA8-481D-9857-058014ACA704}"/>
              </a:ext>
            </a:extLst>
          </p:cNvPr>
          <p:cNvSpPr>
            <a:spLocks noGrp="1"/>
          </p:cNvSpPr>
          <p:nvPr>
            <p:ph type="dt" sz="half" idx="10"/>
          </p:nvPr>
        </p:nvSpPr>
        <p:spPr/>
        <p:txBody>
          <a:bodyPr/>
          <a:lstStyle/>
          <a:p>
            <a:fld id="{C9B2E0A2-6F48-439E-9819-F5791460B2B2}" type="datetimeFigureOut">
              <a:rPr lang="en-US" smtClean="0"/>
              <a:t>11/18/2022</a:t>
            </a:fld>
            <a:endParaRPr lang="en-US"/>
          </a:p>
        </p:txBody>
      </p:sp>
      <p:sp>
        <p:nvSpPr>
          <p:cNvPr id="6" name="Footer Placeholder 5">
            <a:extLst>
              <a:ext uri="{FF2B5EF4-FFF2-40B4-BE49-F238E27FC236}">
                <a16:creationId xmlns:a16="http://schemas.microsoft.com/office/drawing/2014/main" id="{350086DC-2BCE-42E0-B9D7-5F5E4DF71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69FD8E-6D4F-4421-8A51-CA08ACB4FBC9}"/>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343973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975051724"/>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FE1A3-50BE-452E-9EF8-5098C33AA6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FCF2B4-D3E8-4214-8866-770A5628DA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5D54BA-94F7-4CF7-BBD3-06554391EA05}"/>
              </a:ext>
            </a:extLst>
          </p:cNvPr>
          <p:cNvSpPr>
            <a:spLocks noGrp="1"/>
          </p:cNvSpPr>
          <p:nvPr>
            <p:ph type="dt" sz="half" idx="10"/>
          </p:nvPr>
        </p:nvSpPr>
        <p:spPr/>
        <p:txBody>
          <a:bodyPr/>
          <a:lstStyle/>
          <a:p>
            <a:fld id="{C9B2E0A2-6F48-439E-9819-F5791460B2B2}" type="datetimeFigureOut">
              <a:rPr lang="en-US" smtClean="0"/>
              <a:t>11/18/2022</a:t>
            </a:fld>
            <a:endParaRPr lang="en-US"/>
          </a:p>
        </p:txBody>
      </p:sp>
      <p:sp>
        <p:nvSpPr>
          <p:cNvPr id="5" name="Footer Placeholder 4">
            <a:extLst>
              <a:ext uri="{FF2B5EF4-FFF2-40B4-BE49-F238E27FC236}">
                <a16:creationId xmlns:a16="http://schemas.microsoft.com/office/drawing/2014/main" id="{785712A9-D1A3-475C-B8BA-7CA6F4EFB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CE42E-A61F-4065-A858-AF726E2F2E2E}"/>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356493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B68EBA-7FB2-4919-99EA-8783984523FD}"/>
              </a:ext>
            </a:extLst>
          </p:cNvPr>
          <p:cNvSpPr>
            <a:spLocks noGrp="1"/>
          </p:cNvSpPr>
          <p:nvPr>
            <p:ph type="title" orient="vert"/>
          </p:nvPr>
        </p:nvSpPr>
        <p:spPr>
          <a:xfrm>
            <a:off x="11633200" y="486834"/>
            <a:ext cx="350520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5AC14A-D33F-4B2B-B624-78BFA0DCB20C}"/>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0F297-B05C-40A3-A3E0-ECB82203FC15}"/>
              </a:ext>
            </a:extLst>
          </p:cNvPr>
          <p:cNvSpPr>
            <a:spLocks noGrp="1"/>
          </p:cNvSpPr>
          <p:nvPr>
            <p:ph type="dt" sz="half" idx="10"/>
          </p:nvPr>
        </p:nvSpPr>
        <p:spPr/>
        <p:txBody>
          <a:bodyPr/>
          <a:lstStyle/>
          <a:p>
            <a:fld id="{C9B2E0A2-6F48-439E-9819-F5791460B2B2}" type="datetimeFigureOut">
              <a:rPr lang="en-US" smtClean="0"/>
              <a:t>11/18/2022</a:t>
            </a:fld>
            <a:endParaRPr lang="en-US"/>
          </a:p>
        </p:txBody>
      </p:sp>
      <p:sp>
        <p:nvSpPr>
          <p:cNvPr id="5" name="Footer Placeholder 4">
            <a:extLst>
              <a:ext uri="{FF2B5EF4-FFF2-40B4-BE49-F238E27FC236}">
                <a16:creationId xmlns:a16="http://schemas.microsoft.com/office/drawing/2014/main" id="{B20238E5-1C22-413B-906B-C136E953AC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E7F56-42BD-4B5B-BDBF-CC6F10EE5535}"/>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25183013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8"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32" name="Slide Number"/>
          <p:cNvSpPr txBox="1">
            <a:spLocks noGrp="1"/>
          </p:cNvSpPr>
          <p:nvPr>
            <p:ph type="sldNum" sz="quarter" idx="2"/>
          </p:nvPr>
        </p:nvSpPr>
        <p:spPr>
          <a:xfrm>
            <a:off x="15840001" y="120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37513959"/>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8"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40" name="Slide Number"/>
          <p:cNvSpPr txBox="1">
            <a:spLocks noGrp="1"/>
          </p:cNvSpPr>
          <p:nvPr>
            <p:ph type="sldNum" sz="quarter" idx="2"/>
          </p:nvPr>
        </p:nvSpPr>
        <p:spPr>
          <a:xfrm>
            <a:off x="15840001" y="120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58599388"/>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9772379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9"/>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59253961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4"/>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8"/>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8943275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1" y="2"/>
            <a:ext cx="8424767"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2" y="8335370"/>
            <a:ext cx="604631" cy="604631"/>
          </a:xfrm>
          <a:prstGeom prst="rect">
            <a:avLst/>
          </a:prstGeom>
          <a:ln w="12700">
            <a:miter lim="400000"/>
          </a:ln>
        </p:spPr>
      </p:pic>
      <p:sp>
        <p:nvSpPr>
          <p:cNvPr id="119" name="Title Text"/>
          <p:cNvSpPr txBox="1">
            <a:spLocks noGrp="1"/>
          </p:cNvSpPr>
          <p:nvPr>
            <p:ph type="title"/>
          </p:nvPr>
        </p:nvSpPr>
        <p:spPr>
          <a:xfrm>
            <a:off x="8805336" y="423335"/>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6" y="1608669"/>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02307251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1" y="2"/>
            <a:ext cx="8424767"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2" y="8335370"/>
            <a:ext cx="604631" cy="604631"/>
          </a:xfrm>
          <a:prstGeom prst="rect">
            <a:avLst/>
          </a:prstGeom>
          <a:ln w="12700">
            <a:miter lim="400000"/>
          </a:ln>
        </p:spPr>
      </p:pic>
      <p:sp>
        <p:nvSpPr>
          <p:cNvPr id="131" name="Title Text"/>
          <p:cNvSpPr txBox="1">
            <a:spLocks noGrp="1"/>
          </p:cNvSpPr>
          <p:nvPr>
            <p:ph type="title"/>
          </p:nvPr>
        </p:nvSpPr>
        <p:spPr>
          <a:xfrm>
            <a:off x="8805336" y="423335"/>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6" y="1608669"/>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80895506"/>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2" y="1"/>
            <a:ext cx="7569429" cy="9143871"/>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44968998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432718875"/>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1"/>
            <a:ext cx="7569429" cy="9143871"/>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2" y="8335370"/>
            <a:ext cx="604631" cy="604631"/>
          </a:xfrm>
          <a:prstGeom prst="rect">
            <a:avLst/>
          </a:prstGeom>
          <a:ln w="12700">
            <a:miter lim="400000"/>
          </a:ln>
        </p:spPr>
      </p:pic>
      <p:sp>
        <p:nvSpPr>
          <p:cNvPr id="152" name="Title Text"/>
          <p:cNvSpPr txBox="1">
            <a:spLocks noGrp="1"/>
          </p:cNvSpPr>
          <p:nvPr>
            <p:ph type="title"/>
          </p:nvPr>
        </p:nvSpPr>
        <p:spPr>
          <a:xfrm>
            <a:off x="8212669" y="423335"/>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9" y="1608669"/>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34241243"/>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9"/>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24853019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1" y="-42"/>
            <a:ext cx="9144001" cy="9144084"/>
          </a:xfrm>
          <a:prstGeom prst="rect">
            <a:avLst/>
          </a:prstGeom>
          <a:ln w="12700">
            <a:miter lim="400000"/>
          </a:ln>
        </p:spPr>
      </p:pic>
      <p:sp>
        <p:nvSpPr>
          <p:cNvPr id="19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4030595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7" y="1308365"/>
            <a:ext cx="6527323" cy="6527323"/>
          </a:xfrm>
          <a:prstGeom prst="rect">
            <a:avLst/>
          </a:prstGeom>
          <a:ln w="12700">
            <a:miter lim="400000"/>
          </a:ln>
        </p:spPr>
      </p:pic>
      <p:sp>
        <p:nvSpPr>
          <p:cNvPr id="20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85959993"/>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3"/>
            <a:ext cx="6496632" cy="6437197"/>
          </a:xfrm>
          <a:prstGeom prst="rect">
            <a:avLst/>
          </a:prstGeom>
          <a:ln w="12700">
            <a:miter lim="400000"/>
          </a:ln>
        </p:spPr>
      </p:pic>
      <p:sp>
        <p:nvSpPr>
          <p:cNvPr id="21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42027234"/>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9"/>
            <a:ext cx="4731999" cy="6457525"/>
          </a:xfrm>
          <a:prstGeom prst="rect">
            <a:avLst/>
          </a:prstGeom>
          <a:ln w="12700">
            <a:miter lim="400000"/>
          </a:ln>
        </p:spPr>
      </p:pic>
      <p:sp>
        <p:nvSpPr>
          <p:cNvPr id="22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83020754"/>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2" y="1355670"/>
            <a:ext cx="5774201" cy="6432663"/>
          </a:xfrm>
          <a:prstGeom prst="rect">
            <a:avLst/>
          </a:prstGeom>
          <a:ln w="12700">
            <a:miter lim="400000"/>
          </a:ln>
        </p:spPr>
      </p:pic>
      <p:sp>
        <p:nvSpPr>
          <p:cNvPr id="23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4823662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8" y="194734"/>
            <a:ext cx="7069667" cy="9195188"/>
          </a:xfrm>
          <a:prstGeom prst="rect">
            <a:avLst/>
          </a:prstGeom>
          <a:ln w="12700">
            <a:miter lim="400000"/>
          </a:ln>
        </p:spPr>
      </p:pic>
    </p:spTree>
    <p:extLst>
      <p:ext uri="{BB962C8B-B14F-4D97-AF65-F5344CB8AC3E}">
        <p14:creationId xmlns:p14="http://schemas.microsoft.com/office/powerpoint/2010/main" val="2436917549"/>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4"/>
            <a:ext cx="9204688" cy="7112715"/>
          </a:xfrm>
          <a:prstGeom prst="rect">
            <a:avLst/>
          </a:prstGeom>
          <a:ln w="12700">
            <a:miter lim="400000"/>
          </a:ln>
        </p:spPr>
      </p:pic>
      <p:sp>
        <p:nvSpPr>
          <p:cNvPr id="25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2345120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8" y="3164858"/>
            <a:ext cx="7097383" cy="2814287"/>
          </a:xfrm>
          <a:prstGeom prst="rect">
            <a:avLst/>
          </a:prstGeom>
          <a:ln w="12700">
            <a:miter lim="400000"/>
          </a:ln>
        </p:spPr>
      </p:pic>
    </p:spTree>
    <p:extLst>
      <p:ext uri="{BB962C8B-B14F-4D97-AF65-F5344CB8AC3E}">
        <p14:creationId xmlns:p14="http://schemas.microsoft.com/office/powerpoint/2010/main" val="395609557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592672324"/>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5" cy="6434667"/>
          </a:xfrm>
          <a:prstGeom prst="rect">
            <a:avLst/>
          </a:prstGeom>
          <a:ln w="12700">
            <a:miter lim="400000"/>
          </a:ln>
        </p:spPr>
      </p:pic>
    </p:spTree>
    <p:extLst>
      <p:ext uri="{BB962C8B-B14F-4D97-AF65-F5344CB8AC3E}">
        <p14:creationId xmlns:p14="http://schemas.microsoft.com/office/powerpoint/2010/main" val="118042308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2" y="1"/>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1"/>
            <a:ext cx="8133267"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2" y="4572001"/>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4572001"/>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1999"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6" y="4198855"/>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2725639463"/>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1" y="4568957"/>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1" y="-3828000"/>
            <a:ext cx="240001" cy="16800000"/>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6" y="4684413"/>
            <a:ext cx="240001"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9" y="846668"/>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1029309705"/>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1" y="4568957"/>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1" y="-3044"/>
            <a:ext cx="5418775"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1" y="-3828000"/>
            <a:ext cx="240001" cy="16800000"/>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6" y="4684413"/>
            <a:ext cx="240001"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2987500724"/>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7"/>
            <a:ext cx="5418775"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1" y="4568957"/>
            <a:ext cx="5418775"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80" y="1"/>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1999" y="-160866"/>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9"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249696556"/>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7"/>
            <a:ext cx="5418775"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1" y="4568957"/>
            <a:ext cx="5418775"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80" y="1"/>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1"/>
            <a:ext cx="8133267" cy="4574963"/>
          </a:xfrm>
          <a:prstGeom prst="rect">
            <a:avLst/>
          </a:prstGeom>
        </p:spPr>
        <p:txBody>
          <a:bodyPr lIns="91439" tIns="45719" rIns="91439" bIns="45719">
            <a:noAutofit/>
          </a:bodyPr>
          <a:lstStyle/>
          <a:p>
            <a:endParaRPr/>
          </a:p>
        </p:txBody>
      </p:sp>
      <p:grpSp>
        <p:nvGrpSpPr>
          <p:cNvPr id="355" name="Group"/>
          <p:cNvGrpSpPr/>
          <p:nvPr/>
        </p:nvGrpSpPr>
        <p:grpSpPr>
          <a:xfrm>
            <a:off x="-271999" y="-160866"/>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304232927"/>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5"/>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5" y="423335"/>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8" y="1693336"/>
            <a:ext cx="7115517" cy="6818857"/>
          </a:xfrm>
          <a:prstGeom prst="rect">
            <a:avLst/>
          </a:prstGeom>
        </p:spPr>
        <p:txBody>
          <a:bodyPr lIns="50800" tIns="50800" rIns="50800" bIns="50800"/>
          <a:lstStyle>
            <a:lvl1pPr>
              <a:buBlip>
                <a:blip r:embed="rId2"/>
              </a:buBlip>
            </a:lvl1pPr>
            <a:lvl2pPr marL="732711" indent="-309367">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526383573"/>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0" y="8475136"/>
            <a:ext cx="3657600" cy="486833"/>
          </a:xfrm>
          <a:prstGeom prst="rect">
            <a:avLst/>
          </a:prstGeom>
        </p:spPr>
        <p:txBody>
          <a:bodyPr/>
          <a:lstStyle/>
          <a:p>
            <a:fld id="{4F6DF5D2-6F09-4539-A6D4-16F389B6E61D}" type="datetime1">
              <a:rPr lang="en-US" smtClean="0">
                <a:solidFill>
                  <a:prstClr val="black">
                    <a:tint val="75000"/>
                  </a:prstClr>
                </a:solidFill>
              </a:rPr>
              <a:pPr/>
              <a:t>11/18/2022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950850" y="8475134"/>
            <a:ext cx="373500" cy="369268"/>
          </a:xfrm>
          <a:prstGeom prst="rect">
            <a:avLst/>
          </a:prstGeom>
        </p:spPr>
        <p:txBody>
          <a:bodyPr/>
          <a:lstStyle/>
          <a:p>
            <a:fld id="{A04702AD-217A-4700-B907-9A8ADF033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120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54148" y="1323689"/>
            <a:ext cx="15147733" cy="3649067"/>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9245"/>
            </a:lvl1pPr>
            <a:lvl2pPr lvl="1" algn="ctr">
              <a:spcBef>
                <a:spcPts val="0"/>
              </a:spcBef>
              <a:spcAft>
                <a:spcPts val="0"/>
              </a:spcAft>
              <a:buSzPts val="5200"/>
              <a:buNone/>
              <a:defRPr sz="9245"/>
            </a:lvl2pPr>
            <a:lvl3pPr lvl="2" algn="ctr">
              <a:spcBef>
                <a:spcPts val="0"/>
              </a:spcBef>
              <a:spcAft>
                <a:spcPts val="0"/>
              </a:spcAft>
              <a:buSzPts val="5200"/>
              <a:buNone/>
              <a:defRPr sz="9245"/>
            </a:lvl3pPr>
            <a:lvl4pPr lvl="3" algn="ctr">
              <a:spcBef>
                <a:spcPts val="0"/>
              </a:spcBef>
              <a:spcAft>
                <a:spcPts val="0"/>
              </a:spcAft>
              <a:buSzPts val="5200"/>
              <a:buNone/>
              <a:defRPr sz="9245"/>
            </a:lvl4pPr>
            <a:lvl5pPr lvl="4" algn="ctr">
              <a:spcBef>
                <a:spcPts val="0"/>
              </a:spcBef>
              <a:spcAft>
                <a:spcPts val="0"/>
              </a:spcAft>
              <a:buSzPts val="5200"/>
              <a:buNone/>
              <a:defRPr sz="9245"/>
            </a:lvl5pPr>
            <a:lvl6pPr lvl="5" algn="ctr">
              <a:spcBef>
                <a:spcPts val="0"/>
              </a:spcBef>
              <a:spcAft>
                <a:spcPts val="0"/>
              </a:spcAft>
              <a:buSzPts val="5200"/>
              <a:buNone/>
              <a:defRPr sz="9245"/>
            </a:lvl6pPr>
            <a:lvl7pPr lvl="6" algn="ctr">
              <a:spcBef>
                <a:spcPts val="0"/>
              </a:spcBef>
              <a:spcAft>
                <a:spcPts val="0"/>
              </a:spcAft>
              <a:buSzPts val="5200"/>
              <a:buNone/>
              <a:defRPr sz="9245"/>
            </a:lvl7pPr>
            <a:lvl8pPr lvl="7" algn="ctr">
              <a:spcBef>
                <a:spcPts val="0"/>
              </a:spcBef>
              <a:spcAft>
                <a:spcPts val="0"/>
              </a:spcAft>
              <a:buSzPts val="5200"/>
              <a:buNone/>
              <a:defRPr sz="9245"/>
            </a:lvl8pPr>
            <a:lvl9pPr lvl="8" algn="ctr">
              <a:spcBef>
                <a:spcPts val="0"/>
              </a:spcBef>
              <a:spcAft>
                <a:spcPts val="0"/>
              </a:spcAft>
              <a:buSzPts val="5200"/>
              <a:buNone/>
              <a:defRPr sz="9245"/>
            </a:lvl9pPr>
          </a:lstStyle>
          <a:p>
            <a:endParaRPr/>
          </a:p>
        </p:txBody>
      </p:sp>
      <p:sp>
        <p:nvSpPr>
          <p:cNvPr id="11" name="Google Shape;11;p2"/>
          <p:cNvSpPr txBox="1">
            <a:spLocks noGrp="1"/>
          </p:cNvSpPr>
          <p:nvPr>
            <p:ph type="subTitle" idx="1"/>
          </p:nvPr>
        </p:nvSpPr>
        <p:spPr>
          <a:xfrm>
            <a:off x="554134" y="5038444"/>
            <a:ext cx="15147733" cy="1409067"/>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4978"/>
            </a:lvl1pPr>
            <a:lvl2pPr lvl="1" algn="ctr">
              <a:lnSpc>
                <a:spcPct val="100000"/>
              </a:lnSpc>
              <a:spcBef>
                <a:spcPts val="0"/>
              </a:spcBef>
              <a:spcAft>
                <a:spcPts val="0"/>
              </a:spcAft>
              <a:buSzPts val="2800"/>
              <a:buNone/>
              <a:defRPr sz="4978"/>
            </a:lvl2pPr>
            <a:lvl3pPr lvl="2" algn="ctr">
              <a:lnSpc>
                <a:spcPct val="100000"/>
              </a:lnSpc>
              <a:spcBef>
                <a:spcPts val="0"/>
              </a:spcBef>
              <a:spcAft>
                <a:spcPts val="0"/>
              </a:spcAft>
              <a:buSzPts val="2800"/>
              <a:buNone/>
              <a:defRPr sz="4978"/>
            </a:lvl3pPr>
            <a:lvl4pPr lvl="3" algn="ctr">
              <a:lnSpc>
                <a:spcPct val="100000"/>
              </a:lnSpc>
              <a:spcBef>
                <a:spcPts val="0"/>
              </a:spcBef>
              <a:spcAft>
                <a:spcPts val="0"/>
              </a:spcAft>
              <a:buSzPts val="2800"/>
              <a:buNone/>
              <a:defRPr sz="4978"/>
            </a:lvl4pPr>
            <a:lvl5pPr lvl="4" algn="ctr">
              <a:lnSpc>
                <a:spcPct val="100000"/>
              </a:lnSpc>
              <a:spcBef>
                <a:spcPts val="0"/>
              </a:spcBef>
              <a:spcAft>
                <a:spcPts val="0"/>
              </a:spcAft>
              <a:buSzPts val="2800"/>
              <a:buNone/>
              <a:defRPr sz="4978"/>
            </a:lvl5pPr>
            <a:lvl6pPr lvl="5" algn="ctr">
              <a:lnSpc>
                <a:spcPct val="100000"/>
              </a:lnSpc>
              <a:spcBef>
                <a:spcPts val="0"/>
              </a:spcBef>
              <a:spcAft>
                <a:spcPts val="0"/>
              </a:spcAft>
              <a:buSzPts val="2800"/>
              <a:buNone/>
              <a:defRPr sz="4978"/>
            </a:lvl6pPr>
            <a:lvl7pPr lvl="6" algn="ctr">
              <a:lnSpc>
                <a:spcPct val="100000"/>
              </a:lnSpc>
              <a:spcBef>
                <a:spcPts val="0"/>
              </a:spcBef>
              <a:spcAft>
                <a:spcPts val="0"/>
              </a:spcAft>
              <a:buSzPts val="2800"/>
              <a:buNone/>
              <a:defRPr sz="4978"/>
            </a:lvl7pPr>
            <a:lvl8pPr lvl="7" algn="ctr">
              <a:lnSpc>
                <a:spcPct val="100000"/>
              </a:lnSpc>
              <a:spcBef>
                <a:spcPts val="0"/>
              </a:spcBef>
              <a:spcAft>
                <a:spcPts val="0"/>
              </a:spcAft>
              <a:buSzPts val="2800"/>
              <a:buNone/>
              <a:defRPr sz="4978"/>
            </a:lvl8pPr>
            <a:lvl9pPr lvl="8" algn="ctr">
              <a:lnSpc>
                <a:spcPct val="100000"/>
              </a:lnSpc>
              <a:spcBef>
                <a:spcPts val="0"/>
              </a:spcBef>
              <a:spcAft>
                <a:spcPts val="0"/>
              </a:spcAft>
              <a:buSzPts val="2800"/>
              <a:buNone/>
              <a:defRPr sz="4978"/>
            </a:lvl9pPr>
          </a:lstStyle>
          <a:p>
            <a:endParaRPr/>
          </a:p>
        </p:txBody>
      </p:sp>
      <p:sp>
        <p:nvSpPr>
          <p:cNvPr id="12" name="Google Shape;12;p2"/>
          <p:cNvSpPr txBox="1">
            <a:spLocks noGrp="1"/>
          </p:cNvSpPr>
          <p:nvPr>
            <p:ph type="sldNum" idx="12"/>
          </p:nvPr>
        </p:nvSpPr>
        <p:spPr>
          <a:xfrm>
            <a:off x="15062147" y="8290164"/>
            <a:ext cx="975467" cy="6997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820384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DC1E7-92F8-32FA-3CAF-2465B37439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451DEE-3285-34B5-A805-E215826E6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8F549-5596-9B0B-5C0E-92D75387D5DC}"/>
              </a:ext>
            </a:extLst>
          </p:cNvPr>
          <p:cNvSpPr>
            <a:spLocks noGrp="1"/>
          </p:cNvSpPr>
          <p:nvPr>
            <p:ph type="dt" sz="half" idx="10"/>
          </p:nvPr>
        </p:nvSpPr>
        <p:spPr/>
        <p:txBody>
          <a:bodyPr/>
          <a:lstStyle/>
          <a:p>
            <a:fld id="{7D6DB4A2-8228-42D5-B5A8-F221D7911860}" type="datetimeFigureOut">
              <a:rPr lang="en-US" smtClean="0"/>
              <a:t>11/18/2022</a:t>
            </a:fld>
            <a:endParaRPr lang="en-US"/>
          </a:p>
        </p:txBody>
      </p:sp>
      <p:sp>
        <p:nvSpPr>
          <p:cNvPr id="5" name="Footer Placeholder 4">
            <a:extLst>
              <a:ext uri="{FF2B5EF4-FFF2-40B4-BE49-F238E27FC236}">
                <a16:creationId xmlns:a16="http://schemas.microsoft.com/office/drawing/2014/main" id="{A7DA5200-55B2-3876-CB6B-148AEEB7B0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3BAFE4-7702-671B-2B44-A83A8D9213C1}"/>
              </a:ext>
            </a:extLst>
          </p:cNvPr>
          <p:cNvSpPr>
            <a:spLocks noGrp="1"/>
          </p:cNvSpPr>
          <p:nvPr>
            <p:ph type="sldNum" sz="quarter" idx="12"/>
          </p:nvPr>
        </p:nvSpPr>
        <p:spPr/>
        <p:txBody>
          <a:bodyPr/>
          <a:lstStyle/>
          <a:p>
            <a:fld id="{BF4844D9-4E78-4A9D-9D07-B8C9F4CA9DAF}" type="slidenum">
              <a:rPr lang="en-US" smtClean="0"/>
              <a:t>‹#›</a:t>
            </a:fld>
            <a:endParaRPr lang="en-US"/>
          </a:p>
        </p:txBody>
      </p:sp>
    </p:spTree>
    <p:extLst>
      <p:ext uri="{BB962C8B-B14F-4D97-AF65-F5344CB8AC3E}">
        <p14:creationId xmlns:p14="http://schemas.microsoft.com/office/powerpoint/2010/main" val="2555158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95374595"/>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9"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32" name="Slide Number"/>
          <p:cNvSpPr txBox="1">
            <a:spLocks noGrp="1"/>
          </p:cNvSpPr>
          <p:nvPr>
            <p:ph type="sldNum" sz="quarter" idx="2"/>
          </p:nvPr>
        </p:nvSpPr>
        <p:spPr>
          <a:xfrm>
            <a:off x="15840002" y="120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97962096"/>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9"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40" name="Slide Number"/>
          <p:cNvSpPr txBox="1">
            <a:spLocks noGrp="1"/>
          </p:cNvSpPr>
          <p:nvPr>
            <p:ph type="sldNum" sz="quarter" idx="2"/>
          </p:nvPr>
        </p:nvSpPr>
        <p:spPr>
          <a:xfrm>
            <a:off x="15840002" y="120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14647675"/>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77848615"/>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70"/>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940119668"/>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5"/>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8"/>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198655411"/>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2" y="3"/>
            <a:ext cx="8424767"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3" y="8335371"/>
            <a:ext cx="604631" cy="604631"/>
          </a:xfrm>
          <a:prstGeom prst="rect">
            <a:avLst/>
          </a:prstGeom>
          <a:ln w="12700">
            <a:miter lim="400000"/>
          </a:ln>
        </p:spPr>
      </p:pic>
      <p:sp>
        <p:nvSpPr>
          <p:cNvPr id="119" name="Title Text"/>
          <p:cNvSpPr txBox="1">
            <a:spLocks noGrp="1"/>
          </p:cNvSpPr>
          <p:nvPr>
            <p:ph type="title"/>
          </p:nvPr>
        </p:nvSpPr>
        <p:spPr>
          <a:xfrm>
            <a:off x="8805337" y="423336"/>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7" y="1608670"/>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919226238"/>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2" y="3"/>
            <a:ext cx="8424767"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3" y="8335371"/>
            <a:ext cx="604631" cy="604631"/>
          </a:xfrm>
          <a:prstGeom prst="rect">
            <a:avLst/>
          </a:prstGeom>
          <a:ln w="12700">
            <a:miter lim="400000"/>
          </a:ln>
        </p:spPr>
      </p:pic>
      <p:sp>
        <p:nvSpPr>
          <p:cNvPr id="131" name="Title Text"/>
          <p:cNvSpPr txBox="1">
            <a:spLocks noGrp="1"/>
          </p:cNvSpPr>
          <p:nvPr>
            <p:ph type="title"/>
          </p:nvPr>
        </p:nvSpPr>
        <p:spPr>
          <a:xfrm>
            <a:off x="8805337" y="423336"/>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7" y="1608670"/>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688545249"/>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3" y="2"/>
            <a:ext cx="7569429" cy="9143871"/>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735521059"/>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2"/>
            <a:ext cx="7569429" cy="9143871"/>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3" y="8335371"/>
            <a:ext cx="604631" cy="604631"/>
          </a:xfrm>
          <a:prstGeom prst="rect">
            <a:avLst/>
          </a:prstGeom>
          <a:ln w="12700">
            <a:miter lim="400000"/>
          </a:ln>
        </p:spPr>
      </p:pic>
      <p:sp>
        <p:nvSpPr>
          <p:cNvPr id="152" name="Title Text"/>
          <p:cNvSpPr txBox="1">
            <a:spLocks noGrp="1"/>
          </p:cNvSpPr>
          <p:nvPr>
            <p:ph type="title"/>
          </p:nvPr>
        </p:nvSpPr>
        <p:spPr>
          <a:xfrm>
            <a:off x="8212670" y="423336"/>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70" y="1608670"/>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74967683"/>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70"/>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05140823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36936925"/>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2" y="-42"/>
            <a:ext cx="9144001" cy="9144084"/>
          </a:xfrm>
          <a:prstGeom prst="rect">
            <a:avLst/>
          </a:prstGeom>
          <a:ln w="12700">
            <a:miter lim="400000"/>
          </a:ln>
        </p:spPr>
      </p:pic>
      <p:sp>
        <p:nvSpPr>
          <p:cNvPr id="19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22962160"/>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7" y="1308365"/>
            <a:ext cx="6527323" cy="6527323"/>
          </a:xfrm>
          <a:prstGeom prst="rect">
            <a:avLst/>
          </a:prstGeom>
          <a:ln w="12700">
            <a:miter lim="400000"/>
          </a:ln>
        </p:spPr>
      </p:pic>
      <p:sp>
        <p:nvSpPr>
          <p:cNvPr id="20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22326685"/>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4"/>
            <a:ext cx="6496632" cy="6437197"/>
          </a:xfrm>
          <a:prstGeom prst="rect">
            <a:avLst/>
          </a:prstGeom>
          <a:ln w="12700">
            <a:miter lim="400000"/>
          </a:ln>
        </p:spPr>
      </p:pic>
      <p:sp>
        <p:nvSpPr>
          <p:cNvPr id="21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67469251"/>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3" y="1343240"/>
            <a:ext cx="4731999" cy="6457525"/>
          </a:xfrm>
          <a:prstGeom prst="rect">
            <a:avLst/>
          </a:prstGeom>
          <a:ln w="12700">
            <a:miter lim="400000"/>
          </a:ln>
        </p:spPr>
      </p:pic>
      <p:sp>
        <p:nvSpPr>
          <p:cNvPr id="22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74720595"/>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4" y="1355671"/>
            <a:ext cx="5774201" cy="6432663"/>
          </a:xfrm>
          <a:prstGeom prst="rect">
            <a:avLst/>
          </a:prstGeom>
          <a:ln w="12700">
            <a:miter lim="400000"/>
          </a:ln>
        </p:spPr>
      </p:pic>
      <p:sp>
        <p:nvSpPr>
          <p:cNvPr id="23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9605638"/>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9" y="194735"/>
            <a:ext cx="7069667" cy="9195188"/>
          </a:xfrm>
          <a:prstGeom prst="rect">
            <a:avLst/>
          </a:prstGeom>
          <a:ln w="12700">
            <a:miter lim="400000"/>
          </a:ln>
        </p:spPr>
      </p:pic>
    </p:spTree>
    <p:extLst>
      <p:ext uri="{BB962C8B-B14F-4D97-AF65-F5344CB8AC3E}">
        <p14:creationId xmlns:p14="http://schemas.microsoft.com/office/powerpoint/2010/main" val="634447172"/>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5"/>
            <a:ext cx="9204688" cy="7112715"/>
          </a:xfrm>
          <a:prstGeom prst="rect">
            <a:avLst/>
          </a:prstGeom>
          <a:ln w="12700">
            <a:miter lim="400000"/>
          </a:ln>
        </p:spPr>
      </p:pic>
      <p:sp>
        <p:nvSpPr>
          <p:cNvPr id="25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78505295"/>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9" y="3164859"/>
            <a:ext cx="7097383" cy="2814287"/>
          </a:xfrm>
          <a:prstGeom prst="rect">
            <a:avLst/>
          </a:prstGeom>
          <a:ln w="12700">
            <a:miter lim="400000"/>
          </a:ln>
        </p:spPr>
      </p:pic>
    </p:spTree>
    <p:extLst>
      <p:ext uri="{BB962C8B-B14F-4D97-AF65-F5344CB8AC3E}">
        <p14:creationId xmlns:p14="http://schemas.microsoft.com/office/powerpoint/2010/main" val="3581973893"/>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1" y="1754685"/>
            <a:ext cx="5663175" cy="6434667"/>
          </a:xfrm>
          <a:prstGeom prst="rect">
            <a:avLst/>
          </a:prstGeom>
          <a:ln w="12700">
            <a:miter lim="400000"/>
          </a:ln>
        </p:spPr>
      </p:pic>
    </p:spTree>
    <p:extLst>
      <p:ext uri="{BB962C8B-B14F-4D97-AF65-F5344CB8AC3E}">
        <p14:creationId xmlns:p14="http://schemas.microsoft.com/office/powerpoint/2010/main" val="2648451121"/>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3" y="1"/>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1"/>
            <a:ext cx="8133267"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3" y="4572001"/>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4572001"/>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1998"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7" y="4198856"/>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315267223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2.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theme" Target="../theme/theme4.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image" Target="../media/image3.png"/><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image" Target="../media/image2.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image" Target="../media/image1.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theme" Target="../theme/theme5.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image" Target="../media/image3.pn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28">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buBlip>
                <a:blip r:embed="rId29"/>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1344189954"/>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29"/>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0"/>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0"/>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0"/>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0"/>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0"/>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0"/>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0"/>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0"/>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8100" tIns="38100" rIns="38100" bIns="38100"/>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4091" y="8674102"/>
            <a:ext cx="188085" cy="184665"/>
          </a:xfrm>
          <a:prstGeom prst="rect">
            <a:avLst/>
          </a:prstGeom>
          <a:ln w="12700">
            <a:miter lim="400000"/>
          </a:ln>
        </p:spPr>
        <p:txBody>
          <a:bodyPr wrap="none" lIns="0" tIns="0" rIns="0" bIns="0">
            <a:spAutoFit/>
          </a:bodyPr>
          <a:lstStyle>
            <a:lvl1pPr algn="r">
              <a:defRPr sz="1200" b="0">
                <a:solidFill>
                  <a:srgbClr val="929292"/>
                </a:solidFill>
              </a:defRPr>
            </a:lvl1pPr>
          </a:lstStyle>
          <a:p>
            <a:fld id="{86CB4B4D-7CA3-9044-876B-883B54F8677D}" type="slidenum">
              <a:t>‹#›</a:t>
            </a:fld>
            <a:endParaRPr/>
          </a:p>
        </p:txBody>
      </p:sp>
    </p:spTree>
    <p:extLst>
      <p:ext uri="{BB962C8B-B14F-4D97-AF65-F5344CB8AC3E}">
        <p14:creationId xmlns:p14="http://schemas.microsoft.com/office/powerpoint/2010/main" val="1753650515"/>
      </p:ext>
    </p:extLst>
  </p:cSld>
  <p:clrMap bg1="dk1" tx1="lt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904" r:id="rId14"/>
  </p:sldLayoutIdLst>
  <p:transition spd="med"/>
  <p:txStyles>
    <p:titleStyle>
      <a:lvl1pPr marL="0" marR="0" indent="0"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1pPr>
      <a:lvl2pPr marL="0" marR="0" indent="228594"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2pPr>
      <a:lvl3pPr marL="0" marR="0" indent="457189"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3pPr>
      <a:lvl4pPr marL="0" marR="0" indent="685783"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4pPr>
      <a:lvl5pPr marL="0" marR="0" indent="914377"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5pPr>
      <a:lvl6pPr marL="0" marR="0" indent="1142971"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6pPr>
      <a:lvl7pPr marL="0" marR="0" indent="1371566"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7pPr>
      <a:lvl8pPr marL="0" marR="0" indent="1600160"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8pPr>
      <a:lvl9pPr marL="0" marR="0" indent="1828754"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9pPr>
    </p:titleStyle>
    <p:bodyStyle>
      <a:lvl1pPr marL="0" marR="0" indent="0"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1pPr>
      <a:lvl2pPr marL="0" marR="0" indent="228594"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2pPr>
      <a:lvl3pPr marL="0" marR="0" indent="457189"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3pPr>
      <a:lvl4pPr marL="0" marR="0" indent="685783"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4pPr>
      <a:lvl5pPr marL="0" marR="0" indent="914377"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5pPr>
      <a:lvl6pPr marL="0" marR="0" indent="1142971"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6pPr>
      <a:lvl7pPr marL="0" marR="0" indent="1371566"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7pPr>
      <a:lvl8pPr marL="0" marR="0" indent="1600160"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8pPr>
      <a:lvl9pPr marL="0" marR="0" indent="1828754"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9pPr>
    </p:bodyStyle>
    <p:otherStyle>
      <a:lvl1pPr marL="0" marR="0" indent="0"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228594"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457189"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685783"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914377"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1142971"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1371566"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1600160"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1828754"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B6454A-0AFB-4E84-926C-B4440458A4BA}"/>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69A3D0-9F9A-474D-8BEB-19608086A9AC}"/>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F001D-3BEA-424F-93BD-56BB54B1EFFE}"/>
              </a:ext>
            </a:extLst>
          </p:cNvPr>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C9B2E0A2-6F48-439E-9819-F5791460B2B2}" type="datetimeFigureOut">
              <a:rPr lang="en-US" smtClean="0"/>
              <a:t>11/18/2022</a:t>
            </a:fld>
            <a:endParaRPr lang="en-US"/>
          </a:p>
        </p:txBody>
      </p:sp>
      <p:sp>
        <p:nvSpPr>
          <p:cNvPr id="5" name="Footer Placeholder 4">
            <a:extLst>
              <a:ext uri="{FF2B5EF4-FFF2-40B4-BE49-F238E27FC236}">
                <a16:creationId xmlns:a16="http://schemas.microsoft.com/office/drawing/2014/main" id="{55372210-5B67-46E3-956D-54DB53E08481}"/>
              </a:ext>
            </a:extLst>
          </p:cNvPr>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D4A844-4A6A-43FB-9E0A-DB5967EA57B9}"/>
              </a:ext>
            </a:extLst>
          </p:cNvPr>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7B3A9CF1-F90F-41A9-A31E-A875E975319E}" type="slidenum">
              <a:rPr lang="en-US" smtClean="0"/>
              <a:t>‹#›</a:t>
            </a:fld>
            <a:endParaRPr lang="en-US"/>
          </a:p>
        </p:txBody>
      </p:sp>
    </p:spTree>
    <p:extLst>
      <p:ext uri="{BB962C8B-B14F-4D97-AF65-F5344CB8AC3E}">
        <p14:creationId xmlns:p14="http://schemas.microsoft.com/office/powerpoint/2010/main" val="1047688954"/>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240002" y="8335370"/>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677335" y="1608668"/>
            <a:ext cx="14901333" cy="6350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4" y="8631823"/>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48"/>
            <a:fld id="{86CB4B4D-7CA3-9044-876B-883B54F8677D}" type="slidenum">
              <a:rPr lang="en-US" smtClean="0">
                <a:sym typeface="Helvetica"/>
              </a:rPr>
              <a:pPr defTabSz="550348"/>
              <a:t>‹#›</a:t>
            </a:fld>
            <a:endParaRPr lang="en-US">
              <a:sym typeface="Helvetica"/>
            </a:endParaRPr>
          </a:p>
        </p:txBody>
      </p:sp>
    </p:spTree>
    <p:extLst>
      <p:ext uri="{BB962C8B-B14F-4D97-AF65-F5344CB8AC3E}">
        <p14:creationId xmlns:p14="http://schemas.microsoft.com/office/powerpoint/2010/main" val="2541924384"/>
      </p:ext>
    </p:extLst>
  </p:cSld>
  <p:clrMap bg1="dk1" tx1="lt1" bg2="dk2" tx2="lt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9" r:id="rId25"/>
    <p:sldLayoutId id="2147483860" r:id="rId26"/>
    <p:sldLayoutId id="2147483906" r:id="rId27"/>
    <p:sldLayoutId id="2147483907" r:id="rId28"/>
  </p:sldLayoutIdLst>
  <p:transition spd="med"/>
  <p:txStyles>
    <p:titleStyle>
      <a:lvl1pPr marL="0" marR="0" indent="0"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1pPr>
      <a:lvl2pPr marL="0" marR="0" indent="152404"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2pPr>
      <a:lvl3pPr marL="0" marR="0" indent="304807"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3pPr>
      <a:lvl4pPr marL="0" marR="0" indent="457211"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4pPr>
      <a:lvl5pPr marL="0" marR="0" indent="609615"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5pPr>
      <a:lvl6pPr marL="0" marR="0" indent="762020"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6pPr>
      <a:lvl7pPr marL="0" marR="0" indent="914424"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7pPr>
      <a:lvl8pPr marL="0" marR="0" indent="1066827"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8pPr>
      <a:lvl9pPr marL="0" marR="0" indent="1219231"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9pPr>
    </p:titleStyle>
    <p:bodyStyle>
      <a:lvl1pPr marL="406410" marR="0" indent="-389477" algn="l" defTabSz="550348"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1pPr>
      <a:lvl2pPr marL="830406" marR="0" indent="-407060"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2pPr>
      <a:lvl3pPr marL="1253749" marR="0" indent="-407060"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3pPr>
      <a:lvl4pPr marL="1677093" marR="0" indent="-407060"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4pPr>
      <a:lvl5pPr marL="2100437" marR="0" indent="-407060"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5pPr>
      <a:lvl6pPr marL="2523781" marR="0" indent="-407062"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6pPr>
      <a:lvl7pPr marL="2947125" marR="0" indent="-407062"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7pPr>
      <a:lvl8pPr marL="3370469" marR="0" indent="-407062"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8pPr>
      <a:lvl9pPr marL="3793813" marR="0" indent="-407062"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4"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07"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11"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15"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20"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24"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27"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31"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29">
            <a:alphaModFix amt="60000"/>
          </a:blip>
          <a:stretch>
            <a:fillRect/>
          </a:stretch>
        </p:blipFill>
        <p:spPr>
          <a:xfrm>
            <a:off x="240003" y="8335371"/>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677336" y="1608669"/>
            <a:ext cx="14901333" cy="6350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30"/>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4" y="8631824"/>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34"/>
            <a:fld id="{86CB4B4D-7CA3-9044-876B-883B54F8677D}" type="slidenum">
              <a:rPr lang="en-US" smtClean="0">
                <a:sym typeface="Helvetica"/>
              </a:rPr>
              <a:pPr defTabSz="550334"/>
              <a:t>‹#›</a:t>
            </a:fld>
            <a:endParaRPr lang="en-US">
              <a:sym typeface="Helvetica"/>
            </a:endParaRPr>
          </a:p>
        </p:txBody>
      </p:sp>
    </p:spTree>
    <p:extLst>
      <p:ext uri="{BB962C8B-B14F-4D97-AF65-F5344CB8AC3E}">
        <p14:creationId xmlns:p14="http://schemas.microsoft.com/office/powerpoint/2010/main" val="667190878"/>
      </p:ext>
    </p:extLst>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1" r:id="rId25"/>
    <p:sldLayoutId id="2147483902" r:id="rId26"/>
    <p:sldLayoutId id="2147483903" r:id="rId27"/>
  </p:sldLayoutIdLst>
  <p:transition spd="med"/>
  <p:txStyles>
    <p:titleStyle>
      <a:lvl1pPr marL="0" marR="0" indent="0"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1pPr>
      <a:lvl2pPr marL="0" marR="0" indent="152400"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2pPr>
      <a:lvl3pPr marL="0" marR="0" indent="304799"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3pPr>
      <a:lvl4pPr marL="0" marR="0" indent="457199"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4pPr>
      <a:lvl5pPr marL="0" marR="0" indent="609599"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5pPr>
      <a:lvl6pPr marL="0" marR="0" indent="762001"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6pPr>
      <a:lvl7pPr marL="0" marR="0" indent="914401"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7pPr>
      <a:lvl8pPr marL="0" marR="0" indent="1066800"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8pPr>
      <a:lvl9pPr marL="0" marR="0" indent="1219200"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9pPr>
    </p:titleStyle>
    <p:bodyStyle>
      <a:lvl1pPr marL="406401" marR="0" indent="-389468" algn="l" defTabSz="550334" rtl="0" latinLnBrk="0">
        <a:lnSpc>
          <a:spcPct val="100000"/>
        </a:lnSpc>
        <a:spcBef>
          <a:spcPts val="2000"/>
        </a:spcBef>
        <a:spcAft>
          <a:spcPts val="0"/>
        </a:spcAft>
        <a:buClrTx/>
        <a:buSzPct val="50000"/>
        <a:buFontTx/>
        <a:buBlip>
          <a:blip r:embed="rId30"/>
        </a:buBlip>
        <a:tabLst/>
        <a:defRPr sz="3335" b="0" i="0" u="none" strike="noStrike" cap="none" spc="0" baseline="0">
          <a:ln>
            <a:noFill/>
          </a:ln>
          <a:solidFill>
            <a:srgbClr val="333333"/>
          </a:solidFill>
          <a:uFillTx/>
          <a:latin typeface="+mn-lt"/>
          <a:ea typeface="+mn-ea"/>
          <a:cs typeface="+mn-cs"/>
          <a:sym typeface="Helvetica"/>
        </a:defRPr>
      </a:lvl1pPr>
      <a:lvl2pPr marL="830386" marR="0" indent="-407050"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2pPr>
      <a:lvl3pPr marL="1253718" marR="0" indent="-407050"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3pPr>
      <a:lvl4pPr marL="1677051" marR="0" indent="-407050"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4pPr>
      <a:lvl5pPr marL="2100385" marR="0" indent="-407050"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5pPr>
      <a:lvl6pPr marL="2523718" marR="0" indent="-407052"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6pPr>
      <a:lvl7pPr marL="2947052" marR="0" indent="-407052"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7pPr>
      <a:lvl8pPr marL="3370385" marR="0" indent="-407052"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8pPr>
      <a:lvl9pPr marL="3793718" marR="0" indent="-407052"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0"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799"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199"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599"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01"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01"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00"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00"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0.xml"/><Relationship Id="rId1" Type="http://schemas.openxmlformats.org/officeDocument/2006/relationships/tags" Target="../tags/tag1.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47.xml"/><Relationship Id="rId4" Type="http://schemas.openxmlformats.org/officeDocument/2006/relationships/hyperlink" Target="https://www.nj.gov/dep/climatechange/docs/nj-gwra-80x50-report-2020.pd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0.xml"/><Relationship Id="rId1" Type="http://schemas.openxmlformats.org/officeDocument/2006/relationships/tags" Target="../tags/tag2.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4.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Blue Marble.jpg" descr="Blue Marble.jpg"/>
          <p:cNvPicPr>
            <a:picLocks noChangeAspect="1"/>
          </p:cNvPicPr>
          <p:nvPr/>
        </p:nvPicPr>
        <p:blipFill>
          <a:blip r:embed="rId4"/>
          <a:stretch>
            <a:fillRect/>
          </a:stretch>
        </p:blipFill>
        <p:spPr>
          <a:xfrm>
            <a:off x="3797742" y="0"/>
            <a:ext cx="8660515" cy="8389549"/>
          </a:xfrm>
          <a:prstGeom prst="rect">
            <a:avLst/>
          </a:prstGeom>
          <a:ln w="12700">
            <a:miter lim="400000"/>
          </a:ln>
        </p:spPr>
      </p:pic>
      <p:sp>
        <p:nvSpPr>
          <p:cNvPr id="221" name="Source: NASA"/>
          <p:cNvSpPr/>
          <p:nvPr>
            <p:custDataLst>
              <p:tags r:id="rId1"/>
            </p:custDataLst>
          </p:nvPr>
        </p:nvSpPr>
        <p:spPr>
          <a:xfrm>
            <a:off x="914401" y="8686801"/>
            <a:ext cx="1101264" cy="235962"/>
          </a:xfrm>
          <a:prstGeom prst="rect">
            <a:avLst/>
          </a:prstGeom>
          <a:solidFill>
            <a:scrgbClr r="0" g="0" b="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none" lIns="25400" tIns="25400" rIns="25400" bIns="25400" anchor="b" anchorCtr="0">
            <a:spAutoFit/>
          </a:bodyPr>
          <a:lstStyle>
            <a:lvl1pPr>
              <a:defRPr sz="1200"/>
            </a:lvl1pPr>
          </a:lstStyle>
          <a:p>
            <a:pPr defTabSz="457189">
              <a:defRPr/>
            </a:pPr>
            <a:r>
              <a:rPr dirty="0">
                <a:solidFill>
                  <a:srgbClr val="FFFFFF">
                    <a:alpha val="50000"/>
                  </a:srgbClr>
                </a:solidFill>
                <a:latin typeface="Arial" panose="020B0604020202020204" pitchFamily="34" charset="0"/>
                <a:cs typeface="Arial"/>
              </a:rPr>
              <a:t>Source: NASA</a:t>
            </a:r>
          </a:p>
        </p:txBody>
      </p:sp>
      <p:sp>
        <p:nvSpPr>
          <p:cNvPr id="2" name="TextBox 1">
            <a:extLst>
              <a:ext uri="{FF2B5EF4-FFF2-40B4-BE49-F238E27FC236}">
                <a16:creationId xmlns:a16="http://schemas.microsoft.com/office/drawing/2014/main" id="{72936AB9-F882-4331-8484-2E39F08A749F}"/>
              </a:ext>
            </a:extLst>
          </p:cNvPr>
          <p:cNvSpPr txBox="1"/>
          <p:nvPr/>
        </p:nvSpPr>
        <p:spPr>
          <a:xfrm>
            <a:off x="3339650" y="8211521"/>
            <a:ext cx="9576697" cy="711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t">
            <a:spAutoFit/>
          </a:bodyPr>
          <a:lstStyle/>
          <a:p>
            <a:pPr algn="ctr" defTabSz="609585"/>
            <a:r>
              <a:rPr lang="en-US" sz="3733" kern="1200" dirty="0">
                <a:latin typeface="Arial"/>
                <a:cs typeface="Arial"/>
              </a:rPr>
              <a:t>TOGETHER WE CAN SAVE </a:t>
            </a:r>
            <a:r>
              <a:rPr lang="en-US" sz="3733" kern="1200">
                <a:latin typeface="Arial"/>
                <a:cs typeface="Arial"/>
              </a:rPr>
              <a:t>OUR WORLD</a:t>
            </a:r>
            <a:endParaRPr lang="en-US" sz="3733" kern="1200" dirty="0">
              <a:latin typeface="Arial"/>
              <a:cs typeface="Arial"/>
            </a:endParaRPr>
          </a:p>
        </p:txBody>
      </p:sp>
      <p:sp>
        <p:nvSpPr>
          <p:cNvPr id="3" name="TextBox 2">
            <a:extLst>
              <a:ext uri="{FF2B5EF4-FFF2-40B4-BE49-F238E27FC236}">
                <a16:creationId xmlns:a16="http://schemas.microsoft.com/office/drawing/2014/main" id="{7024DDAB-A332-96A3-F599-DC8A8809D06A}"/>
              </a:ext>
            </a:extLst>
          </p:cNvPr>
          <p:cNvSpPr txBox="1"/>
          <p:nvPr/>
        </p:nvSpPr>
        <p:spPr>
          <a:xfrm>
            <a:off x="546526" y="3408134"/>
            <a:ext cx="3022170" cy="15491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FFFFFF"/>
                </a:solidFill>
                <a:effectLst/>
                <a:uFillTx/>
                <a:latin typeface="+mn-lt"/>
                <a:ea typeface="+mn-ea"/>
                <a:cs typeface="+mn-cs"/>
                <a:sym typeface="Arial"/>
              </a:rPr>
              <a:t>Pat and Steve</a:t>
            </a:r>
          </a:p>
          <a:p>
            <a:pPr marL="0" marR="0" indent="0" algn="ctr" defTabSz="457200" rtl="0" fontAlgn="auto" latinLnBrk="0" hangingPunct="0">
              <a:lnSpc>
                <a:spcPct val="100000"/>
              </a:lnSpc>
              <a:spcBef>
                <a:spcPts val="0"/>
              </a:spcBef>
              <a:spcAft>
                <a:spcPts val="0"/>
              </a:spcAft>
              <a:buClrTx/>
              <a:buSzTx/>
              <a:buFontTx/>
              <a:buNone/>
              <a:tabLst/>
            </a:pPr>
            <a:r>
              <a:rPr lang="en-US" sz="2800" dirty="0"/>
              <a:t>Miller</a:t>
            </a:r>
          </a:p>
          <a:p>
            <a:pPr marL="0" marR="0" indent="0" algn="ctr" defTabSz="457200" rtl="0" fontAlgn="auto" latinLnBrk="0" hangingPunct="0">
              <a:lnSpc>
                <a:spcPct val="100000"/>
              </a:lnSpc>
              <a:spcBef>
                <a:spcPts val="1200"/>
              </a:spcBef>
              <a:spcAft>
                <a:spcPts val="0"/>
              </a:spcAft>
              <a:buClrTx/>
              <a:buSzTx/>
              <a:buFontTx/>
              <a:buNone/>
              <a:tabLst/>
            </a:pPr>
            <a:r>
              <a:rPr kumimoji="0" lang="en-US" sz="2800" b="1" i="0" u="none" strike="noStrike" cap="none" spc="0" normalizeH="0" baseline="0" dirty="0">
                <a:ln>
                  <a:noFill/>
                </a:ln>
                <a:solidFill>
                  <a:srgbClr val="FFFFFF"/>
                </a:solidFill>
                <a:effectLst/>
                <a:uFillTx/>
                <a:latin typeface="+mn-lt"/>
                <a:ea typeface="+mn-ea"/>
                <a:cs typeface="+mn-cs"/>
                <a:sym typeface="Arial"/>
              </a:rPr>
              <a:t>Nov 6, 2022</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4275C-1B89-ED7F-79AF-B4EE7279EAD5}"/>
              </a:ext>
            </a:extLst>
          </p:cNvPr>
          <p:cNvSpPr>
            <a:spLocks noGrp="1"/>
          </p:cNvSpPr>
          <p:nvPr>
            <p:ph type="title"/>
          </p:nvPr>
        </p:nvSpPr>
        <p:spPr>
          <a:xfrm>
            <a:off x="780369" y="2515603"/>
            <a:ext cx="7102816" cy="1591447"/>
          </a:xfrm>
        </p:spPr>
        <p:txBody>
          <a:bodyPr>
            <a:normAutofit fontScale="90000"/>
          </a:bodyPr>
          <a:lstStyle/>
          <a:p>
            <a:pPr algn="ctr"/>
            <a:r>
              <a:rPr lang="en-US" dirty="0">
                <a:solidFill>
                  <a:srgbClr val="00B050"/>
                </a:solidFill>
              </a:rPr>
              <a:t>ELECTRIC HEAT PUMP WATER HEATER</a:t>
            </a:r>
          </a:p>
        </p:txBody>
      </p:sp>
      <p:sp>
        <p:nvSpPr>
          <p:cNvPr id="3" name="Text Placeholder 2">
            <a:extLst>
              <a:ext uri="{FF2B5EF4-FFF2-40B4-BE49-F238E27FC236}">
                <a16:creationId xmlns:a16="http://schemas.microsoft.com/office/drawing/2014/main" id="{38B7870E-962E-EF15-B099-7CE615BB57B6}"/>
              </a:ext>
            </a:extLst>
          </p:cNvPr>
          <p:cNvSpPr>
            <a:spLocks noGrp="1"/>
          </p:cNvSpPr>
          <p:nvPr>
            <p:ph type="body" idx="1"/>
          </p:nvPr>
        </p:nvSpPr>
        <p:spPr/>
        <p:txBody>
          <a:bodyPr/>
          <a:lstStyle/>
          <a:p>
            <a:pPr marL="16933" indent="0">
              <a:buNone/>
            </a:pPr>
            <a:r>
              <a:rPr lang="en-US" dirty="0"/>
              <a:t>  </a:t>
            </a:r>
          </a:p>
        </p:txBody>
      </p:sp>
      <p:pic>
        <p:nvPicPr>
          <p:cNvPr id="7" name="Picture 6">
            <a:extLst>
              <a:ext uri="{FF2B5EF4-FFF2-40B4-BE49-F238E27FC236}">
                <a16:creationId xmlns:a16="http://schemas.microsoft.com/office/drawing/2014/main" id="{2B837B7A-9794-F4B5-8F19-5C9D13025D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229816" y="1143000"/>
            <a:ext cx="9144000" cy="6858000"/>
          </a:xfrm>
          <a:prstGeom prst="rect">
            <a:avLst/>
          </a:prstGeom>
        </p:spPr>
      </p:pic>
    </p:spTree>
    <p:extLst>
      <p:ext uri="{BB962C8B-B14F-4D97-AF65-F5344CB8AC3E}">
        <p14:creationId xmlns:p14="http://schemas.microsoft.com/office/powerpoint/2010/main" val="300398099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dirty="0">
                <a:solidFill>
                  <a:srgbClr val="00B050"/>
                </a:solidFill>
              </a:rPr>
              <a:t>Pool Heater – Electric Heat Pump</a:t>
            </a:r>
            <a:br>
              <a:rPr lang="en-US" sz="5400" dirty="0">
                <a:solidFill>
                  <a:srgbClr val="00B050"/>
                </a:solidFill>
              </a:rPr>
            </a:br>
            <a:endParaRPr lang="en-US" sz="5400" dirty="0">
              <a:solidFill>
                <a:srgbClr val="00B050"/>
              </a:solidFill>
            </a:endParaRPr>
          </a:p>
        </p:txBody>
      </p:sp>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pic>
        <p:nvPicPr>
          <p:cNvPr id="6" name="Picture 5">
            <a:extLst>
              <a:ext uri="{FF2B5EF4-FFF2-40B4-BE49-F238E27FC236}">
                <a16:creationId xmlns:a16="http://schemas.microsoft.com/office/drawing/2014/main" id="{B5EB9EFB-915F-46C9-8649-BFFB6670A1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5142" y="1431999"/>
            <a:ext cx="10300382" cy="7093915"/>
          </a:xfrm>
          <a:prstGeom prst="rect">
            <a:avLst/>
          </a:prstGeom>
        </p:spPr>
      </p:pic>
    </p:spTree>
    <p:extLst>
      <p:ext uri="{BB962C8B-B14F-4D97-AF65-F5344CB8AC3E}">
        <p14:creationId xmlns:p14="http://schemas.microsoft.com/office/powerpoint/2010/main" val="73054379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dirty="0">
                <a:solidFill>
                  <a:srgbClr val="00B050"/>
                </a:solidFill>
              </a:rPr>
              <a:t>Spare Circuits for Future Electric Appliances</a:t>
            </a:r>
            <a:br>
              <a:rPr lang="en-US" sz="5400" dirty="0">
                <a:solidFill>
                  <a:srgbClr val="00B050"/>
                </a:solidFill>
              </a:rPr>
            </a:br>
            <a:endParaRPr lang="en-US" sz="5400" dirty="0">
              <a:solidFill>
                <a:srgbClr val="00B050"/>
              </a:solidFill>
            </a:endParaRPr>
          </a:p>
        </p:txBody>
      </p:sp>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pic>
        <p:nvPicPr>
          <p:cNvPr id="5" name="Picture 4" descr="A picture containing device, miller&#10;&#10;Description automatically generated">
            <a:extLst>
              <a:ext uri="{FF2B5EF4-FFF2-40B4-BE49-F238E27FC236}">
                <a16:creationId xmlns:a16="http://schemas.microsoft.com/office/drawing/2014/main" id="{0978CC58-FC6E-4D6C-83BA-B488F77D6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148" y="1547289"/>
            <a:ext cx="11571281" cy="6988431"/>
          </a:xfrm>
          <a:prstGeom prst="rect">
            <a:avLst/>
          </a:prstGeom>
        </p:spPr>
      </p:pic>
      <p:sp>
        <p:nvSpPr>
          <p:cNvPr id="6" name="TextBox 5">
            <a:extLst>
              <a:ext uri="{FF2B5EF4-FFF2-40B4-BE49-F238E27FC236}">
                <a16:creationId xmlns:a16="http://schemas.microsoft.com/office/drawing/2014/main" id="{2F646DE4-52AB-4FEC-A7C9-23CE24BBA818}"/>
              </a:ext>
            </a:extLst>
          </p:cNvPr>
          <p:cNvSpPr txBox="1"/>
          <p:nvPr/>
        </p:nvSpPr>
        <p:spPr>
          <a:xfrm>
            <a:off x="12758058" y="2058491"/>
            <a:ext cx="3330052" cy="5027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latin typeface="Helvetica"/>
                <a:ea typeface="+mn-ea"/>
                <a:cs typeface="Helvetica"/>
                <a:sym typeface="Helvetica"/>
              </a:rPr>
              <a:t>New Box on Left for New/Future</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rgbClr val="00B050"/>
                </a:solidFill>
                <a:effectLst/>
                <a:uLnTx/>
                <a:uFillTx/>
                <a:latin typeface="Helvetica"/>
                <a:ea typeface="+mn-ea"/>
                <a:cs typeface="Helvetica"/>
                <a:sym typeface="Helvetica"/>
              </a:rPr>
              <a:t>2</a:t>
            </a:r>
            <a:r>
              <a:rPr kumimoji="0" lang="en-US" sz="3200" b="1" i="0" u="none" strike="noStrike" kern="0" cap="none" spc="0" normalizeH="0" baseline="30000" noProof="0" dirty="0">
                <a:ln>
                  <a:noFill/>
                </a:ln>
                <a:solidFill>
                  <a:srgbClr val="00B050"/>
                </a:solidFill>
                <a:effectLst/>
                <a:uLnTx/>
                <a:uFillTx/>
                <a:latin typeface="Helvetica"/>
                <a:ea typeface="+mn-ea"/>
                <a:cs typeface="Helvetica"/>
                <a:sym typeface="Helvetica"/>
              </a:rPr>
              <a:t>nd</a:t>
            </a:r>
            <a:r>
              <a:rPr kumimoji="0" lang="en-US" sz="3200" b="1" i="0" u="none" strike="noStrike" kern="0" cap="none" spc="0" normalizeH="0" baseline="0" noProof="0" dirty="0">
                <a:ln>
                  <a:noFill/>
                </a:ln>
                <a:solidFill>
                  <a:srgbClr val="00B050"/>
                </a:solidFill>
                <a:effectLst/>
                <a:uLnTx/>
                <a:uFillTx/>
                <a:latin typeface="Helvetica"/>
                <a:ea typeface="+mn-ea"/>
                <a:cs typeface="Helvetica"/>
                <a:sym typeface="Helvetica"/>
              </a:rPr>
              <a:t> Heat Pump Space Heater/AC</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rgbClr val="00B050"/>
                </a:solidFill>
                <a:effectLst/>
                <a:uLnTx/>
                <a:uFillTx/>
                <a:latin typeface="Helvetica"/>
                <a:cs typeface="Helvetica"/>
                <a:sym typeface="Helvetica"/>
              </a:rPr>
              <a:t>Heat Pump Water Heater</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rgbClr val="00B050"/>
                </a:solidFill>
                <a:effectLst/>
                <a:uLnTx/>
                <a:uFillTx/>
                <a:latin typeface="Helvetica"/>
                <a:ea typeface="+mn-ea"/>
                <a:cs typeface="Helvetica"/>
                <a:sym typeface="Helvetica"/>
              </a:rPr>
              <a:t>Stove</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rgbClr val="00B050"/>
                </a:solidFill>
                <a:effectLst/>
                <a:uLnTx/>
                <a:uFillTx/>
                <a:latin typeface="Helvetica"/>
                <a:cs typeface="Helvetica"/>
                <a:sym typeface="Helvetica"/>
              </a:rPr>
              <a:t>Dryer</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rgbClr val="00B050"/>
                </a:solidFill>
                <a:effectLst/>
                <a:uLnTx/>
                <a:uFillTx/>
                <a:latin typeface="Helvetica"/>
                <a:ea typeface="+mn-ea"/>
                <a:cs typeface="Helvetica"/>
                <a:sym typeface="Helvetica"/>
              </a:rPr>
              <a:t>2</a:t>
            </a:r>
            <a:r>
              <a:rPr kumimoji="0" lang="en-US" sz="3200" b="1" i="0" u="none" strike="noStrike" kern="0" cap="none" spc="0" normalizeH="0" baseline="30000" noProof="0" dirty="0">
                <a:ln>
                  <a:noFill/>
                </a:ln>
                <a:solidFill>
                  <a:srgbClr val="00B050"/>
                </a:solidFill>
                <a:effectLst/>
                <a:uLnTx/>
                <a:uFillTx/>
                <a:latin typeface="Helvetica"/>
                <a:ea typeface="+mn-ea"/>
                <a:cs typeface="Helvetica"/>
                <a:sym typeface="Helvetica"/>
              </a:rPr>
              <a:t>nd</a:t>
            </a:r>
            <a:r>
              <a:rPr kumimoji="0" lang="en-US" sz="3200" b="1" i="0" u="none" strike="noStrike" kern="0" cap="none" spc="0" normalizeH="0" baseline="0" noProof="0" dirty="0">
                <a:ln>
                  <a:noFill/>
                </a:ln>
                <a:solidFill>
                  <a:srgbClr val="00B050"/>
                </a:solidFill>
                <a:effectLst/>
                <a:uLnTx/>
                <a:uFillTx/>
                <a:latin typeface="Helvetica"/>
                <a:ea typeface="+mn-ea"/>
                <a:cs typeface="Helvetica"/>
                <a:sym typeface="Helvetica"/>
              </a:rPr>
              <a:t> EV</a:t>
            </a:r>
          </a:p>
        </p:txBody>
      </p:sp>
    </p:spTree>
    <p:extLst>
      <p:ext uri="{BB962C8B-B14F-4D97-AF65-F5344CB8AC3E}">
        <p14:creationId xmlns:p14="http://schemas.microsoft.com/office/powerpoint/2010/main" val="260843490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2" name="We have  the solutions  at hand..."/>
          <p:cNvSpPr txBox="1">
            <a:spLocks noGrp="1"/>
          </p:cNvSpPr>
          <p:nvPr>
            <p:ph type="title"/>
          </p:nvPr>
        </p:nvSpPr>
        <p:spPr>
          <a:xfrm>
            <a:off x="1250950" y="1555557"/>
            <a:ext cx="13754100" cy="6436976"/>
          </a:xfrm>
          <a:prstGeom prst="rect">
            <a:avLst/>
          </a:prstGeom>
        </p:spPr>
        <p:txBody>
          <a:bodyPr>
            <a:normAutofit/>
          </a:bodyPr>
          <a:lstStyle/>
          <a:p>
            <a:pPr algn="ctr">
              <a:lnSpc>
                <a:spcPts val="10800"/>
              </a:lnSpc>
              <a:defRPr sz="9000"/>
            </a:pPr>
            <a:r>
              <a:rPr lang="en-US" sz="8800" dirty="0">
                <a:solidFill>
                  <a:schemeClr val="accent2">
                    <a:lumMod val="20000"/>
                    <a:lumOff val="80000"/>
                  </a:schemeClr>
                </a:solidFill>
              </a:rPr>
              <a:t>What can WE as a commercial enterprise (congregation or business) do together?</a:t>
            </a:r>
            <a:endParaRPr dirty="0"/>
          </a:p>
        </p:txBody>
      </p:sp>
    </p:spTree>
    <p:extLst>
      <p:ext uri="{BB962C8B-B14F-4D97-AF65-F5344CB8AC3E}">
        <p14:creationId xmlns:p14="http://schemas.microsoft.com/office/powerpoint/2010/main" val="199250420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4"/>
          <p:cNvPicPr preferRelativeResize="0"/>
          <p:nvPr/>
        </p:nvPicPr>
        <p:blipFill>
          <a:blip r:embed="rId3">
            <a:alphaModFix/>
          </a:blip>
          <a:stretch>
            <a:fillRect/>
          </a:stretch>
        </p:blipFill>
        <p:spPr>
          <a:xfrm>
            <a:off x="-210725" y="1"/>
            <a:ext cx="16466727" cy="926253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5"/>
          <p:cNvPicPr preferRelativeResize="0"/>
          <p:nvPr/>
        </p:nvPicPr>
        <p:blipFill>
          <a:blip r:embed="rId3">
            <a:alphaModFix/>
          </a:blip>
          <a:stretch>
            <a:fillRect/>
          </a:stretch>
        </p:blipFill>
        <p:spPr>
          <a:xfrm>
            <a:off x="0" y="10"/>
            <a:ext cx="16256000" cy="9143991"/>
          </a:xfrm>
          <a:prstGeom prst="rect">
            <a:avLst/>
          </a:prstGeom>
          <a:noFill/>
          <a:ln>
            <a:noFill/>
          </a:ln>
        </p:spPr>
      </p:pic>
      <p:sp>
        <p:nvSpPr>
          <p:cNvPr id="2" name="TextBox 1">
            <a:extLst>
              <a:ext uri="{FF2B5EF4-FFF2-40B4-BE49-F238E27FC236}">
                <a16:creationId xmlns:a16="http://schemas.microsoft.com/office/drawing/2014/main" id="{CEAEABAF-5A85-C68D-5FBC-698F7D8C23E0}"/>
              </a:ext>
            </a:extLst>
          </p:cNvPr>
          <p:cNvSpPr txBox="1"/>
          <p:nvPr/>
        </p:nvSpPr>
        <p:spPr>
          <a:xfrm>
            <a:off x="13925862" y="1109272"/>
            <a:ext cx="132889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chemeClr val="accent2">
                    <a:lumMod val="75000"/>
                  </a:schemeClr>
                </a:solidFill>
                <a:effectLst/>
                <a:uFillTx/>
                <a:latin typeface="+mn-lt"/>
                <a:ea typeface="+mn-ea"/>
                <a:cs typeface="+mn-cs"/>
                <a:sym typeface="Arial"/>
              </a:rPr>
              <a:t>2003-2022</a:t>
            </a:r>
          </a:p>
        </p:txBody>
      </p:sp>
    </p:spTree>
    <p:extLst>
      <p:ext uri="{BB962C8B-B14F-4D97-AF65-F5344CB8AC3E}">
        <p14:creationId xmlns:p14="http://schemas.microsoft.com/office/powerpoint/2010/main" val="3296023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BD3CA-09FE-5329-0701-8C5BA3595CF0}"/>
              </a:ext>
            </a:extLst>
          </p:cNvPr>
          <p:cNvSpPr>
            <a:spLocks noGrp="1"/>
          </p:cNvSpPr>
          <p:nvPr>
            <p:ph type="title"/>
          </p:nvPr>
        </p:nvSpPr>
        <p:spPr>
          <a:xfrm>
            <a:off x="600000" y="387457"/>
            <a:ext cx="15056000" cy="924000"/>
          </a:xfrm>
        </p:spPr>
        <p:txBody>
          <a:bodyPr>
            <a:noAutofit/>
          </a:bodyPr>
          <a:lstStyle/>
          <a:p>
            <a:pPr algn="ctr"/>
            <a:r>
              <a:rPr lang="en-US" sz="4400" dirty="0">
                <a:solidFill>
                  <a:srgbClr val="00B050"/>
                </a:solidFill>
              </a:rPr>
              <a:t>Property Upgrades to Lower GHG Emissions 2003-2022</a:t>
            </a:r>
          </a:p>
        </p:txBody>
      </p:sp>
      <p:sp>
        <p:nvSpPr>
          <p:cNvPr id="3" name="Text Placeholder 2">
            <a:extLst>
              <a:ext uri="{FF2B5EF4-FFF2-40B4-BE49-F238E27FC236}">
                <a16:creationId xmlns:a16="http://schemas.microsoft.com/office/drawing/2014/main" id="{DCC399E5-CBC4-95FC-2996-0C85FAA83CC8}"/>
              </a:ext>
            </a:extLst>
          </p:cNvPr>
          <p:cNvSpPr>
            <a:spLocks noGrp="1"/>
          </p:cNvSpPr>
          <p:nvPr>
            <p:ph type="body" idx="1"/>
          </p:nvPr>
        </p:nvSpPr>
        <p:spPr>
          <a:xfrm>
            <a:off x="418454" y="1311457"/>
            <a:ext cx="15837546" cy="7395541"/>
          </a:xfrm>
        </p:spPr>
        <p:txBody>
          <a:bodyPr>
            <a:normAutofit fontScale="25000" lnSpcReduction="20000"/>
          </a:bodyPr>
          <a:lstStyle/>
          <a:p>
            <a:pPr marL="0" lvl="0" indent="0">
              <a:lnSpc>
                <a:spcPct val="120000"/>
              </a:lnSpc>
              <a:spcBef>
                <a:spcPts val="400"/>
              </a:spcBef>
              <a:spcAft>
                <a:spcPts val="400"/>
              </a:spcAft>
              <a:buNone/>
            </a:pPr>
            <a:r>
              <a:rPr lang="en-US" sz="11200" b="1" dirty="0">
                <a:effectLst/>
                <a:ea typeface="Times New Roman" panose="02020603050405020304" pitchFamily="18" charset="0"/>
              </a:rPr>
              <a:t>2003 Earth Day tree </a:t>
            </a:r>
            <a:r>
              <a:rPr lang="en-US" sz="11200" b="1" dirty="0">
                <a:ea typeface="Times New Roman" panose="02020603050405020304" pitchFamily="18" charset="0"/>
              </a:rPr>
              <a:t>p</a:t>
            </a:r>
            <a:r>
              <a:rPr lang="en-US" sz="11200" b="1" dirty="0">
                <a:effectLst/>
                <a:ea typeface="Times New Roman" panose="02020603050405020304" pitchFamily="18" charset="0"/>
              </a:rPr>
              <a:t>lanting (church + homes)</a:t>
            </a:r>
          </a:p>
          <a:p>
            <a:pPr marL="0" lvl="0" indent="0">
              <a:lnSpc>
                <a:spcPct val="120000"/>
              </a:lnSpc>
              <a:spcBef>
                <a:spcPts val="400"/>
              </a:spcBef>
              <a:spcAft>
                <a:spcPts val="400"/>
              </a:spcAft>
              <a:buNone/>
            </a:pPr>
            <a:r>
              <a:rPr lang="en-US" sz="11200" b="1" dirty="0">
                <a:effectLst/>
                <a:ea typeface="Times New Roman" panose="02020603050405020304" pitchFamily="18" charset="0"/>
              </a:rPr>
              <a:t>2004 Energy audit</a:t>
            </a:r>
          </a:p>
          <a:p>
            <a:pPr marL="0" lvl="0" indent="0">
              <a:lnSpc>
                <a:spcPct val="120000"/>
              </a:lnSpc>
              <a:spcBef>
                <a:spcPts val="400"/>
              </a:spcBef>
              <a:spcAft>
                <a:spcPts val="400"/>
              </a:spcAft>
              <a:buNone/>
            </a:pPr>
            <a:r>
              <a:rPr lang="en-US" sz="11200" b="1" dirty="0">
                <a:effectLst/>
                <a:ea typeface="Times New Roman" panose="02020603050405020304" pitchFamily="18" charset="0"/>
              </a:rPr>
              <a:t>2005 Programmable thermostats; </a:t>
            </a:r>
            <a:r>
              <a:rPr lang="en-US" sz="11200" b="1" dirty="0">
                <a:ea typeface="Times New Roman" panose="02020603050405020304" pitchFamily="18" charset="0"/>
              </a:rPr>
              <a:t>start replacing bulbs with</a:t>
            </a:r>
            <a:r>
              <a:rPr lang="en-US" sz="11200" b="1" dirty="0">
                <a:effectLst/>
                <a:ea typeface="Times New Roman" panose="02020603050405020304" pitchFamily="18" charset="0"/>
              </a:rPr>
              <a:t> compact fluorescent </a:t>
            </a:r>
          </a:p>
          <a:p>
            <a:pPr marL="0" lvl="0" indent="0">
              <a:lnSpc>
                <a:spcPct val="120000"/>
              </a:lnSpc>
              <a:spcBef>
                <a:spcPts val="400"/>
              </a:spcBef>
              <a:spcAft>
                <a:spcPts val="400"/>
              </a:spcAft>
              <a:buNone/>
            </a:pPr>
            <a:r>
              <a:rPr lang="en-US" sz="11200" b="1" dirty="0">
                <a:effectLst/>
                <a:ea typeface="Times New Roman" panose="02020603050405020304" pitchFamily="18" charset="0"/>
              </a:rPr>
              <a:t>2006 Installed rooftop solar </a:t>
            </a:r>
          </a:p>
          <a:p>
            <a:pPr marL="0" lvl="0" indent="0">
              <a:lnSpc>
                <a:spcPct val="120000"/>
              </a:lnSpc>
              <a:spcBef>
                <a:spcPts val="400"/>
              </a:spcBef>
              <a:spcAft>
                <a:spcPts val="400"/>
              </a:spcAft>
              <a:buNone/>
            </a:pPr>
            <a:r>
              <a:rPr lang="en-US" sz="11200" b="1" dirty="0">
                <a:effectLst/>
                <a:ea typeface="Times New Roman" panose="02020603050405020304" pitchFamily="18" charset="0"/>
              </a:rPr>
              <a:t>2008 Community room insulation; installed Energy Star windows; more efficient lighting</a:t>
            </a:r>
          </a:p>
          <a:p>
            <a:pPr marL="0" lvl="0" indent="0">
              <a:lnSpc>
                <a:spcPct val="120000"/>
              </a:lnSpc>
              <a:spcBef>
                <a:spcPts val="400"/>
              </a:spcBef>
              <a:spcAft>
                <a:spcPts val="400"/>
              </a:spcAft>
              <a:buNone/>
            </a:pPr>
            <a:r>
              <a:rPr lang="en-US" sz="11200" b="1" dirty="0">
                <a:effectLst/>
                <a:ea typeface="Times New Roman" panose="02020603050405020304" pitchFamily="18" charset="0"/>
              </a:rPr>
              <a:t>2008-2012 Tracked reduction in carbon footprint</a:t>
            </a:r>
          </a:p>
          <a:p>
            <a:pPr marL="0" lvl="0" indent="0">
              <a:lnSpc>
                <a:spcPct val="120000"/>
              </a:lnSpc>
              <a:spcBef>
                <a:spcPts val="400"/>
              </a:spcBef>
              <a:spcAft>
                <a:spcPts val="400"/>
              </a:spcAft>
              <a:buNone/>
            </a:pPr>
            <a:r>
              <a:rPr lang="en-US" sz="11200" b="1" dirty="0">
                <a:effectLst/>
                <a:ea typeface="Times New Roman" panose="02020603050405020304" pitchFamily="18" charset="0"/>
              </a:rPr>
              <a:t>2010 Community room A/C</a:t>
            </a:r>
          </a:p>
          <a:p>
            <a:pPr marL="0" lvl="0" indent="0">
              <a:lnSpc>
                <a:spcPct val="120000"/>
              </a:lnSpc>
              <a:spcBef>
                <a:spcPts val="400"/>
              </a:spcBef>
              <a:spcAft>
                <a:spcPts val="400"/>
              </a:spcAft>
              <a:buNone/>
            </a:pPr>
            <a:r>
              <a:rPr lang="en-US" sz="11200" b="1" dirty="0">
                <a:effectLst/>
                <a:ea typeface="Times New Roman" panose="02020603050405020304" pitchFamily="18" charset="0"/>
              </a:rPr>
              <a:t>2011 Energy Star </a:t>
            </a:r>
            <a:r>
              <a:rPr lang="en-US" sz="11200" b="1" dirty="0" err="1">
                <a:ea typeface="Times New Roman" panose="02020603050405020304" pitchFamily="18" charset="0"/>
              </a:rPr>
              <a:t>r</a:t>
            </a:r>
            <a:r>
              <a:rPr lang="en-US" sz="11200" b="1" dirty="0" err="1">
                <a:effectLst/>
                <a:ea typeface="Times New Roman" panose="02020603050405020304" pitchFamily="18" charset="0"/>
              </a:rPr>
              <a:t>efrig</a:t>
            </a:r>
            <a:r>
              <a:rPr lang="en-US" sz="11200" b="1" dirty="0">
                <a:effectLst/>
                <a:ea typeface="Times New Roman" panose="02020603050405020304" pitchFamily="18" charset="0"/>
              </a:rPr>
              <a:t> + freezer; updated classroom lighting; new insulated classroom roof</a:t>
            </a:r>
          </a:p>
          <a:p>
            <a:pPr marL="0" lvl="0" indent="0">
              <a:lnSpc>
                <a:spcPct val="120000"/>
              </a:lnSpc>
              <a:spcBef>
                <a:spcPts val="400"/>
              </a:spcBef>
              <a:spcAft>
                <a:spcPts val="400"/>
              </a:spcAft>
              <a:buNone/>
            </a:pPr>
            <a:r>
              <a:rPr lang="en-US" sz="11200" b="1" dirty="0">
                <a:effectLst/>
                <a:ea typeface="Times New Roman" panose="02020603050405020304" pitchFamily="18" charset="0"/>
              </a:rPr>
              <a:t>2011-2012 S</a:t>
            </a:r>
            <a:r>
              <a:rPr lang="en-US" sz="11200" b="1" dirty="0">
                <a:ea typeface="Times New Roman" panose="02020603050405020304" pitchFamily="18" charset="0"/>
              </a:rPr>
              <a:t>ubscribed to 100% wind </a:t>
            </a:r>
            <a:r>
              <a:rPr lang="en-US" sz="11200" b="1" dirty="0">
                <a:effectLst/>
                <a:ea typeface="Times New Roman" panose="02020603050405020304" pitchFamily="18" charset="0"/>
              </a:rPr>
              <a:t>renewable electricity</a:t>
            </a:r>
          </a:p>
          <a:p>
            <a:pPr marL="0" lvl="0" indent="0">
              <a:lnSpc>
                <a:spcPct val="120000"/>
              </a:lnSpc>
              <a:spcBef>
                <a:spcPts val="400"/>
              </a:spcBef>
              <a:spcAft>
                <a:spcPts val="400"/>
              </a:spcAft>
              <a:buNone/>
            </a:pPr>
            <a:r>
              <a:rPr lang="en-US" sz="11200" b="1" dirty="0">
                <a:effectLst/>
                <a:ea typeface="Times New Roman" panose="02020603050405020304" pitchFamily="18" charset="0"/>
              </a:rPr>
              <a:t>2014 Heat pump water heater</a:t>
            </a:r>
          </a:p>
          <a:p>
            <a:pPr marL="0" lvl="0" indent="0">
              <a:lnSpc>
                <a:spcPct val="120000"/>
              </a:lnSpc>
              <a:spcBef>
                <a:spcPts val="400"/>
              </a:spcBef>
              <a:spcAft>
                <a:spcPts val="400"/>
              </a:spcAft>
              <a:buNone/>
            </a:pPr>
            <a:r>
              <a:rPr lang="en-US" sz="11200" b="1" dirty="0">
                <a:effectLst/>
                <a:ea typeface="Times New Roman" panose="02020603050405020304" pitchFamily="18" charset="0"/>
              </a:rPr>
              <a:t>2016 Switched to LED in main building</a:t>
            </a:r>
          </a:p>
          <a:p>
            <a:pPr marL="0" lvl="0" indent="0">
              <a:lnSpc>
                <a:spcPct val="120000"/>
              </a:lnSpc>
              <a:spcBef>
                <a:spcPts val="400"/>
              </a:spcBef>
              <a:spcAft>
                <a:spcPts val="400"/>
              </a:spcAft>
              <a:buNone/>
            </a:pPr>
            <a:r>
              <a:rPr lang="en-US" sz="11200" b="1" dirty="0">
                <a:effectLst/>
                <a:ea typeface="Times New Roman" panose="02020603050405020304" pitchFamily="18" charset="0"/>
              </a:rPr>
              <a:t>2017 Converted Earth Room flood lights to LED</a:t>
            </a:r>
          </a:p>
          <a:p>
            <a:pPr marL="0" lvl="0" indent="0">
              <a:lnSpc>
                <a:spcPct val="120000"/>
              </a:lnSpc>
              <a:spcBef>
                <a:spcPts val="400"/>
              </a:spcBef>
              <a:spcAft>
                <a:spcPts val="400"/>
              </a:spcAft>
              <a:buNone/>
            </a:pPr>
            <a:r>
              <a:rPr lang="en-US" sz="11200" b="1" dirty="0">
                <a:solidFill>
                  <a:srgbClr val="000000"/>
                </a:solidFill>
                <a:effectLst/>
                <a:ea typeface="Times New Roman" panose="02020603050405020304" pitchFamily="18" charset="0"/>
              </a:rPr>
              <a:t>2021 HVAC heat pumps (6); tankless water heater, classroom lights to LED; </a:t>
            </a:r>
            <a:r>
              <a:rPr lang="en-US" sz="11200" b="1" dirty="0" err="1">
                <a:solidFill>
                  <a:srgbClr val="000000"/>
                </a:solidFill>
                <a:effectLst/>
                <a:ea typeface="Times New Roman" panose="02020603050405020304" pitchFamily="18" charset="0"/>
              </a:rPr>
              <a:t>reshingled</a:t>
            </a:r>
            <a:r>
              <a:rPr lang="en-US" sz="11200" b="1" dirty="0">
                <a:solidFill>
                  <a:srgbClr val="000000"/>
                </a:solidFill>
                <a:effectLst/>
                <a:ea typeface="Times New Roman" panose="02020603050405020304" pitchFamily="18" charset="0"/>
              </a:rPr>
              <a:t> roof</a:t>
            </a:r>
          </a:p>
          <a:p>
            <a:pPr marL="0" lvl="0" indent="0">
              <a:lnSpc>
                <a:spcPct val="120000"/>
              </a:lnSpc>
              <a:spcBef>
                <a:spcPts val="400"/>
              </a:spcBef>
              <a:spcAft>
                <a:spcPts val="400"/>
              </a:spcAft>
              <a:buNone/>
            </a:pPr>
            <a:r>
              <a:rPr lang="en-US" sz="11200" b="1" dirty="0">
                <a:solidFill>
                  <a:srgbClr val="303030"/>
                </a:solidFill>
                <a:effectLst/>
                <a:ea typeface="Times New Roman" panose="02020603050405020304" pitchFamily="18" charset="0"/>
              </a:rPr>
              <a:t>2022 </a:t>
            </a:r>
            <a:r>
              <a:rPr lang="en-US" sz="11200" b="1" dirty="0">
                <a:solidFill>
                  <a:srgbClr val="303030"/>
                </a:solidFill>
                <a:ea typeface="Times New Roman" panose="02020603050405020304" pitchFamily="18" charset="0"/>
              </a:rPr>
              <a:t>N</a:t>
            </a:r>
            <a:r>
              <a:rPr lang="en-US" sz="11200" b="1" dirty="0">
                <a:solidFill>
                  <a:srgbClr val="303030"/>
                </a:solidFill>
                <a:effectLst/>
                <a:ea typeface="Times New Roman" panose="02020603050405020304" pitchFamily="18" charset="0"/>
              </a:rPr>
              <a:t>ew solar system</a:t>
            </a:r>
            <a:endParaRPr lang="en-US" sz="11200" b="1"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108537685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appliance, outdoor, air conditioner&#10;&#10;Description automatically generated">
            <a:extLst>
              <a:ext uri="{FF2B5EF4-FFF2-40B4-BE49-F238E27FC236}">
                <a16:creationId xmlns:a16="http://schemas.microsoft.com/office/drawing/2014/main" id="{1EC0DEFB-2A5A-4C53-915E-C6E8396461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06" r="12186" b="2"/>
          <a:stretch/>
        </p:blipFill>
        <p:spPr>
          <a:xfrm>
            <a:off x="677334" y="1349622"/>
            <a:ext cx="8460509" cy="7371044"/>
          </a:xfrm>
          <a:prstGeom prst="rect">
            <a:avLst/>
          </a:prstGeom>
          <a:noFill/>
        </p:spPr>
      </p:pic>
      <p:sp>
        <p:nvSpPr>
          <p:cNvPr id="2" name="Title 1">
            <a:extLst>
              <a:ext uri="{FF2B5EF4-FFF2-40B4-BE49-F238E27FC236}">
                <a16:creationId xmlns:a16="http://schemas.microsoft.com/office/drawing/2014/main" id="{62CC12E0-4AA4-47C0-8610-225AFE064579}"/>
              </a:ext>
            </a:extLst>
          </p:cNvPr>
          <p:cNvSpPr>
            <a:spLocks noGrp="1"/>
          </p:cNvSpPr>
          <p:nvPr>
            <p:ph type="title"/>
          </p:nvPr>
        </p:nvSpPr>
        <p:spPr>
          <a:xfrm>
            <a:off x="677335" y="423335"/>
            <a:ext cx="14901333" cy="1171263"/>
          </a:xfrm>
        </p:spPr>
        <p:txBody>
          <a:bodyPr>
            <a:normAutofit/>
          </a:bodyPr>
          <a:lstStyle/>
          <a:p>
            <a:pPr algn="ctr"/>
            <a:r>
              <a:rPr lang="en-US" dirty="0">
                <a:solidFill>
                  <a:srgbClr val="00B050"/>
                </a:solidFill>
              </a:rPr>
              <a:t>UUCMC 2021 Heat Pumps</a:t>
            </a:r>
          </a:p>
        </p:txBody>
      </p:sp>
      <p:sp>
        <p:nvSpPr>
          <p:cNvPr id="12" name="Text Placeholder 3">
            <a:extLst>
              <a:ext uri="{FF2B5EF4-FFF2-40B4-BE49-F238E27FC236}">
                <a16:creationId xmlns:a16="http://schemas.microsoft.com/office/drawing/2014/main" id="{B5365FCB-BC59-BC57-C7AA-13B739B1C4B6}"/>
              </a:ext>
            </a:extLst>
          </p:cNvPr>
          <p:cNvSpPr>
            <a:spLocks noGrp="1"/>
          </p:cNvSpPr>
          <p:nvPr>
            <p:ph type="body" sz="half" idx="1"/>
          </p:nvPr>
        </p:nvSpPr>
        <p:spPr>
          <a:xfrm>
            <a:off x="8462538" y="1693336"/>
            <a:ext cx="7115517" cy="6818857"/>
          </a:xfrm>
        </p:spPr>
        <p:txBody>
          <a:bodyPr/>
          <a:lstStyle/>
          <a:p>
            <a:pPr marL="16933" indent="0">
              <a:buNone/>
            </a:pPr>
            <a:r>
              <a:rPr lang="en-US" dirty="0"/>
              <a:t> </a:t>
            </a:r>
          </a:p>
        </p:txBody>
      </p:sp>
      <p:pic>
        <p:nvPicPr>
          <p:cNvPr id="9" name="Picture 8" descr="A picture containing indoor, miller&#10;&#10;Description automatically generated">
            <a:extLst>
              <a:ext uri="{FF2B5EF4-FFF2-40B4-BE49-F238E27FC236}">
                <a16:creationId xmlns:a16="http://schemas.microsoft.com/office/drawing/2014/main" id="{046B2575-E3E3-4088-9429-0459757B6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885" y="1349623"/>
            <a:ext cx="6600427" cy="7371043"/>
          </a:xfrm>
          <a:prstGeom prst="rect">
            <a:avLst/>
          </a:prstGeom>
        </p:spPr>
      </p:pic>
    </p:spTree>
    <p:extLst>
      <p:ext uri="{BB962C8B-B14F-4D97-AF65-F5344CB8AC3E}">
        <p14:creationId xmlns:p14="http://schemas.microsoft.com/office/powerpoint/2010/main" val="25602073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building, house&#10;&#10;Description automatically generated">
            <a:extLst>
              <a:ext uri="{FF2B5EF4-FFF2-40B4-BE49-F238E27FC236}">
                <a16:creationId xmlns:a16="http://schemas.microsoft.com/office/drawing/2014/main" id="{C6DAFD5C-B442-4B89-A799-D6A14C4DCFB8}"/>
              </a:ext>
            </a:extLst>
          </p:cNvPr>
          <p:cNvPicPr>
            <a:picLocks noChangeAspect="1"/>
          </p:cNvPicPr>
          <p:nvPr/>
        </p:nvPicPr>
        <p:blipFill rotWithShape="1">
          <a:blip r:embed="rId2">
            <a:extLst>
              <a:ext uri="{28A0092B-C50C-407E-A947-70E740481C1C}">
                <a14:useLocalDpi xmlns:a14="http://schemas.microsoft.com/office/drawing/2010/main" val="0"/>
              </a:ext>
            </a:extLst>
          </a:blip>
          <a:srcRect t="14758" b="10242"/>
          <a:stretch/>
        </p:blipFill>
        <p:spPr>
          <a:xfrm>
            <a:off x="28" y="-73878"/>
            <a:ext cx="16255973" cy="9143987"/>
          </a:xfrm>
          <a:prstGeom prst="rect">
            <a:avLst/>
          </a:prstGeom>
          <a:noFill/>
        </p:spPr>
      </p:pic>
      <p:sp>
        <p:nvSpPr>
          <p:cNvPr id="10" name="Text Placeholder 2">
            <a:extLst>
              <a:ext uri="{FF2B5EF4-FFF2-40B4-BE49-F238E27FC236}">
                <a16:creationId xmlns:a16="http://schemas.microsoft.com/office/drawing/2014/main" id="{F9568F26-83E0-1965-2139-9287227199A3}"/>
              </a:ext>
            </a:extLst>
          </p:cNvPr>
          <p:cNvSpPr>
            <a:spLocks noGrp="1"/>
          </p:cNvSpPr>
          <p:nvPr>
            <p:ph type="body" idx="1"/>
          </p:nvPr>
        </p:nvSpPr>
        <p:spPr>
          <a:xfrm>
            <a:off x="677333" y="1608670"/>
            <a:ext cx="14562667" cy="6465369"/>
          </a:xfrm>
        </p:spPr>
        <p:txBody>
          <a:bodyPr/>
          <a:lstStyle/>
          <a:p>
            <a:pPr marL="16933" indent="0">
              <a:buNone/>
            </a:pPr>
            <a:r>
              <a:rPr lang="en-US" dirty="0"/>
              <a:t> </a:t>
            </a:r>
          </a:p>
        </p:txBody>
      </p:sp>
      <p:sp>
        <p:nvSpPr>
          <p:cNvPr id="2" name="Title 1">
            <a:extLst>
              <a:ext uri="{FF2B5EF4-FFF2-40B4-BE49-F238E27FC236}">
                <a16:creationId xmlns:a16="http://schemas.microsoft.com/office/drawing/2014/main" id="{C39377B4-F775-45AD-992A-46212301C869}"/>
              </a:ext>
            </a:extLst>
          </p:cNvPr>
          <p:cNvSpPr>
            <a:spLocks noGrp="1"/>
          </p:cNvSpPr>
          <p:nvPr>
            <p:ph type="title"/>
          </p:nvPr>
        </p:nvSpPr>
        <p:spPr>
          <a:xfrm>
            <a:off x="2118677" y="434212"/>
            <a:ext cx="10543440" cy="924000"/>
          </a:xfrm>
        </p:spPr>
        <p:txBody>
          <a:bodyPr>
            <a:normAutofit/>
          </a:bodyPr>
          <a:lstStyle/>
          <a:p>
            <a:r>
              <a:rPr lang="en-US" sz="6000" dirty="0"/>
              <a:t>UUCMC 2022 Rooftop Solar</a:t>
            </a:r>
          </a:p>
        </p:txBody>
      </p:sp>
      <p:sp>
        <p:nvSpPr>
          <p:cNvPr id="3" name="TextBox 2">
            <a:extLst>
              <a:ext uri="{FF2B5EF4-FFF2-40B4-BE49-F238E27FC236}">
                <a16:creationId xmlns:a16="http://schemas.microsoft.com/office/drawing/2014/main" id="{77BBFB51-A36E-4E65-A6F7-FE7A7C44011C}"/>
              </a:ext>
            </a:extLst>
          </p:cNvPr>
          <p:cNvSpPr txBox="1"/>
          <p:nvPr/>
        </p:nvSpPr>
        <p:spPr>
          <a:xfrm>
            <a:off x="5982347" y="7691745"/>
            <a:ext cx="1027362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479"/>
            <a:r>
              <a:rPr lang="en-US" sz="6000" cap="all" dirty="0">
                <a:latin typeface="Helvetica"/>
                <a:cs typeface="Helvetica"/>
                <a:sym typeface="Helvetica"/>
              </a:rPr>
              <a:t>4 x </a:t>
            </a:r>
            <a:r>
              <a:rPr lang="en-US" sz="6000" dirty="0">
                <a:latin typeface="Helvetica"/>
                <a:cs typeface="Helvetica"/>
                <a:sym typeface="Helvetica"/>
              </a:rPr>
              <a:t>Capacity of Old System</a:t>
            </a:r>
            <a:endParaRPr lang="en-US" sz="6000" cap="all" dirty="0">
              <a:latin typeface="Helvetica"/>
              <a:cs typeface="Helvetica"/>
              <a:sym typeface="Helvetica"/>
            </a:endParaRPr>
          </a:p>
        </p:txBody>
      </p:sp>
    </p:spTree>
    <p:extLst>
      <p:ext uri="{BB962C8B-B14F-4D97-AF65-F5344CB8AC3E}">
        <p14:creationId xmlns:p14="http://schemas.microsoft.com/office/powerpoint/2010/main" val="251160612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2C9B-9D75-40C6-8A7A-785B5F5E7997}"/>
              </a:ext>
            </a:extLst>
          </p:cNvPr>
          <p:cNvSpPr>
            <a:spLocks noGrp="1"/>
          </p:cNvSpPr>
          <p:nvPr>
            <p:ph type="title"/>
          </p:nvPr>
        </p:nvSpPr>
        <p:spPr>
          <a:xfrm>
            <a:off x="740430" y="592911"/>
            <a:ext cx="14901333" cy="1171263"/>
          </a:xfrm>
        </p:spPr>
        <p:txBody>
          <a:bodyPr>
            <a:normAutofit fontScale="90000"/>
          </a:bodyPr>
          <a:lstStyle/>
          <a:p>
            <a:pPr algn="ctr">
              <a:lnSpc>
                <a:spcPct val="90000"/>
              </a:lnSpc>
            </a:pPr>
            <a:r>
              <a:rPr lang="en-US" sz="4267" dirty="0">
                <a:solidFill>
                  <a:schemeClr val="accent2"/>
                </a:solidFill>
              </a:rPr>
              <a:t>Together We Can Save Our World from Climate Catastrophe</a:t>
            </a:r>
            <a:br>
              <a:rPr lang="en-US" sz="4267" dirty="0">
                <a:solidFill>
                  <a:schemeClr val="accent2"/>
                </a:solidFill>
              </a:rPr>
            </a:br>
            <a:r>
              <a:rPr lang="en-US" sz="4267" dirty="0">
                <a:solidFill>
                  <a:schemeClr val="accent2"/>
                </a:solidFill>
              </a:rPr>
              <a:t>Through Greenhouse Gas Emissions Drawdown Actions</a:t>
            </a:r>
          </a:p>
        </p:txBody>
      </p:sp>
      <p:sp>
        <p:nvSpPr>
          <p:cNvPr id="9" name="Text Placeholder 3">
            <a:extLst>
              <a:ext uri="{FF2B5EF4-FFF2-40B4-BE49-F238E27FC236}">
                <a16:creationId xmlns:a16="http://schemas.microsoft.com/office/drawing/2014/main" id="{5C575C9B-3406-A06F-57A5-0A6037D47C63}"/>
              </a:ext>
            </a:extLst>
          </p:cNvPr>
          <p:cNvSpPr>
            <a:spLocks noGrp="1"/>
          </p:cNvSpPr>
          <p:nvPr>
            <p:ph type="body" sz="half" idx="1"/>
          </p:nvPr>
        </p:nvSpPr>
        <p:spPr>
          <a:xfrm>
            <a:off x="8462538" y="1693336"/>
            <a:ext cx="7115517" cy="6818857"/>
          </a:xfrm>
        </p:spPr>
        <p:txBody>
          <a:bodyPr/>
          <a:lstStyle/>
          <a:p>
            <a:pPr marL="16933" indent="0">
              <a:buNone/>
            </a:pPr>
            <a:r>
              <a:rPr lang="en-US" dirty="0"/>
              <a:t> </a:t>
            </a:r>
          </a:p>
        </p:txBody>
      </p:sp>
      <p:graphicFrame>
        <p:nvGraphicFramePr>
          <p:cNvPr id="4" name="Table 3">
            <a:extLst>
              <a:ext uri="{FF2B5EF4-FFF2-40B4-BE49-F238E27FC236}">
                <a16:creationId xmlns:a16="http://schemas.microsoft.com/office/drawing/2014/main" id="{91F76FCB-BDD7-4F39-A4DE-696520988A45}"/>
              </a:ext>
            </a:extLst>
          </p:cNvPr>
          <p:cNvGraphicFramePr>
            <a:graphicFrameLocks noGrp="1"/>
          </p:cNvGraphicFramePr>
          <p:nvPr>
            <p:extLst>
              <p:ext uri="{D42A27DB-BD31-4B8C-83A1-F6EECF244321}">
                <p14:modId xmlns:p14="http://schemas.microsoft.com/office/powerpoint/2010/main" val="729428292"/>
              </p:ext>
            </p:extLst>
          </p:nvPr>
        </p:nvGraphicFramePr>
        <p:xfrm>
          <a:off x="804139" y="1835012"/>
          <a:ext cx="14773916" cy="6535501"/>
        </p:xfrm>
        <a:graphic>
          <a:graphicData uri="http://schemas.openxmlformats.org/drawingml/2006/table">
            <a:tbl>
              <a:tblPr firstRow="1" firstCol="1" bandRow="1"/>
              <a:tblGrid>
                <a:gridCol w="2187479">
                  <a:extLst>
                    <a:ext uri="{9D8B030D-6E8A-4147-A177-3AD203B41FA5}">
                      <a16:colId xmlns:a16="http://schemas.microsoft.com/office/drawing/2014/main" val="4108859915"/>
                    </a:ext>
                  </a:extLst>
                </a:gridCol>
                <a:gridCol w="2074076">
                  <a:extLst>
                    <a:ext uri="{9D8B030D-6E8A-4147-A177-3AD203B41FA5}">
                      <a16:colId xmlns:a16="http://schemas.microsoft.com/office/drawing/2014/main" val="4013236547"/>
                    </a:ext>
                  </a:extLst>
                </a:gridCol>
                <a:gridCol w="2957172">
                  <a:extLst>
                    <a:ext uri="{9D8B030D-6E8A-4147-A177-3AD203B41FA5}">
                      <a16:colId xmlns:a16="http://schemas.microsoft.com/office/drawing/2014/main" val="3105230599"/>
                    </a:ext>
                  </a:extLst>
                </a:gridCol>
                <a:gridCol w="2467369">
                  <a:extLst>
                    <a:ext uri="{9D8B030D-6E8A-4147-A177-3AD203B41FA5}">
                      <a16:colId xmlns:a16="http://schemas.microsoft.com/office/drawing/2014/main" val="3023769530"/>
                    </a:ext>
                  </a:extLst>
                </a:gridCol>
                <a:gridCol w="2601135">
                  <a:extLst>
                    <a:ext uri="{9D8B030D-6E8A-4147-A177-3AD203B41FA5}">
                      <a16:colId xmlns:a16="http://schemas.microsoft.com/office/drawing/2014/main" val="3683667253"/>
                    </a:ext>
                  </a:extLst>
                </a:gridCol>
                <a:gridCol w="2486685">
                  <a:extLst>
                    <a:ext uri="{9D8B030D-6E8A-4147-A177-3AD203B41FA5}">
                      <a16:colId xmlns:a16="http://schemas.microsoft.com/office/drawing/2014/main" val="3215281621"/>
                    </a:ext>
                  </a:extLst>
                </a:gridCol>
              </a:tblGrid>
              <a:tr h="628256">
                <a:tc>
                  <a:txBody>
                    <a:bodyPr/>
                    <a:lstStyle/>
                    <a:p>
                      <a:pPr marL="0" marR="0" algn="ctr" fontAlgn="ctr">
                        <a:lnSpc>
                          <a:spcPct val="107000"/>
                        </a:lnSpc>
                        <a:spcBef>
                          <a:spcPts val="0"/>
                        </a:spcBef>
                        <a:spcAft>
                          <a:spcPts val="0"/>
                        </a:spcAft>
                      </a:pPr>
                      <a:r>
                        <a:rPr lang="en-US" sz="19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Clean Electricity</a:t>
                      </a:r>
                      <a:endParaRPr lang="en-US" sz="2700" b="0" i="0" u="none" strike="noStrike">
                        <a:solidFill>
                          <a:srgbClr val="000000"/>
                        </a:solidFill>
                        <a:effectLst/>
                        <a:latin typeface="Arial" panose="020B0604020202020204" pitchFamily="34" charset="0"/>
                      </a:endParaRPr>
                    </a:p>
                  </a:txBody>
                  <a:tcPr marL="52120" marR="52120" marT="72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fontAlgn="ctr">
                        <a:lnSpc>
                          <a:spcPct val="107000"/>
                        </a:lnSpc>
                        <a:spcBef>
                          <a:spcPts val="0"/>
                        </a:spcBef>
                        <a:spcAft>
                          <a:spcPts val="0"/>
                        </a:spcAft>
                      </a:pPr>
                      <a:r>
                        <a:rPr lang="en-US" sz="19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Transportation</a:t>
                      </a:r>
                      <a:endParaRPr lang="en-US" sz="2700" b="0" i="0" u="none" strike="noStrike">
                        <a:effectLst/>
                        <a:latin typeface="Arial" panose="020B0604020202020204" pitchFamily="34" charset="0"/>
                      </a:endParaRPr>
                    </a:p>
                  </a:txBody>
                  <a:tcPr marL="52120" marR="52120" marT="72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fontAlgn="ctr">
                        <a:lnSpc>
                          <a:spcPct val="107000"/>
                        </a:lnSpc>
                        <a:spcBef>
                          <a:spcPts val="0"/>
                        </a:spcBef>
                        <a:spcAft>
                          <a:spcPts val="0"/>
                        </a:spcAft>
                      </a:pPr>
                      <a:r>
                        <a:rPr lang="en-US" sz="1900" b="1"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Buildings</a:t>
                      </a:r>
                      <a:endParaRPr lang="en-US" sz="2700" b="0" i="0" u="none" strike="noStrike" dirty="0">
                        <a:effectLst/>
                        <a:latin typeface="Arial" panose="020B0604020202020204" pitchFamily="34" charset="0"/>
                      </a:endParaRPr>
                    </a:p>
                  </a:txBody>
                  <a:tcPr marL="52120" marR="52120" marT="72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fontAlgn="ctr">
                        <a:lnSpc>
                          <a:spcPct val="107000"/>
                        </a:lnSpc>
                        <a:spcBef>
                          <a:spcPts val="0"/>
                        </a:spcBef>
                        <a:spcAft>
                          <a:spcPts val="0"/>
                        </a:spcAft>
                      </a:pPr>
                      <a:r>
                        <a:rPr lang="en-US" sz="19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Food &amp; Land Use</a:t>
                      </a:r>
                      <a:endParaRPr lang="en-US" sz="2700" b="0" i="0" u="none" strike="noStrike">
                        <a:effectLst/>
                        <a:latin typeface="Arial" panose="020B0604020202020204" pitchFamily="34" charset="0"/>
                      </a:endParaRPr>
                    </a:p>
                  </a:txBody>
                  <a:tcPr marL="52120" marR="52120" marT="72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fontAlgn="ctr">
                        <a:lnSpc>
                          <a:spcPct val="107000"/>
                        </a:lnSpc>
                        <a:spcBef>
                          <a:spcPts val="0"/>
                        </a:spcBef>
                        <a:spcAft>
                          <a:spcPts val="0"/>
                        </a:spcAft>
                      </a:pPr>
                      <a:r>
                        <a:rPr lang="en-US" sz="19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Health, Education, &amp; Gender</a:t>
                      </a:r>
                      <a:endParaRPr lang="en-US" sz="2700" b="0" i="0" u="none" strike="noStrike">
                        <a:effectLst/>
                        <a:latin typeface="Arial" panose="020B0604020202020204" pitchFamily="34" charset="0"/>
                      </a:endParaRPr>
                    </a:p>
                  </a:txBody>
                  <a:tcPr marL="52120" marR="52120" marT="72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fontAlgn="ctr">
                        <a:lnSpc>
                          <a:spcPct val="107000"/>
                        </a:lnSpc>
                        <a:spcBef>
                          <a:spcPts val="0"/>
                        </a:spcBef>
                        <a:spcAft>
                          <a:spcPts val="0"/>
                        </a:spcAft>
                      </a:pPr>
                      <a:r>
                        <a:rPr lang="en-US" sz="1900" b="1"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Environmental Activism across Sectors</a:t>
                      </a:r>
                      <a:endParaRPr lang="en-US" sz="2700" b="0" i="0" u="none" strike="noStrike" dirty="0">
                        <a:effectLst/>
                        <a:latin typeface="Arial" panose="020B0604020202020204" pitchFamily="34" charset="0"/>
                      </a:endParaRPr>
                    </a:p>
                  </a:txBody>
                  <a:tcPr marL="52120" marR="52120" marT="72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827270412"/>
                  </a:ext>
                </a:extLst>
              </a:tr>
              <a:tr h="855324">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Install rooftop solar or subscribe to community solar</a:t>
                      </a:r>
                      <a:endParaRPr lang="en-US" sz="2700" b="1" i="0" u="none" strike="noStrike" dirty="0">
                        <a:solidFill>
                          <a:schemeClr val="bg2">
                            <a:lumMod val="50000"/>
                          </a:schemeClr>
                        </a:solidFill>
                        <a:effectLst/>
                        <a:highlight>
                          <a:srgbClr val="FFFF00"/>
                        </a:highligh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Make new car an EV or hybrid</a:t>
                      </a:r>
                      <a:endParaRPr lang="en-US" sz="2700" b="1" i="0" u="none" strike="noStrike">
                        <a:solidFill>
                          <a:schemeClr val="bg2">
                            <a:lumMod val="50000"/>
                          </a:schemeClr>
                        </a:solidFill>
                        <a:effectLst/>
                        <a:highlight>
                          <a:srgbClr val="FFFF00"/>
                        </a:highligh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Replace gas/oil furnace or electric resistance heat OR AC with heat pump</a:t>
                      </a:r>
                      <a:endParaRPr lang="en-US" sz="2700" b="1" i="0" u="none" strike="noStrike" dirty="0">
                        <a:solidFill>
                          <a:schemeClr val="bg2">
                            <a:lumMod val="50000"/>
                          </a:schemeClr>
                        </a:solidFill>
                        <a:effectLst/>
                        <a:highlight>
                          <a:srgbClr val="FFFF00"/>
                        </a:highligh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Cut down on meat or adopt vegan or plant-rich diet</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Donate to school or fund girls’ education in a place where girls’ educ is repressed</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Volunteer for environmental org; focus on climate</a:t>
                      </a:r>
                      <a:endParaRPr lang="en-US" sz="2700" b="1" i="0" u="none" strike="noStrike" dirty="0">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7779118"/>
                  </a:ext>
                </a:extLst>
              </a:tr>
              <a:tr h="838984">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Switch to 100% clean electricity service provider</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Use public transit</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Choose LED bulbs to replace incandescent</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Grow a vegetable garden or buy from a local farm market</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Give a microloan for a women-owned business</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Direct career path toward clean energy or sustainability</a:t>
                      </a:r>
                      <a:endParaRPr lang="en-US" sz="2700" b="1" i="0" u="none" strike="noStrike" dirty="0">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0292362"/>
                  </a:ext>
                </a:extLst>
              </a:tr>
              <a:tr h="838984">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Consider geothermal as heat source for heat pump</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Cut air travel or buy carbon offset</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Get home energy assessment, take efficiency measures –  insulate, seal air leaks</a:t>
                      </a:r>
                      <a:endParaRPr lang="en-US" sz="2700" b="1" i="0" u="none" strike="noStrike" dirty="0">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Compost food waste, leaves and grass clippings</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Support women-owned businesses</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Donate $s to environmental orgs focused on climate</a:t>
                      </a:r>
                      <a:endParaRPr lang="en-US" sz="2700" b="1" i="0" u="none" strike="noStrike" dirty="0">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4257493"/>
                  </a:ext>
                </a:extLst>
              </a:tr>
              <a:tr h="857001">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Invest in clean energy: community solar, wind, etc.</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Conduct virtual meetings</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Replace fossil fuel appliances with electric – water or pool heater, dryer, stove</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Replace grass in lawn with native species; reduce mowing; plant trees</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Donate to support family planning</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Run for office as environmental candidate</a:t>
                      </a:r>
                      <a:endParaRPr lang="en-US" sz="2700" b="1" i="0" u="none" strike="noStrike" dirty="0">
                        <a:solidFill>
                          <a:schemeClr val="bg2">
                            <a:lumMod val="50000"/>
                          </a:schemeClr>
                        </a:solidFill>
                        <a:effectLst/>
                        <a:highlight>
                          <a:srgbClr val="00FF00"/>
                        </a:highligh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4105020"/>
                  </a:ext>
                </a:extLst>
              </a:tr>
              <a:tr h="838984">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Switch to solar heat for hot water or pool</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Walk, bike or join a carpool when possible</a:t>
                      </a:r>
                      <a:endParaRPr lang="en-US" sz="2700" b="1" i="0" u="none" strike="noStrike" dirty="0">
                        <a:solidFill>
                          <a:schemeClr val="bg2">
                            <a:lumMod val="50000"/>
                          </a:schemeClr>
                        </a:solidFill>
                        <a:effectLst/>
                        <a:highlight>
                          <a:srgbClr val="FFFF00"/>
                        </a:highligh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Install smart thermostat; more moderate temps</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Replace fossil fuel lawn equipment with electric or battery</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Help elect women, BIPOC &amp; climate friendly candidates</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Consume less; waste less, esp. plastics</a:t>
                      </a:r>
                      <a:endParaRPr lang="en-US" sz="2700" b="1" i="0" u="none" strike="noStrike" dirty="0">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8590253"/>
                  </a:ext>
                </a:extLst>
              </a:tr>
              <a:tr h="1096577">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Advocate gov’t FOR clean energy projects, against new fossil fuel projects</a:t>
                      </a:r>
                      <a:endParaRPr lang="en-US" sz="2700" b="1" i="0" u="none" strike="noStrike">
                        <a:solidFill>
                          <a:schemeClr val="bg2">
                            <a:lumMod val="50000"/>
                          </a:schemeClr>
                        </a:solidFill>
                        <a:effectLst/>
                        <a:highlight>
                          <a:srgbClr val="00FF00"/>
                        </a:highligh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Advocate for greener vehicles, high speed rail, network of charging stations</a:t>
                      </a:r>
                      <a:endParaRPr lang="en-US" sz="2700" b="1" i="0" u="none" strike="noStrike">
                        <a:solidFill>
                          <a:schemeClr val="bg2">
                            <a:lumMod val="50000"/>
                          </a:schemeClr>
                        </a:solidFill>
                        <a:effectLst/>
                        <a:highlight>
                          <a:srgbClr val="00FF00"/>
                        </a:highligh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Advocate for building codes – zero carbon buildings, rooftop solar, EV chargers, no gas hookups</a:t>
                      </a:r>
                      <a:endParaRPr lang="en-US" sz="2700" b="1" i="0" u="none" strike="noStrike">
                        <a:solidFill>
                          <a:schemeClr val="bg2">
                            <a:lumMod val="50000"/>
                          </a:schemeClr>
                        </a:solidFill>
                        <a:effectLst/>
                        <a:highlight>
                          <a:srgbClr val="00FF00"/>
                        </a:highligh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Advocate for Indigenous land rights, regenerative farming, against factory farms</a:t>
                      </a:r>
                      <a:endParaRPr lang="en-US" sz="2700" b="1" i="0" u="none" strike="noStrike">
                        <a:solidFill>
                          <a:schemeClr val="bg2">
                            <a:lumMod val="50000"/>
                          </a:schemeClr>
                        </a:solidFill>
                        <a:effectLst/>
                        <a:highlight>
                          <a:srgbClr val="00FF00"/>
                        </a:highligh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Advocate for equity in healthcare, education, &amp; jobs for women or BIPOC</a:t>
                      </a:r>
                      <a:endParaRPr lang="en-US" sz="2700" b="1" i="0" u="none" strike="noStrike" dirty="0">
                        <a:solidFill>
                          <a:schemeClr val="bg2">
                            <a:lumMod val="50000"/>
                          </a:schemeClr>
                        </a:solidFill>
                        <a:effectLst/>
                        <a:highlight>
                          <a:srgbClr val="00FF00"/>
                        </a:highligh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Advocate for climate friendly actions in your town – municipal operations, services</a:t>
                      </a:r>
                      <a:endParaRPr lang="en-US" sz="2700" b="1" i="0" u="none" strike="noStrike" dirty="0">
                        <a:solidFill>
                          <a:schemeClr val="bg2">
                            <a:lumMod val="50000"/>
                          </a:schemeClr>
                        </a:solidFill>
                        <a:effectLst/>
                        <a:highlight>
                          <a:srgbClr val="00FF00"/>
                        </a:highligh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5429621"/>
                  </a:ext>
                </a:extLst>
              </a:tr>
              <a:tr h="581391">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Custom action: electricity</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Custom action: transportation</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Custom action: buildings</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Custom action: food &amp; land use</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Custom action: health, educ, gender</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Custom action</a:t>
                      </a:r>
                      <a:endParaRPr lang="en-US" sz="2700" b="1" i="0" u="none" strike="noStrike" dirty="0">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1079335"/>
                  </a:ext>
                </a:extLst>
              </a:tr>
            </a:tbl>
          </a:graphicData>
        </a:graphic>
      </p:graphicFrame>
    </p:spTree>
    <p:extLst>
      <p:ext uri="{BB962C8B-B14F-4D97-AF65-F5344CB8AC3E}">
        <p14:creationId xmlns:p14="http://schemas.microsoft.com/office/powerpoint/2010/main" val="279524649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F52739-8CEE-4C22-9477-C1886A60901C}"/>
              </a:ext>
            </a:extLst>
          </p:cNvPr>
          <p:cNvPicPr>
            <a:picLocks noChangeAspect="1"/>
          </p:cNvPicPr>
          <p:nvPr/>
        </p:nvPicPr>
        <p:blipFill>
          <a:blip r:embed="rId3"/>
          <a:stretch>
            <a:fillRect/>
          </a:stretch>
        </p:blipFill>
        <p:spPr>
          <a:xfrm>
            <a:off x="-2344944" y="1075766"/>
            <a:ext cx="18600944" cy="9213093"/>
          </a:xfrm>
          <a:prstGeom prst="rect">
            <a:avLst/>
          </a:prstGeom>
        </p:spPr>
      </p:pic>
      <p:sp>
        <p:nvSpPr>
          <p:cNvPr id="3" name="TextBox 2">
            <a:extLst>
              <a:ext uri="{FF2B5EF4-FFF2-40B4-BE49-F238E27FC236}">
                <a16:creationId xmlns:a16="http://schemas.microsoft.com/office/drawing/2014/main" id="{4222DDC6-0747-455A-8C33-520CA6324A60}"/>
              </a:ext>
            </a:extLst>
          </p:cNvPr>
          <p:cNvSpPr txBox="1"/>
          <p:nvPr/>
        </p:nvSpPr>
        <p:spPr>
          <a:xfrm>
            <a:off x="663388" y="357352"/>
            <a:ext cx="14830598" cy="502766"/>
          </a:xfrm>
          <a:prstGeom prst="rect">
            <a:avLst/>
          </a:prstGeom>
          <a:noFill/>
        </p:spPr>
        <p:txBody>
          <a:bodyPr wrap="none" rtlCol="0">
            <a:spAutoFit/>
          </a:bodyPr>
          <a:lstStyle/>
          <a:p>
            <a:pPr defTabSz="1219170" hangingPunct="1">
              <a:defRPr/>
            </a:pPr>
            <a:r>
              <a:rPr lang="en-US" sz="2667" kern="1200" dirty="0">
                <a:solidFill>
                  <a:prstClr val="black"/>
                </a:solidFill>
                <a:latin typeface="Arial" panose="020B0604020202020204" pitchFamily="34" charset="0"/>
                <a:cs typeface="Arial" panose="020B0604020202020204" pitchFamily="34" charset="0"/>
              </a:rPr>
              <a:t>NJDEP GWRA Report 80 x 50  </a:t>
            </a:r>
            <a:r>
              <a:rPr lang="en-US" sz="2400" b="0" kern="1200" dirty="0">
                <a:solidFill>
                  <a:prstClr val="black"/>
                </a:solidFill>
                <a:latin typeface="Calibri" panose="020F0502020204030204"/>
                <a:hlinkClick r:id="rId4"/>
              </a:rPr>
              <a:t>https://www.nj.gov/dep/climatechange/docs/nj-gwra-80x50-report-2020.pdf</a:t>
            </a:r>
            <a:r>
              <a:rPr lang="en-US" sz="2400" b="0" kern="1200" dirty="0">
                <a:solidFill>
                  <a:prstClr val="black"/>
                </a:solidFill>
                <a:latin typeface="Calibri" panose="020F0502020204030204"/>
              </a:rPr>
              <a:t> </a:t>
            </a:r>
          </a:p>
        </p:txBody>
      </p:sp>
    </p:spTree>
    <p:extLst>
      <p:ext uri="{BB962C8B-B14F-4D97-AF65-F5344CB8AC3E}">
        <p14:creationId xmlns:p14="http://schemas.microsoft.com/office/powerpoint/2010/main" val="2544274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a:solidFill>
                  <a:srgbClr val="00B050"/>
                </a:solidFill>
              </a:rPr>
              <a:t>OTHER DRAWDOWN ACTIONS WE CAN TAKE NOW</a:t>
            </a:r>
          </a:p>
        </p:txBody>
      </p:sp>
      <p:sp>
        <p:nvSpPr>
          <p:cNvPr id="3" name="Text Placeholder 2"/>
          <p:cNvSpPr>
            <a:spLocks noGrp="1"/>
          </p:cNvSpPr>
          <p:nvPr>
            <p:ph type="body" idx="1"/>
          </p:nvPr>
        </p:nvSpPr>
        <p:spPr>
          <a:xfrm>
            <a:off x="677333" y="1347333"/>
            <a:ext cx="15244837" cy="7228116"/>
          </a:xfrm>
        </p:spPr>
        <p:txBody>
          <a:bodyPr>
            <a:normAutofit fontScale="92500" lnSpcReduction="20000"/>
          </a:bodyPr>
          <a:lstStyle/>
          <a:p>
            <a:r>
              <a:rPr lang="en-US" sz="4000" b="1" dirty="0"/>
              <a:t>Eat less (or no) meat.</a:t>
            </a:r>
          </a:p>
          <a:p>
            <a:r>
              <a:rPr lang="en-US" sz="4000" b="1" dirty="0"/>
              <a:t>Buy local produce. Look for regenerative (soil) farming and no pesticides.</a:t>
            </a:r>
          </a:p>
          <a:p>
            <a:r>
              <a:rPr lang="en-US" sz="4000" b="1" dirty="0"/>
              <a:t>Cut food waste. Compost.</a:t>
            </a:r>
          </a:p>
          <a:p>
            <a:r>
              <a:rPr lang="en-US" sz="4000" b="1" dirty="0"/>
              <a:t>Replace lawn with native plants. Stop mowing. Compost leaves. Plant trees. </a:t>
            </a:r>
          </a:p>
          <a:p>
            <a:r>
              <a:rPr lang="en-US" sz="4000" b="1" dirty="0"/>
              <a:t>Use less energy. Turn back thermostat. Hang clothes to dry; use cold water wash. Cook on electric cooktop, microwave, toaster oven.</a:t>
            </a:r>
          </a:p>
          <a:p>
            <a:r>
              <a:rPr lang="en-US" sz="4000" b="1" dirty="0"/>
              <a:t>Use less plastic. Buy less stuff.</a:t>
            </a:r>
          </a:p>
          <a:p>
            <a:r>
              <a:rPr lang="en-US" sz="4000" b="1" dirty="0"/>
              <a:t>Use public transportation. Travel less.</a:t>
            </a:r>
          </a:p>
          <a:p>
            <a:r>
              <a:rPr lang="en-US" sz="4000" b="1" dirty="0"/>
              <a:t>Conserve water, both indoors and on property – avoid runoff.</a:t>
            </a:r>
          </a:p>
        </p:txBody>
      </p:sp>
    </p:spTree>
    <p:extLst>
      <p:ext uri="{BB962C8B-B14F-4D97-AF65-F5344CB8AC3E}">
        <p14:creationId xmlns:p14="http://schemas.microsoft.com/office/powerpoint/2010/main" val="46274865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5AA5E932-B5F9-F9DD-B1CC-AB0BCDB5C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910" y="0"/>
            <a:ext cx="13672179" cy="9144000"/>
          </a:xfrm>
          <a:prstGeom prst="rect">
            <a:avLst/>
          </a:prstGeom>
        </p:spPr>
      </p:pic>
    </p:spTree>
    <p:extLst>
      <p:ext uri="{BB962C8B-B14F-4D97-AF65-F5344CB8AC3E}">
        <p14:creationId xmlns:p14="http://schemas.microsoft.com/office/powerpoint/2010/main" val="322398253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4249A4-CB2E-D387-FA82-987912E45BCB}"/>
              </a:ext>
            </a:extLst>
          </p:cNvPr>
          <p:cNvPicPr>
            <a:picLocks noChangeAspect="1"/>
          </p:cNvPicPr>
          <p:nvPr/>
        </p:nvPicPr>
        <p:blipFill>
          <a:blip r:embed="rId3"/>
          <a:stretch>
            <a:fillRect/>
          </a:stretch>
        </p:blipFill>
        <p:spPr>
          <a:xfrm>
            <a:off x="94723" y="-91408"/>
            <a:ext cx="16705227" cy="9235408"/>
          </a:xfrm>
          <a:prstGeom prst="rect">
            <a:avLst/>
          </a:prstGeom>
        </p:spPr>
      </p:pic>
    </p:spTree>
    <p:extLst>
      <p:ext uri="{BB962C8B-B14F-4D97-AF65-F5344CB8AC3E}">
        <p14:creationId xmlns:p14="http://schemas.microsoft.com/office/powerpoint/2010/main" val="861372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Blue Marble.jpg" descr="Blue Marble.jpg"/>
          <p:cNvPicPr>
            <a:picLocks noChangeAspect="1"/>
          </p:cNvPicPr>
          <p:nvPr/>
        </p:nvPicPr>
        <p:blipFill>
          <a:blip r:embed="rId4"/>
          <a:stretch>
            <a:fillRect/>
          </a:stretch>
        </p:blipFill>
        <p:spPr>
          <a:xfrm>
            <a:off x="3408333" y="221238"/>
            <a:ext cx="8660515" cy="8389549"/>
          </a:xfrm>
          <a:prstGeom prst="rect">
            <a:avLst/>
          </a:prstGeom>
          <a:ln w="12700">
            <a:miter lim="400000"/>
          </a:ln>
        </p:spPr>
      </p:pic>
      <p:sp>
        <p:nvSpPr>
          <p:cNvPr id="221" name="Source: NASA"/>
          <p:cNvSpPr/>
          <p:nvPr>
            <p:custDataLst>
              <p:tags r:id="rId1"/>
            </p:custDataLst>
          </p:nvPr>
        </p:nvSpPr>
        <p:spPr>
          <a:xfrm>
            <a:off x="914401" y="8686801"/>
            <a:ext cx="1101264" cy="235962"/>
          </a:xfrm>
          <a:prstGeom prst="rect">
            <a:avLst/>
          </a:prstGeom>
          <a:solidFill>
            <a:scrgbClr r="0" g="0" b="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none" lIns="25400" tIns="25400" rIns="25400" bIns="25400" anchor="b" anchorCtr="0">
            <a:spAutoFit/>
          </a:bodyPr>
          <a:lstStyle>
            <a:lvl1pPr>
              <a:defRPr sz="1200"/>
            </a:lvl1pPr>
          </a:lstStyle>
          <a:p>
            <a:pPr defTabSz="457189">
              <a:defRPr/>
            </a:pPr>
            <a:r>
              <a:rPr dirty="0">
                <a:solidFill>
                  <a:srgbClr val="FFFFFF">
                    <a:alpha val="50000"/>
                  </a:srgbClr>
                </a:solidFill>
                <a:latin typeface="Arial" panose="020B0604020202020204" pitchFamily="34" charset="0"/>
                <a:cs typeface="Arial"/>
              </a:rPr>
              <a:t>Source: NASA</a:t>
            </a:r>
          </a:p>
        </p:txBody>
      </p:sp>
      <p:sp>
        <p:nvSpPr>
          <p:cNvPr id="2" name="TextBox 1">
            <a:extLst>
              <a:ext uri="{FF2B5EF4-FFF2-40B4-BE49-F238E27FC236}">
                <a16:creationId xmlns:a16="http://schemas.microsoft.com/office/drawing/2014/main" id="{72936AB9-F882-4331-8484-2E39F08A749F}"/>
              </a:ext>
            </a:extLst>
          </p:cNvPr>
          <p:cNvSpPr txBox="1"/>
          <p:nvPr/>
        </p:nvSpPr>
        <p:spPr>
          <a:xfrm>
            <a:off x="3244302" y="8211458"/>
            <a:ext cx="9767397" cy="711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t">
            <a:spAutoFit/>
          </a:bodyPr>
          <a:lstStyle/>
          <a:p>
            <a:pPr algn="ctr" defTabSz="609585">
              <a:defRPr/>
            </a:pPr>
            <a:r>
              <a:rPr lang="en-US" sz="3733" kern="1200" dirty="0">
                <a:latin typeface="Arial"/>
                <a:cs typeface="Arial"/>
              </a:rPr>
              <a:t>TOGETHER WE CAN SAVE OUR WORLD</a:t>
            </a:r>
          </a:p>
        </p:txBody>
      </p:sp>
    </p:spTree>
    <p:extLst>
      <p:ext uri="{BB962C8B-B14F-4D97-AF65-F5344CB8AC3E}">
        <p14:creationId xmlns:p14="http://schemas.microsoft.com/office/powerpoint/2010/main" val="1305448433"/>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934D-D130-A589-7E37-D0297ADA5185}"/>
              </a:ext>
            </a:extLst>
          </p:cNvPr>
          <p:cNvSpPr>
            <a:spLocks noGrp="1"/>
          </p:cNvSpPr>
          <p:nvPr>
            <p:ph type="title"/>
          </p:nvPr>
        </p:nvSpPr>
        <p:spPr>
          <a:xfrm>
            <a:off x="677332" y="684668"/>
            <a:ext cx="15077018" cy="1086982"/>
          </a:xfrm>
        </p:spPr>
        <p:txBody>
          <a:bodyPr>
            <a:normAutofit/>
          </a:bodyPr>
          <a:lstStyle/>
          <a:p>
            <a:pPr algn="ctr"/>
            <a:r>
              <a:rPr lang="en-US" sz="6600" dirty="0"/>
              <a:t>Q&amp;A</a:t>
            </a:r>
          </a:p>
        </p:txBody>
      </p:sp>
      <p:sp>
        <p:nvSpPr>
          <p:cNvPr id="3" name="Content Placeholder 2">
            <a:extLst>
              <a:ext uri="{FF2B5EF4-FFF2-40B4-BE49-F238E27FC236}">
                <a16:creationId xmlns:a16="http://schemas.microsoft.com/office/drawing/2014/main" id="{13B4927C-D027-E5F3-E4F2-89DEE205D8B8}"/>
              </a:ext>
            </a:extLst>
          </p:cNvPr>
          <p:cNvSpPr>
            <a:spLocks noGrp="1"/>
          </p:cNvSpPr>
          <p:nvPr>
            <p:ph idx="1"/>
          </p:nvPr>
        </p:nvSpPr>
        <p:spPr/>
        <p:txBody>
          <a:bodyPr/>
          <a:lstStyle/>
          <a:p>
            <a:pPr marL="16933" indent="0">
              <a:buNone/>
            </a:pPr>
            <a:endParaRPr lang="en-US" dirty="0"/>
          </a:p>
          <a:p>
            <a:pPr marL="16933" indent="0">
              <a:buNone/>
            </a:pPr>
            <a:endParaRPr lang="en-US" dirty="0"/>
          </a:p>
          <a:p>
            <a:pPr marL="16933" indent="0" algn="ctr">
              <a:buNone/>
            </a:pPr>
            <a:r>
              <a:rPr lang="en-US" dirty="0"/>
              <a:t>QUESTIONS for Pat, Steve, and Bob</a:t>
            </a:r>
          </a:p>
        </p:txBody>
      </p:sp>
    </p:spTree>
    <p:extLst>
      <p:ext uri="{BB962C8B-B14F-4D97-AF65-F5344CB8AC3E}">
        <p14:creationId xmlns:p14="http://schemas.microsoft.com/office/powerpoint/2010/main" val="4225118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44803-3623-41B5-81FC-9EF1888278BD}"/>
              </a:ext>
            </a:extLst>
          </p:cNvPr>
          <p:cNvSpPr>
            <a:spLocks noGrp="1"/>
          </p:cNvSpPr>
          <p:nvPr>
            <p:ph type="title"/>
          </p:nvPr>
        </p:nvSpPr>
        <p:spPr>
          <a:xfrm>
            <a:off x="829042" y="-150825"/>
            <a:ext cx="15056000" cy="924000"/>
          </a:xfrm>
        </p:spPr>
        <p:txBody>
          <a:bodyPr>
            <a:normAutofit fontScale="90000"/>
          </a:bodyPr>
          <a:lstStyle/>
          <a:p>
            <a:br>
              <a:rPr lang="en-US" dirty="0"/>
            </a:br>
            <a:r>
              <a:rPr lang="en-US" dirty="0"/>
              <a:t>PREVIEW of DECEMBER 15, 2022 WEBINAR</a:t>
            </a:r>
          </a:p>
        </p:txBody>
      </p:sp>
      <p:sp>
        <p:nvSpPr>
          <p:cNvPr id="3" name="Content Placeholder 2">
            <a:extLst>
              <a:ext uri="{FF2B5EF4-FFF2-40B4-BE49-F238E27FC236}">
                <a16:creationId xmlns:a16="http://schemas.microsoft.com/office/drawing/2014/main" id="{202482B1-E50D-BA0A-3DBE-E0BEA21E1ED8}"/>
              </a:ext>
            </a:extLst>
          </p:cNvPr>
          <p:cNvSpPr>
            <a:spLocks noGrp="1"/>
          </p:cNvSpPr>
          <p:nvPr>
            <p:ph idx="1"/>
          </p:nvPr>
        </p:nvSpPr>
        <p:spPr>
          <a:xfrm>
            <a:off x="677333" y="2062716"/>
            <a:ext cx="15207709" cy="5890437"/>
          </a:xfrm>
        </p:spPr>
        <p:txBody>
          <a:bodyPr>
            <a:normAutofit fontScale="92500" lnSpcReduction="20000"/>
          </a:bodyPr>
          <a:lstStyle/>
          <a:p>
            <a:r>
              <a:rPr lang="en-US" sz="3200" b="1" dirty="0"/>
              <a:t>MATT KAVANAGH: 4 years to net zero energy; Positive Cash Flow after 6 years</a:t>
            </a:r>
          </a:p>
          <a:p>
            <a:r>
              <a:rPr lang="en-US" sz="3200" b="1" dirty="0"/>
              <a:t>6% Annual ROI   After 25 years: $135K positive cash flow; 154% ROI</a:t>
            </a:r>
          </a:p>
          <a:p>
            <a:br>
              <a:rPr lang="en-US" sz="3200" b="1" dirty="0"/>
            </a:br>
            <a:r>
              <a:rPr lang="en-US" sz="3200" b="1" dirty="0"/>
              <a:t>ALAN SPECTOR (and 15 families):  reached NET ZERO (including EVs)</a:t>
            </a:r>
            <a:br>
              <a:rPr lang="en-US" sz="3200" b="1" dirty="0"/>
            </a:br>
            <a:endParaRPr lang="en-US" sz="3200" b="1" dirty="0"/>
          </a:p>
          <a:p>
            <a:r>
              <a:rPr lang="en-US" sz="3200" b="1" dirty="0"/>
              <a:t>DAVID GREEN (and many others): reached NET ZERO, and 15%/year ROI</a:t>
            </a:r>
            <a:br>
              <a:rPr lang="en-US" sz="3200" b="1" dirty="0"/>
            </a:br>
            <a:r>
              <a:rPr lang="en-US" sz="3200" b="1" dirty="0"/>
              <a:t>  (this is better long term return than any other investment)</a:t>
            </a:r>
          </a:p>
          <a:p>
            <a:endParaRPr lang="en-US" sz="3200" b="1" dirty="0"/>
          </a:p>
          <a:p>
            <a:r>
              <a:rPr lang="en-US" sz="3200" b="1" dirty="0"/>
              <a:t>TAKE ADVANTAGE OF THE IRA, and DO EVEN BETTER!</a:t>
            </a:r>
          </a:p>
          <a:p>
            <a:endParaRPr lang="en-US" sz="3200" b="1" dirty="0"/>
          </a:p>
          <a:p>
            <a:r>
              <a:rPr lang="en-US" sz="3200" b="1" dirty="0"/>
              <a:t>Thank you for joining us tonight!</a:t>
            </a:r>
          </a:p>
        </p:txBody>
      </p:sp>
    </p:spTree>
    <p:extLst>
      <p:ext uri="{BB962C8B-B14F-4D97-AF65-F5344CB8AC3E}">
        <p14:creationId xmlns:p14="http://schemas.microsoft.com/office/powerpoint/2010/main" val="3292083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EA81-3577-4FA5-A13E-03D1F25EAAE3}"/>
              </a:ext>
            </a:extLst>
          </p:cNvPr>
          <p:cNvSpPr>
            <a:spLocks noGrp="1"/>
          </p:cNvSpPr>
          <p:nvPr>
            <p:ph type="title"/>
          </p:nvPr>
        </p:nvSpPr>
        <p:spPr>
          <a:xfrm>
            <a:off x="677335" y="723010"/>
            <a:ext cx="15056000" cy="1629183"/>
          </a:xfrm>
        </p:spPr>
        <p:txBody>
          <a:bodyPr>
            <a:normAutofit/>
          </a:bodyPr>
          <a:lstStyle/>
          <a:p>
            <a:pPr algn="ctr"/>
            <a:r>
              <a:rPr lang="en-US" dirty="0">
                <a:solidFill>
                  <a:srgbClr val="00B050"/>
                </a:solidFill>
              </a:rPr>
              <a:t>Top 3 Greenhouse Gas (GHG) Emissions Sources in NJ: 87% of All Emissions</a:t>
            </a:r>
          </a:p>
        </p:txBody>
      </p:sp>
      <p:sp>
        <p:nvSpPr>
          <p:cNvPr id="3" name="Text Placeholder 2">
            <a:extLst>
              <a:ext uri="{FF2B5EF4-FFF2-40B4-BE49-F238E27FC236}">
                <a16:creationId xmlns:a16="http://schemas.microsoft.com/office/drawing/2014/main" id="{2F6653E1-677F-4D60-B9C6-31A61D13112A}"/>
              </a:ext>
            </a:extLst>
          </p:cNvPr>
          <p:cNvSpPr>
            <a:spLocks noGrp="1"/>
          </p:cNvSpPr>
          <p:nvPr>
            <p:ph type="body" idx="1"/>
          </p:nvPr>
        </p:nvSpPr>
        <p:spPr>
          <a:xfrm>
            <a:off x="477942" y="2996911"/>
            <a:ext cx="15255393" cy="3794897"/>
          </a:xfrm>
        </p:spPr>
        <p:txBody>
          <a:bodyPr>
            <a:normAutofit/>
          </a:bodyPr>
          <a:lstStyle/>
          <a:p>
            <a:pPr lvl="1">
              <a:buSzPct val="100000"/>
              <a:buFont typeface="Arial" panose="020B0604020202020204" pitchFamily="34" charset="0"/>
              <a:buChar char="•"/>
            </a:pPr>
            <a:r>
              <a:rPr lang="en-US" sz="5333" b="1" dirty="0"/>
              <a:t>Electricity generation </a:t>
            </a:r>
            <a:r>
              <a:rPr lang="en-US" sz="5333" b="1" dirty="0">
                <a:solidFill>
                  <a:srgbClr val="00B050"/>
                </a:solidFill>
              </a:rPr>
              <a:t>(19%)</a:t>
            </a:r>
          </a:p>
          <a:p>
            <a:pPr lvl="1">
              <a:buSzPct val="100000"/>
              <a:buFont typeface="Arial" panose="020B0604020202020204" pitchFamily="34" charset="0"/>
              <a:buChar char="•"/>
            </a:pPr>
            <a:r>
              <a:rPr lang="en-US" sz="5333" b="1" dirty="0"/>
              <a:t>Transportation </a:t>
            </a:r>
            <a:r>
              <a:rPr lang="en-US" sz="5333" b="1" dirty="0">
                <a:solidFill>
                  <a:srgbClr val="00B050"/>
                </a:solidFill>
              </a:rPr>
              <a:t>(42%)</a:t>
            </a:r>
          </a:p>
          <a:p>
            <a:pPr lvl="1">
              <a:buSzPct val="100000"/>
              <a:buFont typeface="Arial" panose="020B0604020202020204" pitchFamily="34" charset="0"/>
              <a:buChar char="•"/>
            </a:pPr>
            <a:r>
              <a:rPr lang="en-US" sz="5333" b="1" dirty="0"/>
              <a:t>Residential and commercial buildings </a:t>
            </a:r>
            <a:r>
              <a:rPr lang="en-US" sz="5333" b="1" dirty="0">
                <a:solidFill>
                  <a:srgbClr val="00B050"/>
                </a:solidFill>
              </a:rPr>
              <a:t>(26%)</a:t>
            </a:r>
          </a:p>
          <a:p>
            <a:pPr lvl="1">
              <a:buSzPct val="100000"/>
              <a:buFont typeface="Arial" panose="020B0604020202020204" pitchFamily="34" charset="0"/>
              <a:buChar char="•"/>
            </a:pPr>
            <a:endParaRPr lang="en-US" sz="5333" b="1" dirty="0"/>
          </a:p>
          <a:p>
            <a:pPr marL="16933" indent="0">
              <a:buNone/>
            </a:pPr>
            <a:endParaRPr lang="en-US" b="1" dirty="0"/>
          </a:p>
        </p:txBody>
      </p:sp>
      <p:sp>
        <p:nvSpPr>
          <p:cNvPr id="4" name="TextBox 3">
            <a:extLst>
              <a:ext uri="{FF2B5EF4-FFF2-40B4-BE49-F238E27FC236}">
                <a16:creationId xmlns:a16="http://schemas.microsoft.com/office/drawing/2014/main" id="{B1AD4C33-85B3-42CC-8A27-618384EF09CF}"/>
              </a:ext>
            </a:extLst>
          </p:cNvPr>
          <p:cNvSpPr txBox="1"/>
          <p:nvPr/>
        </p:nvSpPr>
        <p:spPr>
          <a:xfrm>
            <a:off x="1354667" y="6641397"/>
            <a:ext cx="13546667" cy="11216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1100639"/>
            <a:r>
              <a:rPr lang="en-US" sz="6400" kern="1200" cap="all" dirty="0" err="1">
                <a:solidFill>
                  <a:srgbClr val="00B050"/>
                </a:solidFill>
                <a:latin typeface="Helvetica"/>
                <a:cs typeface="Helvetica"/>
                <a:sym typeface="Helvetica"/>
              </a:rPr>
              <a:t>RedUCE</a:t>
            </a:r>
            <a:r>
              <a:rPr lang="en-US" sz="6400" kern="1200" cap="all" dirty="0">
                <a:solidFill>
                  <a:srgbClr val="00B050"/>
                </a:solidFill>
                <a:latin typeface="Helvetica"/>
                <a:cs typeface="Helvetica"/>
                <a:sym typeface="Helvetica"/>
              </a:rPr>
              <a:t> All 3</a:t>
            </a:r>
          </a:p>
        </p:txBody>
      </p:sp>
    </p:spTree>
    <p:extLst>
      <p:ext uri="{BB962C8B-B14F-4D97-AF65-F5344CB8AC3E}">
        <p14:creationId xmlns:p14="http://schemas.microsoft.com/office/powerpoint/2010/main" val="313594302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677333" y="393942"/>
            <a:ext cx="15056000" cy="45719"/>
          </a:xfrm>
        </p:spPr>
        <p:txBody>
          <a:bodyPr>
            <a:normAutofit fontScale="90000"/>
          </a:bodyPr>
          <a:lstStyle/>
          <a:p>
            <a:pPr algn="ctr"/>
            <a:r>
              <a:rPr lang="en-US" dirty="0">
                <a:solidFill>
                  <a:srgbClr val="00B050"/>
                </a:solidFill>
              </a:rPr>
              <a:t> </a:t>
            </a:r>
            <a:br>
              <a:rPr lang="en-US" dirty="0">
                <a:solidFill>
                  <a:srgbClr val="00B050"/>
                </a:solidFill>
              </a:rPr>
            </a:br>
            <a:endParaRPr lang="en-US" dirty="0">
              <a:solidFill>
                <a:srgbClr val="00B050"/>
              </a:solidFill>
            </a:endParaRPr>
          </a:p>
        </p:txBody>
      </p:sp>
      <p:sp>
        <p:nvSpPr>
          <p:cNvPr id="3" name="Text Placeholder 2"/>
          <p:cNvSpPr>
            <a:spLocks noGrp="1"/>
          </p:cNvSpPr>
          <p:nvPr>
            <p:ph type="body" idx="1"/>
          </p:nvPr>
        </p:nvSpPr>
        <p:spPr>
          <a:xfrm>
            <a:off x="396421" y="966410"/>
            <a:ext cx="15463157" cy="6702575"/>
          </a:xfrm>
        </p:spPr>
        <p:txBody>
          <a:bodyPr>
            <a:normAutofit fontScale="92500" lnSpcReduction="10000"/>
          </a:bodyPr>
          <a:lstStyle/>
          <a:p>
            <a:pPr marL="16934" indent="0" algn="ctr">
              <a:buNone/>
            </a:pPr>
            <a:r>
              <a:rPr lang="en-US" sz="6400" b="1" dirty="0">
                <a:solidFill>
                  <a:srgbClr val="00B050"/>
                </a:solidFill>
              </a:rPr>
              <a:t>Switch To Clean Electricity</a:t>
            </a:r>
          </a:p>
          <a:p>
            <a:pPr>
              <a:buFont typeface="Wingdings" panose="05000000000000000000" pitchFamily="2" charset="2"/>
              <a:buChar char="§"/>
            </a:pPr>
            <a:r>
              <a:rPr lang="en-US" sz="6400" b="1" dirty="0"/>
              <a:t>Install rooftop solar</a:t>
            </a:r>
          </a:p>
          <a:p>
            <a:pPr>
              <a:buFont typeface="Wingdings" panose="05000000000000000000" pitchFamily="2" charset="2"/>
              <a:buChar char="§"/>
            </a:pPr>
            <a:r>
              <a:rPr lang="en-US" sz="6400" b="1" dirty="0">
                <a:ea typeface="Calibri" panose="020F0502020204030204" pitchFamily="34" charset="0"/>
                <a:cs typeface="Times New Roman" panose="02020603050405020304" pitchFamily="18" charset="0"/>
              </a:rPr>
              <a:t>Switch to a 100% clean supplier             </a:t>
            </a:r>
          </a:p>
          <a:p>
            <a:pPr marL="16934" indent="0">
              <a:spcBef>
                <a:spcPts val="0"/>
              </a:spcBef>
              <a:buNone/>
            </a:pPr>
            <a:r>
              <a:rPr lang="en-US" sz="6400" b="1" dirty="0">
                <a:ea typeface="Calibri" panose="020F0502020204030204" pitchFamily="34" charset="0"/>
                <a:cs typeface="Times New Roman" panose="02020603050405020304" pitchFamily="18" charset="0"/>
              </a:rPr>
              <a:t>    		</a:t>
            </a:r>
            <a:r>
              <a:rPr lang="en-US" sz="4700" b="1" dirty="0">
                <a:solidFill>
                  <a:schemeClr val="accent1">
                    <a:lumMod val="75000"/>
                  </a:schemeClr>
                </a:solidFill>
                <a:ea typeface="Calibri" panose="020F0502020204030204" pitchFamily="34" charset="0"/>
                <a:cs typeface="Times New Roman" panose="02020603050405020304" pitchFamily="18" charset="0"/>
              </a:rPr>
              <a:t>http://electric.smiller.org</a:t>
            </a:r>
            <a:endParaRPr lang="en-US" sz="7100" b="1" dirty="0">
              <a:ea typeface="Calibri" panose="020F0502020204030204" pitchFamily="34" charset="0"/>
              <a:cs typeface="Times New Roman" panose="02020603050405020304" pitchFamily="18" charset="0"/>
            </a:endParaRPr>
          </a:p>
          <a:p>
            <a:pPr>
              <a:buFont typeface="Wingdings" panose="05000000000000000000" pitchFamily="2" charset="2"/>
              <a:buChar char="§"/>
            </a:pPr>
            <a:r>
              <a:rPr lang="en-US" sz="6400" b="1" dirty="0"/>
              <a:t>Invest in or subscribe to community solar</a:t>
            </a:r>
          </a:p>
          <a:p>
            <a:pPr>
              <a:buFont typeface="Wingdings" panose="05000000000000000000" pitchFamily="2" charset="2"/>
              <a:buChar char="§"/>
            </a:pPr>
            <a:r>
              <a:rPr lang="en-US" sz="6400" b="1" dirty="0">
                <a:ea typeface="Calibri" panose="020F0502020204030204" pitchFamily="34" charset="0"/>
                <a:cs typeface="Times New Roman" panose="02020603050405020304" pitchFamily="18" charset="0"/>
              </a:rPr>
              <a:t>Ask your town to supply renewable community choice electrical aggregation</a:t>
            </a:r>
          </a:p>
        </p:txBody>
      </p:sp>
    </p:spTree>
    <p:extLst>
      <p:ext uri="{BB962C8B-B14F-4D97-AF65-F5344CB8AC3E}">
        <p14:creationId xmlns:p14="http://schemas.microsoft.com/office/powerpoint/2010/main" val="401981150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plant, tree&#10;&#10;Description automatically generated">
            <a:extLst>
              <a:ext uri="{FF2B5EF4-FFF2-40B4-BE49-F238E27FC236}">
                <a16:creationId xmlns:a16="http://schemas.microsoft.com/office/drawing/2014/main" id="{3ACB25ED-6F14-41E5-ACE0-0685641D3DB4}"/>
              </a:ext>
            </a:extLst>
          </p:cNvPr>
          <p:cNvPicPr>
            <a:picLocks noChangeAspect="1"/>
          </p:cNvPicPr>
          <p:nvPr/>
        </p:nvPicPr>
        <p:blipFill rotWithShape="1">
          <a:blip r:embed="rId3">
            <a:extLst>
              <a:ext uri="{28A0092B-C50C-407E-A947-70E740481C1C}">
                <a14:useLocalDpi xmlns:a14="http://schemas.microsoft.com/office/drawing/2010/main" val="0"/>
              </a:ext>
            </a:extLst>
          </a:blip>
          <a:srcRect t="8714" b="8261"/>
          <a:stretch/>
        </p:blipFill>
        <p:spPr>
          <a:xfrm>
            <a:off x="27" y="13"/>
            <a:ext cx="16255973" cy="9143987"/>
          </a:xfrm>
          <a:prstGeom prst="rect">
            <a:avLst/>
          </a:prstGeom>
          <a:noFill/>
        </p:spPr>
      </p:pic>
      <p:sp>
        <p:nvSpPr>
          <p:cNvPr id="11" name="TextBox 10">
            <a:extLst>
              <a:ext uri="{FF2B5EF4-FFF2-40B4-BE49-F238E27FC236}">
                <a16:creationId xmlns:a16="http://schemas.microsoft.com/office/drawing/2014/main" id="{1E1FF21C-1FC8-434F-91BE-FC9B7F68F797}"/>
              </a:ext>
            </a:extLst>
          </p:cNvPr>
          <p:cNvSpPr txBox="1"/>
          <p:nvPr/>
        </p:nvSpPr>
        <p:spPr>
          <a:xfrm>
            <a:off x="677333" y="1608669"/>
            <a:ext cx="14562667" cy="6465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none"/>
        </p:style>
        <p:txBody>
          <a:bodyPr rot="0" spcFirstLastPara="1" vertOverflow="overflow" horzOverflow="overflow" vert="horz" lIns="0" tIns="0" rIns="0" bIns="0" numCol="1" spcCol="38100" rtlCol="0">
            <a:normAutofit/>
          </a:bodyPr>
          <a:lstStyle/>
          <a:p>
            <a:pPr defTabSz="550348">
              <a:spcBef>
                <a:spcPts val="2000"/>
              </a:spcBef>
            </a:pPr>
            <a:r>
              <a:rPr lang="en-US" sz="3335" dirty="0">
                <a:latin typeface="Helvetica"/>
                <a:cs typeface="Helvetica"/>
                <a:sym typeface="Helvetica"/>
              </a:rPr>
              <a:t>Tree Cover At High Noon </a:t>
            </a:r>
          </a:p>
          <a:p>
            <a:pPr defTabSz="550348">
              <a:spcBef>
                <a:spcPts val="800"/>
              </a:spcBef>
            </a:pPr>
            <a:r>
              <a:rPr lang="en-US" sz="3335" dirty="0">
                <a:latin typeface="Helvetica"/>
                <a:cs typeface="Helvetica"/>
                <a:sym typeface="Helvetica"/>
              </a:rPr>
              <a:t>50 Foot Trees</a:t>
            </a:r>
          </a:p>
        </p:txBody>
      </p:sp>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677333" y="423333"/>
            <a:ext cx="14562667" cy="924000"/>
          </a:xfrm>
        </p:spPr>
        <p:txBody>
          <a:bodyPr lIns="0" tIns="0" rIns="0" bIns="0">
            <a:normAutofit/>
          </a:bodyPr>
          <a:lstStyle/>
          <a:p>
            <a:r>
              <a:rPr lang="en-US" sz="5867" dirty="0"/>
              <a:t>Carbon Sequestration but No Solar</a:t>
            </a:r>
          </a:p>
        </p:txBody>
      </p:sp>
    </p:spTree>
    <p:extLst>
      <p:ext uri="{BB962C8B-B14F-4D97-AF65-F5344CB8AC3E}">
        <p14:creationId xmlns:p14="http://schemas.microsoft.com/office/powerpoint/2010/main" val="244773759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 in a garage&#10;&#10;Description automatically generated with medium confidence">
            <a:extLst>
              <a:ext uri="{FF2B5EF4-FFF2-40B4-BE49-F238E27FC236}">
                <a16:creationId xmlns:a16="http://schemas.microsoft.com/office/drawing/2014/main" id="{F7CEDB1E-DEC5-4DB7-9FCB-28F1986C5A9B}"/>
              </a:ext>
            </a:extLst>
          </p:cNvPr>
          <p:cNvPicPr>
            <a:picLocks noChangeAspect="1"/>
          </p:cNvPicPr>
          <p:nvPr/>
        </p:nvPicPr>
        <p:blipFill rotWithShape="1">
          <a:blip r:embed="rId3">
            <a:extLst>
              <a:ext uri="{28A0092B-C50C-407E-A947-70E740481C1C}">
                <a14:useLocalDpi xmlns:a14="http://schemas.microsoft.com/office/drawing/2010/main" val="0"/>
              </a:ext>
            </a:extLst>
          </a:blip>
          <a:srcRect t="2646" b="22354"/>
          <a:stretch/>
        </p:blipFill>
        <p:spPr>
          <a:xfrm>
            <a:off x="27" y="13"/>
            <a:ext cx="16255973" cy="9143987"/>
          </a:xfrm>
          <a:prstGeom prst="rect">
            <a:avLst/>
          </a:prstGeom>
          <a:noFill/>
        </p:spPr>
      </p:pic>
      <p:sp>
        <p:nvSpPr>
          <p:cNvPr id="3" name="Text Placeholder 2"/>
          <p:cNvSpPr>
            <a:spLocks noGrp="1"/>
          </p:cNvSpPr>
          <p:nvPr>
            <p:ph type="body" idx="1"/>
          </p:nvPr>
        </p:nvSpPr>
        <p:spPr>
          <a:xfrm>
            <a:off x="677333" y="1608669"/>
            <a:ext cx="14562667" cy="6465369"/>
          </a:xfrm>
        </p:spPr>
        <p:txBody>
          <a:bodyPr>
            <a:normAutofit/>
          </a:bodyPr>
          <a:lstStyle/>
          <a:p>
            <a:pPr marL="16934" indent="0">
              <a:buNone/>
            </a:pPr>
            <a:r>
              <a:rPr lang="en-US" dirty="0"/>
              <a:t> </a:t>
            </a:r>
          </a:p>
        </p:txBody>
      </p:sp>
      <p:sp>
        <p:nvSpPr>
          <p:cNvPr id="2" name="Title 1"/>
          <p:cNvSpPr>
            <a:spLocks noGrp="1"/>
          </p:cNvSpPr>
          <p:nvPr>
            <p:ph type="title"/>
          </p:nvPr>
        </p:nvSpPr>
        <p:spPr>
          <a:xfrm>
            <a:off x="677333" y="423333"/>
            <a:ext cx="14562667" cy="924000"/>
          </a:xfrm>
        </p:spPr>
        <p:txBody>
          <a:bodyPr>
            <a:normAutofit/>
          </a:bodyPr>
          <a:lstStyle/>
          <a:p>
            <a:pPr algn="ctr"/>
            <a:r>
              <a:rPr lang="en-US" dirty="0"/>
              <a:t>OUR EV – PRIUS PRIME PLUG-IN</a:t>
            </a:r>
          </a:p>
        </p:txBody>
      </p:sp>
    </p:spTree>
    <p:extLst>
      <p:ext uri="{BB962C8B-B14F-4D97-AF65-F5344CB8AC3E}">
        <p14:creationId xmlns:p14="http://schemas.microsoft.com/office/powerpoint/2010/main" val="79780528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dirty="0">
                <a:solidFill>
                  <a:srgbClr val="00B050"/>
                </a:solidFill>
              </a:rPr>
              <a:t>Energy Efficiency – Use Less Energy</a:t>
            </a:r>
          </a:p>
        </p:txBody>
      </p:sp>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pic>
        <p:nvPicPr>
          <p:cNvPr id="6" name="Picture 5" descr="A picture containing indoor, wall&#10;&#10;Description automatically generated">
            <a:extLst>
              <a:ext uri="{FF2B5EF4-FFF2-40B4-BE49-F238E27FC236}">
                <a16:creationId xmlns:a16="http://schemas.microsoft.com/office/drawing/2014/main" id="{50AF3D1C-E5A8-4776-A255-2AA2F6BA4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86685" y="3048148"/>
            <a:ext cx="6580492" cy="3701527"/>
          </a:xfrm>
          <a:prstGeom prst="rect">
            <a:avLst/>
          </a:prstGeom>
        </p:spPr>
      </p:pic>
      <p:pic>
        <p:nvPicPr>
          <p:cNvPr id="8" name="Picture 7" descr="A picture containing wooden, table, chair, indoor&#10;&#10;Description automatically generated">
            <a:extLst>
              <a:ext uri="{FF2B5EF4-FFF2-40B4-BE49-F238E27FC236}">
                <a16:creationId xmlns:a16="http://schemas.microsoft.com/office/drawing/2014/main" id="{BB00211B-6B7F-464A-9F7A-DB43F0FA9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4550" y="1608665"/>
            <a:ext cx="11698653" cy="6580492"/>
          </a:xfrm>
          <a:prstGeom prst="rect">
            <a:avLst/>
          </a:prstGeom>
        </p:spPr>
      </p:pic>
    </p:spTree>
    <p:extLst>
      <p:ext uri="{BB962C8B-B14F-4D97-AF65-F5344CB8AC3E}">
        <p14:creationId xmlns:p14="http://schemas.microsoft.com/office/powerpoint/2010/main" val="328179396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3333"/>
            <a:ext cx="16256000" cy="924000"/>
          </a:xfrm>
        </p:spPr>
        <p:txBody>
          <a:bodyPr>
            <a:noAutofit/>
          </a:bodyPr>
          <a:lstStyle/>
          <a:p>
            <a:pPr algn="ctr"/>
            <a:r>
              <a:rPr lang="en-US" sz="5400" dirty="0">
                <a:solidFill>
                  <a:srgbClr val="00B050"/>
                </a:solidFill>
              </a:rPr>
              <a:t>Space Heating &amp; Cooling w. Electric Heat Pump</a:t>
            </a:r>
          </a:p>
        </p:txBody>
      </p:sp>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pic>
        <p:nvPicPr>
          <p:cNvPr id="5" name="Picture 4" descr="Diagram&#10;&#10;Description automatically generated">
            <a:extLst>
              <a:ext uri="{FF2B5EF4-FFF2-40B4-BE49-F238E27FC236}">
                <a16:creationId xmlns:a16="http://schemas.microsoft.com/office/drawing/2014/main" id="{2A1F521E-A1BB-42D7-8EAD-FF4A5F4A5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055" y="1347333"/>
            <a:ext cx="12865889" cy="7373334"/>
          </a:xfrm>
          <a:prstGeom prst="rect">
            <a:avLst/>
          </a:prstGeom>
        </p:spPr>
      </p:pic>
    </p:spTree>
    <p:extLst>
      <p:ext uri="{BB962C8B-B14F-4D97-AF65-F5344CB8AC3E}">
        <p14:creationId xmlns:p14="http://schemas.microsoft.com/office/powerpoint/2010/main" val="13880145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423334"/>
            <a:ext cx="15056000" cy="746607"/>
          </a:xfrm>
        </p:spPr>
        <p:txBody>
          <a:bodyPr>
            <a:noAutofit/>
          </a:bodyPr>
          <a:lstStyle/>
          <a:p>
            <a:pPr algn="ctr"/>
            <a:r>
              <a:rPr lang="en-US" sz="4267" dirty="0">
                <a:solidFill>
                  <a:srgbClr val="00B050"/>
                </a:solidFill>
              </a:rPr>
              <a:t>Which one is the heat pump? Gas furnace backup on right</a:t>
            </a:r>
          </a:p>
        </p:txBody>
      </p:sp>
      <p:sp>
        <p:nvSpPr>
          <p:cNvPr id="3" name="Text Placeholder 2"/>
          <p:cNvSpPr>
            <a:spLocks noGrp="1"/>
          </p:cNvSpPr>
          <p:nvPr>
            <p:ph type="body" idx="1"/>
          </p:nvPr>
        </p:nvSpPr>
        <p:spPr>
          <a:xfrm>
            <a:off x="677335" y="1608667"/>
            <a:ext cx="14901333" cy="7152157"/>
          </a:xfrm>
        </p:spPr>
        <p:txBody>
          <a:bodyPr/>
          <a:lstStyle/>
          <a:p>
            <a:pPr marL="16934" indent="0">
              <a:buNone/>
            </a:pPr>
            <a:r>
              <a:rPr lang="en-US" dirty="0"/>
              <a:t> </a:t>
            </a:r>
          </a:p>
        </p:txBody>
      </p:sp>
      <p:pic>
        <p:nvPicPr>
          <p:cNvPr id="5" name="Picture 4" descr="A picture containing ground, dirty, kitchen appliance, trash&#10;&#10;Description automatically generated">
            <a:extLst>
              <a:ext uri="{FF2B5EF4-FFF2-40B4-BE49-F238E27FC236}">
                <a16:creationId xmlns:a16="http://schemas.microsoft.com/office/drawing/2014/main" id="{A7B8C029-D998-487F-985D-DAE64DF652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332" y="1259357"/>
            <a:ext cx="9310256" cy="7501468"/>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08502637-5CCC-4B6E-AAB7-C405B8310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250604" y="2119494"/>
            <a:ext cx="7501467" cy="5781193"/>
          </a:xfrm>
          <a:prstGeom prst="rect">
            <a:avLst/>
          </a:prstGeom>
        </p:spPr>
      </p:pic>
    </p:spTree>
    <p:extLst>
      <p:ext uri="{BB962C8B-B14F-4D97-AF65-F5344CB8AC3E}">
        <p14:creationId xmlns:p14="http://schemas.microsoft.com/office/powerpoint/2010/main" val="3629683565"/>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RNRSTYLE" val=""/>
  <p:tag name="STICKYSTYLE" val="Black (1-line)"/>
</p:tagLst>
</file>

<file path=ppt/tags/tag2.xml><?xml version="1.0" encoding="utf-8"?>
<p:tagLst xmlns:a="http://schemas.openxmlformats.org/drawingml/2006/main" xmlns:r="http://schemas.openxmlformats.org/officeDocument/2006/relationships" xmlns:p="http://schemas.openxmlformats.org/presentationml/2006/main">
  <p:tag name="RNRSTYLE" val=""/>
  <p:tag name="STICKYSTYLE" val="Black (1-line)"/>
</p:tagLst>
</file>

<file path=ppt/theme/theme1.xml><?xml version="1.0" encoding="utf-8"?>
<a:theme xmlns:a="http://schemas.openxmlformats.org/drawingml/2006/main" name="4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12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38329</TotalTime>
  <Words>1808</Words>
  <Application>Microsoft Office PowerPoint</Application>
  <PresentationFormat>Custom</PresentationFormat>
  <Paragraphs>198</Paragraphs>
  <Slides>25</Slides>
  <Notes>17</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25</vt:i4>
      </vt:variant>
    </vt:vector>
  </HeadingPairs>
  <TitlesOfParts>
    <vt:vector size="37" baseType="lpstr">
      <vt:lpstr>Arial</vt:lpstr>
      <vt:lpstr>Calibri</vt:lpstr>
      <vt:lpstr>Calibri Light</vt:lpstr>
      <vt:lpstr>Gill Sans</vt:lpstr>
      <vt:lpstr>Helvetica</vt:lpstr>
      <vt:lpstr>Helvetica Light</vt:lpstr>
      <vt:lpstr>Wingdings</vt:lpstr>
      <vt:lpstr>4_White</vt:lpstr>
      <vt:lpstr>1_White</vt:lpstr>
      <vt:lpstr>Office Theme</vt:lpstr>
      <vt:lpstr>11_White</vt:lpstr>
      <vt:lpstr>12_White</vt:lpstr>
      <vt:lpstr>PowerPoint Presentation</vt:lpstr>
      <vt:lpstr>PowerPoint Presentation</vt:lpstr>
      <vt:lpstr>Top 3 Greenhouse Gas (GHG) Emissions Sources in NJ: 87% of All Emissions</vt:lpstr>
      <vt:lpstr>  </vt:lpstr>
      <vt:lpstr>Carbon Sequestration but No Solar</vt:lpstr>
      <vt:lpstr>OUR EV – PRIUS PRIME PLUG-IN</vt:lpstr>
      <vt:lpstr>Energy Efficiency – Use Less Energy</vt:lpstr>
      <vt:lpstr>Space Heating &amp; Cooling w. Electric Heat Pump</vt:lpstr>
      <vt:lpstr>Which one is the heat pump? Gas furnace backup on right</vt:lpstr>
      <vt:lpstr>ELECTRIC HEAT PUMP WATER HEATER</vt:lpstr>
      <vt:lpstr>Pool Heater – Electric Heat Pump </vt:lpstr>
      <vt:lpstr>Spare Circuits for Future Electric Appliances </vt:lpstr>
      <vt:lpstr>What can WE as a commercial enterprise (congregation or business) do together?</vt:lpstr>
      <vt:lpstr>PowerPoint Presentation</vt:lpstr>
      <vt:lpstr>PowerPoint Presentation</vt:lpstr>
      <vt:lpstr>Property Upgrades to Lower GHG Emissions 2003-2022</vt:lpstr>
      <vt:lpstr>UUCMC 2021 Heat Pumps</vt:lpstr>
      <vt:lpstr>UUCMC 2022 Rooftop Solar</vt:lpstr>
      <vt:lpstr>Together We Can Save Our World from Climate Catastrophe Through Greenhouse Gas Emissions Drawdown Actions</vt:lpstr>
      <vt:lpstr>OTHER DRAWDOWN ACTIONS WE CAN TAKE NOW</vt:lpstr>
      <vt:lpstr>PowerPoint Presentation</vt:lpstr>
      <vt:lpstr>PowerPoint Presentation</vt:lpstr>
      <vt:lpstr>PowerPoint Presentation</vt:lpstr>
      <vt:lpstr>Q&amp;A</vt:lpstr>
      <vt:lpstr> PREVIEW of DECEMBER 15, 2022 WEBINAR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patlaptop2020 miller</dc:creator>
  <cp:lastModifiedBy>Steve Miller</cp:lastModifiedBy>
  <cp:revision>606</cp:revision>
  <cp:lastPrinted>2022-11-03T00:06:42Z</cp:lastPrinted>
  <dcterms:modified xsi:type="dcterms:W3CDTF">2022-11-18T05:28:29Z</dcterms:modified>
</cp:coreProperties>
</file>