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199" r:id="rId3"/>
    <p:sldId id="1507" r:id="rId4"/>
    <p:sldId id="1509" r:id="rId5"/>
    <p:sldId id="1323" r:id="rId6"/>
    <p:sldId id="1486" r:id="rId7"/>
    <p:sldId id="1303" r:id="rId8"/>
    <p:sldId id="1510" r:id="rId9"/>
    <p:sldId id="1324" r:id="rId10"/>
    <p:sldId id="1487" r:id="rId11"/>
    <p:sldId id="1490" r:id="rId12"/>
    <p:sldId id="1313" r:id="rId13"/>
    <p:sldId id="1511" r:id="rId14"/>
    <p:sldId id="1494" r:id="rId15"/>
    <p:sldId id="1502" r:id="rId16"/>
    <p:sldId id="1482" r:id="rId17"/>
    <p:sldId id="1233" r:id="rId18"/>
    <p:sldId id="1398" r:id="rId19"/>
    <p:sldId id="1131" r:id="rId20"/>
    <p:sldId id="1132" r:id="rId21"/>
    <p:sldId id="30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8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ink\Documents\Rutgers%20Energy%20Policy\my%20two%20cents%20on%20energy\Class%205%20HH%20annual%20energy%20c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ink\Documents\Rutgers%20Energy%20Policy\my%20two%20cents%20on%20energy\Class%205%20HH%20annual%20energy%20co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i\Documents\Work\Electricity%20consumption%20with%20EE%20(1-10-17)%20(version%201).xl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Annual HH CO2 emissions 18 MT </a:t>
            </a:r>
          </a:p>
        </c:rich>
      </c:tx>
      <c:layout>
        <c:manualLayout>
          <c:xMode val="edge"/>
          <c:yMode val="edge"/>
          <c:x val="0.15540116364321505"/>
          <c:y val="3.2521407792846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7-4B65-B64B-53A187338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7-4B65-B64B-53A187338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67-4B65-B64B-53A18733834B}"/>
              </c:ext>
            </c:extLst>
          </c:dPt>
          <c:dLbls>
            <c:dLbl>
              <c:idx val="0"/>
              <c:layout>
                <c:manualLayout>
                  <c:x val="1.8311242344706911E-2"/>
                  <c:y val="-4.702099737532808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F67-4B65-B64B-53A18733834B}"/>
                </c:ext>
              </c:extLst>
            </c:dLbl>
            <c:dLbl>
              <c:idx val="1"/>
              <c:layout>
                <c:manualLayout>
                  <c:x val="-3.5377263321125667E-2"/>
                  <c:y val="-7.79327183478368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7-4B65-B64B-53A18733834B}"/>
                </c:ext>
              </c:extLst>
            </c:dLbl>
            <c:dLbl>
              <c:idx val="2"/>
              <c:layout>
                <c:manualLayout>
                  <c:x val="-1.4766841644794401E-2"/>
                  <c:y val="1.3470034995625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7-4B65-B64B-53A18733834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Sheet1!$A$3:$A$5</c:f>
              <c:strCache>
                <c:ptCount val="3"/>
                <c:pt idx="0">
                  <c:v>Gasoline</c:v>
                </c:pt>
                <c:pt idx="1">
                  <c:v>Electric</c:v>
                </c:pt>
                <c:pt idx="2">
                  <c:v>Natural Gas</c:v>
                </c:pt>
              </c:strCache>
            </c:strRef>
          </c:cat>
          <c:val>
            <c:numRef>
              <c:f>Sheet1!$C$3:$C$5</c:f>
              <c:numCache>
                <c:formatCode>#,##0</c:formatCode>
                <c:ptCount val="3"/>
                <c:pt idx="0">
                  <c:v>19600</c:v>
                </c:pt>
                <c:pt idx="1">
                  <c:v>6750</c:v>
                </c:pt>
                <c:pt idx="2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67-4B65-B64B-53A187338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n-US" sz="14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1400" b="1" i="0" u="none" strike="noStrike" kern="1200" baseline="0">
          <a:solidFill>
            <a:prstClr val="black">
              <a:lumMod val="65000"/>
              <a:lumOff val="35000"/>
            </a:prst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Annual HH CO2 emissions 18 MT</a:t>
            </a:r>
          </a:p>
          <a:p>
            <a:pPr>
              <a:defRPr/>
            </a:pPr>
            <a:r>
              <a:rPr lang="en-US" dirty="0"/>
              <a:t>Reduced to 9 MT by 2030 </a:t>
            </a:r>
          </a:p>
        </c:rich>
      </c:tx>
      <c:layout>
        <c:manualLayout>
          <c:xMode val="edge"/>
          <c:yMode val="edge"/>
          <c:x val="0.15540116364321505"/>
          <c:y val="3.2521407792846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7-4B65-B64B-53A187338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7-4B65-B64B-53A187338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67-4B65-B64B-53A18733834B}"/>
              </c:ext>
            </c:extLst>
          </c:dPt>
          <c:dLbls>
            <c:dLbl>
              <c:idx val="0"/>
              <c:layout>
                <c:manualLayout>
                  <c:x val="1.8311242344706911E-2"/>
                  <c:y val="-4.702099737532808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F67-4B65-B64B-53A18733834B}"/>
                </c:ext>
              </c:extLst>
            </c:dLbl>
            <c:dLbl>
              <c:idx val="1"/>
              <c:layout>
                <c:manualLayout>
                  <c:x val="-3.5377263321125667E-2"/>
                  <c:y val="-7.79327183478368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7-4B65-B64B-53A18733834B}"/>
                </c:ext>
              </c:extLst>
            </c:dLbl>
            <c:dLbl>
              <c:idx val="2"/>
              <c:layout>
                <c:manualLayout>
                  <c:x val="-1.4766841644794401E-2"/>
                  <c:y val="1.3470034995625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7-4B65-B64B-53A18733834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Sheet1!$A$3:$A$5</c:f>
              <c:strCache>
                <c:ptCount val="3"/>
                <c:pt idx="0">
                  <c:v>Gasoline</c:v>
                </c:pt>
                <c:pt idx="1">
                  <c:v>Electric</c:v>
                </c:pt>
                <c:pt idx="2">
                  <c:v>Natural Gas</c:v>
                </c:pt>
              </c:strCache>
            </c:strRef>
          </c:cat>
          <c:val>
            <c:numRef>
              <c:f>Sheet1!$C$3:$C$5</c:f>
              <c:numCache>
                <c:formatCode>#,##0</c:formatCode>
                <c:ptCount val="3"/>
                <c:pt idx="0">
                  <c:v>19600</c:v>
                </c:pt>
                <c:pt idx="1">
                  <c:v>6750</c:v>
                </c:pt>
                <c:pt idx="2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67-4B65-B64B-53A187338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n-US" sz="14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1400" b="1" i="0" u="none" strike="noStrike" kern="1200" baseline="0">
          <a:solidFill>
            <a:prstClr val="black">
              <a:lumMod val="65000"/>
              <a:lumOff val="35000"/>
            </a:prst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8958880139985"/>
          <c:y val="8.4028629856850723E-2"/>
          <c:w val="0.83465485564304465"/>
          <c:h val="0.4776691947248925"/>
        </c:manualLayout>
      </c:layout>
      <c:lineChart>
        <c:grouping val="standard"/>
        <c:varyColors val="0"/>
        <c:ser>
          <c:idx val="0"/>
          <c:order val="0"/>
          <c:tx>
            <c:strRef>
              <c:f>PLOT!$B$1</c:f>
              <c:strCache>
                <c:ptCount val="1"/>
                <c:pt idx="0">
                  <c:v>NJ Total Historical Electricity Sales  (GWh)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PLOT!$B$2:$B$40</c:f>
              <c:numCache>
                <c:formatCode>_(* #,##0_);_(* \(#,##0\);_(* "-"??_);_(@_)</c:formatCode>
                <c:ptCount val="39"/>
                <c:pt idx="0">
                  <c:v>63122.358</c:v>
                </c:pt>
                <c:pt idx="1">
                  <c:v>65620.645999999993</c:v>
                </c:pt>
                <c:pt idx="2">
                  <c:v>66257.592999999993</c:v>
                </c:pt>
                <c:pt idx="3">
                  <c:v>66753.782999999996</c:v>
                </c:pt>
                <c:pt idx="4">
                  <c:v>66889.432000000001</c:v>
                </c:pt>
                <c:pt idx="5">
                  <c:v>65915.034</c:v>
                </c:pt>
                <c:pt idx="6">
                  <c:v>68161.509000000005</c:v>
                </c:pt>
                <c:pt idx="7">
                  <c:v>70703.152000000002</c:v>
                </c:pt>
                <c:pt idx="8">
                  <c:v>69977.129000000001</c:v>
                </c:pt>
                <c:pt idx="9">
                  <c:v>73177.391000000003</c:v>
                </c:pt>
                <c:pt idx="10">
                  <c:v>74602.622000000003</c:v>
                </c:pt>
                <c:pt idx="11">
                  <c:v>76382.512000000002</c:v>
                </c:pt>
                <c:pt idx="12">
                  <c:v>77593.164999999994</c:v>
                </c:pt>
                <c:pt idx="13">
                  <c:v>81896.812000000005</c:v>
                </c:pt>
                <c:pt idx="14">
                  <c:v>79680.948000000004</c:v>
                </c:pt>
                <c:pt idx="15">
                  <c:v>81934.335999999996</c:v>
                </c:pt>
                <c:pt idx="16">
                  <c:v>80519.542000000001</c:v>
                </c:pt>
                <c:pt idx="17">
                  <c:v>75779.853000000003</c:v>
                </c:pt>
                <c:pt idx="18">
                  <c:v>79179.428</c:v>
                </c:pt>
                <c:pt idx="19">
                  <c:v>76859.760999999999</c:v>
                </c:pt>
                <c:pt idx="20">
                  <c:v>75052.914000000004</c:v>
                </c:pt>
                <c:pt idx="21">
                  <c:v>74642.399000000005</c:v>
                </c:pt>
                <c:pt idx="22">
                  <c:v>73866.077999999994</c:v>
                </c:pt>
                <c:pt idx="23">
                  <c:v>75489.623000000007</c:v>
                </c:pt>
                <c:pt idx="24">
                  <c:v>74768.991999999998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07-4D65-B184-FDA726C5DED4}"/>
            </c:ext>
          </c:extLst>
        </c:ser>
        <c:ser>
          <c:idx val="1"/>
          <c:order val="1"/>
          <c:tx>
            <c:strRef>
              <c:f>PLOT!$C$1</c:f>
              <c:strCache>
                <c:ptCount val="1"/>
                <c:pt idx="0">
                  <c:v>NJ Total Historical Electricity Sales without EE (GWh)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PLOT!$C$2:$C$40</c:f>
              <c:numCache>
                <c:formatCode>_(* #,##0_);_(* \(#,##0\);_(* "-"??_);_(@_)</c:formatCode>
                <c:ptCount val="39"/>
                <c:pt idx="0">
                  <c:v>63122.358</c:v>
                </c:pt>
                <c:pt idx="1">
                  <c:v>65620.645999999993</c:v>
                </c:pt>
                <c:pt idx="2">
                  <c:v>66257.592999999993</c:v>
                </c:pt>
                <c:pt idx="3">
                  <c:v>66753.782999999996</c:v>
                </c:pt>
                <c:pt idx="4">
                  <c:v>66889.432000000001</c:v>
                </c:pt>
                <c:pt idx="5">
                  <c:v>65915.034</c:v>
                </c:pt>
                <c:pt idx="6">
                  <c:v>68161.509000000005</c:v>
                </c:pt>
                <c:pt idx="7">
                  <c:v>70703.152000000002</c:v>
                </c:pt>
                <c:pt idx="8">
                  <c:v>69977.129000000001</c:v>
                </c:pt>
                <c:pt idx="9">
                  <c:v>73228.063000000009</c:v>
                </c:pt>
                <c:pt idx="10">
                  <c:v>74822.09</c:v>
                </c:pt>
                <c:pt idx="11">
                  <c:v>76887.557000000001</c:v>
                </c:pt>
                <c:pt idx="12">
                  <c:v>78426.722999999998</c:v>
                </c:pt>
                <c:pt idx="13">
                  <c:v>82973.02900000001</c:v>
                </c:pt>
                <c:pt idx="14">
                  <c:v>80885.417000000001</c:v>
                </c:pt>
                <c:pt idx="15">
                  <c:v>83367.525999999998</c:v>
                </c:pt>
                <c:pt idx="16">
                  <c:v>82287.733000000007</c:v>
                </c:pt>
                <c:pt idx="17">
                  <c:v>78010.206000000006</c:v>
                </c:pt>
                <c:pt idx="18">
                  <c:v>81757.6878</c:v>
                </c:pt>
                <c:pt idx="19">
                  <c:v>79891.702900000004</c:v>
                </c:pt>
                <c:pt idx="20">
                  <c:v>78404.256900000008</c:v>
                </c:pt>
                <c:pt idx="21">
                  <c:v>78262.4709</c:v>
                </c:pt>
                <c:pt idx="22">
                  <c:v>77836.1679</c:v>
                </c:pt>
                <c:pt idx="23">
                  <c:v>79648.095354286706</c:v>
                </c:pt>
                <c:pt idx="24">
                  <c:v>78951.504354286706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07-4D65-B184-FDA726C5DED4}"/>
            </c:ext>
          </c:extLst>
        </c:ser>
        <c:ser>
          <c:idx val="2"/>
          <c:order val="2"/>
          <c:tx>
            <c:strRef>
              <c:f>PLOT!$D$1</c:f>
              <c:strCache>
                <c:ptCount val="1"/>
                <c:pt idx="0">
                  <c:v>NJ Total Historical Electricity Sales without Solar (GWh)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PLOT!$D$2:$D$40</c:f>
              <c:numCache>
                <c:formatCode>_(* #,##0_);_(* \(#,##0\);_(* "-"??_);_(@_)</c:formatCode>
                <c:ptCount val="39"/>
                <c:pt idx="0">
                  <c:v>63122.358</c:v>
                </c:pt>
                <c:pt idx="1">
                  <c:v>65620.645999999993</c:v>
                </c:pt>
                <c:pt idx="2">
                  <c:v>66257.592999999993</c:v>
                </c:pt>
                <c:pt idx="3">
                  <c:v>66753.782999999996</c:v>
                </c:pt>
                <c:pt idx="4">
                  <c:v>66889.432000000001</c:v>
                </c:pt>
                <c:pt idx="5">
                  <c:v>65915.034</c:v>
                </c:pt>
                <c:pt idx="6">
                  <c:v>68161.509000000005</c:v>
                </c:pt>
                <c:pt idx="7">
                  <c:v>70703.152000000002</c:v>
                </c:pt>
                <c:pt idx="8">
                  <c:v>69977.129000000001</c:v>
                </c:pt>
                <c:pt idx="9">
                  <c:v>73177.399870000008</c:v>
                </c:pt>
                <c:pt idx="10">
                  <c:v>74603.368180197998</c:v>
                </c:pt>
                <c:pt idx="11">
                  <c:v>76384.646194769099</c:v>
                </c:pt>
                <c:pt idx="12">
                  <c:v>77597.698451473145</c:v>
                </c:pt>
                <c:pt idx="13">
                  <c:v>81913.041916596383</c:v>
                </c:pt>
                <c:pt idx="14">
                  <c:v>79718.768963980037</c:v>
                </c:pt>
                <c:pt idx="15">
                  <c:v>81990.027453545714</c:v>
                </c:pt>
                <c:pt idx="16">
                  <c:v>80601.83565585941</c:v>
                </c:pt>
                <c:pt idx="17">
                  <c:v>75929.47704004246</c:v>
                </c:pt>
                <c:pt idx="18">
                  <c:v>79484.91482045826</c:v>
                </c:pt>
                <c:pt idx="19">
                  <c:v>77524.770918084148</c:v>
                </c:pt>
                <c:pt idx="20">
                  <c:v>76208.395782460968</c:v>
                </c:pt>
                <c:pt idx="21">
                  <c:v>76031.720399261656</c:v>
                </c:pt>
                <c:pt idx="22">
                  <c:v>75541.612142825034</c:v>
                </c:pt>
                <c:pt idx="23">
                  <c:v>77379.804502768064</c:v>
                </c:pt>
                <c:pt idx="24">
                  <c:v>76865.122932855316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07-4D65-B184-FDA726C5DED4}"/>
            </c:ext>
          </c:extLst>
        </c:ser>
        <c:ser>
          <c:idx val="3"/>
          <c:order val="3"/>
          <c:tx>
            <c:strRef>
              <c:f>PLOT!$E$1</c:f>
              <c:strCache>
                <c:ptCount val="1"/>
                <c:pt idx="0">
                  <c:v>NJ Total Historical Electricity Sales without Appliance Standards (GWh)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PLOT!$E$2:$E$40</c:f>
              <c:numCache>
                <c:formatCode>_(* #,##0_);_(* \(#,##0\);_(* "-"??_);_(@_)</c:formatCode>
                <c:ptCount val="39"/>
                <c:pt idx="0">
                  <c:v>66278.475900000005</c:v>
                </c:pt>
                <c:pt idx="1">
                  <c:v>68901.6783</c:v>
                </c:pt>
                <c:pt idx="2">
                  <c:v>69570.472649999996</c:v>
                </c:pt>
                <c:pt idx="3">
                  <c:v>70091.472150000001</c:v>
                </c:pt>
                <c:pt idx="4">
                  <c:v>70233.903600000005</c:v>
                </c:pt>
                <c:pt idx="5">
                  <c:v>69210.785699999993</c:v>
                </c:pt>
                <c:pt idx="6">
                  <c:v>71569.584450000009</c:v>
                </c:pt>
                <c:pt idx="7">
                  <c:v>74238.309600000008</c:v>
                </c:pt>
                <c:pt idx="8">
                  <c:v>73475.985450000007</c:v>
                </c:pt>
                <c:pt idx="9">
                  <c:v>76836.260550000006</c:v>
                </c:pt>
                <c:pt idx="10">
                  <c:v>78332.753100000002</c:v>
                </c:pt>
                <c:pt idx="11">
                  <c:v>80201.637600000002</c:v>
                </c:pt>
                <c:pt idx="12">
                  <c:v>81472.823249999987</c:v>
                </c:pt>
                <c:pt idx="13">
                  <c:v>85991.652600000001</c:v>
                </c:pt>
                <c:pt idx="14">
                  <c:v>83664.9954</c:v>
                </c:pt>
                <c:pt idx="15">
                  <c:v>86031.05279999999</c:v>
                </c:pt>
                <c:pt idx="16">
                  <c:v>84545.519100000005</c:v>
                </c:pt>
                <c:pt idx="17">
                  <c:v>79568.845650000003</c:v>
                </c:pt>
                <c:pt idx="18">
                  <c:v>83138.399399999995</c:v>
                </c:pt>
                <c:pt idx="19">
                  <c:v>80702.749049999999</c:v>
                </c:pt>
                <c:pt idx="20">
                  <c:v>78805.559699999998</c:v>
                </c:pt>
                <c:pt idx="21">
                  <c:v>78374.518949999998</c:v>
                </c:pt>
                <c:pt idx="22">
                  <c:v>77559.381899999993</c:v>
                </c:pt>
                <c:pt idx="23">
                  <c:v>79264.104150000014</c:v>
                </c:pt>
                <c:pt idx="24">
                  <c:v>78507.441599999991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07-4D65-B184-FDA726C5DED4}"/>
            </c:ext>
          </c:extLst>
        </c:ser>
        <c:ser>
          <c:idx val="4"/>
          <c:order val="4"/>
          <c:tx>
            <c:strRef>
              <c:f>PLOT!$F$1</c:f>
              <c:strCache>
                <c:ptCount val="1"/>
                <c:pt idx="0">
                  <c:v>NJ Total Historical Electricity Sales without EE, Solar, and Appliance Standards (GWh)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PLOT!$F$2:$F$40</c:f>
              <c:numCache>
                <c:formatCode>_(* #,##0_);_(* \(#,##0\);_(* "-"??_);_(@_)</c:formatCode>
                <c:ptCount val="39"/>
                <c:pt idx="0">
                  <c:v>66278.475900000005</c:v>
                </c:pt>
                <c:pt idx="1">
                  <c:v>68901.6783</c:v>
                </c:pt>
                <c:pt idx="2">
                  <c:v>69570.472649999996</c:v>
                </c:pt>
                <c:pt idx="3">
                  <c:v>70091.472150000001</c:v>
                </c:pt>
                <c:pt idx="4">
                  <c:v>70233.903600000005</c:v>
                </c:pt>
                <c:pt idx="5">
                  <c:v>69210.785699999993</c:v>
                </c:pt>
                <c:pt idx="6">
                  <c:v>71569.584450000009</c:v>
                </c:pt>
                <c:pt idx="7">
                  <c:v>74238.309600000008</c:v>
                </c:pt>
                <c:pt idx="8">
                  <c:v>73475.985450000007</c:v>
                </c:pt>
                <c:pt idx="9">
                  <c:v>76886.941420000017</c:v>
                </c:pt>
                <c:pt idx="10">
                  <c:v>78552.96728019799</c:v>
                </c:pt>
                <c:pt idx="11">
                  <c:v>80708.816794769096</c:v>
                </c:pt>
                <c:pt idx="12">
                  <c:v>82310.914701473142</c:v>
                </c:pt>
                <c:pt idx="13">
                  <c:v>87084.099516596383</c:v>
                </c:pt>
                <c:pt idx="14">
                  <c:v>84907.285363980031</c:v>
                </c:pt>
                <c:pt idx="15">
                  <c:v>87519.934253545711</c:v>
                </c:pt>
                <c:pt idx="16">
                  <c:v>86396.003755859419</c:v>
                </c:pt>
                <c:pt idx="17">
                  <c:v>81948.822690042463</c:v>
                </c:pt>
                <c:pt idx="18">
                  <c:v>86022.146020458254</c:v>
                </c:pt>
                <c:pt idx="19">
                  <c:v>84399.700868084154</c:v>
                </c:pt>
                <c:pt idx="20">
                  <c:v>83312.384382460965</c:v>
                </c:pt>
                <c:pt idx="21">
                  <c:v>83383.912249261659</c:v>
                </c:pt>
                <c:pt idx="22">
                  <c:v>83205.005942825039</c:v>
                </c:pt>
                <c:pt idx="23">
                  <c:v>85312.75800705477</c:v>
                </c:pt>
                <c:pt idx="24">
                  <c:v>84786.084887142031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07-4D65-B184-FDA726C5DED4}"/>
            </c:ext>
          </c:extLst>
        </c:ser>
        <c:ser>
          <c:idx val="5"/>
          <c:order val="5"/>
          <c:tx>
            <c:strRef>
              <c:f>PLOT!$G$1</c:f>
              <c:strCache>
                <c:ptCount val="1"/>
                <c:pt idx="0">
                  <c:v>NJ Electricity consumption projected based on EIA growth rate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PLOT!$G$2:$G$40</c:f>
              <c:numCache>
                <c:formatCode>General</c:formatCode>
                <c:ptCount val="39"/>
                <c:pt idx="25" formatCode="_(* #,##0_);_(* \(#,##0\);_(* &quot;-&quot;??_);_(@_)">
                  <c:v>76275.641551634544</c:v>
                </c:pt>
                <c:pt idx="26" formatCode="_(* #,##0_);_(* \(#,##0\);_(* &quot;-&quot;??_);_(@_)">
                  <c:v>76798.883377848761</c:v>
                </c:pt>
                <c:pt idx="27" formatCode="_(* #,##0_);_(* \(#,##0\);_(* &quot;-&quot;??_);_(@_)">
                  <c:v>76877.691784336363</c:v>
                </c:pt>
                <c:pt idx="28" formatCode="_(* #,##0_);_(* \(#,##0\);_(* &quot;-&quot;??_);_(@_)">
                  <c:v>75245.036387775835</c:v>
                </c:pt>
                <c:pt idx="29" formatCode="_(* #,##0_);_(* \(#,##0\);_(* &quot;-&quot;??_);_(@_)">
                  <c:v>74403.54949812383</c:v>
                </c:pt>
                <c:pt idx="30" formatCode="_(* #,##0_);_(* \(#,##0\);_(* &quot;-&quot;??_);_(@_)">
                  <c:v>74391.850519763815</c:v>
                </c:pt>
                <c:pt idx="31" formatCode="_(* #,##0_);_(* \(#,##0\);_(* &quot;-&quot;??_);_(@_)">
                  <c:v>74022.06424745133</c:v>
                </c:pt>
                <c:pt idx="32" formatCode="_(* #,##0_);_(* \(#,##0\);_(* &quot;-&quot;??_);_(@_)">
                  <c:v>73727.636916868199</c:v>
                </c:pt>
                <c:pt idx="33" formatCode="_(* #,##0_);_(* \(#,##0\);_(* &quot;-&quot;??_);_(@_)">
                  <c:v>74435.488986626209</c:v>
                </c:pt>
                <c:pt idx="34" formatCode="_(* #,##0_);_(* \(#,##0\);_(* &quot;-&quot;??_);_(@_)">
                  <c:v>74443.263970684493</c:v>
                </c:pt>
                <c:pt idx="35" formatCode="_(* #,##0_);_(* \(#,##0\);_(* &quot;-&quot;??_);_(@_)">
                  <c:v>75745.263531132034</c:v>
                </c:pt>
                <c:pt idx="36" formatCode="_(* #,##0_);_(* \(#,##0\);_(* &quot;-&quot;??_);_(@_)">
                  <c:v>74541.254321409811</c:v>
                </c:pt>
                <c:pt idx="37" formatCode="_(* #,##0_);_(* \(#,##0\);_(* &quot;-&quot;??_);_(@_)">
                  <c:v>74389.477872046482</c:v>
                </c:pt>
                <c:pt idx="38" formatCode="_(* #,##0_);_(* \(#,##0\);_(* &quot;-&quot;??_);_(@_)">
                  <c:v>73717.671796455441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507-4D65-B184-FDA726C5DED4}"/>
            </c:ext>
          </c:extLst>
        </c:ser>
        <c:ser>
          <c:idx val="6"/>
          <c:order val="6"/>
          <c:tx>
            <c:strRef>
              <c:f>PLOT!$H$1</c:f>
              <c:strCache>
                <c:ptCount val="1"/>
                <c:pt idx="0">
                  <c:v>NJ Projected Electricity Consumption without EE, Solar, and Appliance Standards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PLOT!$A$2:$A$40</c:f>
              <c:numCache>
                <c:formatCode>General</c:formatCode>
                <c:ptCount val="3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  <c:pt idx="33">
                  <c:v>2025</c:v>
                </c:pt>
                <c:pt idx="34">
                  <c:v>2026</c:v>
                </c:pt>
                <c:pt idx="35">
                  <c:v>2027</c:v>
                </c:pt>
                <c:pt idx="36">
                  <c:v>2028</c:v>
                </c:pt>
                <c:pt idx="37">
                  <c:v>2029</c:v>
                </c:pt>
                <c:pt idx="38">
                  <c:v>2030</c:v>
                </c:pt>
              </c:numCache>
            </c:numRef>
          </c:cat>
          <c:val>
            <c:numRef>
              <c:f>PLOT!$H$2:$H$40</c:f>
              <c:numCache>
                <c:formatCode>General</c:formatCode>
                <c:ptCount val="39"/>
                <c:pt idx="25" formatCode="_(* #,##0_);_(* \(#,##0\);_(* &quot;-&quot;??_);_(@_)">
                  <c:v>86115.765714067151</c:v>
                </c:pt>
                <c:pt idx="26" formatCode="_(* #,##0_);_(* \(#,##0\);_(* &quot;-&quot;??_);_(@_)">
                  <c:v>86527.319783431492</c:v>
                </c:pt>
                <c:pt idx="27" formatCode="_(* #,##0_);_(* \(#,##0\);_(* &quot;-&quot;??_);_(@_)">
                  <c:v>86371.79391218441</c:v>
                </c:pt>
                <c:pt idx="28" formatCode="_(* #,##0_);_(* \(#,##0\);_(* &quot;-&quot;??_);_(@_)">
                  <c:v>84312.994994747889</c:v>
                </c:pt>
                <c:pt idx="29" formatCode="_(* #,##0_);_(* \(#,##0\);_(* &quot;-&quot;??_);_(@_)">
                  <c:v>82957.797665764432</c:v>
                </c:pt>
                <c:pt idx="30" formatCode="_(* #,##0_);_(* \(#,##0\);_(* &quot;-&quot;??_);_(@_)">
                  <c:v>82587.512114218029</c:v>
                </c:pt>
                <c:pt idx="31" formatCode="_(* #,##0_);_(* \(#,##0\);_(* &quot;-&quot;??_);_(@_)">
                  <c:v>81734.909562499786</c:v>
                </c:pt>
                <c:pt idx="32" formatCode="_(* #,##0_);_(* \(#,##0\);_(* &quot;-&quot;??_);_(@_)">
                  <c:v>81094.835980139964</c:v>
                </c:pt>
                <c:pt idx="33" formatCode="_(* #,##0_);_(* \(#,##0\);_(* &quot;-&quot;??_);_(@_)">
                  <c:v>81498.720481654629</c:v>
                </c:pt>
                <c:pt idx="34" formatCode="_(* #,##0_);_(* \(#,##0\);_(* &quot;-&quot;??_);_(@_)">
                  <c:v>80959.130807031412</c:v>
                </c:pt>
                <c:pt idx="35" formatCode="_(* #,##0_);_(* \(#,##0\);_(* &quot;-&quot;??_);_(@_)">
                  <c:v>81826.766854365385</c:v>
                </c:pt>
                <c:pt idx="36" formatCode="_(* #,##0_);_(* \(#,##0\);_(* &quot;-&quot;??_);_(@_)">
                  <c:v>80176.579952946413</c:v>
                </c:pt>
                <c:pt idx="37" formatCode="_(* #,##0_);_(* \(#,##0\);_(* &quot;-&quot;??_);_(@_)">
                  <c:v>79946.692110165386</c:v>
                </c:pt>
                <c:pt idx="38" formatCode="_(* #,##0_);_(* \(#,##0\);_(* &quot;-&quot;??_);_(@_)">
                  <c:v>79090.081409768725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07-4D65-B184-FDA726C5D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576064"/>
        <c:axId val="140743168"/>
      </c:lineChart>
      <c:catAx>
        <c:axId val="1355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43168"/>
        <c:crosses val="autoZero"/>
        <c:auto val="1"/>
        <c:lblAlgn val="ctr"/>
        <c:lblOffset val="100"/>
        <c:noMultiLvlLbl val="0"/>
      </c:catAx>
      <c:valAx>
        <c:axId val="140743168"/>
        <c:scaling>
          <c:orientation val="minMax"/>
          <c:max val="100000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Electricity Sales (GWh)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7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436090923975848E-2"/>
          <c:y val="0.66871069030481622"/>
          <c:w val="0.88712771562579107"/>
          <c:h val="0.13497029129027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3"/>
          </a:xfrm>
          <a:prstGeom prst="rect">
            <a:avLst/>
          </a:prstGeom>
        </p:spPr>
        <p:txBody>
          <a:bodyPr vert="horz" lIns="93161" tIns="46578" rIns="93161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3"/>
          </a:xfrm>
          <a:prstGeom prst="rect">
            <a:avLst/>
          </a:prstGeom>
        </p:spPr>
        <p:txBody>
          <a:bodyPr vert="horz" lIns="93161" tIns="46578" rIns="93161" bIns="46578" rtlCol="0"/>
          <a:lstStyle>
            <a:lvl1pPr algn="r">
              <a:defRPr sz="1200"/>
            </a:lvl1pPr>
          </a:lstStyle>
          <a:p>
            <a:fld id="{7B74238C-60E0-4CA0-AC59-BA27170EAED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78" rIns="93161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7"/>
            <a:ext cx="5608320" cy="3660456"/>
          </a:xfrm>
          <a:prstGeom prst="rect">
            <a:avLst/>
          </a:prstGeom>
        </p:spPr>
        <p:txBody>
          <a:bodyPr vert="horz" lIns="93161" tIns="46578" rIns="93161" bIns="465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2"/>
          </a:xfrm>
          <a:prstGeom prst="rect">
            <a:avLst/>
          </a:prstGeom>
        </p:spPr>
        <p:txBody>
          <a:bodyPr vert="horz" lIns="93161" tIns="46578" rIns="93161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2"/>
          </a:xfrm>
          <a:prstGeom prst="rect">
            <a:avLst/>
          </a:prstGeom>
        </p:spPr>
        <p:txBody>
          <a:bodyPr vert="horz" lIns="93161" tIns="46578" rIns="93161" bIns="46578" rtlCol="0" anchor="b"/>
          <a:lstStyle>
            <a:lvl1pPr algn="r">
              <a:defRPr sz="1200"/>
            </a:lvl1pPr>
          </a:lstStyle>
          <a:p>
            <a:fld id="{4B170D0A-8D4E-4D4D-8B01-C6E44C218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57DEC-F804-4528-814A-99DF9706A2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1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1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722EE-C92C-4D58-AA6B-BCF24000CBC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4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8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2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57DEC-F804-4528-814A-99DF9706A2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9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70D0A-8D4E-4D4D-8B01-C6E44C218E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CED9-0AAA-4CEF-B956-820662190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C94E-0525-4D55-844D-9B6116DC9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24C4-CC16-43E9-AFAF-6BA9F335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2549-6DE8-47DC-A3F5-0B1DA646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11FE-A08C-4F30-90C5-5F54E1F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E1A3-50BE-452E-9EF8-5098C33A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CF2B4-D3E8-4214-8866-770A5628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54BA-94F7-4CF7-BBD3-06554391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12A9-D1A3-475C-B8BA-7CA6F4EF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42E-A61F-4065-A858-AF726E2F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9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68EBA-7FB2-4919-99EA-87839845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AC14A-D33F-4B2B-B624-78BFA0DCB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F297-B05C-40A3-A3E0-ECB82203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38E5-1C22-413B-906B-C136E953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E7F56-42BD-4B5B-BDBF-CC6F10EE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79CE-0459-4935-B604-9E239987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0F49F-5DBA-46FD-9503-7CC75D29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1C846-9937-4CF6-BF7D-6D3BDD5D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8F60-7CCC-4A89-90F8-45C702CB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9213-22A8-465F-951A-A4EEDA45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34B0-DDE6-4DE8-9111-2D12B71D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F270B-C5FD-4A6A-85BC-F7ABEC21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6E50-B53E-4EBD-AAD3-D5063D7F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013C-C9E9-40EC-ACE4-E46D2AA8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356A-D548-40DA-A1C4-403C3B1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D8EA-5924-45B2-9A9E-796AC946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6BF69-CA35-4EFF-808D-25A86BE0D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419F2-EDA5-45DF-8D95-ED9F68401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13161-92A6-4FD5-B7E9-98CC01A9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D9B2-EB1D-43C4-93B1-29D23162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7747C-273E-4ED8-9617-1E1C651A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4E03-4275-447E-ABB8-EA759BD9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A448F-91D2-4CFF-ADB5-DCD966D0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757B4-61C0-45A5-B9F3-A9325AB8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BE8B7-CFCB-43F3-A432-73303F3B8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6C78C-8FE1-48A2-BD43-05B6552C4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4EA20-E238-43BE-BE3C-3FE03367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B84DF-8B88-40FD-8D3D-E5C2A983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A31E3-6B36-43E1-B235-89790DE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6FF-3354-4701-A912-CFE04946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12A92-E503-41BE-BF76-106217A2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151AE-BE89-4437-A1DF-79F86DC8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DD998-B692-4554-BDB7-A6EECA35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47EA4-098B-4AD9-A347-AEE9AA93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5E247-9BA5-4879-8B35-E629E8AD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62EE-D856-41A3-9490-8C8387CB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D34-9781-450D-B74D-B0F25F3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E0B-0C97-4C1C-8BD6-DF14169E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4E991-C3BE-4147-80C3-7770F8690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3B2C-FF31-45AF-89B9-D8BAA846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300C-1D4E-4B13-B218-E073B126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3BD8-26F5-4C54-A922-F0EC62CE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CAD3-3289-4723-9131-891053CD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7EE59-E2FA-4127-91BE-56BF828FF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3958-F4B8-426F-BC14-B3CFBCAE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772FD-5BA8-481D-9857-058014AC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086DC-2BCE-42E0-B9D7-5F5E4DF7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FD8E-6D4F-4421-8A51-CA08ACB4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6454A-0AFB-4E84-926C-B4440458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9A3D0-9F9A-474D-8BEB-19608086A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001D-3BEA-424F-93BD-56BB54B1E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E0A2-6F48-439E-9819-F5791460B2B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2210-5B67-46E3-956D-54DB53E08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A844-4A6A-43FB-9E0A-DB5967EA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j.gov/emp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s://nj.gov/emp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winka@comcast.ne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j.gov/dep/climatechange/docs/nj-gwra-80x50-report-202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s://nj.gov/em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j.gov/dep/climatechange/docs/nj-gwra-80x50-report-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7CFA-407B-4861-876D-3602E5ECD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611" y="0"/>
            <a:ext cx="10206319" cy="5406405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Reason to be Optimistic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 can get to 50% by 2030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Policy Levers to Reach Zero Emissions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Electrifying Building Heat and Transportation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Powered by Clean Renewable Energy 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Michael Winka Executive Director Sustainable Lawrence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December 16, 2021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6D01-B05C-43C9-9373-472792114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3294"/>
            <a:ext cx="9144000" cy="928397"/>
          </a:xfrm>
        </p:spPr>
        <p:txBody>
          <a:bodyPr/>
          <a:lstStyle/>
          <a:p>
            <a:r>
              <a:rPr lang="en-US" dirty="0"/>
              <a:t>Its really relatively easy to get to 50% by 2030 and net zero by 2050</a:t>
            </a:r>
          </a:p>
          <a:p>
            <a:r>
              <a:rPr lang="en-US" dirty="0"/>
              <a:t>Just change the demand curve from the bottom up </a:t>
            </a:r>
          </a:p>
        </p:txBody>
      </p:sp>
    </p:spTree>
    <p:extLst>
      <p:ext uri="{BB962C8B-B14F-4D97-AF65-F5344CB8AC3E}">
        <p14:creationId xmlns:p14="http://schemas.microsoft.com/office/powerpoint/2010/main" val="425385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0B42B-D975-4A78-8CBF-F46A8A7DCC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6679" y="831475"/>
            <a:ext cx="5567080" cy="557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C3C2DE-418A-466D-9102-DFBDBACE1A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72641" y="905866"/>
            <a:ext cx="5567083" cy="54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3BEC7-1760-4C29-BE26-F571799A7489}"/>
              </a:ext>
            </a:extLst>
          </p:cNvPr>
          <p:cNvSpPr txBox="1"/>
          <p:nvPr/>
        </p:nvSpPr>
        <p:spPr>
          <a:xfrm>
            <a:off x="3818965" y="2218765"/>
            <a:ext cx="17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40% less energy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0610B-0726-4EE4-B05D-95FAC99CA6AD}"/>
              </a:ext>
            </a:extLst>
          </p:cNvPr>
          <p:cNvSpPr txBox="1"/>
          <p:nvPr/>
        </p:nvSpPr>
        <p:spPr>
          <a:xfrm>
            <a:off x="524436" y="272536"/>
            <a:ext cx="1030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2019 Energy Master Plan – Energy system Supply and Demand  </a:t>
            </a:r>
          </a:p>
        </p:txBody>
      </p:sp>
    </p:spTree>
    <p:extLst>
      <p:ext uri="{BB962C8B-B14F-4D97-AF65-F5344CB8AC3E}">
        <p14:creationId xmlns:p14="http://schemas.microsoft.com/office/powerpoint/2010/main" val="41051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87D7B-E65F-4B22-A57C-68F56C8292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622" y="694763"/>
            <a:ext cx="4814049" cy="503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1B292A-E295-48D3-A737-595729F86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739" y="806821"/>
            <a:ext cx="5138697" cy="481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A2CEB1-B2ED-4B3F-AD15-AB22AE40FB75}"/>
              </a:ext>
            </a:extLst>
          </p:cNvPr>
          <p:cNvSpPr txBox="1"/>
          <p:nvPr/>
        </p:nvSpPr>
        <p:spPr>
          <a:xfrm>
            <a:off x="263498" y="5701552"/>
            <a:ext cx="10786461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overall cost is a 0.2% increase in New Jersey’s total GDP at an estimated cost of $2.1 billion and a benefit of $4.2 to $6.3 billion.  That is a benefit to cost ratio of 2 times to 3 times.  A benefit to cost ratio that is greater than one is defined as cost effective.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BC293-D16E-4074-A24D-5A69D4091967}"/>
              </a:ext>
            </a:extLst>
          </p:cNvPr>
          <p:cNvSpPr txBox="1"/>
          <p:nvPr/>
        </p:nvSpPr>
        <p:spPr>
          <a:xfrm>
            <a:off x="618563" y="189965"/>
            <a:ext cx="7937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2019 Energy Master Plan – Costs and Benefits </a:t>
            </a:r>
          </a:p>
        </p:txBody>
      </p:sp>
    </p:spTree>
    <p:extLst>
      <p:ext uri="{BB962C8B-B14F-4D97-AF65-F5344CB8AC3E}">
        <p14:creationId xmlns:p14="http://schemas.microsoft.com/office/powerpoint/2010/main" val="399101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2AA771-821B-4BFC-9606-E2CAC113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30" y="712694"/>
            <a:ext cx="8396170" cy="614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F364C-B669-411E-AE50-C7678CFC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870" y="900953"/>
            <a:ext cx="2958353" cy="4935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3C64C-8205-42D3-93D4-FA04F030FBBC}"/>
              </a:ext>
            </a:extLst>
          </p:cNvPr>
          <p:cNvSpPr txBox="1"/>
          <p:nvPr/>
        </p:nvSpPr>
        <p:spPr>
          <a:xfrm>
            <a:off x="772769" y="6145306"/>
            <a:ext cx="780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get to 50% by 2030 Requires more than the 2019 EMP or about 8 MMT less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BDFEFB-EE86-4004-83A0-125441346C23}"/>
              </a:ext>
            </a:extLst>
          </p:cNvPr>
          <p:cNvCxnSpPr>
            <a:cxnSpLocks/>
          </p:cNvCxnSpPr>
          <p:nvPr/>
        </p:nvCxnSpPr>
        <p:spPr>
          <a:xfrm>
            <a:off x="1736096" y="3133165"/>
            <a:ext cx="214603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3046A9-4357-4051-9E28-7A3027242D71}"/>
              </a:ext>
            </a:extLst>
          </p:cNvPr>
          <p:cNvCxnSpPr>
            <a:cxnSpLocks/>
          </p:cNvCxnSpPr>
          <p:nvPr/>
        </p:nvCxnSpPr>
        <p:spPr>
          <a:xfrm flipV="1">
            <a:off x="3882126" y="3133165"/>
            <a:ext cx="0" cy="258876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99AF07-E42A-46F9-8C0F-9FCF0B2EB97C}"/>
              </a:ext>
            </a:extLst>
          </p:cNvPr>
          <p:cNvCxnSpPr>
            <a:cxnSpLocks/>
          </p:cNvCxnSpPr>
          <p:nvPr/>
        </p:nvCxnSpPr>
        <p:spPr>
          <a:xfrm>
            <a:off x="1736096" y="1801906"/>
            <a:ext cx="6443765" cy="377862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0A50B6-5CCE-4EB6-B2B2-5D761BEA75E9}"/>
              </a:ext>
            </a:extLst>
          </p:cNvPr>
          <p:cNvSpPr txBox="1"/>
          <p:nvPr/>
        </p:nvSpPr>
        <p:spPr>
          <a:xfrm>
            <a:off x="772769" y="6463960"/>
            <a:ext cx="830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NJDEP 2019 GHG emissions inventory including sequestered GHG emissions of 8 MMT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D32E4-3474-4E47-87D7-26EE92DB0F04}"/>
              </a:ext>
            </a:extLst>
          </p:cNvPr>
          <p:cNvSpPr txBox="1"/>
          <p:nvPr/>
        </p:nvSpPr>
        <p:spPr>
          <a:xfrm>
            <a:off x="1054729" y="200181"/>
            <a:ext cx="7518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Jersey’s 2019 Integrated Energy Plan  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https://nj.gov/emp/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increases to get to 50% by 2030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1ECBE2-5E2F-4B02-8506-81AE8FC0A455}"/>
              </a:ext>
            </a:extLst>
          </p:cNvPr>
          <p:cNvSpPr/>
          <p:nvPr/>
        </p:nvSpPr>
        <p:spPr>
          <a:xfrm>
            <a:off x="5069540" y="2411759"/>
            <a:ext cx="2232213" cy="506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E1B319-5301-4D53-8DBA-DA863CC8D094}"/>
              </a:ext>
            </a:extLst>
          </p:cNvPr>
          <p:cNvCxnSpPr/>
          <p:nvPr/>
        </p:nvCxnSpPr>
        <p:spPr>
          <a:xfrm flipV="1">
            <a:off x="7355541" y="2299447"/>
            <a:ext cx="1640541" cy="4816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5660D83-DA4E-4E55-968E-FCB6EBC42AB9}"/>
              </a:ext>
            </a:extLst>
          </p:cNvPr>
          <p:cNvSpPr/>
          <p:nvPr/>
        </p:nvSpPr>
        <p:spPr>
          <a:xfrm>
            <a:off x="3935914" y="2617448"/>
            <a:ext cx="263617" cy="51571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F76302-EBAF-442E-AECC-CE7149DC2E48}"/>
              </a:ext>
            </a:extLst>
          </p:cNvPr>
          <p:cNvCxnSpPr>
            <a:stCxn id="23" idx="1"/>
          </p:cNvCxnSpPr>
          <p:nvPr/>
        </p:nvCxnSpPr>
        <p:spPr>
          <a:xfrm>
            <a:off x="4199531" y="2875307"/>
            <a:ext cx="870009" cy="351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DDD724-BA8B-47EB-BE7C-D15079BB77EC}"/>
              </a:ext>
            </a:extLst>
          </p:cNvPr>
          <p:cNvSpPr txBox="1"/>
          <p:nvPr/>
        </p:nvSpPr>
        <p:spPr>
          <a:xfrm>
            <a:off x="5129801" y="3159623"/>
            <a:ext cx="361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 in existing policies to get </a:t>
            </a:r>
          </a:p>
          <a:p>
            <a:r>
              <a:rPr lang="en-US" dirty="0"/>
              <a:t>To 50% by 2030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D17CB-F786-43C8-8E39-1CE70074309D}"/>
              </a:ext>
            </a:extLst>
          </p:cNvPr>
          <p:cNvSpPr/>
          <p:nvPr/>
        </p:nvSpPr>
        <p:spPr>
          <a:xfrm>
            <a:off x="5123328" y="3133165"/>
            <a:ext cx="3186545" cy="725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5F58A1-714F-4E03-9365-7982D120EC6A}"/>
              </a:ext>
            </a:extLst>
          </p:cNvPr>
          <p:cNvSpPr txBox="1"/>
          <p:nvPr/>
        </p:nvSpPr>
        <p:spPr>
          <a:xfrm>
            <a:off x="1266466" y="2904598"/>
            <a:ext cx="5052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38AADF-052D-4533-A45A-A3BE794E9DEC}"/>
              </a:ext>
            </a:extLst>
          </p:cNvPr>
          <p:cNvSpPr/>
          <p:nvPr/>
        </p:nvSpPr>
        <p:spPr>
          <a:xfrm>
            <a:off x="3657600" y="5836024"/>
            <a:ext cx="541922" cy="3693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E5341-7032-4569-A410-5740C0D6FC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7556" y="230767"/>
            <a:ext cx="5957047" cy="72974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345DF1CC-9070-4A1F-BF03-B8DFEDD9E684}"/>
              </a:ext>
            </a:extLst>
          </p:cNvPr>
          <p:cNvSpPr/>
          <p:nvPr/>
        </p:nvSpPr>
        <p:spPr>
          <a:xfrm rot="16200000">
            <a:off x="3617788" y="3411774"/>
            <a:ext cx="986295" cy="2885404"/>
          </a:xfrm>
          <a:prstGeom prst="leftBrace">
            <a:avLst>
              <a:gd name="adj1" fmla="val 8333"/>
              <a:gd name="adj2" fmla="val 511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47A5F-EB61-4798-BAFD-B7821F99022B}"/>
              </a:ext>
            </a:extLst>
          </p:cNvPr>
          <p:cNvSpPr txBox="1"/>
          <p:nvPr/>
        </p:nvSpPr>
        <p:spPr>
          <a:xfrm>
            <a:off x="3079173" y="5280353"/>
            <a:ext cx="2261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43 MMT </a:t>
            </a:r>
          </a:p>
          <a:p>
            <a:r>
              <a:rPr lang="en-US" dirty="0"/>
              <a:t>Mostly Natural Gas</a:t>
            </a:r>
          </a:p>
          <a:p>
            <a:r>
              <a:rPr lang="en-US" dirty="0"/>
              <a:t>90% natural gas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2FC4B-E1AA-4387-8E07-9F1012E6B100}"/>
              </a:ext>
            </a:extLst>
          </p:cNvPr>
          <p:cNvSpPr txBox="1"/>
          <p:nvPr/>
        </p:nvSpPr>
        <p:spPr>
          <a:xfrm>
            <a:off x="1630881" y="4976496"/>
            <a:ext cx="995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32MMT</a:t>
            </a:r>
          </a:p>
          <a:p>
            <a:r>
              <a:rPr lang="en-US" dirty="0"/>
              <a:t>Mostly </a:t>
            </a:r>
          </a:p>
          <a:p>
            <a:r>
              <a:rPr lang="en-US" dirty="0"/>
              <a:t>Gasoline</a:t>
            </a:r>
          </a:p>
          <a:p>
            <a:r>
              <a:rPr lang="en-US" dirty="0"/>
              <a:t>   75%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541AF-7CA0-4868-A87E-FE3528C75395}"/>
              </a:ext>
            </a:extLst>
          </p:cNvPr>
          <p:cNvSpPr txBox="1"/>
          <p:nvPr/>
        </p:nvSpPr>
        <p:spPr>
          <a:xfrm>
            <a:off x="757371" y="201707"/>
            <a:ext cx="905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Jersey’s 2019 Integrated Energy Plan 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https://nj.gov/emp/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F3CFBA-F462-4C59-876B-0EEDD5E54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13307"/>
              </p:ext>
            </p:extLst>
          </p:nvPr>
        </p:nvGraphicFramePr>
        <p:xfrm>
          <a:off x="7662530" y="2037178"/>
          <a:ext cx="4372587" cy="370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62F8C2-86ED-46AF-8D51-BDA293391DE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259281" cy="9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F7E411-B49A-450D-82A4-4F8B08F48A4A}"/>
              </a:ext>
            </a:extLst>
          </p:cNvPr>
          <p:cNvCxnSpPr>
            <a:cxnSpLocks/>
          </p:cNvCxnSpPr>
          <p:nvPr/>
        </p:nvCxnSpPr>
        <p:spPr>
          <a:xfrm>
            <a:off x="1506071" y="2017059"/>
            <a:ext cx="1248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19B208-886A-45D1-86CC-577960B9C18A}"/>
              </a:ext>
            </a:extLst>
          </p:cNvPr>
          <p:cNvSpPr txBox="1"/>
          <p:nvPr/>
        </p:nvSpPr>
        <p:spPr>
          <a:xfrm>
            <a:off x="2020817" y="193961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97 MMT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42DFA-E5E3-4011-9178-A52B9EBFC5EE}"/>
              </a:ext>
            </a:extLst>
          </p:cNvPr>
          <p:cNvSpPr/>
          <p:nvPr/>
        </p:nvSpPr>
        <p:spPr>
          <a:xfrm>
            <a:off x="2020817" y="1939615"/>
            <a:ext cx="99578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486F680-5463-46D4-8D02-02C6F1B12A27}"/>
              </a:ext>
            </a:extLst>
          </p:cNvPr>
          <p:cNvSpPr/>
          <p:nvPr/>
        </p:nvSpPr>
        <p:spPr>
          <a:xfrm>
            <a:off x="1648610" y="2037178"/>
            <a:ext cx="548975" cy="1421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233B0-D7AA-4C96-9CAD-EBF08BE80EA8}"/>
              </a:ext>
            </a:extLst>
          </p:cNvPr>
          <p:cNvSpPr txBox="1"/>
          <p:nvPr/>
        </p:nvSpPr>
        <p:spPr>
          <a:xfrm>
            <a:off x="2179156" y="25731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 MMT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D5032-1414-4B63-A6E9-12467503922C}"/>
              </a:ext>
            </a:extLst>
          </p:cNvPr>
          <p:cNvSpPr txBox="1"/>
          <p:nvPr/>
        </p:nvSpPr>
        <p:spPr>
          <a:xfrm>
            <a:off x="1601085" y="3383481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 MMT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D1479-C52C-40A8-82D5-E98BA62E727A}"/>
              </a:ext>
            </a:extLst>
          </p:cNvPr>
          <p:cNvSpPr/>
          <p:nvPr/>
        </p:nvSpPr>
        <p:spPr>
          <a:xfrm>
            <a:off x="2197585" y="2564775"/>
            <a:ext cx="1031051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919563-E589-4C22-A88F-0FB4AEDDEC96}"/>
              </a:ext>
            </a:extLst>
          </p:cNvPr>
          <p:cNvSpPr/>
          <p:nvPr/>
        </p:nvSpPr>
        <p:spPr>
          <a:xfrm>
            <a:off x="1644131" y="3454568"/>
            <a:ext cx="753372" cy="3019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4761D-D6CC-45A0-B719-DCE85794E9B1}"/>
              </a:ext>
            </a:extLst>
          </p:cNvPr>
          <p:cNvSpPr txBox="1"/>
          <p:nvPr/>
        </p:nvSpPr>
        <p:spPr>
          <a:xfrm>
            <a:off x="604272" y="302359"/>
            <a:ext cx="1128292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To get to 100% clean energy - 80 x 50 or 50 x 30 </a:t>
            </a:r>
          </a:p>
          <a:p>
            <a:endParaRPr lang="en-US" sz="3200" b="1" dirty="0"/>
          </a:p>
          <a:p>
            <a:r>
              <a:rPr lang="en-US" sz="3200" b="1" dirty="0"/>
              <a:t>Does not depend on a federal carbon tax or </a:t>
            </a:r>
          </a:p>
          <a:p>
            <a:r>
              <a:rPr lang="en-US" sz="3200" b="1" dirty="0"/>
              <a:t>a federal clean electricity standard or a state </a:t>
            </a:r>
          </a:p>
          <a:p>
            <a:r>
              <a:rPr lang="en-US" sz="3200" b="1" dirty="0"/>
              <a:t>carbon cap and trade </a:t>
            </a:r>
          </a:p>
          <a:p>
            <a:endParaRPr lang="en-US" sz="1000" b="1" dirty="0"/>
          </a:p>
          <a:p>
            <a:r>
              <a:rPr lang="en-US" sz="3200" b="1" dirty="0"/>
              <a:t>Nice to have but you can mitigate the </a:t>
            </a:r>
          </a:p>
          <a:p>
            <a:r>
              <a:rPr lang="en-US" sz="3200" b="1" dirty="0"/>
              <a:t>impacts of greenhouse gas emissions today with</a:t>
            </a:r>
          </a:p>
          <a:p>
            <a:r>
              <a:rPr lang="en-US" sz="3200" b="1" dirty="0"/>
              <a:t>currently available cost effective clean energy technologies </a:t>
            </a:r>
          </a:p>
          <a:p>
            <a:endParaRPr lang="en-US" sz="1000" b="1" dirty="0"/>
          </a:p>
          <a:p>
            <a:r>
              <a:rPr lang="en-US" sz="3200" b="1" dirty="0"/>
              <a:t>You beat this large energy system </a:t>
            </a:r>
          </a:p>
          <a:p>
            <a:r>
              <a:rPr lang="en-US" sz="3200" b="1" dirty="0"/>
              <a:t>“From the inside out” by changing the demand curve</a:t>
            </a:r>
          </a:p>
        </p:txBody>
      </p:sp>
    </p:spTree>
    <p:extLst>
      <p:ext uri="{BB962C8B-B14F-4D97-AF65-F5344CB8AC3E}">
        <p14:creationId xmlns:p14="http://schemas.microsoft.com/office/powerpoint/2010/main" val="137392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4D5E9-EE5D-4631-8D06-A395AE6EE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4" y="706583"/>
            <a:ext cx="11651671" cy="5915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D1982-9EDC-413B-8E4E-F5DB38D77E36}"/>
              </a:ext>
            </a:extLst>
          </p:cNvPr>
          <p:cNvSpPr txBox="1"/>
          <p:nvPr/>
        </p:nvSpPr>
        <p:spPr>
          <a:xfrm>
            <a:off x="869171" y="81035"/>
            <a:ext cx="10016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New Jersey’s Progress to achieving its GHG emissions reduction goals and more </a:t>
            </a:r>
            <a:r>
              <a:rPr lang="en-US" b="1" dirty="0">
                <a:solidFill>
                  <a:srgbClr val="FF0000"/>
                </a:solidFill>
              </a:rPr>
              <a:t>Why I'm Optimistic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Getting to 50% by 2030 and beyond depends on the partnership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6F05E0-C200-42D7-910F-7858118005AF}"/>
              </a:ext>
            </a:extLst>
          </p:cNvPr>
          <p:cNvCxnSpPr/>
          <p:nvPr/>
        </p:nvCxnSpPr>
        <p:spPr>
          <a:xfrm>
            <a:off x="1330036" y="4336473"/>
            <a:ext cx="6068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78F12B-9845-4590-B491-B98B5C97E662}"/>
              </a:ext>
            </a:extLst>
          </p:cNvPr>
          <p:cNvCxnSpPr/>
          <p:nvPr/>
        </p:nvCxnSpPr>
        <p:spPr>
          <a:xfrm>
            <a:off x="7439891" y="4364182"/>
            <a:ext cx="0" cy="1510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4E7E7-28D2-4680-A52F-78DF60275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4" y="346364"/>
            <a:ext cx="9906000" cy="6165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1D489-2F37-467E-B5E2-FD174DE190F6}"/>
              </a:ext>
            </a:extLst>
          </p:cNvPr>
          <p:cNvSpPr txBox="1"/>
          <p:nvPr/>
        </p:nvSpPr>
        <p:spPr>
          <a:xfrm>
            <a:off x="5694217" y="3381872"/>
            <a:ext cx="637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Electricity usage by 40%  from 110 M MWh to 75 M MWh</a:t>
            </a:r>
          </a:p>
          <a:p>
            <a:r>
              <a:rPr lang="en-US" dirty="0"/>
              <a:t>&lt; Electricity cost  by $3.5billion/year in 2020 from $13.5B to $10 B</a:t>
            </a:r>
          </a:p>
          <a:p>
            <a:r>
              <a:rPr lang="en-US" dirty="0"/>
              <a:t>&lt;  energy percentage of state GDP from 8% to 4%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B38CD-7945-4EE6-9278-B8550FE229F2}"/>
              </a:ext>
            </a:extLst>
          </p:cNvPr>
          <p:cNvSpPr/>
          <p:nvPr/>
        </p:nvSpPr>
        <p:spPr>
          <a:xfrm>
            <a:off x="1597255" y="2798618"/>
            <a:ext cx="1806981" cy="410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BB36C-D0F1-4C7D-819D-764031935E91}"/>
              </a:ext>
            </a:extLst>
          </p:cNvPr>
          <p:cNvSpPr txBox="1"/>
          <p:nvPr/>
        </p:nvSpPr>
        <p:spPr>
          <a:xfrm>
            <a:off x="1648691" y="2840182"/>
            <a:ext cx="163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 oil embargo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D10E08-A005-4BBE-8E35-7AD428F777BB}"/>
              </a:ext>
            </a:extLst>
          </p:cNvPr>
          <p:cNvCxnSpPr/>
          <p:nvPr/>
        </p:nvCxnSpPr>
        <p:spPr>
          <a:xfrm>
            <a:off x="3404236" y="3020291"/>
            <a:ext cx="225655" cy="189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7085243-0B3B-427C-9AD8-AEBE5826D213}"/>
              </a:ext>
            </a:extLst>
          </p:cNvPr>
          <p:cNvSpPr/>
          <p:nvPr/>
        </p:nvSpPr>
        <p:spPr>
          <a:xfrm>
            <a:off x="9592365" y="1555990"/>
            <a:ext cx="180698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3C093-D3A4-4306-8019-B5906644E776}"/>
              </a:ext>
            </a:extLst>
          </p:cNvPr>
          <p:cNvSpPr txBox="1"/>
          <p:nvPr/>
        </p:nvSpPr>
        <p:spPr>
          <a:xfrm>
            <a:off x="9661637" y="1555990"/>
            <a:ext cx="1806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Great Recession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BE56C8-5168-4DDC-AD79-7EA141E1AB72}"/>
              </a:ext>
            </a:extLst>
          </p:cNvPr>
          <p:cNvCxnSpPr/>
          <p:nvPr/>
        </p:nvCxnSpPr>
        <p:spPr>
          <a:xfrm flipH="1">
            <a:off x="8671038" y="1771812"/>
            <a:ext cx="886691" cy="24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BBDD85E-35D5-406D-90CC-AC3455F10BF4}"/>
              </a:ext>
            </a:extLst>
          </p:cNvPr>
          <p:cNvSpPr/>
          <p:nvPr/>
        </p:nvSpPr>
        <p:spPr>
          <a:xfrm>
            <a:off x="2964874" y="3768436"/>
            <a:ext cx="2505682" cy="3994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C6036-4ED2-4593-87FC-187988F01241}"/>
              </a:ext>
            </a:extLst>
          </p:cNvPr>
          <p:cNvSpPr txBox="1"/>
          <p:nvPr/>
        </p:nvSpPr>
        <p:spPr>
          <a:xfrm>
            <a:off x="2964873" y="3768436"/>
            <a:ext cx="2549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2nd oil embargo/Iran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0F7B17-CA29-4CB5-8D31-7F9092758B34}"/>
              </a:ext>
            </a:extLst>
          </p:cNvPr>
          <p:cNvCxnSpPr/>
          <p:nvPr/>
        </p:nvCxnSpPr>
        <p:spPr>
          <a:xfrm flipH="1" flipV="1">
            <a:off x="4892646" y="3251078"/>
            <a:ext cx="577909" cy="517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8B5C88-8AA6-4D44-913E-E6E11B77F273}"/>
              </a:ext>
            </a:extLst>
          </p:cNvPr>
          <p:cNvSpPr/>
          <p:nvPr/>
        </p:nvSpPr>
        <p:spPr>
          <a:xfrm>
            <a:off x="4121726" y="1725019"/>
            <a:ext cx="142701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C5B7F-9B9B-45B0-8818-8891FA15782E}"/>
              </a:ext>
            </a:extLst>
          </p:cNvPr>
          <p:cNvSpPr txBox="1"/>
          <p:nvPr/>
        </p:nvSpPr>
        <p:spPr>
          <a:xfrm>
            <a:off x="4211781" y="1709979"/>
            <a:ext cx="1427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Gulf war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B2B032-8B7C-4F53-B25D-F9CF2A95059D}"/>
              </a:ext>
            </a:extLst>
          </p:cNvPr>
          <p:cNvCxnSpPr>
            <a:cxnSpLocks/>
          </p:cNvCxnSpPr>
          <p:nvPr/>
        </p:nvCxnSpPr>
        <p:spPr>
          <a:xfrm>
            <a:off x="5179609" y="2109391"/>
            <a:ext cx="1086628" cy="38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9CA7087-8FEF-4060-B189-BA6345C640CD}"/>
              </a:ext>
            </a:extLst>
          </p:cNvPr>
          <p:cNvSpPr/>
          <p:nvPr/>
        </p:nvSpPr>
        <p:spPr>
          <a:xfrm>
            <a:off x="7952509" y="2636886"/>
            <a:ext cx="2272146" cy="410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661518-5AFF-4B12-9D08-127C49AC4B1E}"/>
              </a:ext>
            </a:extLst>
          </p:cNvPr>
          <p:cNvSpPr txBox="1"/>
          <p:nvPr/>
        </p:nvSpPr>
        <p:spPr>
          <a:xfrm>
            <a:off x="7952509" y="2655516"/>
            <a:ext cx="2244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9/11 and 2</a:t>
            </a:r>
            <a:r>
              <a:rPr lang="en-US" baseline="30000" dirty="0"/>
              <a:t>nd</a:t>
            </a:r>
            <a:r>
              <a:rPr lang="en-US" dirty="0"/>
              <a:t> Gulf war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EB8FE5-476A-4EBC-8D78-657AB8F7BD11}"/>
              </a:ext>
            </a:extLst>
          </p:cNvPr>
          <p:cNvCxnSpPr/>
          <p:nvPr/>
        </p:nvCxnSpPr>
        <p:spPr>
          <a:xfrm flipH="1" flipV="1">
            <a:off x="7633855" y="2493818"/>
            <a:ext cx="928256" cy="14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7623DB-D268-47DB-9829-1350CCC3B1EF}"/>
              </a:ext>
            </a:extLst>
          </p:cNvPr>
          <p:cNvCxnSpPr>
            <a:cxnSpLocks/>
          </p:cNvCxnSpPr>
          <p:nvPr/>
        </p:nvCxnSpPr>
        <p:spPr>
          <a:xfrm flipV="1">
            <a:off x="3578973" y="102077"/>
            <a:ext cx="6373092" cy="321580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D30BA9-3362-4221-A065-CDC9D952B09C}"/>
              </a:ext>
            </a:extLst>
          </p:cNvPr>
          <p:cNvCxnSpPr>
            <a:cxnSpLocks/>
          </p:cNvCxnSpPr>
          <p:nvPr/>
        </p:nvCxnSpPr>
        <p:spPr>
          <a:xfrm flipH="1">
            <a:off x="3938673" y="1028764"/>
            <a:ext cx="6840163" cy="24002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CEFC00-97F8-45B2-AC06-0B0514B4B65C}"/>
              </a:ext>
            </a:extLst>
          </p:cNvPr>
          <p:cNvSpPr txBox="1"/>
          <p:nvPr/>
        </p:nvSpPr>
        <p:spPr>
          <a:xfrm>
            <a:off x="701988" y="51662"/>
            <a:ext cx="826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Pre-1973 Energy Policies were Economic Policies – that changed with Energy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1B273-5062-48AC-ABF1-BBCDE863FBAE}"/>
              </a:ext>
            </a:extLst>
          </p:cNvPr>
          <p:cNvSpPr txBox="1"/>
          <p:nvPr/>
        </p:nvSpPr>
        <p:spPr>
          <a:xfrm>
            <a:off x="5953156" y="4584869"/>
            <a:ext cx="578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&gt;8.4 million metric tons of avoided CO2 emissions per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E28C9-6FDD-42D7-8FD9-44F1B3C3B3DE}"/>
              </a:ext>
            </a:extLst>
          </p:cNvPr>
          <p:cNvSpPr txBox="1"/>
          <p:nvPr/>
        </p:nvSpPr>
        <p:spPr>
          <a:xfrm>
            <a:off x="1815084" y="5761752"/>
            <a:ext cx="868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do the same with the natural gas and gasoline demand curve – reduce the curve </a:t>
            </a:r>
          </a:p>
        </p:txBody>
      </p:sp>
    </p:spTree>
    <p:extLst>
      <p:ext uri="{BB962C8B-B14F-4D97-AF65-F5344CB8AC3E}">
        <p14:creationId xmlns:p14="http://schemas.microsoft.com/office/powerpoint/2010/main" val="402036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575396-1AD2-4BAF-B5BF-CC8511DCF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316430"/>
              </p:ext>
            </p:extLst>
          </p:nvPr>
        </p:nvGraphicFramePr>
        <p:xfrm>
          <a:off x="637309" y="1706189"/>
          <a:ext cx="8077545" cy="494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82533" y="267581"/>
            <a:ext cx="8189360" cy="1302311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pPr algn="ctr"/>
            <a:r>
              <a:rPr lang="en-US" sz="265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 Electricity Sales with and without EE, Solar and Appliance Standard Savings</a:t>
            </a:r>
          </a:p>
          <a:p>
            <a:pPr algn="ctr"/>
            <a:r>
              <a:rPr lang="en-US" sz="2653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can change the demand curves</a:t>
            </a:r>
            <a:endParaRPr lang="en-US" sz="1837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810AC5-52BA-41F2-9CD6-1A64D0EA694E}"/>
              </a:ext>
            </a:extLst>
          </p:cNvPr>
          <p:cNvGrpSpPr/>
          <p:nvPr/>
        </p:nvGrpSpPr>
        <p:grpSpPr>
          <a:xfrm>
            <a:off x="8714854" y="6143636"/>
            <a:ext cx="1971559" cy="510101"/>
            <a:chOff x="4953143" y="3171857"/>
            <a:chExt cx="2628900" cy="5101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A6754-FEEB-46E1-8BBA-B3A19CD8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143" y="3171857"/>
              <a:ext cx="1828800" cy="4114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7FD467-BDCF-453D-9A1E-385B76BE2341}"/>
                </a:ext>
              </a:extLst>
            </p:cNvPr>
            <p:cNvSpPr txBox="1"/>
            <p:nvPr/>
          </p:nvSpPr>
          <p:spPr>
            <a:xfrm>
              <a:off x="4953143" y="3475615"/>
              <a:ext cx="2628900" cy="20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14" dirty="0"/>
                <a:t>http://njenergydata.rutgers.edu/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BF5D00-3709-43CB-A26B-B7450CF45463}"/>
              </a:ext>
            </a:extLst>
          </p:cNvPr>
          <p:cNvSpPr txBox="1"/>
          <p:nvPr/>
        </p:nvSpPr>
        <p:spPr>
          <a:xfrm>
            <a:off x="9102437" y="2116536"/>
            <a:ext cx="2737371" cy="2785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6802" tIns="38401" rIns="76802" bIns="38401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Estimated annual electricity savings in 2016 are 10 million MWh. Total electricity savings from 2009 to 2016 is represented by the area beneath the curve.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This is $1 billion in annual cost saving 0r $100/person</a:t>
            </a:r>
          </a:p>
        </p:txBody>
      </p:sp>
    </p:spTree>
    <p:extLst>
      <p:ext uri="{BB962C8B-B14F-4D97-AF65-F5344CB8AC3E}">
        <p14:creationId xmlns:p14="http://schemas.microsoft.com/office/powerpoint/2010/main" val="429290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4761D-D6CC-45A0-B719-DCE85794E9B1}"/>
              </a:ext>
            </a:extLst>
          </p:cNvPr>
          <p:cNvSpPr txBox="1"/>
          <p:nvPr/>
        </p:nvSpPr>
        <p:spPr>
          <a:xfrm>
            <a:off x="849550" y="1058102"/>
            <a:ext cx="948064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Five Cost Effective (even without subsidies) Clean Energy Technologies that can be Implemented </a:t>
            </a:r>
            <a:r>
              <a:rPr lang="en-US" sz="2800" b="1" u="sng" dirty="0">
                <a:solidFill>
                  <a:srgbClr val="FF0000"/>
                </a:solidFill>
              </a:rPr>
              <a:t>Incrementally</a:t>
            </a:r>
            <a:r>
              <a:rPr lang="en-US" sz="2800" b="1" dirty="0"/>
              <a:t> to Mitigate Climate Change by Reducing Greenhouse Gas Emissions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Solar (RE)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Storage (CE)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Electric Vehicles (EE)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Heat Pumps (EE)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Smart Grid (CE)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3E0FE-E1C9-4E84-8B09-99C009154F78}"/>
              </a:ext>
            </a:extLst>
          </p:cNvPr>
          <p:cNvSpPr txBox="1"/>
          <p:nvPr/>
        </p:nvSpPr>
        <p:spPr>
          <a:xfrm>
            <a:off x="709333" y="285598"/>
            <a:ext cx="9620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To get to 100% clean energy by 2050 or 80 x 50 or 50 x 30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9C0F4-E8FC-45E6-B806-F9486CF5EBBF}"/>
              </a:ext>
            </a:extLst>
          </p:cNvPr>
          <p:cNvSpPr txBox="1"/>
          <p:nvPr/>
        </p:nvSpPr>
        <p:spPr>
          <a:xfrm>
            <a:off x="709333" y="5926071"/>
            <a:ext cx="10150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You can beat this large energy system “From the inside out” by changing the demand curve</a:t>
            </a:r>
          </a:p>
        </p:txBody>
      </p:sp>
    </p:spTree>
    <p:extLst>
      <p:ext uri="{BB962C8B-B14F-4D97-AF65-F5344CB8AC3E}">
        <p14:creationId xmlns:p14="http://schemas.microsoft.com/office/powerpoint/2010/main" val="240822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8696-0AA2-4D0D-B7DE-4C687583D221}" type="slidenum">
              <a:rPr lang="en-US" smtClean="0"/>
              <a:t>19</a:t>
            </a:fld>
            <a:endParaRPr lang="en-US" dirty="0"/>
          </a:p>
        </p:txBody>
      </p:sp>
      <p:pic>
        <p:nvPicPr>
          <p:cNvPr id="783362" name="Picture 2" descr="Image result for electric vehicle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1" y="2084294"/>
            <a:ext cx="6344196" cy="46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5D2526-6A29-42B3-B8AA-F40B87AF49B4}"/>
              </a:ext>
            </a:extLst>
          </p:cNvPr>
          <p:cNvSpPr txBox="1"/>
          <p:nvPr/>
        </p:nvSpPr>
        <p:spPr>
          <a:xfrm>
            <a:off x="443752" y="257158"/>
            <a:ext cx="758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Sector - Going Electric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190C3-FFCD-4DA8-953A-E4603394FAF7}"/>
              </a:ext>
            </a:extLst>
          </p:cNvPr>
          <p:cNvSpPr txBox="1"/>
          <p:nvPr/>
        </p:nvSpPr>
        <p:spPr>
          <a:xfrm>
            <a:off x="443752" y="883965"/>
            <a:ext cx="8525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to Change the Demand Curve for Oil and Gasoline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Prevent Future Oil pipelines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slow and small and build into a movement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0FFC3-BB61-4594-A3B1-61726AE48F36}"/>
              </a:ext>
            </a:extLst>
          </p:cNvPr>
          <p:cNvSpPr txBox="1"/>
          <p:nvPr/>
        </p:nvSpPr>
        <p:spPr>
          <a:xfrm>
            <a:off x="6747063" y="2126326"/>
            <a:ext cx="53418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Used EV for under $20,000</a:t>
            </a:r>
          </a:p>
          <a:p>
            <a:r>
              <a:rPr lang="en-US" sz="1800" b="1" dirty="0"/>
              <a:t>40 miles RT for 260 days (5 day work week)</a:t>
            </a:r>
          </a:p>
          <a:p>
            <a:endParaRPr lang="en-US" sz="1800" b="1" dirty="0"/>
          </a:p>
          <a:p>
            <a:r>
              <a:rPr lang="en-US" sz="1800" b="1" dirty="0"/>
              <a:t>An average ICE vehicle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416</a:t>
            </a:r>
            <a:r>
              <a:rPr lang="en-US" sz="1800" b="1" dirty="0"/>
              <a:t> gal/ </a:t>
            </a:r>
            <a:r>
              <a:rPr lang="en-US" sz="1800" b="1" dirty="0" err="1"/>
              <a:t>yr</a:t>
            </a:r>
            <a:r>
              <a:rPr lang="en-US" sz="1800" b="1" dirty="0"/>
              <a:t>  - </a:t>
            </a:r>
            <a:r>
              <a:rPr lang="en-US" sz="1800" b="1" dirty="0">
                <a:solidFill>
                  <a:srgbClr val="FF0000"/>
                </a:solidFill>
              </a:rPr>
              <a:t>48.3</a:t>
            </a:r>
            <a:r>
              <a:rPr lang="en-US" sz="1800" b="1" dirty="0"/>
              <a:t> million Btus -$1414/yr.</a:t>
            </a:r>
          </a:p>
          <a:p>
            <a:endParaRPr lang="en-US" sz="1800" b="1" dirty="0"/>
          </a:p>
          <a:p>
            <a:r>
              <a:rPr lang="en-US" sz="1800" b="1" dirty="0"/>
              <a:t>An average  EV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3,536</a:t>
            </a:r>
            <a:r>
              <a:rPr lang="en-US" sz="1800" b="1" dirty="0"/>
              <a:t> kWh /</a:t>
            </a:r>
            <a:r>
              <a:rPr lang="en-US" sz="1800" b="1" dirty="0" err="1"/>
              <a:t>yr</a:t>
            </a:r>
            <a:r>
              <a:rPr lang="en-US" sz="1800" b="1" dirty="0"/>
              <a:t>  - </a:t>
            </a:r>
            <a:r>
              <a:rPr lang="en-US" sz="1800" b="1" dirty="0">
                <a:solidFill>
                  <a:srgbClr val="FF0000"/>
                </a:solidFill>
              </a:rPr>
              <a:t>12.1</a:t>
            </a:r>
            <a:r>
              <a:rPr lang="en-US" sz="1800" b="1" dirty="0"/>
              <a:t> million Btu - </a:t>
            </a:r>
            <a:r>
              <a:rPr lang="en-US" sz="1800" b="1" dirty="0">
                <a:solidFill>
                  <a:srgbClr val="FF0000"/>
                </a:solidFill>
              </a:rPr>
              <a:t>$584</a:t>
            </a:r>
            <a:r>
              <a:rPr lang="en-US" sz="1800" b="1" dirty="0"/>
              <a:t>/yr.</a:t>
            </a:r>
          </a:p>
          <a:p>
            <a:endParaRPr lang="en-US" sz="1800" b="1" dirty="0"/>
          </a:p>
          <a:p>
            <a:r>
              <a:rPr lang="en-US" sz="1800" b="1" dirty="0"/>
              <a:t>Savings </a:t>
            </a:r>
            <a:r>
              <a:rPr lang="en-US" sz="1800" b="1" dirty="0">
                <a:solidFill>
                  <a:srgbClr val="FF0000"/>
                </a:solidFill>
              </a:rPr>
              <a:t>$747</a:t>
            </a:r>
            <a:r>
              <a:rPr lang="en-US" sz="1800" b="1" dirty="0"/>
              <a:t>/yr. avoiding  </a:t>
            </a:r>
            <a:r>
              <a:rPr lang="en-US" sz="1800" b="1" dirty="0">
                <a:solidFill>
                  <a:srgbClr val="FF0000"/>
                </a:solidFill>
              </a:rPr>
              <a:t>2.75 T</a:t>
            </a:r>
            <a:r>
              <a:rPr lang="en-US" sz="1800" b="1" dirty="0"/>
              <a:t> of CO2</a:t>
            </a:r>
          </a:p>
          <a:p>
            <a:endParaRPr lang="en-US" sz="1800" b="1" dirty="0"/>
          </a:p>
          <a:p>
            <a:r>
              <a:rPr lang="en-US" sz="1800" b="1" dirty="0"/>
              <a:t>3,536 kWh / year  - </a:t>
            </a:r>
            <a:r>
              <a:rPr lang="en-US" sz="1800" b="1" dirty="0">
                <a:solidFill>
                  <a:srgbClr val="FF0000"/>
                </a:solidFill>
              </a:rPr>
              <a:t>3.21kilowatts (kW) of solar</a:t>
            </a:r>
          </a:p>
          <a:p>
            <a:r>
              <a:rPr lang="en-US" sz="1800" b="1" dirty="0"/>
              <a:t>@$3/watt  SPB for EV and solar </a:t>
            </a:r>
            <a:r>
              <a:rPr lang="en-US" sz="1800" b="1" dirty="0">
                <a:solidFill>
                  <a:srgbClr val="FF0000"/>
                </a:solidFill>
              </a:rPr>
              <a:t>15 yrs.  (ROI 6.7%)</a:t>
            </a:r>
          </a:p>
          <a:p>
            <a:r>
              <a:rPr lang="en-US" sz="1800" b="1" dirty="0"/>
              <a:t>Avoiding</a:t>
            </a:r>
            <a:r>
              <a:rPr lang="en-US" sz="1800" b="1" dirty="0">
                <a:solidFill>
                  <a:srgbClr val="FF0000"/>
                </a:solidFill>
              </a:rPr>
              <a:t> 4 T </a:t>
            </a:r>
            <a:r>
              <a:rPr lang="en-US" sz="1800" b="1" dirty="0"/>
              <a:t>of CO2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Reducing both gasoline and natural gas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demand and emissions and storage solar 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2BD02-E620-46F9-B2AC-705A16814B1E}"/>
              </a:ext>
            </a:extLst>
          </p:cNvPr>
          <p:cNvSpPr txBox="1"/>
          <p:nvPr/>
        </p:nvSpPr>
        <p:spPr>
          <a:xfrm>
            <a:off x="551329" y="6356350"/>
            <a:ext cx="24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 Btu is a million Btus</a:t>
            </a:r>
          </a:p>
        </p:txBody>
      </p:sp>
    </p:spTree>
    <p:extLst>
      <p:ext uri="{BB962C8B-B14F-4D97-AF65-F5344CB8AC3E}">
        <p14:creationId xmlns:p14="http://schemas.microsoft.com/office/powerpoint/2010/main" val="249013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90" name="Picture 2" descr="Image result for US electric transmission system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" y="1184884"/>
            <a:ext cx="4029687" cy="44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interstate oil pipeline images">
            <a:extLst>
              <a:ext uri="{FF2B5EF4-FFF2-40B4-BE49-F238E27FC236}">
                <a16:creationId xmlns:a16="http://schemas.microsoft.com/office/drawing/2014/main" id="{271276A6-57BC-4A09-A353-BFB8F6B0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76" y="831593"/>
            <a:ext cx="3851564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4B04A04-05FD-4967-89C6-A8FF2708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60" y="1113020"/>
            <a:ext cx="3851564" cy="46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2087D1-2245-492F-94DE-E1FED62ED919}"/>
              </a:ext>
            </a:extLst>
          </p:cNvPr>
          <p:cNvSpPr txBox="1"/>
          <p:nvPr/>
        </p:nvSpPr>
        <p:spPr>
          <a:xfrm>
            <a:off x="154386" y="5985484"/>
            <a:ext cx="4029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200,000 miles of electric transmission wires and 5.5 million miles of distribution wires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41E66-7A77-48A0-9DFA-CA2B4B160BDD}"/>
              </a:ext>
            </a:extLst>
          </p:cNvPr>
          <p:cNvSpPr txBox="1"/>
          <p:nvPr/>
        </p:nvSpPr>
        <p:spPr>
          <a:xfrm>
            <a:off x="4184073" y="5989903"/>
            <a:ext cx="4029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193,000 miles of fuel oil pipelines in US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32BC3-F936-47A0-A8C9-5E4232EF7682}"/>
              </a:ext>
            </a:extLst>
          </p:cNvPr>
          <p:cNvSpPr txBox="1"/>
          <p:nvPr/>
        </p:nvSpPr>
        <p:spPr>
          <a:xfrm>
            <a:off x="8087083" y="5897570"/>
            <a:ext cx="4156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300,000 miles of inter and intrastate natural gas pipelines and 2.1 M miles of distribution pipes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0E362-9009-4EBF-950F-892C12836EC3}"/>
              </a:ext>
            </a:extLst>
          </p:cNvPr>
          <p:cNvSpPr txBox="1"/>
          <p:nvPr/>
        </p:nvSpPr>
        <p:spPr>
          <a:xfrm>
            <a:off x="154386" y="157234"/>
            <a:ext cx="1180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current US Energy System of pipes and wires are large enough to transverse the US over 200 times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is over $1.2 trillion – almost 6% of US GDP</a:t>
            </a:r>
          </a:p>
        </p:txBody>
      </p:sp>
    </p:spTree>
    <p:extLst>
      <p:ext uri="{BB962C8B-B14F-4D97-AF65-F5344CB8AC3E}">
        <p14:creationId xmlns:p14="http://schemas.microsoft.com/office/powerpoint/2010/main" val="414149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8696-0AA2-4D0D-B7DE-4C687583D221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158" y="1640539"/>
            <a:ext cx="2743201" cy="4298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76" y="2680111"/>
            <a:ext cx="3484430" cy="2958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BEF84B-A509-4584-B293-07201FAB6AC0}"/>
              </a:ext>
            </a:extLst>
          </p:cNvPr>
          <p:cNvSpPr txBox="1"/>
          <p:nvPr/>
        </p:nvSpPr>
        <p:spPr>
          <a:xfrm>
            <a:off x="363070" y="132316"/>
            <a:ext cx="98163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Building Sector - Going Electric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to Change the Demand Curve for Natural Gas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Prevent Future Natural gas pipelines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slow and small and build into a movement  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B3FA2-16F4-4547-8842-90B070935AE5}"/>
              </a:ext>
            </a:extLst>
          </p:cNvPr>
          <p:cNvSpPr txBox="1"/>
          <p:nvPr/>
        </p:nvSpPr>
        <p:spPr>
          <a:xfrm>
            <a:off x="3765176" y="1987151"/>
            <a:ext cx="51771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GWH = $1,200</a:t>
            </a:r>
          </a:p>
          <a:p>
            <a:r>
              <a:rPr lang="en-US" sz="1800" b="1" dirty="0"/>
              <a:t> 230 therm – 23 million Btus </a:t>
            </a:r>
            <a:r>
              <a:rPr lang="en-US" sz="1800" b="1" dirty="0">
                <a:solidFill>
                  <a:srgbClr val="FF0000"/>
                </a:solidFill>
              </a:rPr>
              <a:t>$320</a:t>
            </a:r>
            <a:r>
              <a:rPr lang="en-US" sz="1800" b="1" dirty="0"/>
              <a:t>/</a:t>
            </a:r>
            <a:r>
              <a:rPr lang="en-US" sz="1800" b="1" dirty="0" err="1"/>
              <a:t>yr</a:t>
            </a:r>
            <a:r>
              <a:rPr lang="en-US" sz="1800" b="1" dirty="0"/>
              <a:t> emitting 2.3T</a:t>
            </a:r>
          </a:p>
          <a:p>
            <a:r>
              <a:rPr lang="en-US" sz="1800" b="1" dirty="0"/>
              <a:t>HPWH = $2,500  </a:t>
            </a:r>
          </a:p>
          <a:p>
            <a:r>
              <a:rPr lang="en-US" sz="1800" b="1" dirty="0"/>
              <a:t>2,000 kWh  6.8 million Btus </a:t>
            </a:r>
            <a:r>
              <a:rPr lang="en-US" sz="1800" b="1" dirty="0">
                <a:solidFill>
                  <a:srgbClr val="FF0000"/>
                </a:solidFill>
              </a:rPr>
              <a:t>$330 </a:t>
            </a:r>
            <a:r>
              <a:rPr lang="en-US" sz="1800" b="1" dirty="0"/>
              <a:t>/</a:t>
            </a:r>
            <a:r>
              <a:rPr lang="en-US" sz="1800" b="1" dirty="0" err="1"/>
              <a:t>yr</a:t>
            </a:r>
            <a:r>
              <a:rPr lang="en-US" sz="1800" b="1" dirty="0"/>
              <a:t> emitting 0.5T</a:t>
            </a:r>
          </a:p>
          <a:p>
            <a:r>
              <a:rPr lang="en-US" sz="1800" b="1" dirty="0"/>
              <a:t>Avoiding 1.8 T of CO2</a:t>
            </a:r>
          </a:p>
          <a:p>
            <a:endParaRPr lang="en-US" sz="1800" b="1" dirty="0"/>
          </a:p>
          <a:p>
            <a:r>
              <a:rPr lang="en-US" sz="1800" b="1" dirty="0"/>
              <a:t>2,000 kWh /year = </a:t>
            </a:r>
            <a:r>
              <a:rPr lang="en-US" sz="1800" b="1" dirty="0">
                <a:solidFill>
                  <a:srgbClr val="FF0000"/>
                </a:solidFill>
              </a:rPr>
              <a:t>1.5 kilowatts (kW) of solar </a:t>
            </a:r>
          </a:p>
          <a:p>
            <a:r>
              <a:rPr lang="en-US" sz="1800" b="1" dirty="0"/>
              <a:t>@ $3/W = </a:t>
            </a:r>
            <a:r>
              <a:rPr lang="en-US" sz="1800" b="1" dirty="0">
                <a:solidFill>
                  <a:srgbClr val="FF0000"/>
                </a:solidFill>
              </a:rPr>
              <a:t>$3,330 </a:t>
            </a:r>
          </a:p>
          <a:p>
            <a:r>
              <a:rPr lang="en-US" sz="1800" b="1" dirty="0"/>
              <a:t>HPWH + solar = </a:t>
            </a:r>
            <a:r>
              <a:rPr lang="en-US" sz="1800" b="1" dirty="0">
                <a:solidFill>
                  <a:srgbClr val="FF0000"/>
                </a:solidFill>
              </a:rPr>
              <a:t>10.5 years (ROI 9.5%)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Avoiding 2.3 T of CO2 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Reducing natural gas demand in electric and heating sectors 		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major advantage is you can store your solar electricity in the HPWH</a:t>
            </a:r>
          </a:p>
        </p:txBody>
      </p:sp>
    </p:spTree>
    <p:extLst>
      <p:ext uri="{BB962C8B-B14F-4D97-AF65-F5344CB8AC3E}">
        <p14:creationId xmlns:p14="http://schemas.microsoft.com/office/powerpoint/2010/main" val="429127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74" y="205472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Policy Lever to Reach Zero Emissions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Reasons to be Optimistic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8CA3B-2FC7-41C8-8038-00208DB26CD2}"/>
              </a:ext>
            </a:extLst>
          </p:cNvPr>
          <p:cNvSpPr txBox="1"/>
          <p:nvPr/>
        </p:nvSpPr>
        <p:spPr>
          <a:xfrm>
            <a:off x="1161574" y="1779687"/>
            <a:ext cx="6839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Thank You</a:t>
            </a:r>
          </a:p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Michael Winka </a:t>
            </a:r>
          </a:p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energy translator</a:t>
            </a:r>
          </a:p>
          <a:p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  <a:hlinkClick r:id="rId3"/>
              </a:rPr>
              <a:t>mwinka@comcast.net</a:t>
            </a:r>
            <a:r>
              <a:rPr lang="en-US" sz="5400" b="1" dirty="0">
                <a:latin typeface="Bradley Hand ITC" panose="03070402050302030203" pitchFamily="66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7106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50BEB-8E88-414C-B27F-4DB45767975C}"/>
              </a:ext>
            </a:extLst>
          </p:cNvPr>
          <p:cNvSpPr txBox="1"/>
          <p:nvPr/>
        </p:nvSpPr>
        <p:spPr>
          <a:xfrm>
            <a:off x="424035" y="361848"/>
            <a:ext cx="11490646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get to 50% by 2030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Some things the Federal, State and Local Governments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 Industry partners can do well.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Permit large clean renewable energy power plants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 more efficient energy equipment – EV and heat pumps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More energy efficient appliance standards and building code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Implement tax credits and incentives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 Renewable/Clean energy standards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 the energy systems - pipes and wires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Cap and Trade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50BEB-8E88-414C-B27F-4DB45767975C}"/>
              </a:ext>
            </a:extLst>
          </p:cNvPr>
          <p:cNvSpPr txBox="1"/>
          <p:nvPr/>
        </p:nvSpPr>
        <p:spPr>
          <a:xfrm>
            <a:off x="277091" y="415636"/>
            <a:ext cx="1082860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But this is a Partnership between you and 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Government and Industry to help mitigate GHG emissions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buy solar and wind electricity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decide to add storage batteries 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buy EVs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install a heat pump 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build beyond just codes and standards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be the force in your municipality or school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to go Gold in Energy in Sustainable Jersey</a:t>
            </a:r>
          </a:p>
          <a:p>
            <a:pPr marL="514350" indent="-514350"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decide to actually do these things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have to change the energy demand curves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7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52739-8CEE-4C22-9477-C1886A60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8" y="806824"/>
            <a:ext cx="11050611" cy="5783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2DDC6-0747-455A-8C33-520CA6324A60}"/>
              </a:ext>
            </a:extLst>
          </p:cNvPr>
          <p:cNvSpPr txBox="1"/>
          <p:nvPr/>
        </p:nvSpPr>
        <p:spPr>
          <a:xfrm>
            <a:off x="497541" y="268014"/>
            <a:ext cx="11079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NJDEP GWRA Report 80 x 50  </a:t>
            </a:r>
            <a:r>
              <a:rPr lang="en-US" dirty="0">
                <a:hlinkClick r:id="rId4"/>
              </a:rPr>
              <a:t>https://www.nj.gov/dep/climatechange/docs/nj-gwra-80x50-report-2020.pdf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04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E5341-7032-4569-A410-5740C0D6FC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3414" y="245299"/>
            <a:ext cx="5957047" cy="72974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345DF1CC-9070-4A1F-BF03-B8DFEDD9E684}"/>
              </a:ext>
            </a:extLst>
          </p:cNvPr>
          <p:cNvSpPr/>
          <p:nvPr/>
        </p:nvSpPr>
        <p:spPr>
          <a:xfrm rot="16200000">
            <a:off x="3651424" y="3378138"/>
            <a:ext cx="919024" cy="2885404"/>
          </a:xfrm>
          <a:prstGeom prst="leftBrace">
            <a:avLst>
              <a:gd name="adj1" fmla="val 8333"/>
              <a:gd name="adj2" fmla="val 497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47A5F-EB61-4798-BAFD-B7821F99022B}"/>
              </a:ext>
            </a:extLst>
          </p:cNvPr>
          <p:cNvSpPr txBox="1"/>
          <p:nvPr/>
        </p:nvSpPr>
        <p:spPr>
          <a:xfrm>
            <a:off x="3203826" y="5253495"/>
            <a:ext cx="2261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43 MMT </a:t>
            </a:r>
          </a:p>
          <a:p>
            <a:r>
              <a:rPr lang="en-US" dirty="0"/>
              <a:t>Mostly Natural Gas</a:t>
            </a:r>
          </a:p>
          <a:p>
            <a:r>
              <a:rPr lang="en-US" dirty="0"/>
              <a:t>           90%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2FC4B-E1AA-4387-8E07-9F1012E6B100}"/>
              </a:ext>
            </a:extLst>
          </p:cNvPr>
          <p:cNvSpPr txBox="1"/>
          <p:nvPr/>
        </p:nvSpPr>
        <p:spPr>
          <a:xfrm>
            <a:off x="1630881" y="4976496"/>
            <a:ext cx="995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32MMT</a:t>
            </a:r>
          </a:p>
          <a:p>
            <a:r>
              <a:rPr lang="en-US" dirty="0"/>
              <a:t>Mostly </a:t>
            </a:r>
          </a:p>
          <a:p>
            <a:r>
              <a:rPr lang="en-US" dirty="0"/>
              <a:t>Gasoline</a:t>
            </a:r>
          </a:p>
          <a:p>
            <a:r>
              <a:rPr lang="en-US" dirty="0"/>
              <a:t>   75%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541AF-7CA0-4868-A87E-FE3528C75395}"/>
              </a:ext>
            </a:extLst>
          </p:cNvPr>
          <p:cNvSpPr txBox="1"/>
          <p:nvPr/>
        </p:nvSpPr>
        <p:spPr>
          <a:xfrm>
            <a:off x="757371" y="201707"/>
            <a:ext cx="905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Jersey’s 2019 Integrated Energy Plan 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https://nj.gov/emp/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F3CFBA-F462-4C59-876B-0EEDD5E54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758785"/>
              </p:ext>
            </p:extLst>
          </p:nvPr>
        </p:nvGraphicFramePr>
        <p:xfrm>
          <a:off x="7662530" y="2227410"/>
          <a:ext cx="4305351" cy="351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614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470C2-3059-4C02-8311-AB7F0BA54EB2}"/>
              </a:ext>
            </a:extLst>
          </p:cNvPr>
          <p:cNvSpPr txBox="1"/>
          <p:nvPr/>
        </p:nvSpPr>
        <p:spPr>
          <a:xfrm>
            <a:off x="443752" y="264305"/>
            <a:ext cx="1121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2019 Energy Master Plan – Strategies to get to 100% Clean Energy by 2050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EMP puts mitigation in buckets – more integrated approach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F0488D-C117-455D-90FC-25387CCB5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0463" y="1210612"/>
            <a:ext cx="2668551" cy="522380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0239E8-9DBC-45DF-930C-CFB9C27F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30192"/>
              </p:ext>
            </p:extLst>
          </p:nvPr>
        </p:nvGraphicFramePr>
        <p:xfrm>
          <a:off x="202986" y="1210611"/>
          <a:ext cx="9005182" cy="544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208">
                  <a:extLst>
                    <a:ext uri="{9D8B030D-6E8A-4147-A177-3AD203B41FA5}">
                      <a16:colId xmlns:a16="http://schemas.microsoft.com/office/drawing/2014/main" val="243515742"/>
                    </a:ext>
                  </a:extLst>
                </a:gridCol>
                <a:gridCol w="4766974">
                  <a:extLst>
                    <a:ext uri="{9D8B030D-6E8A-4147-A177-3AD203B41FA5}">
                      <a16:colId xmlns:a16="http://schemas.microsoft.com/office/drawing/2014/main" val="599130576"/>
                    </a:ext>
                  </a:extLst>
                </a:gridCol>
              </a:tblGrid>
              <a:tr h="685486">
                <a:tc>
                  <a:txBody>
                    <a:bodyPr/>
                    <a:lstStyle/>
                    <a:p>
                      <a:r>
                        <a:rPr lang="en-US" dirty="0"/>
                        <a:t>2019 NJBPU EMP STRATEGIES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ENERGY PLAN RECOMENADTIONS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74751"/>
                  </a:ext>
                </a:extLst>
              </a:tr>
              <a:tr h="765651">
                <a:tc>
                  <a:txBody>
                    <a:bodyPr/>
                    <a:lstStyle/>
                    <a:p>
                      <a:r>
                        <a:rPr lang="en-US" sz="1600" b="1" dirty="0"/>
                        <a:t>Reduce energy use and emissions from the transportation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Accelerate the transition to electric vehicles  powered by clean renewable electricity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772"/>
                  </a:ext>
                </a:extLst>
              </a:tr>
              <a:tr h="1403615">
                <a:tc>
                  <a:txBody>
                    <a:bodyPr/>
                    <a:lstStyle/>
                    <a:p>
                      <a:r>
                        <a:rPr lang="en-US" sz="1600" b="1" dirty="0"/>
                        <a:t>Acceleration the deployment of renewable energy and 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Continue and expand instate renewables and within PJM to supply clean electricity for the transportation and building sectors</a:t>
                      </a:r>
                    </a:p>
                    <a:p>
                      <a:r>
                        <a:rPr lang="en-US" sz="1600" b="1" dirty="0"/>
                        <a:t>Retain near term but no expansion of  existing natural gas and nuclear capacity for reliability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71828"/>
                  </a:ext>
                </a:extLst>
              </a:tr>
              <a:tr h="881340">
                <a:tc>
                  <a:txBody>
                    <a:bodyPr/>
                    <a:lstStyle/>
                    <a:p>
                      <a:r>
                        <a:rPr lang="en-US" sz="1600" b="1" dirty="0"/>
                        <a:t>Maintain energy efficiency and peak demand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Continue and expand existing EE and DR programs with a focus on heat pumps and EVs – powering New Jersey economy with clean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357685"/>
                  </a:ext>
                </a:extLst>
              </a:tr>
              <a:tr h="765651">
                <a:tc>
                  <a:txBody>
                    <a:bodyPr/>
                    <a:lstStyle/>
                    <a:p>
                      <a:r>
                        <a:rPr lang="en-US" sz="1600" b="1" dirty="0"/>
                        <a:t>Reduce energy use and emissions from the building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Existing building electrification powered by clean renewable  electricity</a:t>
                      </a:r>
                    </a:p>
                    <a:p>
                      <a:r>
                        <a:rPr lang="en-US" sz="1600" b="1" dirty="0"/>
                        <a:t>Develop electrification programs for new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7388"/>
                  </a:ext>
                </a:extLst>
              </a:tr>
              <a:tr h="881340">
                <a:tc>
                  <a:txBody>
                    <a:bodyPr/>
                    <a:lstStyle/>
                    <a:p>
                      <a:r>
                        <a:rPr lang="en-US" sz="1600" b="1" dirty="0"/>
                        <a:t>Decarbonize and modernize the New Jersey energy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Electricity to double by 2050 </a:t>
                      </a:r>
                    </a:p>
                    <a:p>
                      <a:r>
                        <a:rPr lang="en-US" sz="1600" b="1" dirty="0"/>
                        <a:t>Plan grid modernization - integrated distribution plans</a:t>
                      </a:r>
                    </a:p>
                    <a:p>
                      <a:r>
                        <a:rPr lang="en-US" sz="1600" b="1" dirty="0"/>
                        <a:t>Natural gas and gasoline usage declines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5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3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60ACE8-28A9-4A3A-99A9-9F4AAAF1951C}"/>
              </a:ext>
            </a:extLst>
          </p:cNvPr>
          <p:cNvSpPr txBox="1"/>
          <p:nvPr/>
        </p:nvSpPr>
        <p:spPr>
          <a:xfrm>
            <a:off x="924552" y="425026"/>
            <a:ext cx="1034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From the 2019 Integrated Energy Plan presentation – November 2018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59E0F-4BC1-4CED-AD47-7AD03754CCCE}"/>
              </a:ext>
            </a:extLst>
          </p:cNvPr>
          <p:cNvSpPr txBox="1"/>
          <p:nvPr/>
        </p:nvSpPr>
        <p:spPr>
          <a:xfrm>
            <a:off x="924552" y="1274619"/>
            <a:ext cx="1006801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 of Key Finding presented by Rocky Mountain Institute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New Jersey Can meet the goals of the 2019 EMP for 100% clean </a:t>
            </a:r>
          </a:p>
          <a:p>
            <a:pPr marL="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 and 80% reduction in GHG emissions by 2050 with</a:t>
            </a:r>
          </a:p>
          <a:p>
            <a:pPr marL="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existing technologies</a:t>
            </a:r>
          </a:p>
          <a:p>
            <a:pPr marL="457200" indent="-454025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Cost to meet the 2019 EMP goals are relatively small compared </a:t>
            </a:r>
          </a:p>
          <a:p>
            <a:pPr marL="457200" indent="-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to total energy spending and offset by the benefits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Existing policies reduce GHG emissions are a good start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but are not enough to achieve the 2019 EMP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least cost energy systems are substantially different from </a:t>
            </a:r>
          </a:p>
          <a:p>
            <a:pPr marL="457200" indent="-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today’s energy system</a:t>
            </a:r>
          </a:p>
          <a:p>
            <a:pPr marL="457200" indent="-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28354-6B14-4FE4-81ED-26E2C9D5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24435"/>
            <a:ext cx="12192000" cy="6552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D2D67-AE59-4E2A-80BE-C28398D198CE}"/>
              </a:ext>
            </a:extLst>
          </p:cNvPr>
          <p:cNvSpPr txBox="1"/>
          <p:nvPr/>
        </p:nvSpPr>
        <p:spPr>
          <a:xfrm>
            <a:off x="228599" y="212324"/>
            <a:ext cx="11187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NJDEP GWRA Report 80 x 50  </a:t>
            </a:r>
            <a:r>
              <a:rPr lang="en-US" dirty="0">
                <a:hlinkClick r:id="rId4"/>
              </a:rPr>
              <a:t>https://www.nj.gov/dep/climatechange/docs/nj-gwra-80x50-report-2020.pdf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37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23446</TotalTime>
  <Words>1552</Words>
  <Application>Microsoft Office PowerPoint</Application>
  <PresentationFormat>Widescreen</PresentationFormat>
  <Paragraphs>214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Office Theme</vt:lpstr>
      <vt:lpstr> Reason to be Optimistic  We can get to 50% by 2030  Policy Levers to Reach Zero Emissions  Electrifying Building Heat and Transportation Powered by Clean Renewable Energy    Michael Winka Executive Director Sustainable Lawrence December 16, 2021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 to be Optimistic</dc:title>
  <dc:creator>Michael Winka</dc:creator>
  <cp:lastModifiedBy>Michael Winka</cp:lastModifiedBy>
  <cp:revision>82</cp:revision>
  <cp:lastPrinted>2021-12-15T15:30:46Z</cp:lastPrinted>
  <dcterms:created xsi:type="dcterms:W3CDTF">2021-04-07T14:10:23Z</dcterms:created>
  <dcterms:modified xsi:type="dcterms:W3CDTF">2021-12-16T21:51:13Z</dcterms:modified>
</cp:coreProperties>
</file>