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notesSlides/notesSlide13.xml" ContentType="application/vnd.openxmlformats-officedocument.presentationml.notesSlide+xml"/>
  <Override PartName="/ppt/charts/chart9.xml" ContentType="application/vnd.openxmlformats-officedocument.drawingml.chart+xml"/>
  <Override PartName="/ppt/notesSlides/notesSlide14.xml" ContentType="application/vnd.openxmlformats-officedocument.presentationml.notesSlide+xml"/>
  <Override PartName="/ppt/charts/chart10.xml" ContentType="application/vnd.openxmlformats-officedocument.drawingml.chart+xml"/>
  <Override PartName="/ppt/notesSlides/notesSlide15.xml" ContentType="application/vnd.openxmlformats-officedocument.presentationml.notesSlide+xml"/>
  <Override PartName="/ppt/charts/chart1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2"/>
    <p:sldMasterId id="2147483705" r:id="rId3"/>
    <p:sldMasterId id="2147483730" r:id="rId4"/>
  </p:sldMasterIdLst>
  <p:notesMasterIdLst>
    <p:notesMasterId r:id="rId46"/>
  </p:notesMasterIdLst>
  <p:sldIdLst>
    <p:sldId id="1510" r:id="rId5"/>
    <p:sldId id="1751" r:id="rId6"/>
    <p:sldId id="1827" r:id="rId7"/>
    <p:sldId id="289" r:id="rId8"/>
    <p:sldId id="1824" r:id="rId9"/>
    <p:sldId id="1828" r:id="rId10"/>
    <p:sldId id="339" r:id="rId11"/>
    <p:sldId id="1831" r:id="rId12"/>
    <p:sldId id="1830" r:id="rId13"/>
    <p:sldId id="494" r:id="rId14"/>
    <p:sldId id="1811" r:id="rId15"/>
    <p:sldId id="1829" r:id="rId16"/>
    <p:sldId id="1813" r:id="rId17"/>
    <p:sldId id="679" r:id="rId18"/>
    <p:sldId id="1661" r:id="rId19"/>
    <p:sldId id="1663" r:id="rId20"/>
    <p:sldId id="700" r:id="rId21"/>
    <p:sldId id="760" r:id="rId22"/>
    <p:sldId id="846" r:id="rId23"/>
    <p:sldId id="1463" r:id="rId24"/>
    <p:sldId id="1515" r:id="rId25"/>
    <p:sldId id="794" r:id="rId26"/>
    <p:sldId id="1462" r:id="rId27"/>
    <p:sldId id="653" r:id="rId28"/>
    <p:sldId id="1826" r:id="rId29"/>
    <p:sldId id="1773" r:id="rId30"/>
    <p:sldId id="1541" r:id="rId31"/>
    <p:sldId id="1551" r:id="rId32"/>
    <p:sldId id="1573" r:id="rId33"/>
    <p:sldId id="1539" r:id="rId34"/>
    <p:sldId id="1821" r:id="rId35"/>
    <p:sldId id="1543" r:id="rId36"/>
    <p:sldId id="1550" r:id="rId37"/>
    <p:sldId id="1579" r:id="rId38"/>
    <p:sldId id="1481" r:id="rId39"/>
    <p:sldId id="1571" r:id="rId40"/>
    <p:sldId id="1544" r:id="rId41"/>
    <p:sldId id="1482" r:id="rId42"/>
    <p:sldId id="1477" r:id="rId43"/>
    <p:sldId id="1460" r:id="rId44"/>
    <p:sldId id="1461" r:id="rId45"/>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606" autoAdjust="0"/>
    <p:restoredTop sz="77325" autoAdjust="0"/>
  </p:normalViewPr>
  <p:slideViewPr>
    <p:cSldViewPr snapToGrid="0">
      <p:cViewPr varScale="1">
        <p:scale>
          <a:sx n="17" d="100"/>
          <a:sy n="17" d="100"/>
        </p:scale>
        <p:origin x="72" y="162"/>
      </p:cViewPr>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87021E-2"/>
          <c:y val="4.6158499999999998E-2"/>
          <c:w val="0.92218800000000001"/>
          <c:h val="0.87548300000000001"/>
        </c:manualLayout>
      </c:layout>
      <c:barChart>
        <c:barDir val="col"/>
        <c:grouping val="clustered"/>
        <c:varyColors val="0"/>
        <c:ser>
          <c:idx val="0"/>
          <c:order val="0"/>
          <c:tx>
            <c:strRef>
              <c:f>Sheet1!$B$1</c:f>
              <c:strCache>
                <c:ptCount val="1"/>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Sheet1!$A$2:$A$142</c:f>
              <c:strCach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pt idx="139">
                  <c:v>2019</c:v>
                </c:pt>
                <c:pt idx="140">
                  <c:v>2020</c:v>
                </c:pt>
              </c:strCache>
            </c:strRef>
          </c:cat>
          <c:val>
            <c:numRef>
              <c:f>Sheet1!$B$2:$B$142</c:f>
              <c:numCache>
                <c:formatCode>General</c:formatCode>
                <c:ptCount val="141"/>
              </c:numCache>
            </c:numRef>
          </c:val>
          <c:extLst>
            <c:ext xmlns:c16="http://schemas.microsoft.com/office/drawing/2014/chart" uri="{C3380CC4-5D6E-409C-BE32-E72D297353CC}">
              <c16:uniqueId val="{00000000-ED3E-46DA-9754-A696FE375923}"/>
            </c:ext>
          </c:extLst>
        </c:ser>
        <c:dLbls>
          <c:showLegendKey val="0"/>
          <c:showVal val="0"/>
          <c:showCatName val="0"/>
          <c:showSerName val="0"/>
          <c:showPercent val="0"/>
          <c:showBubbleSize val="0"/>
        </c:dLbls>
        <c:gapWidth val="5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10"/>
        <c:noMultiLvlLbl val="1"/>
      </c:catAx>
      <c:valAx>
        <c:axId val="2094734553"/>
        <c:scaling>
          <c:orientation val="minMax"/>
          <c:max val="1"/>
          <c:min val="-0.5"/>
        </c:scaling>
        <c:delete val="0"/>
        <c:axPos val="l"/>
        <c:majorGridlines>
          <c:spPr>
            <a:ln w="12700" cap="flat">
              <a:solidFill>
                <a:srgbClr val="5D6464"/>
              </a:solidFill>
              <a:prstDash val="sysDot"/>
              <a:miter lim="400000"/>
            </a:ln>
          </c:spPr>
        </c:majorGridlines>
        <c:numFmt formatCode="0.0&quot;°&quot;"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min"/>
        <c:crossBetween val="between"/>
        <c:majorUnit val="0.5"/>
        <c:minorUnit val="0.25"/>
      </c:valAx>
      <c:spPr>
        <a:gradFill flip="none" rotWithShape="1">
          <a:gsLst>
            <a:gs pos="6500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9306500000000003E-2"/>
          <c:y val="3.8104199999999998E-2"/>
          <c:w val="0.93894"/>
          <c:h val="0.89502999999999999"/>
        </c:manualLayout>
      </c:layout>
      <c:barChart>
        <c:barDir val="col"/>
        <c:grouping val="clustered"/>
        <c:varyColors val="0"/>
        <c:ser>
          <c:idx val="0"/>
          <c:order val="0"/>
          <c:tx>
            <c:strRef>
              <c:f>Sheet1!$A$2</c:f>
              <c:strCache>
                <c:ptCount val="1"/>
                <c:pt idx="0">
                  <c:v>Region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Sheet1!$B$1:$AT$1</c:f>
              <c:strCache>
                <c:ptCount val="45"/>
                <c:pt idx="0">
                  <c:v>1976</c:v>
                </c:pt>
                <c:pt idx="1">
                  <c:v>1977</c:v>
                </c:pt>
                <c:pt idx="2">
                  <c:v>1978</c:v>
                </c:pt>
                <c:pt idx="3">
                  <c:v>1979</c:v>
                </c:pt>
                <c:pt idx="4">
                  <c:v>1980</c:v>
                </c:pt>
                <c:pt idx="5">
                  <c:v>1981</c:v>
                </c:pt>
                <c:pt idx="6">
                  <c:v>1982</c:v>
                </c:pt>
                <c:pt idx="7">
                  <c:v>1983</c:v>
                </c:pt>
                <c:pt idx="8">
                  <c:v>1984</c:v>
                </c:pt>
                <c:pt idx="9">
                  <c:v>1984</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pt idx="43">
                  <c:v>2019</c:v>
                </c:pt>
                <c:pt idx="44">
                  <c:v>2020</c:v>
                </c:pt>
              </c:strCache>
            </c:strRef>
          </c:cat>
          <c:val>
            <c:numRef>
              <c:f>Sheet1!$B$2:$AT$2</c:f>
              <c:numCache>
                <c:formatCode>General</c:formatCode>
                <c:ptCount val="45"/>
              </c:numCache>
            </c:numRef>
          </c:val>
          <c:extLst>
            <c:ext xmlns:c16="http://schemas.microsoft.com/office/drawing/2014/chart" uri="{C3380CC4-5D6E-409C-BE32-E72D297353CC}">
              <c16:uniqueId val="{00000000-8B32-4DE5-8478-9BA8D16D3D6F}"/>
            </c:ext>
          </c:extLst>
        </c:ser>
        <c:dLbls>
          <c:showLegendKey val="0"/>
          <c:showVal val="0"/>
          <c:showCatName val="0"/>
          <c:showSerName val="0"/>
          <c:showPercent val="0"/>
          <c:showBubbleSize val="0"/>
        </c:dLbls>
        <c:gapWidth val="12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4"/>
        <c:noMultiLvlLbl val="1"/>
      </c:catAx>
      <c:valAx>
        <c:axId val="2094734553"/>
        <c:scaling>
          <c:orientation val="minMax"/>
          <c:max val="80"/>
          <c:min val="0"/>
        </c:scaling>
        <c:delete val="0"/>
        <c:axPos val="l"/>
        <c:majorGridlines>
          <c:spPr>
            <a:ln w="12700" cap="flat">
              <a:solidFill>
                <a:srgbClr val="5D6464"/>
              </a:solidFill>
              <a:prstDash val="sysDot"/>
              <a:miter lim="400000"/>
            </a:ln>
          </c:spPr>
        </c:majorGridlines>
        <c:numFmt formatCode="&quot;$&quot;General"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between"/>
        <c:majorUnit val="10"/>
        <c:minorUnit val="5"/>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5264500000000003E-2"/>
          <c:y val="3.8460899999999999E-2"/>
          <c:w val="0.91265600000000002"/>
          <c:h val="0.89416399999999996"/>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Sheet1!$B$1:$L$1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Sheet1!$B$2:$L$2</c:f>
              <c:numCache>
                <c:formatCode>General</c:formatCode>
                <c:ptCount val="11"/>
              </c:numCache>
            </c:numRef>
          </c:val>
          <c:smooth val="0"/>
          <c:extLst>
            <c:ext xmlns:c16="http://schemas.microsoft.com/office/drawing/2014/chart" uri="{C3380CC4-5D6E-409C-BE32-E72D297353CC}">
              <c16:uniqueId val="{00000000-7082-4108-8620-C15144ED3DF1}"/>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7"/>
          <c:min val="0"/>
        </c:scaling>
        <c:delete val="0"/>
        <c:axPos val="l"/>
        <c:majorGridlines>
          <c:spPr>
            <a:ln w="12700" cap="flat">
              <a:solidFill>
                <a:srgbClr val="5D6464"/>
              </a:solidFill>
              <a:prstDash val="sysDot"/>
              <a:miter lim="400000"/>
            </a:ln>
          </c:spPr>
        </c:majorGridlines>
        <c:numFmt formatCode="#0.0&quot; M&quot;;\-0.0&quot; M&quot;;;"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midCat"/>
        <c:majorUnit val="1"/>
        <c:minorUnit val="0.5"/>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5016500000000005E-2"/>
          <c:y val="4.4715499999999998E-2"/>
          <c:w val="0.91299699999999995"/>
          <c:h val="0.87898500000000002"/>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4"/>
            <c:spPr>
              <a:noFill/>
              <a:ln w="50800" cap="flat">
                <a:solidFill>
                  <a:srgbClr val="1E73BA"/>
                </a:solidFill>
                <a:prstDash val="solid"/>
                <a:miter lim="400000"/>
              </a:ln>
              <a:effectLst/>
            </c:spPr>
          </c:marker>
          <c:cat>
            <c:strRef>
              <c:f>Sheet1!$B$1:$L$1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Sheet1!$B$2:$L$2</c:f>
              <c:numCache>
                <c:formatCode>General</c:formatCode>
                <c:ptCount val="11"/>
              </c:numCache>
            </c:numRef>
          </c:val>
          <c:smooth val="0"/>
          <c:extLst>
            <c:ext xmlns:c16="http://schemas.microsoft.com/office/drawing/2014/chart" uri="{C3380CC4-5D6E-409C-BE32-E72D297353CC}">
              <c16:uniqueId val="{00000000-C53D-4624-A96B-0B08E8A50A1F}"/>
            </c:ext>
          </c:extLst>
        </c:ser>
        <c:ser>
          <c:idx val="1"/>
          <c:order val="1"/>
          <c:tx>
            <c:strRef>
              <c:f>Sheet1!$A$3</c:f>
              <c:strCache>
                <c:ptCount val="1"/>
              </c:strCache>
            </c:strRef>
          </c:tx>
          <c:spPr>
            <a:ln w="50800" cap="flat">
              <a:solidFill>
                <a:srgbClr val="78A30E"/>
              </a:solidFill>
              <a:prstDash val="solid"/>
              <a:miter lim="400000"/>
            </a:ln>
            <a:effectLst>
              <a:outerShdw blurRad="76200" dist="38100" dir="5400000" algn="tl">
                <a:srgbClr val="000000">
                  <a:alpha val="80000"/>
                </a:srgbClr>
              </a:outerShdw>
            </a:effectLst>
          </c:spPr>
          <c:marker>
            <c:symbol val="circle"/>
            <c:size val="4"/>
            <c:spPr>
              <a:noFill/>
              <a:ln w="50800" cap="flat">
                <a:solidFill>
                  <a:srgbClr val="78A30E"/>
                </a:solidFill>
                <a:prstDash val="solid"/>
                <a:miter lim="400000"/>
              </a:ln>
              <a:effectLst/>
            </c:spPr>
          </c:marker>
          <c:cat>
            <c:strRef>
              <c:f>Sheet1!$B$1:$L$1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Sheet1!$B$3:$L$3</c:f>
              <c:numCache>
                <c:formatCode>General</c:formatCode>
                <c:ptCount val="11"/>
              </c:numCache>
            </c:numRef>
          </c:val>
          <c:smooth val="0"/>
          <c:extLst>
            <c:ext xmlns:c16="http://schemas.microsoft.com/office/drawing/2014/chart" uri="{C3380CC4-5D6E-409C-BE32-E72D297353CC}">
              <c16:uniqueId val="{00000001-C53D-4624-A96B-0B08E8A50A1F}"/>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3500"/>
          <c:min val="0"/>
        </c:scaling>
        <c:delete val="0"/>
        <c:axPos val="l"/>
        <c:majorGridlines>
          <c:spPr>
            <a:ln w="12700" cap="flat">
              <a:solidFill>
                <a:srgbClr val="5D6464"/>
              </a:solidFill>
              <a:prstDash val="sysDot"/>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midCat"/>
        <c:majorUnit val="500"/>
        <c:minorUnit val="25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1.6525399999999999E-2"/>
          <c:y val="4.8438599999999998E-2"/>
          <c:w val="0.97847499999999998"/>
          <c:h val="0.91934700000000003"/>
        </c:manualLayout>
      </c:layout>
      <c:barChart>
        <c:barDir val="col"/>
        <c:grouping val="clustered"/>
        <c:varyColors val="0"/>
        <c:ser>
          <c:idx val="0"/>
          <c:order val="0"/>
          <c:tx>
            <c:strRef>
              <c:f>Sheet1!$B$1</c:f>
              <c:strCache>
                <c:ptCount val="1"/>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Sheet1!$A$2:$A$142</c:f>
              <c:strCach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pt idx="139">
                  <c:v>2019</c:v>
                </c:pt>
                <c:pt idx="140">
                  <c:v>2020</c:v>
                </c:pt>
              </c:strCache>
            </c:strRef>
          </c:cat>
          <c:val>
            <c:numRef>
              <c:f>Sheet1!$B$2:$B$142</c:f>
              <c:numCache>
                <c:formatCode>General</c:formatCode>
                <c:ptCount val="141"/>
                <c:pt idx="0">
                  <c:v>-0.19</c:v>
                </c:pt>
                <c:pt idx="1">
                  <c:v>-0.1</c:v>
                </c:pt>
                <c:pt idx="2">
                  <c:v>-0.1</c:v>
                </c:pt>
                <c:pt idx="3">
                  <c:v>-0.19</c:v>
                </c:pt>
                <c:pt idx="4">
                  <c:v>-0.28000000000000003</c:v>
                </c:pt>
                <c:pt idx="5">
                  <c:v>-0.31</c:v>
                </c:pt>
                <c:pt idx="6">
                  <c:v>-0.32</c:v>
                </c:pt>
                <c:pt idx="7">
                  <c:v>-0.35</c:v>
                </c:pt>
                <c:pt idx="8">
                  <c:v>-0.18</c:v>
                </c:pt>
                <c:pt idx="9">
                  <c:v>-0.11</c:v>
                </c:pt>
                <c:pt idx="10">
                  <c:v>-0.37</c:v>
                </c:pt>
                <c:pt idx="11">
                  <c:v>-0.24</c:v>
                </c:pt>
                <c:pt idx="12">
                  <c:v>-0.27</c:v>
                </c:pt>
                <c:pt idx="13">
                  <c:v>-0.32</c:v>
                </c:pt>
                <c:pt idx="14">
                  <c:v>-0.32</c:v>
                </c:pt>
                <c:pt idx="15">
                  <c:v>-0.22</c:v>
                </c:pt>
                <c:pt idx="16">
                  <c:v>-0.11</c:v>
                </c:pt>
                <c:pt idx="17">
                  <c:v>-0.12</c:v>
                </c:pt>
                <c:pt idx="18">
                  <c:v>-0.28000000000000003</c:v>
                </c:pt>
                <c:pt idx="19">
                  <c:v>-0.18</c:v>
                </c:pt>
                <c:pt idx="20">
                  <c:v>-0.09</c:v>
                </c:pt>
                <c:pt idx="21">
                  <c:v>-0.15</c:v>
                </c:pt>
                <c:pt idx="22">
                  <c:v>-0.3</c:v>
                </c:pt>
                <c:pt idx="23">
                  <c:v>-0.39</c:v>
                </c:pt>
                <c:pt idx="24">
                  <c:v>-0.49</c:v>
                </c:pt>
                <c:pt idx="25">
                  <c:v>-0.28000000000000003</c:v>
                </c:pt>
                <c:pt idx="26">
                  <c:v>-0.23</c:v>
                </c:pt>
                <c:pt idx="27">
                  <c:v>-0.4</c:v>
                </c:pt>
                <c:pt idx="28">
                  <c:v>-0.44</c:v>
                </c:pt>
                <c:pt idx="29">
                  <c:v>-0.48</c:v>
                </c:pt>
                <c:pt idx="30">
                  <c:v>-0.44</c:v>
                </c:pt>
                <c:pt idx="31">
                  <c:v>-0.43</c:v>
                </c:pt>
                <c:pt idx="32">
                  <c:v>-0.36</c:v>
                </c:pt>
                <c:pt idx="33">
                  <c:v>-0.35</c:v>
                </c:pt>
                <c:pt idx="34">
                  <c:v>-0.16</c:v>
                </c:pt>
                <c:pt idx="35">
                  <c:v>-0.12</c:v>
                </c:pt>
                <c:pt idx="36">
                  <c:v>-0.33</c:v>
                </c:pt>
                <c:pt idx="37">
                  <c:v>-0.43</c:v>
                </c:pt>
                <c:pt idx="38">
                  <c:v>-0.28000000000000003</c:v>
                </c:pt>
                <c:pt idx="39">
                  <c:v>-0.27</c:v>
                </c:pt>
                <c:pt idx="40">
                  <c:v>-0.25</c:v>
                </c:pt>
                <c:pt idx="41">
                  <c:v>-0.17</c:v>
                </c:pt>
                <c:pt idx="42">
                  <c:v>-0.27</c:v>
                </c:pt>
                <c:pt idx="43">
                  <c:v>-0.24</c:v>
                </c:pt>
                <c:pt idx="44">
                  <c:v>-0.25</c:v>
                </c:pt>
                <c:pt idx="45">
                  <c:v>-0.21</c:v>
                </c:pt>
                <c:pt idx="46">
                  <c:v>-0.09</c:v>
                </c:pt>
                <c:pt idx="47">
                  <c:v>-0.2</c:v>
                </c:pt>
                <c:pt idx="48">
                  <c:v>-0.19</c:v>
                </c:pt>
                <c:pt idx="49">
                  <c:v>-0.35</c:v>
                </c:pt>
                <c:pt idx="50">
                  <c:v>-0.15</c:v>
                </c:pt>
                <c:pt idx="51">
                  <c:v>-0.1</c:v>
                </c:pt>
                <c:pt idx="52">
                  <c:v>-0.17</c:v>
                </c:pt>
                <c:pt idx="53">
                  <c:v>-0.3</c:v>
                </c:pt>
                <c:pt idx="54">
                  <c:v>-0.14000000000000001</c:v>
                </c:pt>
                <c:pt idx="55">
                  <c:v>-0.21</c:v>
                </c:pt>
                <c:pt idx="56">
                  <c:v>-0.16</c:v>
                </c:pt>
                <c:pt idx="57">
                  <c:v>-0.04</c:v>
                </c:pt>
                <c:pt idx="58">
                  <c:v>-0.03</c:v>
                </c:pt>
                <c:pt idx="59">
                  <c:v>-0.03</c:v>
                </c:pt>
                <c:pt idx="66">
                  <c:v>-7.0000000000000007E-2</c:v>
                </c:pt>
                <c:pt idx="67">
                  <c:v>-0.04</c:v>
                </c:pt>
                <c:pt idx="68">
                  <c:v>-0.11</c:v>
                </c:pt>
                <c:pt idx="69">
                  <c:v>-0.11</c:v>
                </c:pt>
                <c:pt idx="70">
                  <c:v>-0.19</c:v>
                </c:pt>
                <c:pt idx="71">
                  <c:v>-7.0000000000000007E-2</c:v>
                </c:pt>
                <c:pt idx="74">
                  <c:v>-0.15</c:v>
                </c:pt>
                <c:pt idx="75">
                  <c:v>-0.14000000000000001</c:v>
                </c:pt>
                <c:pt idx="76">
                  <c:v>-0.2</c:v>
                </c:pt>
                <c:pt idx="80">
                  <c:v>-0.02</c:v>
                </c:pt>
                <c:pt idx="84">
                  <c:v>-0.2</c:v>
                </c:pt>
                <c:pt idx="85">
                  <c:v>-0.1</c:v>
                </c:pt>
                <c:pt idx="86">
                  <c:v>-0.05</c:v>
                </c:pt>
                <c:pt idx="87">
                  <c:v>-0.02</c:v>
                </c:pt>
                <c:pt idx="88">
                  <c:v>-7.0000000000000007E-2</c:v>
                </c:pt>
                <c:pt idx="91">
                  <c:v>-0.09</c:v>
                </c:pt>
                <c:pt idx="94">
                  <c:v>-0.08</c:v>
                </c:pt>
                <c:pt idx="95">
                  <c:v>-0.02</c:v>
                </c:pt>
                <c:pt idx="96">
                  <c:v>-0.11</c:v>
                </c:pt>
              </c:numCache>
            </c:numRef>
          </c:val>
          <c:extLst>
            <c:ext xmlns:c16="http://schemas.microsoft.com/office/drawing/2014/chart" uri="{C3380CC4-5D6E-409C-BE32-E72D297353CC}">
              <c16:uniqueId val="{00000000-B431-4C46-B11B-9B2B7120E64C}"/>
            </c:ext>
          </c:extLst>
        </c:ser>
        <c:dLbls>
          <c:showLegendKey val="0"/>
          <c:showVal val="0"/>
          <c:showCatName val="0"/>
          <c:showSerName val="0"/>
          <c:showPercent val="0"/>
          <c:showBubbleSize val="0"/>
        </c:dLbls>
        <c:gapWidth val="5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10"/>
        <c:noMultiLvlLbl val="1"/>
      </c:catAx>
      <c:valAx>
        <c:axId val="2094734553"/>
        <c:scaling>
          <c:orientation val="minMax"/>
          <c:max val="1"/>
          <c:min val="-0.5"/>
        </c:scaling>
        <c:delete val="0"/>
        <c:axPos val="l"/>
        <c:numFmt formatCode="0.0&quot;°&quot;" sourceLinked="0"/>
        <c:majorTickMark val="none"/>
        <c:minorTickMark val="none"/>
        <c:tickLblPos val="none"/>
        <c:spPr>
          <a:ln w="12700" cap="flat">
            <a:noFill/>
            <a:miter lim="400000"/>
          </a:ln>
        </c:spPr>
        <c:txPr>
          <a:bodyPr rot="0"/>
          <a:lstStyle/>
          <a:p>
            <a:pPr>
              <a:defRPr sz="2200" b="1" i="0" u="none" strike="noStrike">
                <a:solidFill>
                  <a:srgbClr val="FFFFFF"/>
                </a:solidFill>
                <a:latin typeface="Arial"/>
              </a:defRPr>
            </a:pPr>
            <a:endParaRPr lang="en-US"/>
          </a:p>
        </c:txPr>
        <c:crossAx val="2094734552"/>
        <c:crosses val="min"/>
        <c:crossBetween val="between"/>
        <c:majorUnit val="0.5"/>
        <c:minorUnit val="0.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1.6525399999999999E-2"/>
          <c:y val="4.8438599999999998E-2"/>
          <c:w val="0.97847499999999998"/>
          <c:h val="0.91934700000000003"/>
        </c:manualLayout>
      </c:layout>
      <c:barChart>
        <c:barDir val="col"/>
        <c:grouping val="clustered"/>
        <c:varyColors val="0"/>
        <c:ser>
          <c:idx val="0"/>
          <c:order val="0"/>
          <c:tx>
            <c:strRef>
              <c:f>Sheet1!$B$1</c:f>
              <c:strCache>
                <c:ptCount val="1"/>
              </c:strCache>
            </c:strRef>
          </c:tx>
          <c:spPr>
            <a:gradFill flip="none" rotWithShape="1">
              <a:gsLst>
                <a:gs pos="0">
                  <a:srgbClr val="FF1314"/>
                </a:gs>
                <a:gs pos="100000">
                  <a:srgbClr val="A81703"/>
                </a:gs>
              </a:gsLst>
              <a:lin ang="16200000" scaled="0"/>
            </a:gradFill>
            <a:ln w="12700" cap="flat">
              <a:noFill/>
              <a:miter lim="400000"/>
            </a:ln>
            <a:effectLst>
              <a:outerShdw blurRad="76200" dist="38100" dir="5400000" algn="tl">
                <a:srgbClr val="000000">
                  <a:alpha val="80000"/>
                </a:srgbClr>
              </a:outerShdw>
            </a:effectLst>
          </c:spPr>
          <c:invertIfNegative val="0"/>
          <c:cat>
            <c:strRef>
              <c:f>Sheet1!$A$2:$A$142</c:f>
              <c:strCache>
                <c:ptCount val="141"/>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pt idx="139">
                  <c:v>2019</c:v>
                </c:pt>
                <c:pt idx="140">
                  <c:v>2020</c:v>
                </c:pt>
              </c:strCache>
            </c:strRef>
          </c:cat>
          <c:val>
            <c:numRef>
              <c:f>Sheet1!$B$2:$B$142</c:f>
              <c:numCache>
                <c:formatCode>General</c:formatCode>
                <c:ptCount val="141"/>
                <c:pt idx="60">
                  <c:v>0.13</c:v>
                </c:pt>
                <c:pt idx="61">
                  <c:v>0.19</c:v>
                </c:pt>
                <c:pt idx="62">
                  <c:v>7.0000000000000007E-2</c:v>
                </c:pt>
                <c:pt idx="63">
                  <c:v>0.09</c:v>
                </c:pt>
                <c:pt idx="64">
                  <c:v>0.2</c:v>
                </c:pt>
                <c:pt idx="65">
                  <c:v>0.09</c:v>
                </c:pt>
                <c:pt idx="72">
                  <c:v>0.01</c:v>
                </c:pt>
                <c:pt idx="73">
                  <c:v>0.08</c:v>
                </c:pt>
                <c:pt idx="77">
                  <c:v>0.05</c:v>
                </c:pt>
                <c:pt idx="78">
                  <c:v>0.06</c:v>
                </c:pt>
                <c:pt idx="79">
                  <c:v>0.03</c:v>
                </c:pt>
                <c:pt idx="81">
                  <c:v>0.06</c:v>
                </c:pt>
                <c:pt idx="82">
                  <c:v>0.04</c:v>
                </c:pt>
                <c:pt idx="83">
                  <c:v>0.05</c:v>
                </c:pt>
                <c:pt idx="89">
                  <c:v>0.05</c:v>
                </c:pt>
                <c:pt idx="90">
                  <c:v>0.02</c:v>
                </c:pt>
                <c:pt idx="92">
                  <c:v>0.01</c:v>
                </c:pt>
                <c:pt idx="93">
                  <c:v>0.16</c:v>
                </c:pt>
                <c:pt idx="97">
                  <c:v>0.18</c:v>
                </c:pt>
                <c:pt idx="98">
                  <c:v>7.0000000000000007E-2</c:v>
                </c:pt>
                <c:pt idx="99">
                  <c:v>0.16</c:v>
                </c:pt>
                <c:pt idx="100">
                  <c:v>0.26</c:v>
                </c:pt>
                <c:pt idx="101">
                  <c:v>0.32</c:v>
                </c:pt>
                <c:pt idx="102">
                  <c:v>0.14000000000000001</c:v>
                </c:pt>
                <c:pt idx="103">
                  <c:v>0.31</c:v>
                </c:pt>
                <c:pt idx="104">
                  <c:v>0.15</c:v>
                </c:pt>
                <c:pt idx="105">
                  <c:v>0.11</c:v>
                </c:pt>
                <c:pt idx="106">
                  <c:v>0.18</c:v>
                </c:pt>
                <c:pt idx="107">
                  <c:v>0.32</c:v>
                </c:pt>
                <c:pt idx="108">
                  <c:v>0.38</c:v>
                </c:pt>
                <c:pt idx="109">
                  <c:v>0.27</c:v>
                </c:pt>
                <c:pt idx="110">
                  <c:v>0.45</c:v>
                </c:pt>
                <c:pt idx="111">
                  <c:v>0.4</c:v>
                </c:pt>
                <c:pt idx="112">
                  <c:v>0.22</c:v>
                </c:pt>
                <c:pt idx="113">
                  <c:v>0.23</c:v>
                </c:pt>
                <c:pt idx="114">
                  <c:v>0.31</c:v>
                </c:pt>
                <c:pt idx="115">
                  <c:v>0.44</c:v>
                </c:pt>
                <c:pt idx="116">
                  <c:v>0.32</c:v>
                </c:pt>
                <c:pt idx="117">
                  <c:v>0.46</c:v>
                </c:pt>
                <c:pt idx="118">
                  <c:v>0.61</c:v>
                </c:pt>
                <c:pt idx="119">
                  <c:v>0.39</c:v>
                </c:pt>
                <c:pt idx="120">
                  <c:v>0.39</c:v>
                </c:pt>
                <c:pt idx="121">
                  <c:v>0.54</c:v>
                </c:pt>
                <c:pt idx="122">
                  <c:v>0.63</c:v>
                </c:pt>
                <c:pt idx="123">
                  <c:v>0.62</c:v>
                </c:pt>
                <c:pt idx="124">
                  <c:v>0.54</c:v>
                </c:pt>
                <c:pt idx="125">
                  <c:v>0.68</c:v>
                </c:pt>
                <c:pt idx="126">
                  <c:v>0.64</c:v>
                </c:pt>
                <c:pt idx="127">
                  <c:v>0.66</c:v>
                </c:pt>
                <c:pt idx="128">
                  <c:v>0.54</c:v>
                </c:pt>
                <c:pt idx="129">
                  <c:v>0.66</c:v>
                </c:pt>
                <c:pt idx="130">
                  <c:v>0.72</c:v>
                </c:pt>
                <c:pt idx="131">
                  <c:v>0.61</c:v>
                </c:pt>
                <c:pt idx="132">
                  <c:v>0.64</c:v>
                </c:pt>
                <c:pt idx="133">
                  <c:v>0.68</c:v>
                </c:pt>
                <c:pt idx="134">
                  <c:v>0.75</c:v>
                </c:pt>
                <c:pt idx="135">
                  <c:v>0.9</c:v>
                </c:pt>
                <c:pt idx="136">
                  <c:v>1.02</c:v>
                </c:pt>
                <c:pt idx="137">
                  <c:v>0.92</c:v>
                </c:pt>
                <c:pt idx="138">
                  <c:v>0.85</c:v>
                </c:pt>
                <c:pt idx="139">
                  <c:v>0.98</c:v>
                </c:pt>
              </c:numCache>
            </c:numRef>
          </c:val>
          <c:extLst>
            <c:ext xmlns:c16="http://schemas.microsoft.com/office/drawing/2014/chart" uri="{C3380CC4-5D6E-409C-BE32-E72D297353CC}">
              <c16:uniqueId val="{00000000-FCF6-433C-AAE4-04FD7FF9DE9E}"/>
            </c:ext>
          </c:extLst>
        </c:ser>
        <c:dLbls>
          <c:showLegendKey val="0"/>
          <c:showVal val="0"/>
          <c:showCatName val="0"/>
          <c:showSerName val="0"/>
          <c:showPercent val="0"/>
          <c:showBubbleSize val="0"/>
        </c:dLbls>
        <c:gapWidth val="5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10"/>
        <c:noMultiLvlLbl val="1"/>
      </c:catAx>
      <c:valAx>
        <c:axId val="2094734553"/>
        <c:scaling>
          <c:orientation val="minMax"/>
          <c:max val="1"/>
          <c:min val="-0.5"/>
        </c:scaling>
        <c:delete val="0"/>
        <c:axPos val="l"/>
        <c:numFmt formatCode="0.0&quot;°&quot;" sourceLinked="0"/>
        <c:majorTickMark val="none"/>
        <c:minorTickMark val="none"/>
        <c:tickLblPos val="none"/>
        <c:spPr>
          <a:ln w="12700" cap="flat">
            <a:noFill/>
            <a:miter lim="400000"/>
          </a:ln>
        </c:spPr>
        <c:txPr>
          <a:bodyPr rot="0"/>
          <a:lstStyle/>
          <a:p>
            <a:pPr>
              <a:defRPr sz="2200" b="1" i="0" u="none" strike="noStrike">
                <a:solidFill>
                  <a:srgbClr val="FFFFFF"/>
                </a:solidFill>
                <a:latin typeface="Arial"/>
              </a:defRPr>
            </a:pPr>
            <a:endParaRPr lang="en-US"/>
          </a:p>
        </c:txPr>
        <c:crossAx val="2094734552"/>
        <c:crosses val="min"/>
        <c:crossBetween val="between"/>
        <c:majorUnit val="0.5"/>
        <c:minorUnit val="0.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5935800000000001E-2"/>
          <c:y val="4.3926699999999999E-2"/>
          <c:w val="0.92183000000000004"/>
          <c:h val="0.88090000000000002"/>
        </c:manualLayout>
      </c:layout>
      <c:lineChart>
        <c:grouping val="standard"/>
        <c:varyColors val="0"/>
        <c:ser>
          <c:idx val="0"/>
          <c:order val="0"/>
          <c:tx>
            <c:strRef>
              <c:f>Sheet1!$A$2</c:f>
              <c:strCache>
                <c:ptCount val="1"/>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Sheet1!$B$1:$J$1</c:f>
              <c:strCache>
                <c:ptCount val="9"/>
                <c:pt idx="0">
                  <c:v>1940</c:v>
                </c:pt>
                <c:pt idx="1">
                  <c:v>1950</c:v>
                </c:pt>
                <c:pt idx="2">
                  <c:v>1960</c:v>
                </c:pt>
                <c:pt idx="3">
                  <c:v>1970</c:v>
                </c:pt>
                <c:pt idx="4">
                  <c:v>1980</c:v>
                </c:pt>
                <c:pt idx="5">
                  <c:v>1990</c:v>
                </c:pt>
                <c:pt idx="6">
                  <c:v>2000</c:v>
                </c:pt>
                <c:pt idx="7">
                  <c:v>2010</c:v>
                </c:pt>
                <c:pt idx="8">
                  <c:v>2020</c:v>
                </c:pt>
              </c:strCache>
            </c:strRef>
          </c:cat>
          <c:val>
            <c:numRef>
              <c:f>Sheet1!$B$2:$J$2</c:f>
              <c:numCache>
                <c:formatCode>General</c:formatCode>
                <c:ptCount val="9"/>
              </c:numCache>
            </c:numRef>
          </c:val>
          <c:smooth val="0"/>
          <c:extLst>
            <c:ext xmlns:c16="http://schemas.microsoft.com/office/drawing/2014/chart" uri="{C3380CC4-5D6E-409C-BE32-E72D297353CC}">
              <c16:uniqueId val="{00000000-A110-4DE7-ACC7-9F054546FE15}"/>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250"/>
          <c:min val="-250"/>
        </c:scaling>
        <c:delete val="0"/>
        <c:axPos val="l"/>
        <c:majorGridlines>
          <c:spPr>
            <a:ln w="12700" cap="flat">
              <a:solidFill>
                <a:srgbClr val="5D6464"/>
              </a:solidFill>
              <a:prstDash val="sysDot"/>
              <a:miter lim="400000"/>
            </a:ln>
          </c:spPr>
        </c:majorGridlines>
        <c:numFmt formatCode="General"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min"/>
        <c:crossBetween val="midCat"/>
        <c:majorUnit val="50"/>
        <c:minorUnit val="5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01600000000007E-2"/>
          <c:y val="3.8359900000000002E-2"/>
          <c:w val="0.90245799999999998"/>
          <c:h val="0.89365000000000006"/>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Sheet1!$B$1:$K$1</c:f>
              <c:strCache>
                <c:ptCount val="10"/>
                <c:pt idx="0">
                  <c:v>2002</c:v>
                </c:pt>
                <c:pt idx="1">
                  <c:v>2004</c:v>
                </c:pt>
                <c:pt idx="2">
                  <c:v>2006</c:v>
                </c:pt>
                <c:pt idx="3">
                  <c:v>2008</c:v>
                </c:pt>
                <c:pt idx="4">
                  <c:v>2010</c:v>
                </c:pt>
                <c:pt idx="5">
                  <c:v>2012</c:v>
                </c:pt>
                <c:pt idx="6">
                  <c:v>2014</c:v>
                </c:pt>
                <c:pt idx="7">
                  <c:v>2016</c:v>
                </c:pt>
                <c:pt idx="8">
                  <c:v>2018</c:v>
                </c:pt>
                <c:pt idx="9">
                  <c:v>2020</c:v>
                </c:pt>
              </c:strCache>
            </c:strRef>
          </c:cat>
          <c:val>
            <c:numRef>
              <c:f>Sheet1!$B$2:$K$2</c:f>
              <c:numCache>
                <c:formatCode>General</c:formatCode>
                <c:ptCount val="10"/>
              </c:numCache>
            </c:numRef>
          </c:val>
          <c:smooth val="0"/>
          <c:extLst>
            <c:ext xmlns:c16="http://schemas.microsoft.com/office/drawing/2014/chart" uri="{C3380CC4-5D6E-409C-BE32-E72D297353CC}">
              <c16:uniqueId val="{00000000-EE48-47C4-9A96-2406D76FF3FB}"/>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25400" cap="flat">
            <a:solidFill>
              <a:srgbClr val="6E7678"/>
            </a:solidFill>
            <a:prstDash val="solid"/>
            <a:miter lim="400000"/>
          </a:ln>
        </c:spPr>
        <c:txPr>
          <a:bodyPr rot="0"/>
          <a:lstStyle/>
          <a:p>
            <a:pPr>
              <a:defRPr sz="2200" b="1" i="0" u="none" strike="noStrike">
                <a:solidFill>
                  <a:srgbClr val="FFFFFF"/>
                </a:solidFill>
                <a:effectLst>
                  <a:outerShdw blurRad="127000" dist="50800" dir="5400000" algn="tl">
                    <a:srgbClr val="000000">
                      <a:alpha val="70000"/>
                    </a:srgbClr>
                  </a:outerShdw>
                </a:effectLst>
                <a:latin typeface="Arial"/>
              </a:defRPr>
            </a:pPr>
            <a:endParaRPr lang="en-US"/>
          </a:p>
        </c:txPr>
        <c:crossAx val="2094734553"/>
        <c:crosses val="autoZero"/>
        <c:auto val="1"/>
        <c:lblAlgn val="ctr"/>
        <c:lblOffset val="100"/>
        <c:noMultiLvlLbl val="1"/>
      </c:catAx>
      <c:valAx>
        <c:axId val="2094734553"/>
        <c:scaling>
          <c:orientation val="minMax"/>
          <c:max val="2500"/>
          <c:min val="-2500"/>
        </c:scaling>
        <c:delete val="0"/>
        <c:axPos val="l"/>
        <c:majorGridlines>
          <c:spPr>
            <a:ln w="25400" cap="flat">
              <a:solidFill>
                <a:srgbClr val="6E7678"/>
              </a:solidFill>
              <a:prstDash val="sysDot"/>
              <a:miter lim="400000"/>
            </a:ln>
          </c:spPr>
        </c:majorGridlines>
        <c:numFmt formatCode="#,##0" sourceLinked="0"/>
        <c:majorTickMark val="none"/>
        <c:minorTickMark val="none"/>
        <c:tickLblPos val="nextTo"/>
        <c:spPr>
          <a:ln w="25400" cap="flat">
            <a:solidFill>
              <a:srgbClr val="6E7678"/>
            </a:solidFill>
            <a:prstDash val="solid"/>
            <a:miter lim="400000"/>
          </a:ln>
        </c:spPr>
        <c:txPr>
          <a:bodyPr rot="0"/>
          <a:lstStyle/>
          <a:p>
            <a:pPr>
              <a:defRPr sz="2200" b="1" i="0" u="none" strike="noStrike">
                <a:solidFill>
                  <a:srgbClr val="FFFFFF"/>
                </a:solidFill>
                <a:effectLst>
                  <a:outerShdw blurRad="127000" dist="50800" dir="5400000" algn="tl">
                    <a:srgbClr val="000000">
                      <a:alpha val="69916"/>
                    </a:srgbClr>
                  </a:outerShdw>
                </a:effectLst>
                <a:latin typeface="Arial"/>
              </a:defRPr>
            </a:pPr>
            <a:endParaRPr lang="en-US"/>
          </a:p>
        </c:txPr>
        <c:crossAx val="2094734552"/>
        <c:crosses val="min"/>
        <c:crossBetween val="midCat"/>
        <c:majorUnit val="500"/>
        <c:minorUnit val="5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9278"/>
          <c:y val="4.50254E-2"/>
          <c:w val="0.87473900000000004"/>
          <c:h val="0.87823300000000004"/>
        </c:manualLayout>
      </c:layout>
      <c:barChart>
        <c:barDir val="bar"/>
        <c:grouping val="clustered"/>
        <c:varyColors val="0"/>
        <c:ser>
          <c:idx val="0"/>
          <c:order val="0"/>
          <c:tx>
            <c:strRef>
              <c:f>Sheet1!$A$2</c:f>
              <c:strCache>
                <c:ptCount val="1"/>
                <c:pt idx="0">
                  <c:v>Region 1</c:v>
                </c:pt>
              </c:strCache>
            </c:strRef>
          </c:tx>
          <c:spPr>
            <a:gradFill flip="none" rotWithShape="1">
              <a:gsLst>
                <a:gs pos="0">
                  <a:srgbClr val="50AFE6"/>
                </a:gs>
                <a:gs pos="100000">
                  <a:srgbClr val="008CD6"/>
                </a:gs>
              </a:gsLst>
              <a:lin ang="0" scaled="0"/>
            </a:gradFill>
            <a:ln w="12700" cap="flat">
              <a:noFill/>
              <a:miter lim="400000"/>
            </a:ln>
            <a:effectLst>
              <a:outerShdw blurRad="76200" dist="38100" dir="5400000" algn="tl">
                <a:srgbClr val="000000">
                  <a:alpha val="80000"/>
                </a:srgbClr>
              </a:outerShdw>
            </a:effectLst>
          </c:spPr>
          <c:invertIfNegative val="0"/>
          <c:cat>
            <c:strRef>
              <c:f>Sheet1!$B$1:$E$1</c:f>
              <c:strCache>
                <c:ptCount val="4"/>
                <c:pt idx="0">
                  <c:v>1979–1989</c:v>
                </c:pt>
                <c:pt idx="1">
                  <c:v>1989–1999</c:v>
                </c:pt>
                <c:pt idx="2">
                  <c:v>1999–2009</c:v>
                </c:pt>
                <c:pt idx="3">
                  <c:v>2009–2017</c:v>
                </c:pt>
              </c:strCache>
            </c:strRef>
          </c:cat>
          <c:val>
            <c:numRef>
              <c:f>Sheet1!$B$2:$E$2</c:f>
              <c:numCache>
                <c:formatCode>General</c:formatCode>
                <c:ptCount val="4"/>
                <c:pt idx="0">
                  <c:v>40</c:v>
                </c:pt>
                <c:pt idx="1">
                  <c:v>50</c:v>
                </c:pt>
                <c:pt idx="2">
                  <c:v>166</c:v>
                </c:pt>
                <c:pt idx="3">
                  <c:v>252</c:v>
                </c:pt>
              </c:numCache>
            </c:numRef>
          </c:val>
          <c:extLst>
            <c:ext xmlns:c16="http://schemas.microsoft.com/office/drawing/2014/chart" uri="{C3380CC4-5D6E-409C-BE32-E72D297353CC}">
              <c16:uniqueId val="{00000000-C264-4779-B041-6523A62094C7}"/>
            </c:ext>
          </c:extLst>
        </c:ser>
        <c:dLbls>
          <c:showLegendKey val="0"/>
          <c:showVal val="0"/>
          <c:showCatName val="0"/>
          <c:showSerName val="0"/>
          <c:showPercent val="0"/>
          <c:showBubbleSize val="0"/>
        </c:dLbls>
        <c:gapWidth val="120"/>
        <c:overlap val="-2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300"/>
        </c:scaling>
        <c:delete val="0"/>
        <c:axPos val="t"/>
        <c:majorGridlines>
          <c:spPr>
            <a:ln w="12700" cap="flat">
              <a:solidFill>
                <a:srgbClr val="5D6464"/>
              </a:solidFill>
              <a:prstDash val="sysDot"/>
              <a:miter lim="400000"/>
            </a:ln>
          </c:spPr>
        </c:majorGridlines>
        <c:numFmt formatCode="General" sourceLinked="0"/>
        <c:majorTickMark val="none"/>
        <c:minorTickMark val="none"/>
        <c:tickLblPos val="high"/>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between"/>
        <c:majorUnit val="75"/>
        <c:minorUnit val="37.5"/>
      </c:valAx>
      <c:spPr>
        <a:gradFill flip="none" rotWithShape="1">
          <a:gsLst>
            <a:gs pos="0">
              <a:srgbClr val="2E2E2E"/>
            </a:gs>
            <a:gs pos="100000">
              <a:srgbClr val="000000"/>
            </a:gs>
          </a:gsLst>
          <a:lin ang="5400000" scaled="0"/>
        </a:gradFill>
        <a:ln w="12700" cap="flat">
          <a:solidFill>
            <a:srgbClr val="5D6464"/>
          </a:solid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2634400000000001"/>
          <c:y val="5.1037800000000001E-2"/>
          <c:w val="0.86319400000000002"/>
          <c:h val="0.86364300000000005"/>
        </c:manualLayout>
      </c:layout>
      <c:barChart>
        <c:barDir val="bar"/>
        <c:grouping val="clustered"/>
        <c:varyColors val="0"/>
        <c:ser>
          <c:idx val="0"/>
          <c:order val="0"/>
          <c:tx>
            <c:strRef>
              <c:f>Sheet1!$A$2</c:f>
              <c:strCache>
                <c:ptCount val="1"/>
                <c:pt idx="0">
                  <c:v>Region 1</c:v>
                </c:pt>
              </c:strCache>
            </c:strRef>
          </c:tx>
          <c:spPr>
            <a:gradFill flip="none" rotWithShape="1">
              <a:gsLst>
                <a:gs pos="0">
                  <a:srgbClr val="50AFE6"/>
                </a:gs>
                <a:gs pos="100000">
                  <a:srgbClr val="008CD6"/>
                </a:gs>
              </a:gsLst>
              <a:lin ang="0" scaled="0"/>
            </a:gradFill>
            <a:ln w="12700" cap="flat">
              <a:noFill/>
              <a:miter lim="400000"/>
            </a:ln>
            <a:effectLst>
              <a:outerShdw blurRad="76200" dist="38100" dir="5400000" algn="tl">
                <a:srgbClr val="000000">
                  <a:alpha val="80000"/>
                </a:srgbClr>
              </a:outerShdw>
            </a:effectLst>
          </c:spPr>
          <c:invertIfNegative val="0"/>
          <c:cat>
            <c:strRef>
              <c:f>Sheet1!$B$1:$G$1</c:f>
              <c:strCache>
                <c:ptCount val="6"/>
                <c:pt idx="0">
                  <c:v>Asian</c:v>
                </c:pt>
                <c:pt idx="1">
                  <c:v>White</c:v>
                </c:pt>
                <c:pt idx="2">
                  <c:v>Latino</c:v>
                </c:pt>
                <c:pt idx="3">
                  <c:v>Pacific
 Islander</c:v>
                </c:pt>
                <c:pt idx="4">
                  <c:v>Indigenous</c:v>
                </c:pt>
                <c:pt idx="5">
                  <c:v>Black</c:v>
                </c:pt>
              </c:strCache>
            </c:strRef>
          </c:cat>
          <c:val>
            <c:numRef>
              <c:f>Sheet1!$B$2:$G$2</c:f>
              <c:numCache>
                <c:formatCode>General</c:formatCode>
                <c:ptCount val="6"/>
                <c:pt idx="0">
                  <c:v>27.7</c:v>
                </c:pt>
                <c:pt idx="1">
                  <c:v>28.5</c:v>
                </c:pt>
                <c:pt idx="2">
                  <c:v>31.1</c:v>
                </c:pt>
                <c:pt idx="3">
                  <c:v>32.700000000000003</c:v>
                </c:pt>
                <c:pt idx="4">
                  <c:v>43.2</c:v>
                </c:pt>
                <c:pt idx="5">
                  <c:v>65.8</c:v>
                </c:pt>
              </c:numCache>
            </c:numRef>
          </c:val>
          <c:extLst>
            <c:ext xmlns:c16="http://schemas.microsoft.com/office/drawing/2014/chart" uri="{C3380CC4-5D6E-409C-BE32-E72D297353CC}">
              <c16:uniqueId val="{00000000-0F5D-4805-B6AE-44F90B0A039E}"/>
            </c:ext>
          </c:extLst>
        </c:ser>
        <c:dLbls>
          <c:showLegendKey val="0"/>
          <c:showVal val="0"/>
          <c:showCatName val="0"/>
          <c:showSerName val="0"/>
          <c:showPercent val="0"/>
          <c:showBubbleSize val="0"/>
        </c:dLbls>
        <c:gapWidth val="90"/>
        <c:overlap val="-2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5D6464"/>
            </a:solidFill>
            <a:prstDash val="solid"/>
            <a:miter lim="400000"/>
          </a:ln>
        </c:spPr>
        <c:txPr>
          <a:bodyPr rot="0"/>
          <a:lstStyle/>
          <a:p>
            <a:pPr>
              <a:defRPr sz="25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70"/>
        </c:scaling>
        <c:delete val="0"/>
        <c:axPos val="t"/>
        <c:majorGridlines>
          <c:spPr>
            <a:ln w="12700" cap="flat">
              <a:solidFill>
                <a:srgbClr val="5D6464"/>
              </a:solidFill>
              <a:prstDash val="sysDot"/>
              <a:miter lim="400000"/>
            </a:ln>
          </c:spPr>
        </c:majorGridlines>
        <c:numFmt formatCode="General" sourceLinked="0"/>
        <c:majorTickMark val="none"/>
        <c:minorTickMark val="none"/>
        <c:tickLblPos val="high"/>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between"/>
        <c:majorUnit val="10"/>
        <c:minorUnit val="5"/>
      </c:valAx>
      <c:spPr>
        <a:gradFill flip="none" rotWithShape="1">
          <a:gsLst>
            <a:gs pos="0">
              <a:srgbClr val="2E2E2E"/>
            </a:gs>
            <a:gs pos="100000">
              <a:srgbClr val="000000"/>
            </a:gs>
          </a:gsLst>
          <a:lin ang="5400000" scaled="0"/>
        </a:gradFill>
        <a:ln w="12700" cap="flat">
          <a:solidFill>
            <a:srgbClr val="5D6464"/>
          </a:solid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8.3314799999999994E-2"/>
          <c:y val="3.5327600000000001E-2"/>
          <c:w val="0.89556999999999998"/>
          <c:h val="0.90134199999999998"/>
        </c:manualLayout>
      </c:layout>
      <c:lineChart>
        <c:grouping val="standard"/>
        <c:varyColors val="0"/>
        <c:ser>
          <c:idx val="0"/>
          <c:order val="0"/>
          <c:tx>
            <c:strRef>
              <c:f>Sheet1!$B$1</c:f>
              <c:strCache>
                <c:ptCount val="1"/>
                <c:pt idx="0">
                  <c:v>Untitled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none"/>
          </c:marker>
          <c:cat>
            <c:strRef>
              <c:f>Sheet1!$A$2:$A$41</c:f>
              <c:strCach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strCache>
            </c:strRef>
          </c:cat>
          <c:val>
            <c:numRef>
              <c:f>Sheet1!$B$2:$B$41</c:f>
              <c:numCache>
                <c:formatCode>General</c:formatCode>
                <c:ptCount val="4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7600</c:v>
                </c:pt>
                <c:pt idx="18">
                  <c:v>10200</c:v>
                </c:pt>
                <c:pt idx="19">
                  <c:v>13600</c:v>
                </c:pt>
                <c:pt idx="20">
                  <c:v>17400</c:v>
                </c:pt>
                <c:pt idx="21">
                  <c:v>23900</c:v>
                </c:pt>
                <c:pt idx="22">
                  <c:v>31100</c:v>
                </c:pt>
                <c:pt idx="23">
                  <c:v>39431</c:v>
                </c:pt>
                <c:pt idx="24">
                  <c:v>47620</c:v>
                </c:pt>
                <c:pt idx="25">
                  <c:v>59091</c:v>
                </c:pt>
                <c:pt idx="26">
                  <c:v>73959</c:v>
                </c:pt>
                <c:pt idx="27">
                  <c:v>93911</c:v>
                </c:pt>
                <c:pt idx="28">
                  <c:v>120725</c:v>
                </c:pt>
                <c:pt idx="29">
                  <c:v>159089</c:v>
                </c:pt>
                <c:pt idx="30">
                  <c:v>197953</c:v>
                </c:pt>
                <c:pt idx="31">
                  <c:v>238139</c:v>
                </c:pt>
                <c:pt idx="32">
                  <c:v>283068</c:v>
                </c:pt>
                <c:pt idx="33">
                  <c:v>318596</c:v>
                </c:pt>
                <c:pt idx="34">
                  <c:v>369553</c:v>
                </c:pt>
                <c:pt idx="35">
                  <c:v>432900</c:v>
                </c:pt>
                <c:pt idx="36">
                  <c:v>489400</c:v>
                </c:pt>
                <c:pt idx="37">
                  <c:v>545400</c:v>
                </c:pt>
                <c:pt idx="38">
                  <c:v>599400</c:v>
                </c:pt>
                <c:pt idx="39">
                  <c:v>662400</c:v>
                </c:pt>
              </c:numCache>
            </c:numRef>
          </c:val>
          <c:smooth val="0"/>
          <c:extLst>
            <c:ext xmlns:c16="http://schemas.microsoft.com/office/drawing/2014/chart" uri="{C3380CC4-5D6E-409C-BE32-E72D297353CC}">
              <c16:uniqueId val="{00000000-47F3-4846-80F2-B33C9D75CE72}"/>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100" b="1" i="0" u="none" strike="noStrike">
                <a:solidFill>
                  <a:srgbClr val="FFFFFF"/>
                </a:solidFill>
                <a:latin typeface="Arial"/>
              </a:defRPr>
            </a:pPr>
            <a:endParaRPr lang="en-US"/>
          </a:p>
        </c:txPr>
        <c:crossAx val="2094734553"/>
        <c:crosses val="autoZero"/>
        <c:auto val="1"/>
        <c:lblAlgn val="ctr"/>
        <c:lblOffset val="100"/>
        <c:tickLblSkip val="5"/>
        <c:noMultiLvlLbl val="1"/>
      </c:catAx>
      <c:valAx>
        <c:axId val="2094734553"/>
        <c:scaling>
          <c:orientation val="minMax"/>
          <c:max val="700000"/>
          <c:min val="0"/>
        </c:scaling>
        <c:delete val="0"/>
        <c:axPos val="l"/>
        <c:majorGridlines>
          <c:spPr>
            <a:ln w="12700" cap="flat">
              <a:solidFill>
                <a:srgbClr val="5D6464"/>
              </a:solidFill>
              <a:custDash>
                <a:ds d="100000" sp="200000"/>
              </a:custDash>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100" b="1" i="0" u="none" strike="noStrike">
                <a:solidFill>
                  <a:srgbClr val="FFFFFF"/>
                </a:solidFill>
                <a:latin typeface="Arial"/>
              </a:defRPr>
            </a:pPr>
            <a:endParaRPr lang="en-US"/>
          </a:p>
        </c:txPr>
        <c:crossAx val="2094734552"/>
        <c:crosses val="autoZero"/>
        <c:crossBetween val="midCat"/>
        <c:majorUnit val="100000"/>
        <c:minorUnit val="5000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9997300000000001E-2"/>
          <c:y val="3.87307E-2"/>
          <c:w val="0.92750600000000005"/>
          <c:h val="0.893509"/>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none"/>
          </c:marker>
          <c:cat>
            <c:strRef>
              <c:f>Sheet1!$B$1:$AO$1</c:f>
              <c:strCach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strCache>
            </c:strRef>
          </c:cat>
          <c:val>
            <c:numRef>
              <c:f>Sheet1!$B$2:$AO$2</c:f>
              <c:numCache>
                <c:formatCode>General</c:formatCode>
                <c:ptCount val="4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1.25</c:v>
                </c:pt>
                <c:pt idx="21">
                  <c:v>1.569</c:v>
                </c:pt>
                <c:pt idx="22">
                  <c:v>2.012</c:v>
                </c:pt>
                <c:pt idx="23">
                  <c:v>2.5750000000000002</c:v>
                </c:pt>
                <c:pt idx="24">
                  <c:v>3.698</c:v>
                </c:pt>
                <c:pt idx="25">
                  <c:v>5.048</c:v>
                </c:pt>
                <c:pt idx="26">
                  <c:v>6.6189999999999998</c:v>
                </c:pt>
                <c:pt idx="27">
                  <c:v>9.2910000000000004</c:v>
                </c:pt>
                <c:pt idx="28">
                  <c:v>16.062999999999999</c:v>
                </c:pt>
                <c:pt idx="29">
                  <c:v>24.265000000000001</c:v>
                </c:pt>
                <c:pt idx="30">
                  <c:v>41.33</c:v>
                </c:pt>
                <c:pt idx="31">
                  <c:v>71.218000000000004</c:v>
                </c:pt>
                <c:pt idx="32">
                  <c:v>102.07599999999999</c:v>
                </c:pt>
                <c:pt idx="33">
                  <c:v>139.637</c:v>
                </c:pt>
                <c:pt idx="34">
                  <c:v>192</c:v>
                </c:pt>
                <c:pt idx="35">
                  <c:v>250</c:v>
                </c:pt>
                <c:pt idx="36">
                  <c:v>325</c:v>
                </c:pt>
                <c:pt idx="37">
                  <c:v>423</c:v>
                </c:pt>
                <c:pt idx="38">
                  <c:v>523</c:v>
                </c:pt>
                <c:pt idx="39">
                  <c:v>644</c:v>
                </c:pt>
              </c:numCache>
            </c:numRef>
          </c:val>
          <c:smooth val="0"/>
          <c:extLst>
            <c:ext xmlns:c16="http://schemas.microsoft.com/office/drawing/2014/chart" uri="{C3380CC4-5D6E-409C-BE32-E72D297353CC}">
              <c16:uniqueId val="{00000000-6DB3-4108-8F7E-D9F32A8071F0}"/>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5"/>
        <c:noMultiLvlLbl val="1"/>
      </c:catAx>
      <c:valAx>
        <c:axId val="2094734553"/>
        <c:scaling>
          <c:orientation val="minMax"/>
          <c:max val="700"/>
        </c:scaling>
        <c:delete val="0"/>
        <c:axPos val="l"/>
        <c:majorGridlines>
          <c:spPr>
            <a:ln w="12700" cap="flat">
              <a:solidFill>
                <a:srgbClr val="5D6464"/>
              </a:solidFill>
              <a:prstDash val="sysDot"/>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midCat"/>
        <c:majorUnit val="100"/>
        <c:minorUnit val="5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1143000" y="685800"/>
            <a:ext cx="4572000" cy="3429000"/>
          </a:xfrm>
          <a:prstGeom prst="rect">
            <a:avLst/>
          </a:prstGeom>
        </p:spPr>
        <p:txBody>
          <a:bodyPr/>
          <a:lstStyle/>
          <a:p>
            <a:endParaRPr/>
          </a:p>
        </p:txBody>
      </p:sp>
      <p:sp>
        <p:nvSpPr>
          <p:cNvPr id="241" name="Shape 24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97725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8" name="Shape 4778"/>
          <p:cNvSpPr>
            <a:spLocks noGrp="1" noRot="1" noChangeAspect="1"/>
          </p:cNvSpPr>
          <p:nvPr>
            <p:ph type="sldImg"/>
          </p:nvPr>
        </p:nvSpPr>
        <p:spPr>
          <a:xfrm>
            <a:off x="381000" y="685800"/>
            <a:ext cx="6096000" cy="3429000"/>
          </a:xfrm>
          <a:prstGeom prst="rect">
            <a:avLst/>
          </a:prstGeom>
        </p:spPr>
        <p:txBody>
          <a:bodyPr/>
          <a:lstStyle/>
          <a:p>
            <a:endParaRPr/>
          </a:p>
        </p:txBody>
      </p:sp>
      <p:sp>
        <p:nvSpPr>
          <p:cNvPr id="4779" name="Shape 4779"/>
          <p:cNvSpPr>
            <a:spLocks noGrp="1"/>
          </p:cNvSpPr>
          <p:nvPr>
            <p:ph type="body" sz="quarter" idx="1"/>
          </p:nvPr>
        </p:nvSpPr>
        <p:spPr>
          <a:prstGeom prst="rect">
            <a:avLst/>
          </a:prstGeom>
        </p:spPr>
        <p:txBody>
          <a:bodyPr/>
          <a:lstStyle/>
          <a:p>
            <a:pPr>
              <a:defRPr b="1"/>
            </a:pPr>
            <a:r>
              <a:rPr lang="en-US" dirty="0"/>
              <a:t>ID #6608 - Can be used in noncommercial online and TV broadcasts of your presentation, but not modified.</a:t>
            </a:r>
          </a:p>
          <a:p>
            <a:pPr>
              <a:defRPr sz="1400"/>
            </a:pPr>
            <a:endParaRPr lang="en-US" dirty="0"/>
          </a:p>
          <a:p>
            <a:pPr>
              <a:defRPr sz="1400"/>
            </a:pPr>
            <a:r>
              <a:rPr lang="en-US" dirty="0"/>
              <a:t>And again, we see this pattern show up worse among minority populations and poor populations. Black Americans are dying at a rate more than twice as high as white Americans from COVID-19; many reasons, but the climate crisis is one of the principal ones.</a:t>
            </a:r>
          </a:p>
          <a:p>
            <a:pPr>
              <a:defRPr sz="1400"/>
            </a:pPr>
            <a:endParaRPr lang="en-US" dirty="0"/>
          </a:p>
          <a:p>
            <a:pPr>
              <a:defRPr sz="1200" b="1"/>
            </a:pPr>
            <a:r>
              <a:rPr lang="en-US" dirty="0"/>
              <a:t>DESCRIPTION</a:t>
            </a:r>
            <a:r>
              <a:rPr lang="en-US" b="0" dirty="0"/>
              <a:t>: Graph of COVID-19 death rates by race through June 24, 2020 with text stating that the death rate for Black Americans from COVID-19 is more than twice that white Americans</a:t>
            </a:r>
          </a:p>
          <a:p>
            <a:pPr>
              <a:defRPr sz="1200"/>
            </a:pPr>
            <a:endParaRPr lang="en-US" b="0" dirty="0"/>
          </a:p>
          <a:p>
            <a:pPr>
              <a:defRPr sz="1200" b="1"/>
            </a:pPr>
            <a:r>
              <a:rPr lang="en-US" dirty="0"/>
              <a:t>ADDITIONAL TALKING POINTS</a:t>
            </a:r>
            <a:r>
              <a:rPr lang="en-US" b="0" dirty="0"/>
              <a:t>:</a:t>
            </a:r>
            <a:r>
              <a:rPr lang="en-US" dirty="0"/>
              <a:t> </a:t>
            </a:r>
          </a:p>
          <a:p>
            <a:pPr>
              <a:defRPr sz="1200" b="1"/>
            </a:pPr>
            <a:r>
              <a:rPr lang="en-US" dirty="0"/>
              <a:t>Pollution from extracting and burning fossil fuels isn’t only driving the climate crisis – it’s also creating a public and environmental health crisis worldwide. </a:t>
            </a:r>
          </a:p>
          <a:p>
            <a:pPr>
              <a:defRPr sz="1200" b="1"/>
            </a:pPr>
            <a:endParaRPr lang="en-US" dirty="0"/>
          </a:p>
          <a:p>
            <a:pPr>
              <a:defRPr sz="1200" b="1"/>
            </a:pPr>
            <a:r>
              <a:rPr lang="en-US" dirty="0"/>
              <a:t>Burning fossil fuels releases deadly pollution into the air.</a:t>
            </a:r>
          </a:p>
          <a:p>
            <a:pPr marL="148166" indent="-148166">
              <a:buSzPct val="75000"/>
              <a:buChar char="•"/>
              <a:defRPr sz="1200"/>
            </a:pPr>
            <a:r>
              <a:rPr lang="en-US" dirty="0"/>
              <a:t>Air pollution – such as that produced from burning fossil fuels like coal and oil – can expose people to small particulate matter of 2.5 microns or less in diameter (PM2.5). These particles can penetrate the lung barrier and enter the blood system, resulting in cardiovascular and respiratory diseases, and cancers.[1*]</a:t>
            </a:r>
          </a:p>
          <a:p>
            <a:pPr marL="148166" indent="-148166">
              <a:buSzPct val="75000"/>
              <a:buChar char="•"/>
              <a:defRPr sz="1200"/>
            </a:pPr>
            <a:r>
              <a:rPr lang="en-US" dirty="0"/>
              <a:t>Ambient outdoor air pollution kills millions of people every year.[1*]</a:t>
            </a:r>
          </a:p>
          <a:p>
            <a:pPr marL="148166" indent="-148166">
              <a:buSzPct val="75000"/>
              <a:buChar char="•"/>
              <a:defRPr sz="1200"/>
            </a:pPr>
            <a:r>
              <a:rPr lang="en-US" dirty="0"/>
              <a:t>In 2016, around 58 percent of deaths from ambient air pollution were due to </a:t>
            </a:r>
            <a:r>
              <a:rPr lang="en-US" dirty="0" err="1"/>
              <a:t>ischaemic</a:t>
            </a:r>
            <a:r>
              <a:rPr lang="en-US" dirty="0"/>
              <a:t> heart disease and strokes. Another 18 percent were due to chronic obstructive pulmonary disease, 18 percent were due to acute lower respiratory infections, and 6 percent were due to lung cancer.[1*]</a:t>
            </a:r>
          </a:p>
          <a:p>
            <a:pPr marL="148166" indent="-148166">
              <a:buSzPct val="75000"/>
              <a:buChar char="•"/>
              <a:defRPr sz="1200"/>
            </a:pPr>
            <a:r>
              <a:rPr lang="en-US" dirty="0"/>
              <a:t>Additionally, indoor smoke is a serious health risk for some 3 billion people who use biomass, kerosene fuels, and coal for cooking or for heating their homes.[1*]</a:t>
            </a:r>
          </a:p>
          <a:p>
            <a:pPr marL="148166" indent="-148166">
              <a:buSzPct val="75000"/>
              <a:buChar char="•"/>
              <a:defRPr sz="1200"/>
            </a:pPr>
            <a:r>
              <a:rPr lang="en-US" dirty="0"/>
              <a:t>People with pre-existing medical conditions are worse off. For example, chronic obstructive pulmonary disease (COPD) patients are especially sensitive to changes in ambient air quality associated with climate change.[2*]</a:t>
            </a:r>
          </a:p>
          <a:p>
            <a:pPr marL="148166" indent="-148166">
              <a:buSzPct val="75000"/>
              <a:buChar char="•"/>
              <a:defRPr sz="1200"/>
            </a:pPr>
            <a:r>
              <a:rPr lang="en-US" dirty="0"/>
              <a:t>Among the many byproducts of coal combustion is mercury, a potent neurotoxin that can bioaccumulate and </a:t>
            </a:r>
            <a:r>
              <a:rPr lang="en-US" dirty="0" err="1"/>
              <a:t>biomagnify</a:t>
            </a:r>
            <a:r>
              <a:rPr lang="en-US" dirty="0"/>
              <a:t> in organic tissue. Consuming contaminated fish, for example, can seriously harm both people and wildlife.[3*]</a:t>
            </a:r>
          </a:p>
          <a:p>
            <a:pPr>
              <a:defRPr sz="1200" b="1"/>
            </a:pPr>
            <a:endParaRPr lang="en-US" dirty="0"/>
          </a:p>
          <a:p>
            <a:pPr>
              <a:defRPr sz="1200" b="1"/>
            </a:pPr>
            <a:r>
              <a:rPr lang="en-US" dirty="0"/>
              <a:t>Fossil fuel pollution also impacts the water and land.</a:t>
            </a:r>
          </a:p>
          <a:p>
            <a:pPr marL="148166" indent="-148166">
              <a:buSzPct val="75000"/>
              <a:buChar char="•"/>
              <a:defRPr sz="1200"/>
            </a:pPr>
            <a:r>
              <a:rPr lang="en-US" dirty="0"/>
              <a:t>Coal mining operations can contaminate nearby rivers, lakes, and aquifers with heavy metals like arsenic, copper, and lead. One common technique, mountain top removal, requires clearcutting forests and vegetation before using explosives to blast away the tops of mountains, with the resulting debris typically dumped into the valleys below.[4*]</a:t>
            </a:r>
          </a:p>
          <a:p>
            <a:pPr marL="148166" indent="-148166">
              <a:buSzPct val="75000"/>
              <a:buChar char="•"/>
              <a:defRPr sz="1200"/>
            </a:pPr>
            <a:r>
              <a:rPr lang="en-US" dirty="0"/>
              <a:t>Before being burned, coal is washed with water and chemicals to remove impurities, producing a coal slurry that must be stored, either with coal ash or in improvised ponds that can leak, spill, or fail.[4*]</a:t>
            </a:r>
          </a:p>
          <a:p>
            <a:pPr marL="148166" indent="-148166">
              <a:buSzPct val="75000"/>
              <a:buChar char="•"/>
              <a:defRPr sz="1200"/>
            </a:pPr>
            <a:r>
              <a:rPr lang="en-US" dirty="0"/>
              <a:t>In 2000, the bottom of a Kentucky coal slurry impoundment gave way, contaminating more than a hundred miles of rivers and streams with more than 300,000,000 gallons of thick black sludge – a spill 30 times larger than the Exxon-Valdez oil spill.[4*]</a:t>
            </a:r>
          </a:p>
          <a:p>
            <a:pPr marL="148166" indent="-148166">
              <a:buSzPct val="75000"/>
              <a:buChar char="•"/>
              <a:defRPr sz="1200"/>
            </a:pPr>
            <a:r>
              <a:rPr lang="en-US" dirty="0"/>
              <a:t>Hydraulic fracturing (or “fracking”) is a drilling technique for extracting oil or natural gas by injecting huge quantities of water, chemicals, and sand deep underground, the hazardous consequences of which may include contaminating drinking water supplies and triggering small earthquakes.[5*]</a:t>
            </a:r>
          </a:p>
          <a:p>
            <a:pPr marL="148166" indent="-148166">
              <a:buSzPct val="75000"/>
              <a:buChar char="•"/>
              <a:defRPr sz="1200"/>
            </a:pPr>
            <a:r>
              <a:rPr lang="en-US" dirty="0"/>
              <a:t>Oil spills, such as from the Deepwater Horizon offshore oil rig in 2010, are devastating environmental disasters with long-lasting effects to the landscape, native species, and inhabitants who depend on the area.[6*]</a:t>
            </a:r>
          </a:p>
          <a:p>
            <a:pPr>
              <a:defRPr sz="1200" b="1"/>
            </a:pPr>
            <a:endParaRPr lang="en-US" dirty="0"/>
          </a:p>
          <a:p>
            <a:pPr>
              <a:defRPr sz="1200" b="1"/>
            </a:pPr>
            <a:r>
              <a:rPr lang="en-US" dirty="0"/>
              <a:t>While pollution is a threat to common resources, some people are disproportionately impacted.</a:t>
            </a:r>
          </a:p>
          <a:p>
            <a:pPr marL="148166" indent="-148166">
              <a:buSzPct val="75000"/>
              <a:buChar char="•"/>
              <a:defRPr sz="1200"/>
            </a:pPr>
            <a:r>
              <a:rPr lang="en-US" dirty="0"/>
              <a:t>Around the world, poor people are the most affected by air pollution.[7*]</a:t>
            </a:r>
          </a:p>
          <a:p>
            <a:pPr marL="148166" indent="-148166">
              <a:buSzPct val="75000"/>
              <a:buChar char="•"/>
              <a:defRPr sz="1200"/>
            </a:pPr>
            <a:r>
              <a:rPr lang="en-US" dirty="0"/>
              <a:t>As of 2016, more than 90 percent of air pollution-related deaths occurred in low- and middle-income countries.[1*]</a:t>
            </a:r>
          </a:p>
          <a:p>
            <a:pPr marL="148166" indent="-148166">
              <a:buSzPct val="75000"/>
              <a:buChar char="•"/>
              <a:defRPr sz="1200"/>
            </a:pPr>
            <a:r>
              <a:rPr lang="en-US" dirty="0"/>
              <a:t>In the United States, due to historical racism and economic inequality, minority and poor communities are most affected by air pollution: Black Americans have a 54 percent higher health burden compared to the overall population; non-White communities overall have a 28 percent higher health burden; and those living below the poverty line have a 35 percent higher burden.[8*]</a:t>
            </a:r>
          </a:p>
          <a:p>
            <a:pPr marL="148166" indent="-148166">
              <a:buSzPct val="75000"/>
              <a:buChar char="•"/>
              <a:defRPr sz="1200"/>
            </a:pPr>
            <a:r>
              <a:rPr lang="en-US" dirty="0"/>
              <a:t>The biggest polluters, including hazardous waste treatment, storage, and disposal plants, in the US are overwhelmingly located in poor, non-White areas.[9*]</a:t>
            </a:r>
          </a:p>
          <a:p>
            <a:pPr marL="148166" indent="-148166">
              <a:buSzPct val="75000"/>
              <a:buChar char="•"/>
              <a:defRPr sz="1200"/>
            </a:pPr>
            <a:r>
              <a:rPr lang="en-US" dirty="0"/>
              <a:t>Residents of Louisiana’s “Cancer Alley” – home to about 150 fossil fuel and petrochemical facilities – are about 50 times more likely to get cancer than the average American.[10*]</a:t>
            </a:r>
          </a:p>
          <a:p>
            <a:pPr>
              <a:defRPr sz="1200" b="1"/>
            </a:pPr>
            <a:endParaRPr lang="en-US" dirty="0"/>
          </a:p>
          <a:p>
            <a:pPr>
              <a:defRPr sz="1200" b="1"/>
            </a:pPr>
            <a:r>
              <a:rPr lang="en-US" dirty="0"/>
              <a:t>Fossil fuel pollution is changing our climate – and climate change is making the public health impacts of COVID-19 worse. </a:t>
            </a:r>
          </a:p>
          <a:p>
            <a:pPr marL="148166" indent="-148166">
              <a:buSzPct val="75000"/>
              <a:buChar char="•"/>
              <a:defRPr sz="1200"/>
            </a:pPr>
            <a:r>
              <a:rPr lang="en-US" dirty="0"/>
              <a:t>While there is no evidence of climate change directly contributing to the emergence of COVID-19, climate change can indirectly affect the larger COVID-19 response due to its impacts on public health and stress on health systems.[11*]</a:t>
            </a:r>
          </a:p>
          <a:p>
            <a:pPr marL="148166" indent="-148166">
              <a:buSzPct val="75000"/>
              <a:buChar char="•"/>
              <a:defRPr sz="1200"/>
            </a:pPr>
            <a:r>
              <a:rPr lang="en-US" dirty="0"/>
              <a:t>People living with poor air quality – especially those most vulnerable, like the homeless, people with homes lacking air filtration, or people with compromised health – are more likely to die from COVID-19, just as research shows that people exposed to more air pollution and who smoke fare worse with respiratory infections.[12*]</a:t>
            </a:r>
          </a:p>
          <a:p>
            <a:pPr marL="148166" indent="-148166">
              <a:buSzPct val="75000"/>
              <a:buChar char="•"/>
              <a:defRPr sz="1200"/>
            </a:pPr>
            <a:r>
              <a:rPr lang="en-US" dirty="0"/>
              <a:t>Due to longstanding racist housing policies and practices and other systemic inequalities, communities of color in the US are more likely to live with higher rates of pollution and be at higher risk of getting COVID-19 or contracting severe illness.[13*]</a:t>
            </a:r>
          </a:p>
          <a:p>
            <a:pPr marL="148166" indent="-148166">
              <a:buSzPct val="75000"/>
              <a:buChar char="•"/>
              <a:defRPr sz="1200"/>
            </a:pPr>
            <a:r>
              <a:rPr lang="en-US" dirty="0"/>
              <a:t>COVID-19 may affect planning and preparing for hurricanes and other natural disasters, as well as recovery efforts, due to the strained medical and personal hygiene resources and difficulty maintaining physical distancing in public shelters.[14*]</a:t>
            </a:r>
          </a:p>
          <a:p>
            <a:pPr>
              <a:defRPr sz="1200" b="1"/>
            </a:pPr>
            <a:endParaRPr lang="en-US" dirty="0"/>
          </a:p>
          <a:p>
            <a:pPr>
              <a:defRPr sz="1200" b="1"/>
            </a:pPr>
            <a:r>
              <a:rPr lang="en-US" dirty="0"/>
              <a:t>REFERENCES</a:t>
            </a:r>
            <a:r>
              <a:rPr lang="en-US" b="0" dirty="0"/>
              <a:t>: </a:t>
            </a:r>
          </a:p>
          <a:p>
            <a:pPr>
              <a:defRPr sz="1200"/>
            </a:pPr>
            <a:r>
              <a:rPr lang="en-US" dirty="0"/>
              <a:t>[1*] World Health Organization, "Ambient (outdoor) air pollution," May 2, 2018. https://www.who.int/news-room/fact-sheets/detail/ambient-(outdoor)-air-quality-and-health</a:t>
            </a:r>
          </a:p>
          <a:p>
            <a:pPr>
              <a:defRPr sz="1200"/>
            </a:pPr>
            <a:r>
              <a:rPr lang="en-US" dirty="0"/>
              <a:t>[2*] John </a:t>
            </a:r>
            <a:r>
              <a:rPr lang="en-US" dirty="0" err="1"/>
              <a:t>Balbus</a:t>
            </a:r>
            <a:r>
              <a:rPr lang="en-US" dirty="0"/>
              <a:t>, et al., “Climate and Health Assessment Chapter 1: Climate Change and Human Health,” (The US Global Change Research Program, 2016). https://health2016.globalchange.gov/climate-change-and-human-health</a:t>
            </a:r>
          </a:p>
          <a:p>
            <a:pPr>
              <a:defRPr sz="1200"/>
            </a:pPr>
            <a:r>
              <a:rPr lang="en-US" dirty="0"/>
              <a:t>[3*] US Geological Survey, "Mercury," last accessed July 2020. https://usgs.gov/mission-areas/water-resources/science/mercury?qt-science_center_objects=0#qt-science_center_objects</a:t>
            </a:r>
          </a:p>
          <a:p>
            <a:pPr>
              <a:defRPr sz="1200"/>
            </a:pPr>
            <a:r>
              <a:rPr lang="en-US" dirty="0"/>
              <a:t>[4*] Union of Concern Scientists, "Coal and Water Pollution," December 6, 2017. https://www.ucsusa.org/resources/coal-and-water-pollution</a:t>
            </a:r>
          </a:p>
          <a:p>
            <a:pPr>
              <a:defRPr sz="1200"/>
            </a:pPr>
            <a:r>
              <a:rPr lang="en-US" dirty="0"/>
              <a:t>[5*] Marc </a:t>
            </a:r>
            <a:r>
              <a:rPr lang="en-US" dirty="0" err="1"/>
              <a:t>Lallanilla</a:t>
            </a:r>
            <a:r>
              <a:rPr lang="en-US" dirty="0"/>
              <a:t>, "Facts About Fracking," Live Science, February 10, 2018. https://www.livescience.com/34464-what-is-fracking.html</a:t>
            </a:r>
          </a:p>
          <a:p>
            <a:pPr>
              <a:defRPr sz="1200"/>
            </a:pPr>
            <a:r>
              <a:rPr lang="en-US" dirty="0"/>
              <a:t>[6*] US Geological Survey, "Large Oil Spills," last accessed July 2020. https://www.usgs.gov/mission-areas/water-resources/science/large-oil-spills</a:t>
            </a:r>
          </a:p>
          <a:p>
            <a:pPr>
              <a:defRPr sz="1200"/>
            </a:pPr>
            <a:r>
              <a:rPr lang="en-US" dirty="0"/>
              <a:t>[7*] UN Environment, “Air pollution hurts the poorest most,” May 9, 2019. https://www.unenvironment.org/news-and-stories/story/air-pollution-hurts-poorest-most</a:t>
            </a:r>
          </a:p>
          <a:p>
            <a:pPr>
              <a:defRPr sz="1200"/>
            </a:pPr>
            <a:r>
              <a:rPr lang="en-US" dirty="0"/>
              <a:t>[8*] Miranda Green, “EPA scientists find black communities disproportionately hit by pollution,” The Hill, February 23, 2018. https://thehill.com/policy/energy-environment/375289-epa-scientists-find-emissions-greater-impact-low-income-communities</a:t>
            </a:r>
          </a:p>
          <a:p>
            <a:pPr>
              <a:defRPr sz="1200"/>
            </a:pPr>
            <a:r>
              <a:rPr lang="en-US" dirty="0"/>
              <a:t>[9*] Erik Sherman, “If You’re a Minority and Poor, You’re More Likely to Live Near a Toxic Waste Site,” Fortune, February 4, 2016. https://fortune.com/2016/02/04/environmental-race-poverty-flint/</a:t>
            </a:r>
          </a:p>
          <a:p>
            <a:pPr>
              <a:defRPr sz="1200"/>
            </a:pPr>
            <a:r>
              <a:rPr lang="en-US" dirty="0"/>
              <a:t>[10*] James </a:t>
            </a:r>
            <a:r>
              <a:rPr lang="en-US" dirty="0" err="1"/>
              <a:t>Pasley</a:t>
            </a:r>
            <a:r>
              <a:rPr lang="en-US" dirty="0"/>
              <a:t>, “Inside Louisiana’s horrifying ‘Cancer Alley,’ an 85-mile stretch of pollution and environmental racism that’s now dealing with some of the highest coronavirus death rates in the country,” Business Insider, April 9, 2020. https://www.businessinsider.com/louisiana-cancer-alley-photos-oil-refineries-chemicals-pollution-2019-11#to-get-an-idea-of-the-toxicity-people-living-in-reserve-louisiana-are-50-times-more-likely-to-get-cancer-than-an-average-american-3</a:t>
            </a:r>
          </a:p>
          <a:p>
            <a:pPr>
              <a:defRPr sz="1200"/>
            </a:pPr>
            <a:r>
              <a:rPr lang="en-US" dirty="0"/>
              <a:t>[11*] World Health Organization, "Q&amp;A: Climate change and COVID-19," April 22, 2020. https://www.who.int/news-room/q-a-detail/q-a-on-climate-change-and-covid-19</a:t>
            </a:r>
          </a:p>
          <a:p>
            <a:pPr>
              <a:defRPr sz="1200"/>
            </a:pPr>
            <a:r>
              <a:rPr lang="en-US" dirty="0"/>
              <a:t>[12*] Harvard T.H. Chan School of Public Health, "Coronavirus and Climate Change," last accessed July 2020. https://www.hsph.harvard.edu/c-change/subtopics/coronavirus-and-climate-change/</a:t>
            </a:r>
          </a:p>
          <a:p>
            <a:pPr>
              <a:defRPr sz="1200"/>
            </a:pPr>
            <a:r>
              <a:rPr lang="en-US" dirty="0"/>
              <a:t>[13*] Center for Disease Control, “COVID-19 in Racial and Ethnic Minority Groups,” June 25, 2020. https://www.cdc.gov/coronavirus/2019-ncov/need-extra-precautions/racial-ethnic-minorities.html</a:t>
            </a:r>
          </a:p>
          <a:p>
            <a:pPr>
              <a:defRPr sz="1200"/>
            </a:pPr>
            <a:r>
              <a:rPr lang="en-US" dirty="0"/>
              <a:t>[14*] US Centers for Disease Control and Prevention, "Natural Disasters, Severe Weather, and COVID-19," last updated July 1, 2020. https://www.cdc.gov/disasters/covid-19/disasters_severe_weather_and_covid-19.html</a:t>
            </a:r>
          </a:p>
          <a:p>
            <a:pPr>
              <a:defRPr sz="1200"/>
            </a:pPr>
            <a:endParaRPr lang="en-US" dirty="0"/>
          </a:p>
          <a:p>
            <a:pPr>
              <a:defRPr sz="1200"/>
            </a:pPr>
            <a:r>
              <a:rPr lang="en-US" b="1" dirty="0"/>
              <a:t>SLIDE SOURCE(S)</a:t>
            </a:r>
            <a:r>
              <a:rPr lang="en-US" dirty="0"/>
              <a:t>: https://www.apmresearchlab.org/covid/deaths-by-race </a:t>
            </a:r>
          </a:p>
        </p:txBody>
      </p:sp>
    </p:spTree>
    <p:extLst>
      <p:ext uri="{BB962C8B-B14F-4D97-AF65-F5344CB8AC3E}">
        <p14:creationId xmlns:p14="http://schemas.microsoft.com/office/powerpoint/2010/main" val="2213209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3" name="Shape 6373"/>
          <p:cNvSpPr>
            <a:spLocks noGrp="1" noRot="1" noChangeAspect="1"/>
          </p:cNvSpPr>
          <p:nvPr>
            <p:ph type="sldImg"/>
          </p:nvPr>
        </p:nvSpPr>
        <p:spPr>
          <a:xfrm>
            <a:off x="381000" y="685800"/>
            <a:ext cx="6096000" cy="3429000"/>
          </a:xfrm>
          <a:prstGeom prst="rect">
            <a:avLst/>
          </a:prstGeom>
        </p:spPr>
        <p:txBody>
          <a:bodyPr/>
          <a:lstStyle/>
          <a:p>
            <a:endParaRPr/>
          </a:p>
        </p:txBody>
      </p:sp>
      <p:sp>
        <p:nvSpPr>
          <p:cNvPr id="6374" name="Shape 6374"/>
          <p:cNvSpPr>
            <a:spLocks noGrp="1"/>
          </p:cNvSpPr>
          <p:nvPr>
            <p:ph type="body" sz="quarter" idx="1"/>
          </p:nvPr>
        </p:nvSpPr>
        <p:spPr>
          <a:prstGeom prst="rect">
            <a:avLst/>
          </a:prstGeom>
        </p:spPr>
        <p:txBody>
          <a:bodyPr/>
          <a:lstStyle/>
          <a:p>
            <a:pPr>
              <a:defRPr b="1"/>
            </a:pPr>
            <a:r>
              <a:rPr lang="en-US" dirty="0"/>
              <a:t>ID #1630 - Can be used in noncommercial online and TV broadcasts of your presentation, but not modified.</a:t>
            </a:r>
          </a:p>
          <a:p>
            <a:pPr>
              <a:defRPr sz="1400"/>
            </a:pPr>
            <a:endParaRPr lang="en-US" dirty="0"/>
          </a:p>
          <a:p>
            <a:pPr>
              <a:defRPr sz="1400"/>
            </a:pPr>
            <a:r>
              <a:rPr lang="en-US" dirty="0"/>
              <a:t>Well, luckily the answer to that question is yes, too, because we have the solutions at hand.</a:t>
            </a:r>
          </a:p>
          <a:p>
            <a:pPr>
              <a:defRPr sz="1400"/>
            </a:pPr>
            <a:endParaRPr lang="en-US" dirty="0"/>
          </a:p>
          <a:p>
            <a:pPr>
              <a:defRPr sz="1200"/>
            </a:pPr>
            <a:r>
              <a:rPr lang="en-US" b="1" dirty="0"/>
              <a:t>DESCRIPTION</a:t>
            </a:r>
            <a:r>
              <a:rPr lang="en-US" dirty="0"/>
              <a:t>: Text slide stating that we have solutions to the climate crisis at hand</a:t>
            </a:r>
          </a:p>
        </p:txBody>
      </p:sp>
    </p:spTree>
    <p:extLst>
      <p:ext uri="{BB962C8B-B14F-4D97-AF65-F5344CB8AC3E}">
        <p14:creationId xmlns:p14="http://schemas.microsoft.com/office/powerpoint/2010/main" val="4288666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 name="Shape 6236"/>
          <p:cNvSpPr>
            <a:spLocks noGrp="1" noRot="1" noChangeAspect="1"/>
          </p:cNvSpPr>
          <p:nvPr>
            <p:ph type="sldImg"/>
          </p:nvPr>
        </p:nvSpPr>
        <p:spPr>
          <a:xfrm>
            <a:off x="381000" y="685800"/>
            <a:ext cx="6096000" cy="3429000"/>
          </a:xfrm>
          <a:prstGeom prst="rect">
            <a:avLst/>
          </a:prstGeom>
        </p:spPr>
        <p:txBody>
          <a:bodyPr/>
          <a:lstStyle/>
          <a:p>
            <a:endParaRPr/>
          </a:p>
        </p:txBody>
      </p:sp>
      <p:sp>
        <p:nvSpPr>
          <p:cNvPr id="6237" name="Shape 6237"/>
          <p:cNvSpPr>
            <a:spLocks noGrp="1"/>
          </p:cNvSpPr>
          <p:nvPr>
            <p:ph type="body" sz="quarter" idx="1"/>
          </p:nvPr>
        </p:nvSpPr>
        <p:spPr>
          <a:prstGeom prst="rect">
            <a:avLst/>
          </a:prstGeom>
        </p:spPr>
        <p:txBody>
          <a:bodyPr/>
          <a:lstStyle/>
          <a:p>
            <a:pPr>
              <a:defRPr b="1"/>
            </a:pPr>
            <a:r>
              <a:rPr lang="en-US" dirty="0"/>
              <a:t>ID #3089.F - Can be used in noncommercial online and TV broadcasts of your presentation, but not modified.</a:t>
            </a:r>
          </a:p>
          <a:p>
            <a:pPr>
              <a:defRPr sz="1400"/>
            </a:pPr>
            <a:endParaRPr lang="en-US" dirty="0"/>
          </a:p>
          <a:p>
            <a:pPr>
              <a:defRPr sz="1400"/>
            </a:pPr>
            <a:r>
              <a:rPr lang="en-US" dirty="0"/>
              <a:t>…</a:t>
            </a:r>
          </a:p>
          <a:p>
            <a:pPr>
              <a:defRPr sz="1400"/>
            </a:pPr>
            <a:endParaRPr lang="en-US" dirty="0"/>
          </a:p>
          <a:p>
            <a:pPr>
              <a:defRPr sz="1200"/>
            </a:pPr>
            <a:r>
              <a:rPr lang="en-US" b="1" dirty="0"/>
              <a:t>DESCRIPTION</a:t>
            </a:r>
            <a:r>
              <a:rPr lang="en-US" dirty="0"/>
              <a:t>: Graph showing the growth of global wind energy capacity in megawatts, 1980 - 2019</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With demand for electricity growing and the climate crisis deepening, the world needs a viable, cost-competitive replacement for dirty fossil fuels. Wind energy can be an excellent alternative, powering our lives without destroying our planet.</a:t>
            </a:r>
          </a:p>
          <a:p>
            <a:pPr marL="148166" indent="-148166">
              <a:buSzPct val="75000"/>
              <a:buChar char="•"/>
              <a:defRPr sz="1200"/>
            </a:pPr>
            <a:r>
              <a:rPr lang="en-US" dirty="0"/>
              <a:t>Wind energy has the potential to supply the world’s electricity needs 40 times over.[1*] </a:t>
            </a:r>
          </a:p>
          <a:p>
            <a:pPr marL="148166" indent="-148166">
              <a:buSzPct val="75000"/>
              <a:buChar char="•"/>
              <a:defRPr sz="1200"/>
            </a:pPr>
            <a:r>
              <a:rPr lang="en-US" dirty="0"/>
              <a:t>Global wind capacity reached almost 650 GW in 2019[2*]. Wind capacity is expected to quadruple by 2040, relative to 2017 , with $3.3 trillion in investments.[3*]</a:t>
            </a:r>
          </a:p>
          <a:p>
            <a:pPr marL="148166" indent="-148166">
              <a:buSzPct val="75000"/>
              <a:buChar char="•"/>
              <a:defRPr sz="1200"/>
            </a:pPr>
            <a:r>
              <a:rPr lang="en-US" dirty="0"/>
              <a:t>Wind and solar are the cheapest sources of electricity generation for people across more than two-thirds of the world as of 2019.[4*]</a:t>
            </a:r>
          </a:p>
          <a:p>
            <a:pPr marL="148166" indent="-148166">
              <a:buSzPct val="75000"/>
              <a:buChar char="•"/>
              <a:defRPr sz="1200"/>
            </a:pPr>
            <a:r>
              <a:rPr lang="en-US" dirty="0"/>
              <a:t>In 2000, the International Energy Agency projected global wind capacity would only reach 30 GW by 2010. Instead in 2010, it reached 200 GW, overshooting projections by over 660 percent.[5*]</a:t>
            </a:r>
          </a:p>
          <a:p>
            <a:pPr>
              <a:defRPr sz="1200"/>
            </a:pPr>
            <a:endParaRPr lang="en-US" b="1" dirty="0"/>
          </a:p>
          <a:p>
            <a:pPr>
              <a:defRPr sz="1200"/>
            </a:pPr>
            <a:r>
              <a:rPr lang="en-US" b="1" dirty="0"/>
              <a:t>Global offshore wind markets are surging, and turbines are growing more powerful.</a:t>
            </a:r>
          </a:p>
          <a:p>
            <a:pPr marL="148166" indent="-148166">
              <a:buSzPct val="75000"/>
              <a:buChar char="•"/>
              <a:defRPr sz="1200"/>
            </a:pPr>
            <a:r>
              <a:rPr lang="en-US" dirty="0"/>
              <a:t>Global offshore wind is expected to grow dramatically, with projections showing the potential for up to a 15-fold increase in capacity and around $1 trillion of cumulative investment by 2040.[6*]</a:t>
            </a:r>
          </a:p>
          <a:p>
            <a:pPr marL="148166" indent="-148166">
              <a:buSzPct val="75000"/>
              <a:buChar char="•"/>
              <a:defRPr sz="1200"/>
            </a:pPr>
            <a:r>
              <a:rPr lang="en-US" dirty="0"/>
              <a:t>Offshore turbines are experiencing an arms race, with individual turbines getting larger. One rotation of a Vestas 8.8 MW wind turbine is enough to power the average home in the United Kingdom for an entire day and next generation turbines are expected to be even larger at 12–15 MW.[7*]</a:t>
            </a:r>
          </a:p>
          <a:p>
            <a:pPr>
              <a:defRPr sz="1200"/>
            </a:pPr>
            <a:endParaRPr lang="en-US" b="1" dirty="0"/>
          </a:p>
          <a:p>
            <a:pPr>
              <a:defRPr sz="1200"/>
            </a:pPr>
            <a:r>
              <a:rPr lang="en-US" b="1" dirty="0"/>
              <a:t>Expanding wind energy will help bring abundant and affordable clean energy and good jobs to people across the globe for years to come.</a:t>
            </a:r>
          </a:p>
          <a:p>
            <a:pPr marL="148166" indent="-148166">
              <a:buSzPct val="75000"/>
              <a:buChar char="•"/>
              <a:defRPr sz="1200"/>
            </a:pPr>
            <a:r>
              <a:rPr lang="en-US" dirty="0"/>
              <a:t>Employment in wind power, primarily onshore projects, supports 1.2 million jobs around the world. China is the largest employer (44 percent of total jobs). In the US, wind employment grew 8 percent in 2018. Now, wind employs 114,000 Americans in total.[8*]</a:t>
            </a:r>
          </a:p>
          <a:p>
            <a:pPr marL="148166" indent="-148166">
              <a:buSzPct val="75000"/>
              <a:buChar char="•"/>
              <a:defRPr sz="1200"/>
            </a:pPr>
            <a:r>
              <a:rPr lang="en-US" dirty="0"/>
              <a:t>Global employment in the industry is expected to grow significantly from 1.16 million jobs in 2018 to over 3.7 million jobs in 2030 and more than 6 million in 2050.[9*]</a:t>
            </a:r>
          </a:p>
          <a:p>
            <a:pPr marL="148166" indent="-148166">
              <a:buSzPct val="75000"/>
              <a:buChar char="•"/>
              <a:defRPr sz="1200"/>
            </a:pPr>
            <a:r>
              <a:rPr lang="en-US" dirty="0"/>
              <a:t>The US wind industry hires veterans at a rate 67 percent higher than the national average. The industry also supports 24,000 manufacturing jobs at over 500 US factories.[10*]</a:t>
            </a:r>
          </a:p>
          <a:p>
            <a:pPr marL="148166" indent="-148166">
              <a:buSzPct val="75000"/>
              <a:buChar char="•"/>
              <a:defRPr sz="1200"/>
            </a:pPr>
            <a:r>
              <a:rPr lang="en-US" dirty="0"/>
              <a:t>Renewable energy also leads the field in equitable hiring, with women making up about 32 percent of the renewable workforce, compared to 22 percent in the energy sector overall.[11*]</a:t>
            </a:r>
          </a:p>
          <a:p>
            <a:pPr>
              <a:defRPr sz="1200"/>
            </a:pPr>
            <a:endParaRPr lang="en-US" b="1" dirty="0"/>
          </a:p>
          <a:p>
            <a:pPr>
              <a:defRPr sz="1200"/>
            </a:pPr>
            <a:r>
              <a:rPr lang="en-US" b="1" dirty="0"/>
              <a:t>Wind energy is a staple in the US and provides much-needed tax revenue to rural communities.</a:t>
            </a:r>
          </a:p>
          <a:p>
            <a:pPr marL="148166" indent="-148166">
              <a:buSzPct val="75000"/>
              <a:buChar char="•"/>
              <a:defRPr sz="1200"/>
            </a:pPr>
            <a:r>
              <a:rPr lang="en-US" dirty="0"/>
              <a:t>In 2019, the US added 9,143 MW of new wind capacity, enough to power over 3 million homes, and the wind industry had the third-strongest year on record.[12*]</a:t>
            </a:r>
          </a:p>
          <a:p>
            <a:pPr marL="148166" indent="-148166">
              <a:buSzPct val="75000"/>
              <a:buChar char="•"/>
              <a:defRPr sz="1200"/>
            </a:pPr>
            <a:r>
              <a:rPr lang="en-US" dirty="0"/>
              <a:t>Wind energy is taking off in the US, with another 44,000 MW of capacity under construction or in advanced development, representing over $62 billion in investment.[12*]</a:t>
            </a:r>
          </a:p>
          <a:p>
            <a:pPr>
              <a:defRPr sz="1200"/>
            </a:pPr>
            <a:endParaRPr lang="en-US" b="1" dirty="0"/>
          </a:p>
          <a:p>
            <a:pPr>
              <a:defRPr sz="1200"/>
            </a:pPr>
            <a:r>
              <a:rPr lang="en-US" b="1" dirty="0"/>
              <a:t>REFERENCES</a:t>
            </a:r>
            <a:r>
              <a:rPr lang="en-US" dirty="0"/>
              <a:t>:</a:t>
            </a:r>
          </a:p>
          <a:p>
            <a:pPr>
              <a:defRPr sz="1200"/>
            </a:pPr>
            <a:r>
              <a:rPr lang="en-US" dirty="0"/>
              <a:t>[1*] Xi Lua, Michael B. McElroy, and </a:t>
            </a:r>
            <a:r>
              <a:rPr lang="en-US" dirty="0" err="1"/>
              <a:t>Juha</a:t>
            </a:r>
            <a:r>
              <a:rPr lang="en-US" dirty="0"/>
              <a:t> </a:t>
            </a:r>
            <a:r>
              <a:rPr lang="en-US" dirty="0" err="1"/>
              <a:t>Kiviluoma</a:t>
            </a:r>
            <a:r>
              <a:rPr lang="en-US" dirty="0"/>
              <a:t>, “Global Potential for Wind-Generated Electricity,” Proceedings of the National Academy of Sciences of the United States of America 106, No. 27 (July 7, 2009): 10933-10938. http://www.pnas.org/content/106/27/10933.full.pdf</a:t>
            </a:r>
          </a:p>
          <a:p>
            <a:pPr>
              <a:defRPr sz="1200"/>
            </a:pPr>
            <a:r>
              <a:rPr lang="en-US" dirty="0"/>
              <a:t>[2*] World Wind Energy Association, “World wind capacity at 650,8 GW, Corona crisis will slow down markets in 2020, renewables to be core of economic stimulus </a:t>
            </a:r>
            <a:r>
              <a:rPr lang="en-US" dirty="0" err="1"/>
              <a:t>programmes</a:t>
            </a:r>
            <a:r>
              <a:rPr lang="en-US" dirty="0"/>
              <a:t>,” April 16, 2020. https://wwindea.org/blog/2020/04/16/world-wind-capacity-at-650-gw/</a:t>
            </a:r>
          </a:p>
          <a:p>
            <a:pPr>
              <a:defRPr sz="1200"/>
            </a:pPr>
            <a:r>
              <a:rPr lang="en-US" dirty="0"/>
              <a:t>[3*] Bloomberg New Energy Finance, “Global wind and solar costs to fall even faster, while coal fades even in China and India,” June 15, 2017. https://about.bnef.com/blog/global-wind-solar-costs-fall-even-faster-coal-fades-even-china-india/</a:t>
            </a:r>
          </a:p>
          <a:p>
            <a:pPr>
              <a:defRPr sz="1200"/>
            </a:pPr>
            <a:r>
              <a:rPr lang="en-US" dirty="0"/>
              <a:t>[4*] Bloomberg New Energy Finance, “New Energy Outlook 2019,” (2019). https://bnef.turtl.co/story/neo2019?teaser=true</a:t>
            </a:r>
          </a:p>
          <a:p>
            <a:pPr>
              <a:defRPr sz="1200"/>
            </a:pPr>
            <a:r>
              <a:rPr lang="en-US" dirty="0"/>
              <a:t>[5*] David Roberts, “Why do ‘experts’ always lowball clean energy projections?," Grist, July 9, 2012. http://grist.org/renewable-energy/experts-in-2000-lowballed-the-crap-out-of-renewable-energy-growth/</a:t>
            </a:r>
          </a:p>
          <a:p>
            <a:pPr>
              <a:defRPr sz="1200"/>
            </a:pPr>
            <a:r>
              <a:rPr lang="en-US" dirty="0"/>
              <a:t>[6*] International Renewable Energy Agency, “Offshore wind to become a $1 trillion industry,” October 25, 2019. https://www.iea.org/news/offshore-wind-to-become-a-1-trillion-industry</a:t>
            </a:r>
          </a:p>
          <a:p>
            <a:pPr>
              <a:defRPr sz="1200"/>
            </a:pPr>
            <a:r>
              <a:rPr lang="en-US" dirty="0"/>
              <a:t>[7*] Jason Deign, “Global Wind Market to Add 65 GW per Year to 2027,” </a:t>
            </a:r>
            <a:r>
              <a:rPr lang="en-US" dirty="0" err="1"/>
              <a:t>GreenTechMedia</a:t>
            </a:r>
            <a:r>
              <a:rPr lang="en-US" dirty="0"/>
              <a:t>, January 1, 2019. https://www.greentechmedia.com/articles/read/global-wind-market#gs.wtl6fv </a:t>
            </a:r>
          </a:p>
          <a:p>
            <a:pPr>
              <a:defRPr sz="1200"/>
            </a:pPr>
            <a:r>
              <a:rPr lang="en-US" dirty="0"/>
              <a:t>[8*] International Renewable Energy Agency, “Renewable Energy and Jobs – Annual Review 2019,” (June 2019). https://www.irena.org/-/media/Files/IRENA/Agency/Publication/2019/Jun/IRENA_RE_Jobs_2019-report.pdf </a:t>
            </a:r>
          </a:p>
          <a:p>
            <a:pPr>
              <a:defRPr sz="1200"/>
            </a:pPr>
            <a:r>
              <a:rPr lang="en-US" dirty="0"/>
              <a:t>[9*] International Renewable Energy Agency, “Future of wind: Deployment, investment, technology, grid integration and socio-economic aspects,” (October 2019). https://irena.org/-/media/Files/IRENA/Agency/Publication/2019/Oct/IRENA_Future_of_wind_2019.pdf</a:t>
            </a:r>
          </a:p>
          <a:p>
            <a:pPr>
              <a:defRPr sz="1200"/>
            </a:pPr>
            <a:r>
              <a:rPr lang="en-US" dirty="0"/>
              <a:t>[10*] T&amp;D World, “U.S. Wind Power Grows a Record 8% in 2018,” April 17, 2019. https://www.tdworld.com/renewables/us-wind-power-grows-record-8-2018</a:t>
            </a:r>
          </a:p>
          <a:p>
            <a:pPr>
              <a:defRPr sz="1200"/>
            </a:pPr>
            <a:r>
              <a:rPr lang="en-US" dirty="0"/>
              <a:t>[11*] International Renewable Energy Agency, “Renewable Energy: A Gender Perspective,” (January 2019). https://www.irena.org/publications/2019/Jan/Renewable-Energy-A-Gender-Perspective</a:t>
            </a:r>
          </a:p>
          <a:p>
            <a:pPr>
              <a:defRPr sz="1200"/>
            </a:pPr>
            <a:r>
              <a:rPr lang="en-US" dirty="0"/>
              <a:t>[12*] American Wind Energy Association, “Wind Industry Experiences Third Strongest Year on Record with 9,143 MW of Wind Power Added to U.S. Grid,” January 29, 2020. https://www.awea.org/resources/news/2020/wind-industry-experiences-third-strongest-year-on</a:t>
            </a:r>
          </a:p>
          <a:p>
            <a:pPr>
              <a:defRPr sz="1200"/>
            </a:pPr>
            <a:endParaRPr lang="en-US" dirty="0"/>
          </a:p>
          <a:p>
            <a:pPr>
              <a:defRPr sz="1200"/>
            </a:pPr>
            <a:r>
              <a:rPr lang="en-US" b="1" dirty="0"/>
              <a:t>SLIDE SOURCE(S)</a:t>
            </a:r>
            <a:r>
              <a:rPr lang="en-US" dirty="0"/>
              <a:t>: Bloomberg New Energy Finance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0" name="Shape 6340"/>
          <p:cNvSpPr>
            <a:spLocks noGrp="1" noRot="1" noChangeAspect="1"/>
          </p:cNvSpPr>
          <p:nvPr>
            <p:ph type="sldImg"/>
          </p:nvPr>
        </p:nvSpPr>
        <p:spPr>
          <a:xfrm>
            <a:off x="381000" y="685800"/>
            <a:ext cx="6096000" cy="3429000"/>
          </a:xfrm>
          <a:prstGeom prst="rect">
            <a:avLst/>
          </a:prstGeom>
        </p:spPr>
        <p:txBody>
          <a:bodyPr/>
          <a:lstStyle/>
          <a:p>
            <a:endParaRPr/>
          </a:p>
        </p:txBody>
      </p:sp>
      <p:sp>
        <p:nvSpPr>
          <p:cNvPr id="6341" name="Shape 6341"/>
          <p:cNvSpPr>
            <a:spLocks noGrp="1"/>
          </p:cNvSpPr>
          <p:nvPr>
            <p:ph type="body" sz="quarter" idx="1"/>
          </p:nvPr>
        </p:nvSpPr>
        <p:spPr>
          <a:prstGeom prst="rect">
            <a:avLst/>
          </a:prstGeom>
        </p:spPr>
        <p:txBody>
          <a:bodyPr/>
          <a:lstStyle/>
          <a:p>
            <a:pPr>
              <a:defRPr b="1"/>
            </a:pPr>
            <a:r>
              <a:rPr lang="en-US" dirty="0"/>
              <a:t>ID #3733.G - Can be used in noncommercial online and TV broadcasts of your presentation, but not modified.</a:t>
            </a:r>
          </a:p>
          <a:p>
            <a:pPr>
              <a:defRPr sz="1400"/>
            </a:pPr>
            <a:endParaRPr lang="en-US" dirty="0"/>
          </a:p>
          <a:p>
            <a:pPr>
              <a:defRPr sz="1400"/>
            </a:pPr>
            <a:r>
              <a:rPr lang="en-US" dirty="0"/>
              <a:t>This exponential curve is even steeper than the one for wind and rising even faster, … </a:t>
            </a:r>
          </a:p>
          <a:p>
            <a:pPr>
              <a:defRPr sz="1400"/>
            </a:pPr>
            <a:endParaRPr lang="en-US" dirty="0"/>
          </a:p>
          <a:p>
            <a:pPr>
              <a:defRPr sz="1200"/>
            </a:pPr>
            <a:r>
              <a:rPr lang="en-US" b="1" dirty="0"/>
              <a:t>DESCRIPTION</a:t>
            </a:r>
            <a:r>
              <a:rPr lang="en-US" dirty="0"/>
              <a:t>: Graph showing the worldwide growth of solar PV installations in gigawatts, 1980 - 2019</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Solar capacity has grown exponentially in the past decade.</a:t>
            </a:r>
          </a:p>
          <a:p>
            <a:pPr marL="148166" indent="-148166">
              <a:buSzPct val="75000"/>
              <a:buChar char="•"/>
              <a:defRPr sz="1200"/>
            </a:pPr>
            <a:r>
              <a:rPr lang="en-US" dirty="0"/>
              <a:t>Solar technology has been around since the 1970s, but its capacity has grown significantly in recent years, driven by falling costs, continued government support, and technological innovation. There were more renewable solar installations in 2019 than fossil fuel and nuclear power additions combined, which occurred for the fifth year in a row. Solar energy accounted for 57 percent of this new renewable capacity.[1*]</a:t>
            </a:r>
          </a:p>
          <a:p>
            <a:pPr marL="148166" indent="-148166">
              <a:buSzPct val="75000"/>
              <a:buChar char="•"/>
              <a:defRPr sz="1200"/>
            </a:pPr>
            <a:r>
              <a:rPr lang="en-US" dirty="0"/>
              <a:t>Major greenhouse gas emitters like China, the United States, and India are taking the lead in installing large-scale solar photovoltaics (PV).[1*] </a:t>
            </a:r>
          </a:p>
          <a:p>
            <a:pPr marL="148166" indent="-148166">
              <a:buSzPct val="75000"/>
              <a:buChar char="•"/>
              <a:defRPr sz="1200"/>
            </a:pPr>
            <a:r>
              <a:rPr lang="en-US" dirty="0"/>
              <a:t>By the end of 2019, at least 39 countries had 1 GW or more of solar capacity, up from 31 in 2018.[1*]</a:t>
            </a:r>
          </a:p>
          <a:p>
            <a:pPr marL="148166" indent="-148166">
              <a:buSzPct val="75000"/>
              <a:buChar char="•"/>
              <a:defRPr sz="1200"/>
            </a:pPr>
            <a:r>
              <a:rPr lang="en-US" dirty="0"/>
              <a:t>Off-grid solar systems provide rural and off-grid communities with access to electricity. The market for off-grid solar systems grew 13 percent in 2019 – the highest growth of the past five years – with sales totaling 35 million units, up from 31 million units in 2018.[1*]</a:t>
            </a:r>
          </a:p>
          <a:p>
            <a:pPr>
              <a:defRPr sz="1200"/>
            </a:pPr>
            <a:endParaRPr lang="en-US" b="1" dirty="0"/>
          </a:p>
          <a:p>
            <a:pPr>
              <a:defRPr sz="1200"/>
            </a:pPr>
            <a:r>
              <a:rPr lang="en-US" b="1" dirty="0"/>
              <a:t>The cost of solar has dropped significantly in recent decades and the technology has tremendous potential to become even cheaper and more widespread in the future.</a:t>
            </a:r>
          </a:p>
          <a:p>
            <a:pPr marL="148166" indent="-148166">
              <a:buSzPct val="75000"/>
              <a:buChar char="•"/>
              <a:defRPr sz="1200"/>
            </a:pPr>
            <a:r>
              <a:rPr lang="en-US" dirty="0"/>
              <a:t>Globally, the cost of solar PV has fallen by 99 percent over the last four decades.[2*]</a:t>
            </a:r>
          </a:p>
          <a:p>
            <a:pPr marL="148166" indent="-148166">
              <a:buSzPct val="75000"/>
              <a:buChar char="•"/>
              <a:defRPr sz="1200"/>
            </a:pPr>
            <a:r>
              <a:rPr lang="en-US" dirty="0"/>
              <a:t>Solar prices have fallen to the point of cost competitiveness with conventional generation technologies (fossil fuels), even without government subsidies.[3*]</a:t>
            </a:r>
          </a:p>
          <a:p>
            <a:pPr marL="148166" indent="-148166">
              <a:buSzPct val="75000"/>
              <a:buChar char="•"/>
              <a:defRPr sz="1200"/>
            </a:pPr>
            <a:r>
              <a:rPr lang="en-US" dirty="0"/>
              <a:t>In a single hour, the Earth receives more solar energy than humans use in a full year.[4*] It’s just a matter of harnessing what we need.</a:t>
            </a:r>
          </a:p>
          <a:p>
            <a:pPr marL="148166" indent="-148166">
              <a:buSzPct val="75000"/>
              <a:buChar char="•"/>
              <a:defRPr sz="1200"/>
            </a:pPr>
            <a:r>
              <a:rPr lang="en-US" dirty="0"/>
              <a:t>In 2017, the average solar panel converted 17 percent of all solar energy to usable electricity. Projections show this conversion efficiency could grow to roughly 25 percent by 2027.[5*] </a:t>
            </a:r>
          </a:p>
          <a:p>
            <a:pPr>
              <a:defRPr sz="1200"/>
            </a:pPr>
            <a:endParaRPr lang="en-US" b="1" dirty="0"/>
          </a:p>
          <a:p>
            <a:pPr>
              <a:defRPr sz="1200"/>
            </a:pPr>
            <a:r>
              <a:rPr lang="en-US" b="1" dirty="0"/>
              <a:t>The US continues to ramp up solar investment and installations.</a:t>
            </a:r>
          </a:p>
          <a:p>
            <a:pPr marL="148166" indent="-148166">
              <a:buSzPct val="75000"/>
              <a:buChar char="•"/>
              <a:defRPr sz="1200"/>
            </a:pPr>
            <a:r>
              <a:rPr lang="en-US" dirty="0"/>
              <a:t>In 2019, solar accounted for nearly 40 percent of all new electricity capacity added in the US – the largest annual share in the industry’s history. The US market installed 13.3 GW of solar PV, which is a 23 percent increase from 2018.[6*]</a:t>
            </a:r>
          </a:p>
          <a:p>
            <a:pPr marL="148166" indent="-148166">
              <a:buSzPct val="75000"/>
              <a:buChar char="•"/>
              <a:defRPr sz="1200"/>
            </a:pPr>
            <a:r>
              <a:rPr lang="en-US" dirty="0"/>
              <a:t>US solar capacity now exceeds 76 GW, up 7,600 percent from just 1 GW at the end of 2009. Solar capacity is projected to more than double over the next five years, with annual installations reaching 20.4 GW in 2021.[6*]</a:t>
            </a:r>
          </a:p>
          <a:p>
            <a:pPr>
              <a:defRPr sz="1200"/>
            </a:pPr>
            <a:endParaRPr lang="en-US" b="1" dirty="0"/>
          </a:p>
          <a:p>
            <a:pPr>
              <a:defRPr sz="1200"/>
            </a:pPr>
            <a:r>
              <a:rPr lang="en-US" b="1" dirty="0"/>
              <a:t>Solar markets worldwide are blossoming</a:t>
            </a:r>
          </a:p>
          <a:p>
            <a:pPr marL="148166" indent="-148166">
              <a:buSzPct val="75000"/>
              <a:buChar char="•"/>
              <a:defRPr sz="1200"/>
            </a:pPr>
            <a:r>
              <a:rPr lang="en-US" dirty="0"/>
              <a:t>The Chilean government and the country's four largest electric utility companies reached a voluntary agreement to phase out their coal units by 2040. As solar grows cheaper, coal plants are phased out, and pro-solar government policies continue to be implemented, Chile will accelerate its progress on solar.[7*]</a:t>
            </a:r>
          </a:p>
          <a:p>
            <a:pPr marL="148166" indent="-148166">
              <a:buSzPct val="75000"/>
              <a:buChar char="•"/>
              <a:defRPr sz="1200"/>
            </a:pPr>
            <a:r>
              <a:rPr lang="en-US" dirty="0"/>
              <a:t>In 2018, Chile’s Installed solar capacity accounted for 9.8 percent of total power generation in 2018, up from only 0.06 percent in 2013.[7*] </a:t>
            </a:r>
          </a:p>
          <a:p>
            <a:pPr marL="148166" indent="-148166">
              <a:buSzPct val="75000"/>
              <a:buChar char="•"/>
              <a:defRPr sz="1200"/>
            </a:pPr>
            <a:r>
              <a:rPr lang="en-US" dirty="0"/>
              <a:t>Meanwhile, in India, declining costs of solar technologies and government policies that promote foreign investment into Indian markets have driven the rapid adoption of solar PV.[8*]</a:t>
            </a:r>
          </a:p>
          <a:p>
            <a:pPr marL="148166" indent="-148166">
              <a:buSzPct val="75000"/>
              <a:buChar char="•"/>
              <a:defRPr sz="1200"/>
            </a:pPr>
            <a:r>
              <a:rPr lang="en-US" dirty="0"/>
              <a:t>The pay-as-you-go (</a:t>
            </a:r>
            <a:r>
              <a:rPr lang="en-US" dirty="0" err="1"/>
              <a:t>PayGo</a:t>
            </a:r>
            <a:r>
              <a:rPr lang="en-US" dirty="0"/>
              <a:t>) solar power model allows electricity end-users to pay for their energy consumption and solar technology in small installments – thus avoiding any restrictive up-front investment.[9*]</a:t>
            </a:r>
          </a:p>
          <a:p>
            <a:pPr marL="148166" indent="-148166">
              <a:buSzPct val="75000"/>
              <a:buChar char="•"/>
              <a:defRPr sz="1200"/>
            </a:pPr>
            <a:r>
              <a:rPr lang="en-US" dirty="0"/>
              <a:t>In 2019, over 1.7 million households were using off-grid </a:t>
            </a:r>
            <a:r>
              <a:rPr lang="en-US" dirty="0" err="1"/>
              <a:t>PayGo</a:t>
            </a:r>
            <a:r>
              <a:rPr lang="en-US" dirty="0"/>
              <a:t> solar products in Sub Saharan Africa and Asia. That number is expected to continue rising rapidly due to its financial accessibility.[10*]</a:t>
            </a:r>
          </a:p>
          <a:p>
            <a:pPr>
              <a:defRPr sz="1200"/>
            </a:pPr>
            <a:endParaRPr lang="en-US" b="1" dirty="0"/>
          </a:p>
          <a:p>
            <a:pPr>
              <a:defRPr sz="1200"/>
            </a:pPr>
            <a:r>
              <a:rPr lang="en-US" b="1" dirty="0"/>
              <a:t>REFERENCES</a:t>
            </a:r>
            <a:r>
              <a:rPr lang="en-US" dirty="0"/>
              <a:t>:</a:t>
            </a:r>
          </a:p>
          <a:p>
            <a:pPr>
              <a:defRPr sz="1200"/>
            </a:pPr>
            <a:r>
              <a:rPr lang="en-US" dirty="0"/>
              <a:t>[1*] Renewable Energy Policy Network for the 21st Century, “Renewables 2020 Global Status Report,” (2020). https://www.ren21.net/wp-content/uploads/2019/05/gsr_2020_full_report_en.pdf</a:t>
            </a:r>
          </a:p>
          <a:p>
            <a:pPr>
              <a:defRPr sz="1200"/>
            </a:pPr>
            <a:r>
              <a:rPr lang="en-US" dirty="0"/>
              <a:t>[2*] David Chandler, “Explaining the plummeting cost of solar power,” MIT News, November 20, 2018. http://news.mit.edu/2018/explaining-dropping-solar-cost-1120</a:t>
            </a:r>
          </a:p>
          <a:p>
            <a:pPr>
              <a:defRPr sz="1200"/>
            </a:pPr>
            <a:r>
              <a:rPr lang="en-US" dirty="0"/>
              <a:t>[3*] Lazard, “Lazard's Levelized Cost Of Energy Analysis – Version 13.0,” (November 2019). https://www.lazard.com/media/451086/lazards-levelized-cost-of-energy-version-130-vf.pdf</a:t>
            </a:r>
          </a:p>
          <a:p>
            <a:pPr>
              <a:defRPr sz="1200"/>
            </a:pPr>
            <a:r>
              <a:rPr lang="en-US" dirty="0"/>
              <a:t>[4*] Rebecca Harrington, “This incredible fact should get you psyched about solar power,” Business Insider, September 29, 2015. https://www.businessinsider.com/this-is-the-potential-of-solar-power-2015-9 </a:t>
            </a:r>
          </a:p>
          <a:p>
            <a:pPr>
              <a:defRPr sz="1200"/>
            </a:pPr>
            <a:r>
              <a:rPr lang="en-US" dirty="0"/>
              <a:t>[5*] Ricky Dunbar, “How Efficient Will Solar PV Be In The Future? 10-Year Predictions For The Industry,” Clean </a:t>
            </a:r>
            <a:r>
              <a:rPr lang="en-US" dirty="0" err="1"/>
              <a:t>Technica</a:t>
            </a:r>
            <a:r>
              <a:rPr lang="en-US" dirty="0"/>
              <a:t>, August 15, 2017. https://cleantechnica.com/2017/08/15/efficient-will-solar-pv-future-10-year-predictions-industry/</a:t>
            </a:r>
          </a:p>
          <a:p>
            <a:pPr>
              <a:defRPr sz="1200"/>
            </a:pPr>
            <a:r>
              <a:rPr lang="en-US" dirty="0"/>
              <a:t>[6*] Solar Energy Industries Association, “Solar Market Insight Report 2019 Year In Review,” March 17, 2020. https://www.seia.org/research-resources/solar-market-insight-report-2019-year-review </a:t>
            </a:r>
          </a:p>
          <a:p>
            <a:pPr>
              <a:defRPr sz="1200"/>
            </a:pPr>
            <a:r>
              <a:rPr lang="en-US" dirty="0"/>
              <a:t>[7*] Mordor Intelligence, “Chile Solar Energy Market – Growth, Trends, And Forecast (2020-2025),” (2019). https://www.mordorintelligence.com/industry-reports/chile-solar-energy-market </a:t>
            </a:r>
          </a:p>
          <a:p>
            <a:pPr>
              <a:defRPr sz="1200"/>
            </a:pPr>
            <a:r>
              <a:rPr lang="en-US" dirty="0"/>
              <a:t>[8*] Mordor Intelligence, “India Solar Energy Market – Growth, Trends, And Forecast (2020-2025),” (2019). https://www.mordorintelligence.com/industry-reports/india-solar-energy-market</a:t>
            </a:r>
          </a:p>
          <a:p>
            <a:pPr>
              <a:defRPr sz="1200"/>
            </a:pPr>
            <a:r>
              <a:rPr lang="en-US" dirty="0"/>
              <a:t>[9*] Marcus </a:t>
            </a:r>
            <a:r>
              <a:rPr lang="en-US" dirty="0" err="1"/>
              <a:t>Wiemann</a:t>
            </a:r>
            <a:r>
              <a:rPr lang="en-US" dirty="0"/>
              <a:t> and David </a:t>
            </a:r>
            <a:r>
              <a:rPr lang="en-US" dirty="0" err="1"/>
              <a:t>Lecoque</a:t>
            </a:r>
            <a:r>
              <a:rPr lang="en-US" dirty="0"/>
              <a:t>, “The weekend read: A bump in the road for pay-as-you-go solar and self-sustainability,” PV Magazine, October 19, 2019. https://www.pv-magazine.com/2019/10/19/the-weekend-read-a-bump-in-the-road-for-pay-as-you-go-solar-and-self-sustainability/</a:t>
            </a:r>
          </a:p>
          <a:p>
            <a:pPr>
              <a:defRPr sz="1200"/>
            </a:pPr>
            <a:r>
              <a:rPr lang="en-US" dirty="0"/>
              <a:t>[10*] Yinka Adegoke, “Africa is facing an electricity crisis – a pay-as-you-go model could solve this problem,” World Economic Forum, July 4, 2019. https://www.weforum.org/agenda/2019/07/pay-as-you-go-africas-solar-energy/</a:t>
            </a:r>
          </a:p>
          <a:p>
            <a:pPr>
              <a:defRPr sz="1200" b="1"/>
            </a:pPr>
            <a:endParaRPr lang="en-US" dirty="0"/>
          </a:p>
          <a:p>
            <a:pPr>
              <a:defRPr sz="1200"/>
            </a:pPr>
            <a:r>
              <a:rPr lang="en-US" b="1" dirty="0"/>
              <a:t>SLIDE SOURCE(S)</a:t>
            </a:r>
            <a:r>
              <a:rPr lang="en-US" dirty="0"/>
              <a:t>: Bloomberg New Energy Finance</a:t>
            </a:r>
          </a:p>
          <a:p>
            <a:pPr>
              <a:defRPr sz="1200"/>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0" name="Shape 6620"/>
          <p:cNvSpPr>
            <a:spLocks noGrp="1" noRot="1" noChangeAspect="1"/>
          </p:cNvSpPr>
          <p:nvPr>
            <p:ph type="sldImg"/>
          </p:nvPr>
        </p:nvSpPr>
        <p:spPr>
          <a:xfrm>
            <a:off x="381000" y="685800"/>
            <a:ext cx="6096000" cy="3429000"/>
          </a:xfrm>
          <a:prstGeom prst="rect">
            <a:avLst/>
          </a:prstGeom>
        </p:spPr>
        <p:txBody>
          <a:bodyPr/>
          <a:lstStyle/>
          <a:p>
            <a:endParaRPr/>
          </a:p>
        </p:txBody>
      </p:sp>
      <p:sp>
        <p:nvSpPr>
          <p:cNvPr id="6621" name="Shape 6621"/>
          <p:cNvSpPr>
            <a:spLocks noGrp="1"/>
          </p:cNvSpPr>
          <p:nvPr>
            <p:ph type="body" sz="quarter" idx="1"/>
          </p:nvPr>
        </p:nvSpPr>
        <p:spPr>
          <a:prstGeom prst="rect">
            <a:avLst/>
          </a:prstGeom>
        </p:spPr>
        <p:txBody>
          <a:bodyPr/>
          <a:lstStyle/>
          <a:p>
            <a:pPr>
              <a:defRPr b="1"/>
            </a:pPr>
            <a:r>
              <a:rPr lang="en-US" dirty="0"/>
              <a:t>ID #3212.G - Can be used in noncommercial online and TV broadcasts of your presentation, but not modified.</a:t>
            </a:r>
          </a:p>
          <a:p>
            <a:pPr>
              <a:defRPr sz="1400"/>
            </a:pPr>
            <a:endParaRPr lang="en-US" dirty="0"/>
          </a:p>
          <a:p>
            <a:pPr>
              <a:defRPr sz="1400"/>
            </a:pPr>
            <a:r>
              <a:rPr lang="en-US" dirty="0"/>
              <a:t>… because the cost of renewable energy continues to come down dramatically.</a:t>
            </a:r>
          </a:p>
          <a:p>
            <a:pPr>
              <a:defRPr sz="1400"/>
            </a:pPr>
            <a:endParaRPr lang="en-US" dirty="0"/>
          </a:p>
          <a:p>
            <a:pPr>
              <a:defRPr sz="1200"/>
            </a:pPr>
            <a:r>
              <a:rPr lang="en-US" b="1" dirty="0"/>
              <a:t>DESCRIPTION</a:t>
            </a:r>
            <a:r>
              <a:rPr lang="en-US" dirty="0"/>
              <a:t>: Graph showing the decline in cost of crystalline silicon solar cells in US dollars per watt (inflation adjusted), 1976 - 2020</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Solar capacity has grown exponentially in the past decade.</a:t>
            </a:r>
          </a:p>
          <a:p>
            <a:pPr marL="148166" indent="-148166">
              <a:buSzPct val="75000"/>
              <a:buChar char="•"/>
              <a:defRPr sz="1200"/>
            </a:pPr>
            <a:r>
              <a:rPr lang="en-US" dirty="0"/>
              <a:t>Solar technology has been around since the 1970s, but its capacity has grown significantly in recent years, driven by falling costs, continued government support, and technological innovation. There were more renewable solar installations in 2019 than fossil fuel and nuclear power additions combined, which occurred for the fifth year in a row. Solar energy accounted for 57 percent of this new renewable capacity.[1*]</a:t>
            </a:r>
          </a:p>
          <a:p>
            <a:pPr marL="148166" indent="-148166">
              <a:buSzPct val="75000"/>
              <a:buChar char="•"/>
              <a:defRPr sz="1200"/>
            </a:pPr>
            <a:r>
              <a:rPr lang="en-US" dirty="0"/>
              <a:t>Major greenhouse gas emitters like China, the United States, and India are taking the lead in installing large-scale solar photovoltaics (PV).[1*] </a:t>
            </a:r>
          </a:p>
          <a:p>
            <a:pPr marL="148166" indent="-148166">
              <a:buSzPct val="75000"/>
              <a:buChar char="•"/>
              <a:defRPr sz="1200"/>
            </a:pPr>
            <a:r>
              <a:rPr lang="en-US" dirty="0"/>
              <a:t>By the end of 2019, at least 39 countries had 1 GW or more of solar capacity, up from 31 in 2018.[1*]</a:t>
            </a:r>
          </a:p>
          <a:p>
            <a:pPr marL="148166" indent="-148166">
              <a:buSzPct val="75000"/>
              <a:buChar char="•"/>
              <a:defRPr sz="1200"/>
            </a:pPr>
            <a:r>
              <a:rPr lang="en-US" dirty="0"/>
              <a:t>Off-grid solar systems provide rural and off-grid communities with access to electricity. The market for off-grid solar systems grew 13 percent in 2019 – the highest growth of the past five years – with sales totaling 35 million units, up from 31 million units in 2018.[1*]</a:t>
            </a:r>
          </a:p>
          <a:p>
            <a:pPr>
              <a:defRPr sz="1200"/>
            </a:pPr>
            <a:endParaRPr lang="en-US" b="1" dirty="0"/>
          </a:p>
          <a:p>
            <a:pPr>
              <a:defRPr sz="1200"/>
            </a:pPr>
            <a:r>
              <a:rPr lang="en-US" b="1" dirty="0"/>
              <a:t>The cost of solar has dropped significantly in recent decades and the technology has tremendous potential to become even cheaper and more widespread in the future.</a:t>
            </a:r>
          </a:p>
          <a:p>
            <a:pPr marL="148166" indent="-148166">
              <a:buSzPct val="75000"/>
              <a:buChar char="•"/>
              <a:defRPr sz="1200"/>
            </a:pPr>
            <a:r>
              <a:rPr lang="en-US" dirty="0"/>
              <a:t>Globally, the cost of solar PV has fallen by 99 percent over the last four decades.[2*]</a:t>
            </a:r>
          </a:p>
          <a:p>
            <a:pPr marL="148166" indent="-148166">
              <a:buSzPct val="75000"/>
              <a:buChar char="•"/>
              <a:defRPr sz="1200"/>
            </a:pPr>
            <a:r>
              <a:rPr lang="en-US" dirty="0"/>
              <a:t>Solar prices have fallen to the point of cost competitiveness with conventional generation technologies (fossil fuels), even without government subsidies.[3*]</a:t>
            </a:r>
          </a:p>
          <a:p>
            <a:pPr marL="148166" indent="-148166">
              <a:buSzPct val="75000"/>
              <a:buChar char="•"/>
              <a:defRPr sz="1200"/>
            </a:pPr>
            <a:r>
              <a:rPr lang="en-US" dirty="0"/>
              <a:t>In a single hour, the Earth receives more solar energy than humans use in a full year.[4*] It’s just a matter of harnessing what we need.</a:t>
            </a:r>
          </a:p>
          <a:p>
            <a:pPr marL="148166" indent="-148166">
              <a:buSzPct val="75000"/>
              <a:buChar char="•"/>
              <a:defRPr sz="1200"/>
            </a:pPr>
            <a:r>
              <a:rPr lang="en-US" dirty="0"/>
              <a:t>In 2017, the average solar panel converted 17 percent of all solar energy to usable electricity. Projections show this conversion efficiency could grow to roughly 25 percent by 2027.[5*] </a:t>
            </a:r>
          </a:p>
          <a:p>
            <a:pPr>
              <a:defRPr sz="1200"/>
            </a:pPr>
            <a:endParaRPr lang="en-US" b="1" dirty="0"/>
          </a:p>
          <a:p>
            <a:pPr>
              <a:defRPr sz="1200"/>
            </a:pPr>
            <a:r>
              <a:rPr lang="en-US" b="1" dirty="0"/>
              <a:t>The US continues to ramp up solar investment and installations.</a:t>
            </a:r>
          </a:p>
          <a:p>
            <a:pPr marL="148166" indent="-148166">
              <a:buSzPct val="75000"/>
              <a:buChar char="•"/>
              <a:defRPr sz="1200"/>
            </a:pPr>
            <a:r>
              <a:rPr lang="en-US" dirty="0"/>
              <a:t>In 2019, solar accounted for nearly 40 percent of all new electricity capacity added in the US – the largest annual share in the industry’s history. The US market installed 13.3 GW of solar PV, which is a 23 percent increase from 2018.[6*]</a:t>
            </a:r>
          </a:p>
          <a:p>
            <a:pPr marL="148166" indent="-148166">
              <a:buSzPct val="75000"/>
              <a:buChar char="•"/>
              <a:defRPr sz="1200"/>
            </a:pPr>
            <a:r>
              <a:rPr lang="en-US" dirty="0"/>
              <a:t>US solar capacity now exceeds 76 GW, up 7,600 percent from just 1 GW at the end of 2009. Solar capacity is projected to more than double over the next five years, with annual installations reaching 20.4 GW in 2021.[6*]</a:t>
            </a:r>
          </a:p>
          <a:p>
            <a:pPr>
              <a:defRPr sz="1200"/>
            </a:pPr>
            <a:endParaRPr lang="en-US" b="1" dirty="0"/>
          </a:p>
          <a:p>
            <a:pPr>
              <a:defRPr sz="1200"/>
            </a:pPr>
            <a:r>
              <a:rPr lang="en-US" b="1" dirty="0"/>
              <a:t>Solar markets worldwide are blossoming</a:t>
            </a:r>
          </a:p>
          <a:p>
            <a:pPr marL="148166" indent="-148166">
              <a:buSzPct val="75000"/>
              <a:buChar char="•"/>
              <a:defRPr sz="1200"/>
            </a:pPr>
            <a:r>
              <a:rPr lang="en-US" dirty="0"/>
              <a:t>The Chilean government and the country's four largest electric utility companies reached a voluntary agreement to phase out their coal units by 2040. As solar grows cheaper, coal plants are phased out, and pro-solar government policies continue to be implemented, Chile will accelerate its progress on solar.[7*]</a:t>
            </a:r>
          </a:p>
          <a:p>
            <a:pPr marL="148166" indent="-148166">
              <a:buSzPct val="75000"/>
              <a:buChar char="•"/>
              <a:defRPr sz="1200"/>
            </a:pPr>
            <a:r>
              <a:rPr lang="en-US" dirty="0"/>
              <a:t>In 2018, Chile’s Installed solar capacity accounted for 9.8 percent of total power generation in 2018, up from only 0.06 percent in 2013.[7*] </a:t>
            </a:r>
          </a:p>
          <a:p>
            <a:pPr marL="148166" indent="-148166">
              <a:buSzPct val="75000"/>
              <a:buChar char="•"/>
              <a:defRPr sz="1200"/>
            </a:pPr>
            <a:r>
              <a:rPr lang="en-US" dirty="0"/>
              <a:t>Meanwhile, in India, declining costs of solar technologies and government policies that promote foreign investment into Indian markets have driven the rapid adoption of solar PV.[8*]</a:t>
            </a:r>
          </a:p>
          <a:p>
            <a:pPr marL="148166" indent="-148166">
              <a:buSzPct val="75000"/>
              <a:buChar char="•"/>
              <a:defRPr sz="1200"/>
            </a:pPr>
            <a:r>
              <a:rPr lang="en-US" dirty="0"/>
              <a:t>The pay-as-you-go (</a:t>
            </a:r>
            <a:r>
              <a:rPr lang="en-US" dirty="0" err="1"/>
              <a:t>PayGo</a:t>
            </a:r>
            <a:r>
              <a:rPr lang="en-US" dirty="0"/>
              <a:t>) solar power model allows electricity end-users to pay for their energy consumption and solar technology in small installments – thus avoiding any restrictive up-front investment.[9*]</a:t>
            </a:r>
          </a:p>
          <a:p>
            <a:pPr marL="148166" indent="-148166">
              <a:buSzPct val="75000"/>
              <a:buChar char="•"/>
              <a:defRPr sz="1200"/>
            </a:pPr>
            <a:r>
              <a:rPr lang="en-US" dirty="0"/>
              <a:t>In 2019, over 1.7 million households were using off-grid </a:t>
            </a:r>
            <a:r>
              <a:rPr lang="en-US" dirty="0" err="1"/>
              <a:t>PayGo</a:t>
            </a:r>
            <a:r>
              <a:rPr lang="en-US" dirty="0"/>
              <a:t> solar products in Sub Saharan Africa and Asia. That number is expected to continue rising rapidly due to its financial accessibility.[10*]</a:t>
            </a:r>
          </a:p>
          <a:p>
            <a:pPr>
              <a:defRPr sz="1200"/>
            </a:pPr>
            <a:endParaRPr lang="en-US" b="1" dirty="0"/>
          </a:p>
          <a:p>
            <a:pPr>
              <a:defRPr sz="1200"/>
            </a:pPr>
            <a:r>
              <a:rPr lang="en-US" b="1" dirty="0"/>
              <a:t>REFERENCES</a:t>
            </a:r>
            <a:r>
              <a:rPr lang="en-US" dirty="0"/>
              <a:t>:</a:t>
            </a:r>
          </a:p>
          <a:p>
            <a:pPr>
              <a:defRPr sz="1200"/>
            </a:pPr>
            <a:r>
              <a:rPr lang="en-US" dirty="0"/>
              <a:t>[1*] Renewable Energy Policy Network for the 21st Century, “Renewables 2020 Global Status Report,” (2020). https://www.ren21.net/wp-content/uploads/2019/05/gsr_2020_full_report_en.pdf</a:t>
            </a:r>
          </a:p>
          <a:p>
            <a:pPr>
              <a:defRPr sz="1200"/>
            </a:pPr>
            <a:r>
              <a:rPr lang="en-US" dirty="0"/>
              <a:t>[2*] David Chandler, “Explaining the plummeting cost of solar power,” MIT News, November 20, 2018. http://news.mit.edu/2018/explaining-dropping-solar-cost-1120</a:t>
            </a:r>
          </a:p>
          <a:p>
            <a:pPr>
              <a:defRPr sz="1200"/>
            </a:pPr>
            <a:r>
              <a:rPr lang="en-US" dirty="0"/>
              <a:t>[3*] Lazard, “Lazard's Levelized Cost Of Energy Analysis – Version 13.0,” (November 2019). https://www.lazard.com/media/451086/lazards-levelized-cost-of-energy-version-130-vf.pdf</a:t>
            </a:r>
          </a:p>
          <a:p>
            <a:pPr>
              <a:defRPr sz="1200"/>
            </a:pPr>
            <a:r>
              <a:rPr lang="en-US" dirty="0"/>
              <a:t>[4*] Rebecca Harrington, “This incredible fact should get you psyched about solar power,” Business Insider, September 29, 2015. https://www.businessinsider.com/this-is-the-potential-of-solar-power-2015-9 </a:t>
            </a:r>
          </a:p>
          <a:p>
            <a:pPr>
              <a:defRPr sz="1200"/>
            </a:pPr>
            <a:r>
              <a:rPr lang="en-US" dirty="0"/>
              <a:t>[5*] Ricky Dunbar, “How Efficient Will Solar PV Be In The Future? 10-Year Predictions For The Industry,” Clean </a:t>
            </a:r>
            <a:r>
              <a:rPr lang="en-US" dirty="0" err="1"/>
              <a:t>Technica</a:t>
            </a:r>
            <a:r>
              <a:rPr lang="en-US" dirty="0"/>
              <a:t>, August 15, 2017. https://cleantechnica.com/2017/08/15/efficient-will-solar-pv-future-10-year-predictions-industry/</a:t>
            </a:r>
          </a:p>
          <a:p>
            <a:pPr>
              <a:defRPr sz="1200"/>
            </a:pPr>
            <a:r>
              <a:rPr lang="en-US" dirty="0"/>
              <a:t>[6*] Solar Energy Industries Association, “Solar Market Insight Report 2019 Year In Review,” March 17, 2020. https://www.seia.org/research-resources/solar-market-insight-report-2019-year-review </a:t>
            </a:r>
          </a:p>
          <a:p>
            <a:pPr>
              <a:defRPr sz="1200"/>
            </a:pPr>
            <a:r>
              <a:rPr lang="en-US" dirty="0"/>
              <a:t>[7*] Mordor Intelligence, “Chile Solar Energy Market – Growth, Trends, And Forecast (2020-2025),” (2019). https://www.mordorintelligence.com/industry-reports/chile-solar-energy-market </a:t>
            </a:r>
          </a:p>
          <a:p>
            <a:pPr>
              <a:defRPr sz="1200"/>
            </a:pPr>
            <a:r>
              <a:rPr lang="en-US" dirty="0"/>
              <a:t>[8*] Mordor Intelligence, “India Solar Energy Market – Growth, Trends, And Forecast (2020-2025),” (2019). https://www.mordorintelligence.com/industry-reports/india-solar-energy-market</a:t>
            </a:r>
          </a:p>
          <a:p>
            <a:pPr>
              <a:defRPr sz="1200"/>
            </a:pPr>
            <a:r>
              <a:rPr lang="en-US" dirty="0"/>
              <a:t>[9*] Marcus </a:t>
            </a:r>
            <a:r>
              <a:rPr lang="en-US" dirty="0" err="1"/>
              <a:t>Wiemann</a:t>
            </a:r>
            <a:r>
              <a:rPr lang="en-US" dirty="0"/>
              <a:t> and David </a:t>
            </a:r>
            <a:r>
              <a:rPr lang="en-US" dirty="0" err="1"/>
              <a:t>Lecoque</a:t>
            </a:r>
            <a:r>
              <a:rPr lang="en-US" dirty="0"/>
              <a:t>, “The weekend read: A bump in the road for pay-as-you-go solar and self-sustainability,” PV Magazine, October 19, 2019. https://www.pv-magazine.com/2019/10/19/the-weekend-read-a-bump-in-the-road-for-pay-as-you-go-solar-and-self-sustainability/</a:t>
            </a:r>
          </a:p>
          <a:p>
            <a:pPr>
              <a:defRPr sz="1200"/>
            </a:pPr>
            <a:r>
              <a:rPr lang="en-US" dirty="0"/>
              <a:t>[10*] Yinka Adegoke, “Africa is facing an electricity crisis – a pay-as-you-go model could solve this problem,” World Economic Forum, July 4, 2019. https://www.weforum.org/agenda/2019/07/pay-as-you-go-africas-solar-energy/</a:t>
            </a:r>
          </a:p>
          <a:p>
            <a:pPr>
              <a:defRPr sz="1200" b="1"/>
            </a:pPr>
            <a:endParaRPr lang="en-US" dirty="0"/>
          </a:p>
          <a:p>
            <a:pPr>
              <a:defRPr sz="1200"/>
            </a:pPr>
            <a:r>
              <a:rPr lang="en-US" b="1" dirty="0"/>
              <a:t>SLIDE SOURCE(S)</a:t>
            </a:r>
            <a:r>
              <a:rPr lang="en-US" dirty="0"/>
              <a:t>: Bloomberg New Energy Finance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 name="Shape 7271"/>
          <p:cNvSpPr>
            <a:spLocks noGrp="1" noRot="1" noChangeAspect="1"/>
          </p:cNvSpPr>
          <p:nvPr>
            <p:ph type="sldImg"/>
          </p:nvPr>
        </p:nvSpPr>
        <p:spPr>
          <a:xfrm>
            <a:off x="381000" y="685800"/>
            <a:ext cx="6096000" cy="3429000"/>
          </a:xfrm>
          <a:prstGeom prst="rect">
            <a:avLst/>
          </a:prstGeom>
        </p:spPr>
        <p:txBody>
          <a:bodyPr/>
          <a:lstStyle/>
          <a:p>
            <a:endParaRPr/>
          </a:p>
        </p:txBody>
      </p:sp>
      <p:sp>
        <p:nvSpPr>
          <p:cNvPr id="7272" name="Shape 7272"/>
          <p:cNvSpPr>
            <a:spLocks noGrp="1"/>
          </p:cNvSpPr>
          <p:nvPr>
            <p:ph type="body" sz="quarter" idx="1"/>
          </p:nvPr>
        </p:nvSpPr>
        <p:spPr>
          <a:prstGeom prst="rect">
            <a:avLst/>
          </a:prstGeom>
        </p:spPr>
        <p:txBody>
          <a:bodyPr/>
          <a:lstStyle/>
          <a:p>
            <a:pPr>
              <a:defRPr b="1"/>
            </a:pPr>
            <a:r>
              <a:rPr lang="en-US" dirty="0"/>
              <a:t>ID #4075.F - Can be used in noncommercial online and TV broadcasts of your presentation, but not modified.</a:t>
            </a:r>
          </a:p>
          <a:p>
            <a:pPr>
              <a:defRPr sz="1400"/>
            </a:pPr>
            <a:endParaRPr lang="en-US" dirty="0"/>
          </a:p>
          <a:p>
            <a:pPr>
              <a:defRPr sz="1400"/>
            </a:pPr>
            <a:r>
              <a:rPr lang="en-US" dirty="0"/>
              <a:t>… which can cut the global warming pollution there. This is another positive sign. </a:t>
            </a:r>
          </a:p>
          <a:p>
            <a:pPr>
              <a:defRPr sz="1400"/>
            </a:pPr>
            <a:endParaRPr lang="en-US" dirty="0"/>
          </a:p>
          <a:p>
            <a:pPr>
              <a:defRPr sz="1200"/>
            </a:pPr>
            <a:r>
              <a:rPr lang="en-US" b="1" dirty="0"/>
              <a:t>DESCRIPTION</a:t>
            </a:r>
            <a:r>
              <a:rPr lang="en-US" dirty="0"/>
              <a:t>: Graph of the global electric car stock, cumulative of battery and plug-in hybrids between 2010 - 2020</a:t>
            </a:r>
          </a:p>
          <a:p>
            <a:pPr>
              <a:defRPr sz="1200"/>
            </a:pPr>
            <a:r>
              <a:rPr lang="en-US" dirty="0"/>
              <a:t> </a:t>
            </a:r>
          </a:p>
          <a:p>
            <a:pPr>
              <a:defRPr sz="1200"/>
            </a:pPr>
            <a:r>
              <a:rPr lang="en-US" b="1" dirty="0"/>
              <a:t>ADDITIONAL TALKING POINTS</a:t>
            </a:r>
            <a:r>
              <a:rPr lang="en-US" dirty="0"/>
              <a:t>:</a:t>
            </a:r>
            <a:endParaRPr lang="en-US" b="1" dirty="0"/>
          </a:p>
          <a:p>
            <a:pPr>
              <a:defRPr sz="1200"/>
            </a:pPr>
            <a:r>
              <a:rPr lang="en-US" b="1" dirty="0"/>
              <a:t>The transportation sector is the second-largest source of global greenhouse gas emissions. To slash emissions and avert catastrophic climate change, we need to transition to cleaner transportation alternatives.[1*] </a:t>
            </a:r>
          </a:p>
          <a:p>
            <a:pPr marL="148166" indent="-148166">
              <a:buSzPct val="75000"/>
              <a:buChar char="•"/>
              <a:defRPr sz="1200"/>
            </a:pPr>
            <a:r>
              <a:rPr lang="en-US" dirty="0"/>
              <a:t>The danger goes beyond climate impacts: air pollution from vehicle emissions increases the risk of cancer and respiratory issues like asthma and bronchitis.[2*]</a:t>
            </a:r>
          </a:p>
          <a:p>
            <a:pPr marL="148166" indent="-148166">
              <a:buSzPct val="75000"/>
              <a:buChar char="•"/>
              <a:defRPr sz="1200"/>
            </a:pPr>
            <a:r>
              <a:rPr lang="en-US" dirty="0"/>
              <a:t>Communities of color in the Northeast and Mid-Atlantic United States are exposed to approximately 66 percent more air pollution from vehicles than White residents.[3*]</a:t>
            </a:r>
          </a:p>
          <a:p>
            <a:pPr marL="148166" indent="-148166">
              <a:buSzPct val="75000"/>
              <a:buChar char="•"/>
              <a:defRPr sz="1200"/>
            </a:pPr>
            <a:r>
              <a:rPr lang="en-US" dirty="0"/>
              <a:t>Globally, vehicle emissions have been linked to approximately 385,000 premature deaths in 2015.[4*]</a:t>
            </a:r>
          </a:p>
          <a:p>
            <a:pPr>
              <a:defRPr sz="1200"/>
            </a:pPr>
            <a:endParaRPr lang="en-US" b="1" dirty="0"/>
          </a:p>
          <a:p>
            <a:pPr>
              <a:defRPr sz="1200"/>
            </a:pPr>
            <a:r>
              <a:rPr lang="en-US" b="1" dirty="0"/>
              <a:t>It took five years to sell the first million electric passenger cars, 17 months to sell the second million, and just six months to get from 3 million to 4 million.[5*]</a:t>
            </a:r>
          </a:p>
          <a:p>
            <a:pPr marL="148166" indent="-148166">
              <a:buSzPct val="75000"/>
              <a:buChar char="•"/>
              <a:defRPr sz="1200"/>
            </a:pPr>
            <a:r>
              <a:rPr lang="en-US" dirty="0"/>
              <a:t>Though the total volume of electric vehicles (EVs) is still low compared to traditional gas-powered vehicles, EV adoption is skyrocketing – with global sales growing by 46 percent in the first half of 2019, compared to the same period in 2018.[6*]</a:t>
            </a:r>
          </a:p>
          <a:p>
            <a:pPr marL="148166" indent="-148166">
              <a:buSzPct val="75000"/>
              <a:buChar char="•"/>
              <a:defRPr sz="1200"/>
            </a:pPr>
            <a:r>
              <a:rPr lang="en-US" dirty="0"/>
              <a:t>Much of the recent growth, especially in the US, has been due to the mass production of the Tesla Model 3, which was the highest-selling EV globally in 2019 – making up 13 percent of the global plug-in vehicle market.[7*]</a:t>
            </a:r>
          </a:p>
          <a:p>
            <a:pPr>
              <a:defRPr sz="1200"/>
            </a:pPr>
            <a:endParaRPr lang="en-US" b="1" dirty="0"/>
          </a:p>
          <a:p>
            <a:pPr>
              <a:defRPr sz="1200"/>
            </a:pPr>
            <a:r>
              <a:rPr lang="en-US" b="1" dirty="0"/>
              <a:t>Between 2010–2019, the price of lithium-ion batteries fell by 87 percent, contributing to the increasing competitiveness of EVs.[8*]</a:t>
            </a:r>
          </a:p>
          <a:p>
            <a:pPr marL="148166" indent="-148166">
              <a:buSzPct val="75000"/>
              <a:buChar char="•"/>
              <a:defRPr sz="1200"/>
            </a:pPr>
            <a:r>
              <a:rPr lang="en-US" dirty="0"/>
              <a:t>When the first mass-market EVs were introduced in 2010, the average cost of a battery pack was $1,000 per kWh. Falling costs meant that by 2017, Tesla’s Model 3 battery packs were only $190 per kWh.[8*], [9*]</a:t>
            </a:r>
          </a:p>
          <a:p>
            <a:pPr marL="148166" indent="-148166">
              <a:buSzPct val="75000"/>
              <a:buChar char="•"/>
              <a:defRPr sz="1200"/>
            </a:pPr>
            <a:r>
              <a:rPr lang="en-US" dirty="0"/>
              <a:t>f the price of battery packs falls between $125 and $150 per kWh, then EVs are forecast to cost the same or less than internal combustion vehicles. Experts project this will happen by the mid-2020s.[9*]</a:t>
            </a:r>
          </a:p>
          <a:p>
            <a:pPr marL="148166" indent="-148166">
              <a:buSzPct val="75000"/>
              <a:buChar char="•"/>
              <a:defRPr sz="1200"/>
            </a:pPr>
            <a:r>
              <a:rPr lang="en-US" dirty="0"/>
              <a:t>Some forecasts project the price of battery packs to fall to around $73 per kWh by 2030, as manufacturing methods and materials improve.[9*]</a:t>
            </a:r>
          </a:p>
          <a:p>
            <a:pPr>
              <a:defRPr sz="1200"/>
            </a:pPr>
            <a:endParaRPr lang="en-US" b="1" dirty="0"/>
          </a:p>
          <a:p>
            <a:pPr>
              <a:defRPr sz="1200"/>
            </a:pPr>
            <a:r>
              <a:rPr lang="en-US" b="1" dirty="0"/>
              <a:t>Financial incentives have helped to bridge the gap to make EVs cost-competitive.[10*]</a:t>
            </a:r>
          </a:p>
          <a:p>
            <a:pPr marL="148166" indent="-148166">
              <a:buSzPct val="75000"/>
              <a:buChar char="•"/>
              <a:defRPr sz="1200"/>
            </a:pPr>
            <a:r>
              <a:rPr lang="en-US" dirty="0"/>
              <a:t>Each of the top-10 countries for electric car registrations has some type of financial incentive in place.[10*]</a:t>
            </a:r>
          </a:p>
          <a:p>
            <a:pPr marL="148166" indent="-148166">
              <a:buSzPct val="75000"/>
              <a:buChar char="•"/>
              <a:defRPr sz="1200"/>
            </a:pPr>
            <a:r>
              <a:rPr lang="en-US" dirty="0"/>
              <a:t>China, the world’s largest market for electric cars, employs regulatory and purchase incentives that, together, led to nearly 800,000 electric vehicle registrations in 2018.[10*]</a:t>
            </a:r>
          </a:p>
          <a:p>
            <a:pPr marL="148166" indent="-148166">
              <a:buSzPct val="75000"/>
              <a:buChar char="•"/>
              <a:defRPr sz="1200"/>
            </a:pPr>
            <a:r>
              <a:rPr lang="en-US" dirty="0"/>
              <a:t>Germany, the United Kingdom, Italy, and Romania all offer purchase incentives for electric vehicles. Whereas, the US Norway, and the Netherlands offer tax bonuses, and France offers a combination purchase incentive and scrappage bonus for older non-EVs.[10*]</a:t>
            </a:r>
          </a:p>
          <a:p>
            <a:pPr marL="148166" indent="-148166">
              <a:buSzPct val="75000"/>
              <a:buChar char="•"/>
              <a:defRPr sz="1200"/>
            </a:pPr>
            <a:r>
              <a:rPr lang="en-US" dirty="0"/>
              <a:t>The US federal government offers a $7,500 consumer tax break for the first 200,000 vehicles an automaker sells. As of the beginning of 2020, only Tesla and General Motors hit the cap.[10*]</a:t>
            </a:r>
          </a:p>
          <a:p>
            <a:pPr>
              <a:defRPr sz="1200"/>
            </a:pPr>
            <a:endParaRPr lang="en-US" b="1" dirty="0"/>
          </a:p>
          <a:p>
            <a:pPr>
              <a:defRPr sz="1200"/>
            </a:pPr>
            <a:r>
              <a:rPr lang="en-US" b="1" dirty="0"/>
              <a:t>With the climate crisis deepening and viable alternatives to gas vehicles increasing, a growing number of countries are planning to phase out combustion engines. Many major auto manufacturers are also developing plans to phase out traditional vehicles and transition to entirely electric lineups.[11*]</a:t>
            </a:r>
          </a:p>
          <a:p>
            <a:pPr marL="148166" indent="-148166">
              <a:buSzPct val="75000"/>
              <a:buChar char="•"/>
              <a:defRPr sz="1200"/>
            </a:pPr>
            <a:r>
              <a:rPr lang="en-US" dirty="0"/>
              <a:t>Countries like China, India, the UK, and France have all announced plans or intentions to begin phasing out fossil fueled vehicles by 2030 or 2040.[11*]</a:t>
            </a:r>
          </a:p>
          <a:p>
            <a:pPr marL="148166" indent="-148166">
              <a:buSzPct val="75000"/>
              <a:buChar char="•"/>
              <a:defRPr sz="1200"/>
            </a:pPr>
            <a:r>
              <a:rPr lang="en-US" dirty="0"/>
              <a:t>The trend is similar in the auto manufacturer space: </a:t>
            </a:r>
          </a:p>
          <a:p>
            <a:pPr marL="148166" indent="-148166">
              <a:buSzPct val="75000"/>
              <a:buChar char="•"/>
              <a:defRPr sz="1200"/>
            </a:pPr>
            <a:r>
              <a:rPr lang="en-US" dirty="0"/>
              <a:t>Daimler (owner of Mercedes-Benz) is accelerating its EV program to have 10 new EVs by 2022.[11*]</a:t>
            </a:r>
          </a:p>
          <a:p>
            <a:pPr marL="148166" indent="-148166">
              <a:buSzPct val="75000"/>
              <a:buChar char="•"/>
              <a:defRPr sz="1200"/>
            </a:pPr>
            <a:r>
              <a:rPr lang="en-US" dirty="0"/>
              <a:t>All Volvo models introduced in 2019 and after will be hybrid or electric.[11*]</a:t>
            </a:r>
          </a:p>
          <a:p>
            <a:pPr marL="148166" indent="-148166">
              <a:buSzPct val="75000"/>
              <a:buChar char="•"/>
              <a:defRPr sz="1200"/>
            </a:pPr>
            <a:r>
              <a:rPr lang="en-US" dirty="0"/>
              <a:t>BMW will have 12 new battery electric vehicles (BEVs) and 13 new hybrids by 2025.[11*]</a:t>
            </a:r>
          </a:p>
          <a:p>
            <a:pPr marL="148166" indent="-148166">
              <a:buSzPct val="75000"/>
              <a:buChar char="•"/>
              <a:defRPr sz="1200"/>
            </a:pPr>
            <a:r>
              <a:rPr lang="en-US" dirty="0"/>
              <a:t>Volkswagen announced that it would attempt to bring 30 or more BEVs to the market by 2025.[11*]</a:t>
            </a:r>
          </a:p>
          <a:p>
            <a:pPr>
              <a:defRPr sz="1200"/>
            </a:pPr>
            <a:endParaRPr lang="en-US" b="1" dirty="0"/>
          </a:p>
          <a:p>
            <a:pPr>
              <a:defRPr sz="1200"/>
            </a:pPr>
            <a:r>
              <a:rPr lang="en-US" b="1" dirty="0"/>
              <a:t>The global electric vehicle market is expected to grow exponentially in the coming years.[12*]</a:t>
            </a:r>
          </a:p>
          <a:p>
            <a:pPr marL="148166" indent="-148166">
              <a:buSzPct val="75000"/>
              <a:buChar char="•"/>
              <a:defRPr sz="1200"/>
            </a:pPr>
            <a:r>
              <a:rPr lang="en-US" dirty="0"/>
              <a:t>The International Energy Agency projects that by 2030, electric vehicle stock could grow by more than 30 times 2019 levels and reach 245 million electric cars, buses, and trucks.[12*]</a:t>
            </a:r>
          </a:p>
          <a:p>
            <a:pPr marL="148166" indent="-148166">
              <a:buSzPct val="75000"/>
              <a:buChar char="•"/>
              <a:defRPr sz="1200"/>
            </a:pPr>
            <a:r>
              <a:rPr lang="en-US" dirty="0"/>
              <a:t>The US is projected to see 18.7 million EVs on its roads by 2030, up from 1 million at the end of 2018.[13*]</a:t>
            </a:r>
          </a:p>
          <a:p>
            <a:pPr marL="148166" indent="-148166">
              <a:buSzPct val="75000"/>
              <a:buChar char="•"/>
              <a:defRPr sz="1200"/>
            </a:pPr>
            <a:r>
              <a:rPr lang="en-US" dirty="0"/>
              <a:t>In 2019, electric buses continued to witness dynamic developments, with about half a million vehicles on the road worldwide.[12*]</a:t>
            </a:r>
          </a:p>
          <a:p>
            <a:pPr>
              <a:defRPr sz="1200"/>
            </a:pPr>
            <a:endParaRPr lang="en-US" b="1" dirty="0"/>
          </a:p>
          <a:p>
            <a:pPr>
              <a:defRPr sz="1200"/>
            </a:pPr>
            <a:r>
              <a:rPr lang="en-US" b="1" dirty="0"/>
              <a:t>REFERENCES</a:t>
            </a:r>
            <a:r>
              <a:rPr lang="en-US" dirty="0"/>
              <a:t>:</a:t>
            </a:r>
          </a:p>
          <a:p>
            <a:pPr>
              <a:defRPr sz="1200"/>
            </a:pPr>
            <a:r>
              <a:rPr lang="en-US" dirty="0"/>
              <a:t>[1*] International Energy Agency, "CO</a:t>
            </a:r>
            <a:r>
              <a:rPr lang="en-US" baseline="-5999" dirty="0"/>
              <a:t>2</a:t>
            </a:r>
            <a:r>
              <a:rPr lang="en-US" dirty="0"/>
              <a:t> Emissions," last accessed July 2020. </a:t>
            </a:r>
          </a:p>
          <a:p>
            <a:pPr>
              <a:defRPr sz="1200"/>
            </a:pPr>
            <a:r>
              <a:rPr lang="en-US" dirty="0"/>
              <a:t>https://www.iea.org/data-and-statistics?country=WORLD&amp;fuel=CO2%20emissions&amp;indicator=CO2%20emissions%20by%20sector</a:t>
            </a:r>
          </a:p>
          <a:p>
            <a:pPr>
              <a:defRPr sz="1200"/>
            </a:pPr>
            <a:r>
              <a:rPr lang="en-US" dirty="0"/>
              <a:t>[2*] Union of Concerned Scientists, “Vehicles, Air Pollution, and Human Health,” July 18, 2014. https://www.ucsusa.org/clean-vehicles/vehicles-air-pollution-and-human-health</a:t>
            </a:r>
          </a:p>
          <a:p>
            <a:pPr>
              <a:defRPr sz="1200"/>
            </a:pPr>
            <a:r>
              <a:rPr lang="en-US" dirty="0"/>
              <a:t>[3*] Union of Concerned Scientists, “Inequitable Exposure to Air Pollution from Vehicles in the Northeast and Mid-Atlantic,” June 21, 2019. https://www.ucsusa.org/resources/inequitable-exposure-air-pollution-vehicles</a:t>
            </a:r>
          </a:p>
          <a:p>
            <a:pPr>
              <a:defRPr sz="1200"/>
            </a:pPr>
            <a:r>
              <a:rPr lang="en-US" dirty="0"/>
              <a:t>[4*] Susan </a:t>
            </a:r>
            <a:r>
              <a:rPr lang="en-US" dirty="0" err="1"/>
              <a:t>Anenberg</a:t>
            </a:r>
            <a:r>
              <a:rPr lang="en-US" dirty="0"/>
              <a:t>, et al., "A global snapshot of the air pollution-related health impacts of transportation sector emissions in 2010 and 2015," (The International Council on Clean Transportation, February 2019). https://theicct.org/publications/health-impacts-transport-emissions-2010-2015</a:t>
            </a:r>
          </a:p>
          <a:p>
            <a:pPr>
              <a:defRPr sz="1200"/>
            </a:pPr>
            <a:r>
              <a:rPr lang="en-US" dirty="0"/>
              <a:t>[5*] Bloomberg New Energy Finance, "Cumulative Global EV Sales Hit 4 Million," August 30, 2018. https://about.bnef.com/blog/cumulative-global-ev-sales-hit-4-million/</a:t>
            </a:r>
          </a:p>
          <a:p>
            <a:pPr>
              <a:defRPr sz="1200"/>
            </a:pPr>
            <a:r>
              <a:rPr lang="en-US" dirty="0"/>
              <a:t>[6*] Edison Electric Institute, "Electric Vehicle Sales: Facts &amp; Figures," (October 2019). https://www.eei.org/issuesandpolicy/electrictransportation/Documents/FINAL_EV_Sales_Update_Oct2019.pdf</a:t>
            </a:r>
          </a:p>
          <a:p>
            <a:pPr>
              <a:defRPr sz="1200"/>
            </a:pPr>
            <a:r>
              <a:rPr lang="en-US" dirty="0"/>
              <a:t>[7*] Zachary Shahan, “Tesla Model 3 Sales = ~4× Nissan LEAF Sales, World’s 2nd Best Selling EV Outside Of China — November EV Sales Report,” </a:t>
            </a:r>
            <a:r>
              <a:rPr lang="en-US" dirty="0" err="1"/>
              <a:t>CleanTechnica</a:t>
            </a:r>
            <a:r>
              <a:rPr lang="en-US" dirty="0"/>
              <a:t>, January 4, 2020. </a:t>
            </a:r>
          </a:p>
          <a:p>
            <a:pPr>
              <a:defRPr sz="1200"/>
            </a:pPr>
            <a:r>
              <a:rPr lang="en-US" dirty="0"/>
              <a:t>https://cleantechnica.com/2020/01/04/tesla-model-3-sales-4x-nissan-leaf-sales-worlds-2nd-best-selling-ev-outside-of-china-november-ev-sales-report/</a:t>
            </a:r>
          </a:p>
          <a:p>
            <a:pPr>
              <a:defRPr sz="1200"/>
            </a:pPr>
            <a:r>
              <a:rPr lang="en-US" dirty="0"/>
              <a:t>[8*] Veronika </a:t>
            </a:r>
            <a:r>
              <a:rPr lang="en-US" dirty="0" err="1"/>
              <a:t>Henze</a:t>
            </a:r>
            <a:r>
              <a:rPr lang="en-US" dirty="0"/>
              <a:t>, "Battery Pack Prices Fall As Market Ramps Up With Market Average At $156/kWh In 2019," Bloomberg New Energy Finance, December 3, 2019. https://about.bnef.com/blog/battery-pack-prices-fall-as-market-ramps-up-with-market-average-at-156-kwh-in-2019</a:t>
            </a:r>
          </a:p>
          <a:p>
            <a:pPr>
              <a:defRPr sz="1200"/>
            </a:pPr>
            <a:r>
              <a:rPr lang="en-US" dirty="0"/>
              <a:t>[9*] Union of Concerned Scientists, “Electric Vehicle Batteries: Materials, Cost, Lifespan,” March 9, 2018. https://www.ucsusa.org/clean-vehicles/electric-vehicles/electric-cars-battery-life-materials-cost</a:t>
            </a:r>
          </a:p>
          <a:p>
            <a:pPr>
              <a:defRPr sz="1200"/>
            </a:pPr>
            <a:r>
              <a:rPr lang="en-US" dirty="0"/>
              <a:t>[10*] Volkswagen </a:t>
            </a:r>
            <a:r>
              <a:rPr lang="en-US" dirty="0" err="1"/>
              <a:t>Aktiengesellschaft</a:t>
            </a:r>
            <a:r>
              <a:rPr lang="en-US" dirty="0"/>
              <a:t>, “How electric car incentives around the world work,” May 28, 2019. https://www.volkswagenag.com/en/news/stories/2019/05/how-electric-car-incentives-around-the-world-work.html</a:t>
            </a:r>
          </a:p>
          <a:p>
            <a:pPr>
              <a:defRPr sz="1200"/>
            </a:pPr>
            <a:r>
              <a:rPr lang="en-US" dirty="0"/>
              <a:t>[11*] David Roberts, “The world’s largest car market just announced an imminent end to gas and diesel cars,” Vox, September 13, 2017. https://www.vox.com/energy-and-environment/2017/9/13/16293258/ev-revolution</a:t>
            </a:r>
          </a:p>
          <a:p>
            <a:pPr>
              <a:defRPr sz="1200"/>
            </a:pPr>
            <a:r>
              <a:rPr lang="en-US" dirty="0"/>
              <a:t>[12*] International Energy Agency, “Global EV Outlook 2020,” June 2020. https://www.iea.org/reports/global-ev-outlook-2020</a:t>
            </a:r>
          </a:p>
          <a:p>
            <a:pPr>
              <a:defRPr sz="1200"/>
            </a:pPr>
            <a:r>
              <a:rPr lang="en-US" dirty="0"/>
              <a:t>[13*] Adam Cooper and Kellen Schefter, “Electric Vehicle Sales Forecast and the Charging Infrastructure Required Through 2030,” The Edison Foundation Institute for Electric Innovation and the Edison Electric Institute, November 30, 2018. https://www.edisonfoundation.net/-/media/Files/IEI/publications/IEI_EEI-EV-Forecast-Report_Nov2018.ashx</a:t>
            </a:r>
          </a:p>
          <a:p>
            <a:pPr>
              <a:defRPr sz="1200" b="1"/>
            </a:pPr>
            <a:endParaRPr lang="en-US" dirty="0"/>
          </a:p>
          <a:p>
            <a:pPr>
              <a:defRPr sz="1200"/>
            </a:pPr>
            <a:r>
              <a:rPr lang="en-US" b="1" dirty="0"/>
              <a:t>SLIDE SOURCE(S)</a:t>
            </a:r>
            <a:r>
              <a:rPr lang="en-US" dirty="0"/>
              <a:t>: https://www.iea.org/reports/global-ev-outlook-2019; https://data.bloomberglp.com/promo/sites/12/678001-BNEF_2020-04-22-ExecutiveFactbook.pdf?link=cta-text </a:t>
            </a:r>
          </a:p>
          <a:p>
            <a:pPr>
              <a:defRPr sz="1200"/>
            </a:pPr>
            <a:endParaRPr lang="en-US" dirty="0"/>
          </a:p>
        </p:txBody>
      </p:sp>
    </p:spTree>
    <p:extLst>
      <p:ext uri="{BB962C8B-B14F-4D97-AF65-F5344CB8AC3E}">
        <p14:creationId xmlns:p14="http://schemas.microsoft.com/office/powerpoint/2010/main" val="2142190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9" name="Shape 8189"/>
          <p:cNvSpPr>
            <a:spLocks noGrp="1" noRot="1" noChangeAspect="1"/>
          </p:cNvSpPr>
          <p:nvPr>
            <p:ph type="sldImg"/>
          </p:nvPr>
        </p:nvSpPr>
        <p:spPr>
          <a:xfrm>
            <a:off x="381000" y="685800"/>
            <a:ext cx="6096000" cy="3429000"/>
          </a:xfrm>
          <a:prstGeom prst="rect">
            <a:avLst/>
          </a:prstGeom>
        </p:spPr>
        <p:txBody>
          <a:bodyPr/>
          <a:lstStyle/>
          <a:p>
            <a:endParaRPr/>
          </a:p>
        </p:txBody>
      </p:sp>
      <p:sp>
        <p:nvSpPr>
          <p:cNvPr id="8190" name="Shape 8190"/>
          <p:cNvSpPr>
            <a:spLocks noGrp="1"/>
          </p:cNvSpPr>
          <p:nvPr>
            <p:ph type="body" sz="quarter" idx="1"/>
          </p:nvPr>
        </p:nvSpPr>
        <p:spPr>
          <a:prstGeom prst="rect">
            <a:avLst/>
          </a:prstGeom>
        </p:spPr>
        <p:txBody>
          <a:bodyPr/>
          <a:lstStyle/>
          <a:p>
            <a:pPr>
              <a:defRPr b="1"/>
            </a:pPr>
            <a:r>
              <a:rPr lang="en-US" dirty="0"/>
              <a:t>ID #4842.B - Can be used in noncommercial online and TV broadcasts of your presentation, but not modified.</a:t>
            </a:r>
          </a:p>
          <a:p>
            <a:pPr>
              <a:defRPr sz="1400"/>
            </a:pPr>
            <a:endParaRPr lang="en-US" dirty="0"/>
          </a:p>
          <a:p>
            <a:pPr>
              <a:defRPr sz="1400"/>
            </a:pPr>
            <a:r>
              <a:rPr lang="en-US" dirty="0"/>
              <a:t>In transportation, we're seeing the beginnings of a massive shift to electric vehicles, …</a:t>
            </a:r>
          </a:p>
          <a:p>
            <a:pPr>
              <a:defRPr sz="1400"/>
            </a:pPr>
            <a:endParaRPr lang="en-US" dirty="0"/>
          </a:p>
          <a:p>
            <a:pPr>
              <a:defRPr sz="1200"/>
            </a:pPr>
            <a:r>
              <a:rPr lang="en-US" b="1" dirty="0"/>
              <a:t>DESCRIPTION</a:t>
            </a:r>
            <a:r>
              <a:rPr lang="en-US" dirty="0"/>
              <a:t>: Text slide listing auto manufacturers with an electric model in production</a:t>
            </a:r>
          </a:p>
          <a:p>
            <a:pPr>
              <a:defRPr sz="1200"/>
            </a:pPr>
            <a:endParaRPr lang="en-US" dirty="0"/>
          </a:p>
          <a:p>
            <a:pPr>
              <a:defRPr sz="1200"/>
            </a:pPr>
            <a:r>
              <a:rPr lang="en-US" b="1" dirty="0"/>
              <a:t>ADDITIONAL TALKING POINTS</a:t>
            </a:r>
            <a:r>
              <a:rPr lang="en-US" dirty="0"/>
              <a:t>:</a:t>
            </a:r>
            <a:endParaRPr lang="en-US" b="1" dirty="0"/>
          </a:p>
          <a:p>
            <a:pPr>
              <a:defRPr sz="1200"/>
            </a:pPr>
            <a:r>
              <a:rPr lang="en-US" b="1" dirty="0"/>
              <a:t>The transportation sector is the second-largest source of global greenhouse gas emissions. To slash emissions and avert catastrophic climate change, we need to transition to cleaner transportation alternatives.[1*] </a:t>
            </a:r>
          </a:p>
          <a:p>
            <a:pPr marL="148166" indent="-148166">
              <a:buSzPct val="75000"/>
              <a:buChar char="•"/>
              <a:defRPr sz="1200"/>
            </a:pPr>
            <a:r>
              <a:rPr lang="en-US" dirty="0"/>
              <a:t>The danger goes beyond climate impacts: air pollution from vehicle emissions increases the risk of cancer and respiratory issues like asthma and bronchitis.[2*]</a:t>
            </a:r>
          </a:p>
          <a:p>
            <a:pPr marL="148166" indent="-148166">
              <a:buSzPct val="75000"/>
              <a:buChar char="•"/>
              <a:defRPr sz="1200"/>
            </a:pPr>
            <a:r>
              <a:rPr lang="en-US" dirty="0"/>
              <a:t>Communities of color in the Northeast and Mid-Atlantic United States are exposed to approximately 66 percent more air pollution from vehicles than White residents.[3*]</a:t>
            </a:r>
          </a:p>
          <a:p>
            <a:pPr marL="148166" indent="-148166">
              <a:buSzPct val="75000"/>
              <a:buChar char="•"/>
              <a:defRPr sz="1200"/>
            </a:pPr>
            <a:r>
              <a:rPr lang="en-US" dirty="0"/>
              <a:t>Globally, vehicle emissions have been linked to approximately 385,000 premature deaths in 2015.[4*]</a:t>
            </a:r>
          </a:p>
          <a:p>
            <a:pPr>
              <a:defRPr sz="1200"/>
            </a:pPr>
            <a:endParaRPr lang="en-US" b="1" dirty="0"/>
          </a:p>
          <a:p>
            <a:pPr>
              <a:defRPr sz="1200"/>
            </a:pPr>
            <a:r>
              <a:rPr lang="en-US" b="1" dirty="0"/>
              <a:t>It took five years to sell the first million electric passenger cars, 17 months to sell the second million, and just six months to get from 3 million to 4 million.[5*]</a:t>
            </a:r>
          </a:p>
          <a:p>
            <a:pPr marL="148166" indent="-148166">
              <a:buSzPct val="75000"/>
              <a:buChar char="•"/>
              <a:defRPr sz="1200"/>
            </a:pPr>
            <a:r>
              <a:rPr lang="en-US" dirty="0"/>
              <a:t>Though the total volume of electric vehicles (EVs) is still low compared to traditional gas-powered vehicles, EV adoption is skyrocketing – with global sales growing by 46 percent in the first half of 2019, compared to the same period in 2018.[6*]</a:t>
            </a:r>
          </a:p>
          <a:p>
            <a:pPr marL="148166" indent="-148166">
              <a:buSzPct val="75000"/>
              <a:buChar char="•"/>
              <a:defRPr sz="1200"/>
            </a:pPr>
            <a:r>
              <a:rPr lang="en-US" dirty="0"/>
              <a:t>Much of the recent growth, especially in the US, has been due to the mass production of the Tesla Model 3, which was the highest-selling EV globally in 2019 – making up 13 percent of the global plug-in vehicle market.[7*]</a:t>
            </a:r>
          </a:p>
          <a:p>
            <a:pPr>
              <a:defRPr sz="1200"/>
            </a:pPr>
            <a:endParaRPr lang="en-US" b="1" dirty="0"/>
          </a:p>
          <a:p>
            <a:pPr>
              <a:defRPr sz="1200"/>
            </a:pPr>
            <a:r>
              <a:rPr lang="en-US" b="1" dirty="0"/>
              <a:t>Between 2010–2019, the price of lithium-ion batteries fell by 87 percent, contributing to the increasing competitiveness of EVs.[8*]</a:t>
            </a:r>
          </a:p>
          <a:p>
            <a:pPr marL="148166" indent="-148166">
              <a:buSzPct val="75000"/>
              <a:buChar char="•"/>
              <a:defRPr sz="1200"/>
            </a:pPr>
            <a:r>
              <a:rPr lang="en-US" dirty="0"/>
              <a:t>When the first mass-market EVs were introduced in 2010, the average cost of a battery pack was $1,000 per kWh. Falling costs meant that by 2017, Tesla’s Model 3 battery packs were only $190 per kWh.[8*], [9*]</a:t>
            </a:r>
          </a:p>
          <a:p>
            <a:pPr marL="148166" indent="-148166">
              <a:buSzPct val="75000"/>
              <a:buChar char="•"/>
              <a:defRPr sz="1200"/>
            </a:pPr>
            <a:r>
              <a:rPr lang="en-US" dirty="0"/>
              <a:t>f the price of battery packs falls between $125 and $150 per kWh, then EVs are forecast to cost the same or less than internal combustion vehicles. Experts project this will happen by the mid-2020s.[9*]</a:t>
            </a:r>
          </a:p>
          <a:p>
            <a:pPr marL="148166" indent="-148166">
              <a:buSzPct val="75000"/>
              <a:buChar char="•"/>
              <a:defRPr sz="1200"/>
            </a:pPr>
            <a:r>
              <a:rPr lang="en-US" dirty="0"/>
              <a:t>Some forecasts project the price of battery packs to fall to around $73 per kWh by 2030, as manufacturing methods and materials improve.[9*]</a:t>
            </a:r>
          </a:p>
          <a:p>
            <a:pPr>
              <a:defRPr sz="1200"/>
            </a:pPr>
            <a:endParaRPr lang="en-US" b="1" dirty="0"/>
          </a:p>
          <a:p>
            <a:pPr>
              <a:defRPr sz="1200"/>
            </a:pPr>
            <a:r>
              <a:rPr lang="en-US" b="1" dirty="0"/>
              <a:t>Financial incentives have helped to bridge the gap to make EVs cost-competitive.[10*]</a:t>
            </a:r>
          </a:p>
          <a:p>
            <a:pPr marL="148166" indent="-148166">
              <a:buSzPct val="75000"/>
              <a:buChar char="•"/>
              <a:defRPr sz="1200"/>
            </a:pPr>
            <a:r>
              <a:rPr lang="en-US" dirty="0"/>
              <a:t>Each of the top-10 countries for electric car registrations has some type of financial incentive in place.[10*]</a:t>
            </a:r>
          </a:p>
          <a:p>
            <a:pPr marL="148166" indent="-148166">
              <a:buSzPct val="75000"/>
              <a:buChar char="•"/>
              <a:defRPr sz="1200"/>
            </a:pPr>
            <a:r>
              <a:rPr lang="en-US" dirty="0"/>
              <a:t>China, the world’s largest market for electric cars, employs regulatory and purchase incentives that, together, led to nearly 800,000 electric vehicle registrations in 2018.[10*]</a:t>
            </a:r>
          </a:p>
          <a:p>
            <a:pPr marL="148166" indent="-148166">
              <a:buSzPct val="75000"/>
              <a:buChar char="•"/>
              <a:defRPr sz="1200"/>
            </a:pPr>
            <a:r>
              <a:rPr lang="en-US" dirty="0"/>
              <a:t>Germany, the United Kingdom, Italy, and Romania all offer purchase incentives for electric vehicles. Whereas, the US Norway, and the Netherlands offer tax bonuses, and France offers a combination purchase incentive and scrappage bonus for older non-EVs.[10*]</a:t>
            </a:r>
          </a:p>
          <a:p>
            <a:pPr marL="148166" indent="-148166">
              <a:buSzPct val="75000"/>
              <a:buChar char="•"/>
              <a:defRPr sz="1200"/>
            </a:pPr>
            <a:r>
              <a:rPr lang="en-US" dirty="0"/>
              <a:t>The US federal government offers a $7,500 consumer tax break for the first 200,000 vehicles an automaker sells. As of the beginning of 2020, only Tesla and General Motors hit the cap.[10*]</a:t>
            </a:r>
          </a:p>
          <a:p>
            <a:pPr>
              <a:defRPr sz="1200"/>
            </a:pPr>
            <a:endParaRPr lang="en-US" b="1" dirty="0"/>
          </a:p>
          <a:p>
            <a:pPr>
              <a:defRPr sz="1200"/>
            </a:pPr>
            <a:r>
              <a:rPr lang="en-US" b="1" dirty="0"/>
              <a:t>With the climate crisis deepening and viable alternatives to gas vehicles increasing, a growing number of countries are planning to phase out combustion engines. Many major auto manufacturers are also developing plans to phase out traditional vehicles and transition to entirely electric lineups.[11*]</a:t>
            </a:r>
          </a:p>
          <a:p>
            <a:pPr marL="148166" indent="-148166">
              <a:buSzPct val="75000"/>
              <a:buChar char="•"/>
              <a:defRPr sz="1200"/>
            </a:pPr>
            <a:r>
              <a:rPr lang="en-US" dirty="0"/>
              <a:t>Countries like China, India, the UK, and France have all announced plans or intentions to begin phasing out fossil fueled vehicles by 2030 or 2040.[11*]</a:t>
            </a:r>
          </a:p>
          <a:p>
            <a:pPr marL="148166" indent="-148166">
              <a:buSzPct val="75000"/>
              <a:buChar char="•"/>
              <a:defRPr sz="1200"/>
            </a:pPr>
            <a:r>
              <a:rPr lang="en-US" dirty="0"/>
              <a:t>The trend is similar in the auto manufacturer space: </a:t>
            </a:r>
          </a:p>
          <a:p>
            <a:pPr marL="148166" indent="-148166">
              <a:buSzPct val="75000"/>
              <a:buChar char="•"/>
              <a:defRPr sz="1200"/>
            </a:pPr>
            <a:r>
              <a:rPr lang="en-US" dirty="0"/>
              <a:t>Daimler (owner of Mercedes-Benz) is accelerating its EV program to have 10 new EVs by 2022.[11*]</a:t>
            </a:r>
          </a:p>
          <a:p>
            <a:pPr marL="148166" indent="-148166">
              <a:buSzPct val="75000"/>
              <a:buChar char="•"/>
              <a:defRPr sz="1200"/>
            </a:pPr>
            <a:r>
              <a:rPr lang="en-US" dirty="0"/>
              <a:t>All Volvo models introduced in 2019 and after will be hybrid or electric.[11*]</a:t>
            </a:r>
          </a:p>
          <a:p>
            <a:pPr marL="148166" indent="-148166">
              <a:buSzPct val="75000"/>
              <a:buChar char="•"/>
              <a:defRPr sz="1200"/>
            </a:pPr>
            <a:r>
              <a:rPr lang="en-US" dirty="0"/>
              <a:t>BMW will have 12 new battery electric vehicles (BEVs) and 13 new hybrids by 2025.[11*]</a:t>
            </a:r>
          </a:p>
          <a:p>
            <a:pPr marL="148166" indent="-148166">
              <a:buSzPct val="75000"/>
              <a:buChar char="•"/>
              <a:defRPr sz="1200"/>
            </a:pPr>
            <a:r>
              <a:rPr lang="en-US" dirty="0"/>
              <a:t>Volkswagen announced that it would attempt to bring 30 or more BEVs to the market by 2025.[11*]</a:t>
            </a:r>
          </a:p>
          <a:p>
            <a:pPr>
              <a:defRPr sz="1200"/>
            </a:pPr>
            <a:endParaRPr lang="en-US" b="1" dirty="0"/>
          </a:p>
          <a:p>
            <a:pPr>
              <a:defRPr sz="1200"/>
            </a:pPr>
            <a:r>
              <a:rPr lang="en-US" b="1" dirty="0"/>
              <a:t>The global electric vehicle market is expected to grow exponentially in the coming years.[12*]</a:t>
            </a:r>
          </a:p>
          <a:p>
            <a:pPr marL="148166" indent="-148166">
              <a:buSzPct val="75000"/>
              <a:buChar char="•"/>
              <a:defRPr sz="1200"/>
            </a:pPr>
            <a:r>
              <a:rPr lang="en-US" dirty="0"/>
              <a:t>The International Energy Agency projects that by 2030, electric vehicle stock could grow by more than 30 times 2019 levels and reach 245 million electric cars, buses, and trucks.[12*]</a:t>
            </a:r>
          </a:p>
          <a:p>
            <a:pPr marL="148166" indent="-148166">
              <a:buSzPct val="75000"/>
              <a:buChar char="•"/>
              <a:defRPr sz="1200"/>
            </a:pPr>
            <a:r>
              <a:rPr lang="en-US" dirty="0"/>
              <a:t>The US is projected to see 18.7 million EVs on its roads by 2030, up from 1 million at the end of 2018.[13*]</a:t>
            </a:r>
          </a:p>
          <a:p>
            <a:pPr marL="148166" indent="-148166">
              <a:buSzPct val="75000"/>
              <a:buChar char="•"/>
              <a:defRPr sz="1200"/>
            </a:pPr>
            <a:r>
              <a:rPr lang="en-US" dirty="0"/>
              <a:t>In 2019, electric buses continued to witness dynamic developments, with about half a million vehicles on the road worldwide.[12*]</a:t>
            </a:r>
          </a:p>
          <a:p>
            <a:pPr>
              <a:defRPr sz="1200"/>
            </a:pPr>
            <a:endParaRPr lang="en-US" b="1" dirty="0"/>
          </a:p>
          <a:p>
            <a:pPr>
              <a:defRPr sz="1200"/>
            </a:pPr>
            <a:r>
              <a:rPr lang="en-US" b="1" dirty="0"/>
              <a:t>REFERENCES</a:t>
            </a:r>
            <a:r>
              <a:rPr lang="en-US" dirty="0"/>
              <a:t>:</a:t>
            </a:r>
          </a:p>
          <a:p>
            <a:pPr>
              <a:defRPr sz="1200"/>
            </a:pPr>
            <a:r>
              <a:rPr lang="en-US" dirty="0"/>
              <a:t>[1*] International Energy Agency, "CO</a:t>
            </a:r>
            <a:r>
              <a:rPr lang="en-US" baseline="-5999" dirty="0"/>
              <a:t>2</a:t>
            </a:r>
            <a:r>
              <a:rPr lang="en-US" dirty="0"/>
              <a:t> Emissions," last accessed July 2020. </a:t>
            </a:r>
          </a:p>
          <a:p>
            <a:pPr>
              <a:defRPr sz="1200"/>
            </a:pPr>
            <a:r>
              <a:rPr lang="en-US" dirty="0"/>
              <a:t>https://www.iea.org/data-and-statistics?country=WORLD&amp;fuel=CO2%20emissions&amp;indicator=CO2%20emissions%20by%20sector</a:t>
            </a:r>
          </a:p>
          <a:p>
            <a:pPr>
              <a:defRPr sz="1200"/>
            </a:pPr>
            <a:r>
              <a:rPr lang="en-US" dirty="0"/>
              <a:t>[2*] Union of Concerned Scientists, “Vehicles, Air Pollution, and Human Health,” July 18, 2014. https://www.ucsusa.org/clean-vehicles/vehicles-air-pollution-and-human-health</a:t>
            </a:r>
          </a:p>
          <a:p>
            <a:pPr>
              <a:defRPr sz="1200"/>
            </a:pPr>
            <a:r>
              <a:rPr lang="en-US" dirty="0"/>
              <a:t>[3*] Union of Concerned Scientists, “Inequitable Exposure to Air Pollution from Vehicles in the Northeast and Mid-Atlantic,” June 21, 2019. https://www.ucsusa.org/resources/inequitable-exposure-air-pollution-vehicles</a:t>
            </a:r>
          </a:p>
          <a:p>
            <a:pPr>
              <a:defRPr sz="1200"/>
            </a:pPr>
            <a:r>
              <a:rPr lang="en-US" dirty="0"/>
              <a:t>[4*] Susan </a:t>
            </a:r>
            <a:r>
              <a:rPr lang="en-US" dirty="0" err="1"/>
              <a:t>Anenberg</a:t>
            </a:r>
            <a:r>
              <a:rPr lang="en-US" dirty="0"/>
              <a:t>, et al., "A global snapshot of the air pollution-related health impacts of transportation sector emissions in 2010 and 2015," (The International Council on Clean Transportation, February 2019). https://theicct.org/publications/health-impacts-transport-emissions-2010-2015</a:t>
            </a:r>
          </a:p>
          <a:p>
            <a:pPr>
              <a:defRPr sz="1200"/>
            </a:pPr>
            <a:r>
              <a:rPr lang="en-US" dirty="0"/>
              <a:t>[5*] Bloomberg New Energy Finance, "Cumulative Global EV Sales Hit 4 Million," August 30, 2018. https://about.bnef.com/blog/cumulative-global-ev-sales-hit-4-million/</a:t>
            </a:r>
          </a:p>
          <a:p>
            <a:pPr>
              <a:defRPr sz="1200"/>
            </a:pPr>
            <a:r>
              <a:rPr lang="en-US" dirty="0"/>
              <a:t>[6*] Edison Electric Institute, "Electric Vehicle Sales: Facts &amp; Figures," (October 2019). https://www.eei.org/issuesandpolicy/electrictransportation/Documents/FINAL_EV_Sales_Update_Oct2019.pdf</a:t>
            </a:r>
          </a:p>
          <a:p>
            <a:pPr>
              <a:defRPr sz="1200"/>
            </a:pPr>
            <a:r>
              <a:rPr lang="en-US" dirty="0"/>
              <a:t>[7*] Zachary Shahan, “Tesla Model 3 Sales = ~4× Nissan LEAF Sales, World’s 2nd Best Selling EV Outside Of China — November EV Sales Report,” </a:t>
            </a:r>
            <a:r>
              <a:rPr lang="en-US" dirty="0" err="1"/>
              <a:t>CleanTechnica</a:t>
            </a:r>
            <a:r>
              <a:rPr lang="en-US" dirty="0"/>
              <a:t>, January 4, 2020. </a:t>
            </a:r>
          </a:p>
          <a:p>
            <a:pPr>
              <a:defRPr sz="1200"/>
            </a:pPr>
            <a:r>
              <a:rPr lang="en-US" dirty="0"/>
              <a:t>https://cleantechnica.com/2020/01/04/tesla-model-3-sales-4x-nissan-leaf-sales-worlds-2nd-best-selling-ev-outside-of-china-november-ev-sales-report/</a:t>
            </a:r>
          </a:p>
          <a:p>
            <a:pPr>
              <a:defRPr sz="1200"/>
            </a:pPr>
            <a:r>
              <a:rPr lang="en-US" dirty="0"/>
              <a:t>[8*] Veronika </a:t>
            </a:r>
            <a:r>
              <a:rPr lang="en-US" dirty="0" err="1"/>
              <a:t>Henze</a:t>
            </a:r>
            <a:r>
              <a:rPr lang="en-US" dirty="0"/>
              <a:t>, "Battery Pack Prices Fall As Market Ramps Up With Market Average At $156/kWh In 2019," Bloomberg New Energy Finance, December 3, 2019. https://about.bnef.com/blog/battery-pack-prices-fall-as-market-ramps-up-with-market-average-at-156-kwh-in-2019</a:t>
            </a:r>
          </a:p>
          <a:p>
            <a:pPr>
              <a:defRPr sz="1200"/>
            </a:pPr>
            <a:r>
              <a:rPr lang="en-US" dirty="0"/>
              <a:t>[9*] Union of Concerned Scientists, “Electric Vehicle Batteries: Materials, Cost, Lifespan,” March 9, 2018. https://www.ucsusa.org/clean-vehicles/electric-vehicles/electric-cars-battery-life-materials-cost</a:t>
            </a:r>
          </a:p>
          <a:p>
            <a:pPr>
              <a:defRPr sz="1200"/>
            </a:pPr>
            <a:r>
              <a:rPr lang="en-US" dirty="0"/>
              <a:t>[10*] Volkswagen </a:t>
            </a:r>
            <a:r>
              <a:rPr lang="en-US" dirty="0" err="1"/>
              <a:t>Aktiengesellschaft</a:t>
            </a:r>
            <a:r>
              <a:rPr lang="en-US" dirty="0"/>
              <a:t>, “How electric car incentives around the world work,” May 28, 2019. https://www.volkswagenag.com/en/news/stories/2019/05/how-electric-car-incentives-around-the-world-work.html</a:t>
            </a:r>
          </a:p>
          <a:p>
            <a:pPr>
              <a:defRPr sz="1200"/>
            </a:pPr>
            <a:r>
              <a:rPr lang="en-US" dirty="0"/>
              <a:t>[11*] David Roberts, “The world’s largest car market just announced an imminent end to gas and diesel cars,” Vox, September 13, 2017. https://www.vox.com/energy-and-environment/2017/9/13/16293258/ev-revolution</a:t>
            </a:r>
          </a:p>
          <a:p>
            <a:pPr>
              <a:defRPr sz="1200"/>
            </a:pPr>
            <a:r>
              <a:rPr lang="en-US" dirty="0"/>
              <a:t>[12*] International Energy Agency, “Global EV Outlook 2020,” June 2020. https://www.iea.org/reports/global-ev-outlook-2020</a:t>
            </a:r>
          </a:p>
          <a:p>
            <a:pPr>
              <a:defRPr sz="1200"/>
            </a:pPr>
            <a:r>
              <a:rPr lang="en-US" dirty="0"/>
              <a:t>[13*] Adam Cooper and Kellen Schefter, “Electric Vehicle Sales Forecast and the Charging Infrastructure Required Through 2030,” The Edison Foundation Institute for Electric Innovation and the Edison Electric Institute, November 30, 2018. https://www.edisonfoundation.net/-/media/Files/IEI/publications/IEI_EEI-EV-Forecast-Report_Nov2018.ashx</a:t>
            </a:r>
          </a:p>
          <a:p>
            <a:pPr>
              <a:defRPr sz="1200" b="1"/>
            </a:pPr>
            <a:endParaRPr lang="en-US" dirty="0"/>
          </a:p>
          <a:p>
            <a:pPr>
              <a:defRPr sz="1200"/>
            </a:pPr>
            <a:r>
              <a:rPr lang="en-US" b="1" dirty="0"/>
              <a:t>SLIDE SOURCE(S)</a:t>
            </a:r>
            <a:r>
              <a:rPr lang="en-US" dirty="0"/>
              <a:t>: https://evobsession.com/electric-car-sales/</a:t>
            </a:r>
          </a:p>
          <a:p>
            <a:pPr>
              <a:defRPr b="1"/>
            </a:pPr>
            <a:endParaRPr dirty="0"/>
          </a:p>
        </p:txBody>
      </p:sp>
    </p:spTree>
    <p:extLst>
      <p:ext uri="{BB962C8B-B14F-4D97-AF65-F5344CB8AC3E}">
        <p14:creationId xmlns:p14="http://schemas.microsoft.com/office/powerpoint/2010/main" val="3644254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2050086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And the Youth of the world demanded Climate Action during this Strike, Sept, 2019, by 250K people in NYC  (8 million people, in thousands of events during the week before and during the 2019 UN Climate summit in  this was the current UN Climate summit in NYC.</a:t>
            </a:r>
          </a:p>
          <a:p>
            <a:r>
              <a:rPr lang="en-US" dirty="0"/>
              <a:t>  Pat and I were down there carrying Climate Crisis signs as we marched and chanted to Battery Park to hear Greta Thunberg, the climate hero of the world’s youth.</a:t>
            </a:r>
          </a:p>
        </p:txBody>
      </p:sp>
    </p:spTree>
    <p:extLst>
      <p:ext uri="{BB962C8B-B14F-4D97-AF65-F5344CB8AC3E}">
        <p14:creationId xmlns:p14="http://schemas.microsoft.com/office/powerpoint/2010/main" val="3972414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 name="Shape 8581"/>
          <p:cNvSpPr>
            <a:spLocks noGrp="1" noRot="1" noChangeAspect="1"/>
          </p:cNvSpPr>
          <p:nvPr>
            <p:ph type="sldImg"/>
          </p:nvPr>
        </p:nvSpPr>
        <p:spPr>
          <a:xfrm>
            <a:off x="381000" y="685800"/>
            <a:ext cx="6096000" cy="3429000"/>
          </a:xfrm>
          <a:prstGeom prst="rect">
            <a:avLst/>
          </a:prstGeom>
        </p:spPr>
        <p:txBody>
          <a:bodyPr/>
          <a:lstStyle/>
          <a:p>
            <a:endParaRPr/>
          </a:p>
        </p:txBody>
      </p:sp>
      <p:sp>
        <p:nvSpPr>
          <p:cNvPr id="8582" name="Shape 8582"/>
          <p:cNvSpPr>
            <a:spLocks noGrp="1"/>
          </p:cNvSpPr>
          <p:nvPr>
            <p:ph type="body" sz="quarter" idx="1"/>
          </p:nvPr>
        </p:nvSpPr>
        <p:spPr>
          <a:prstGeom prst="rect">
            <a:avLst/>
          </a:prstGeom>
        </p:spPr>
        <p:txBody>
          <a:bodyPr/>
          <a:lstStyle/>
          <a:p>
            <a:pPr>
              <a:defRPr b="1"/>
            </a:pPr>
            <a:r>
              <a:rPr lang="en-US" dirty="0"/>
              <a:t>ID #6671 - May be live-streamed, broadcast, and presented in-person, but may not be recorded or modified.</a:t>
            </a:r>
          </a:p>
          <a:p>
            <a:pPr>
              <a:defRPr sz="1400"/>
            </a:pPr>
            <a:endParaRPr lang="en-US" dirty="0"/>
          </a:p>
          <a:p>
            <a:pPr>
              <a:defRPr sz="1400"/>
            </a:pPr>
            <a:r>
              <a:rPr lang="en-US" dirty="0"/>
              <a:t>And the rising young generation, the Greta generation, they're leading the way. They are demanding a better world as they have a right to do.</a:t>
            </a:r>
          </a:p>
          <a:p>
            <a:pPr>
              <a:defRPr sz="1400"/>
            </a:pPr>
            <a:endParaRPr lang="en-US" dirty="0"/>
          </a:p>
          <a:p>
            <a:pPr>
              <a:defRPr sz="1200" b="1"/>
            </a:pPr>
            <a:r>
              <a:rPr lang="en-US" dirty="0"/>
              <a:t>DESCRIPTION</a:t>
            </a:r>
            <a:r>
              <a:rPr lang="en-US" b="0" dirty="0"/>
              <a:t>: Photo of students participating in the Global Climate Strike at the Tennessee state capitol on September 20, 2019 </a:t>
            </a:r>
          </a:p>
          <a:p>
            <a:pPr>
              <a:defRPr sz="1200"/>
            </a:pPr>
            <a:endParaRPr lang="en-US" b="0" dirty="0"/>
          </a:p>
          <a:p>
            <a:pPr>
              <a:defRPr sz="1200"/>
            </a:pPr>
            <a:r>
              <a:rPr lang="en-US" b="1" dirty="0"/>
              <a:t>ADDITIONAL TALKING POINTS</a:t>
            </a:r>
            <a:r>
              <a:rPr lang="en-US" dirty="0"/>
              <a:t>:</a:t>
            </a:r>
          </a:p>
          <a:p>
            <a:pPr>
              <a:defRPr sz="1200"/>
            </a:pPr>
            <a:r>
              <a:rPr lang="en-US" dirty="0"/>
              <a:t>The September 20, 2019 Global Climate Strikes brought out an estimated four million people in over 163 countries on all seven continents to more than 2,500 events. Inspired in part by Greta Thunberg’s school strike for climate, and organized by youth around the world, the September strikes were one of the largest youth-led demonstrations in history, and likely the largest ever demonstration for climate action.[1*][2*]</a:t>
            </a:r>
          </a:p>
          <a:p>
            <a:pPr>
              <a:defRPr sz="1200"/>
            </a:pPr>
            <a:endParaRPr lang="en-US" dirty="0"/>
          </a:p>
          <a:p>
            <a:pPr>
              <a:defRPr sz="1200"/>
            </a:pPr>
            <a:r>
              <a:rPr lang="en-US" b="1" dirty="0"/>
              <a:t>REFERENCES</a:t>
            </a:r>
            <a:r>
              <a:rPr lang="en-US" dirty="0"/>
              <a:t>:</a:t>
            </a:r>
          </a:p>
          <a:p>
            <a:pPr>
              <a:defRPr sz="1200"/>
            </a:pPr>
            <a:r>
              <a:rPr lang="en-US" dirty="0"/>
              <a:t>[1*] Eliza Barclay and Brian Resnick, “How big was the global climate strike? 4 million people, activists estimate,” Vox, last updated September 22, 2019. https://www.vox.com/energy-and-environment/2019/9/20/20876143/climate-strike-2019-september-20-crowd-estimate</a:t>
            </a:r>
          </a:p>
          <a:p>
            <a:pPr>
              <a:defRPr sz="1200"/>
            </a:pPr>
            <a:r>
              <a:rPr lang="en-US" dirty="0"/>
              <a:t>[2*] Sarah Kaplan,, Lauren Lumpkin, and Brady Dennis, “'We will make them hear us’: Millions of youths around the world strike for action,” The Washington Post, September 20, 2019. https://www.washingtonpost.com/climate-environment/2019/09/20/millions-youth-around-world-are-striking-friday-climate-action/</a:t>
            </a:r>
          </a:p>
        </p:txBody>
      </p:sp>
    </p:spTree>
    <p:extLst>
      <p:ext uri="{BB962C8B-B14F-4D97-AF65-F5344CB8AC3E}">
        <p14:creationId xmlns:p14="http://schemas.microsoft.com/office/powerpoint/2010/main" val="184771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xfrm>
            <a:off x="381000" y="685800"/>
            <a:ext cx="6096000" cy="3429000"/>
          </a:xfrm>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pPr>
              <a:defRPr b="1"/>
            </a:pPr>
            <a:r>
              <a:rPr lang="en-US" dirty="0"/>
              <a:t>ID #3628.G - Can be used in noncommercial online and TV broadcasts of your presentation, but not modified.</a:t>
            </a:r>
          </a:p>
          <a:p>
            <a:pPr>
              <a:defRPr sz="1400"/>
            </a:pPr>
            <a:endParaRPr lang="en-US" dirty="0"/>
          </a:p>
          <a:p>
            <a:pPr>
              <a:defRPr sz="1400"/>
            </a:pPr>
            <a:r>
              <a:rPr lang="en-US" dirty="0"/>
              <a:t>As a result, the temperatures are going up very fast. It's unmistakably clear, and the scientists are telling us that this year already has more than a 70 percent chance of being the hottest year ever measured with instruments.</a:t>
            </a:r>
          </a:p>
          <a:p>
            <a:pPr>
              <a:defRPr sz="1400"/>
            </a:pPr>
            <a:endParaRPr lang="en-US" dirty="0"/>
          </a:p>
          <a:p>
            <a:pPr>
              <a:defRPr sz="1200"/>
            </a:pPr>
            <a:r>
              <a:rPr lang="en-US" b="1" dirty="0"/>
              <a:t>DESCRIPTION</a:t>
            </a:r>
            <a:r>
              <a:rPr lang="en-US" dirty="0"/>
              <a:t>: Graph showing the global average land and ocean temperature anomalies every year from 1880 - 2019 with a projection that that there is a 72 percent chance that 2020 will be the new hottest year ever</a:t>
            </a:r>
          </a:p>
          <a:p>
            <a:pPr>
              <a:defRPr sz="1200"/>
            </a:pPr>
            <a:endParaRPr lang="en-US" dirty="0"/>
          </a:p>
          <a:p>
            <a:pPr>
              <a:defRPr sz="1200" b="1"/>
            </a:pPr>
            <a:r>
              <a:rPr lang="en-US" dirty="0"/>
              <a:t>ADDITIONAL TALKING POINTS: Increasing levels of heat-trapping greenhouse gases – such as carbon dioxide (CO</a:t>
            </a:r>
            <a:r>
              <a:rPr lang="en-US" baseline="-5999" dirty="0"/>
              <a:t>2</a:t>
            </a:r>
            <a:r>
              <a:rPr lang="en-US" dirty="0"/>
              <a:t>), methane, and nitrous oxide – in the atmosphere are causing global average temperatures to rise.[1*] </a:t>
            </a:r>
          </a:p>
          <a:p>
            <a:pPr marL="148166" indent="-148166">
              <a:buSzPct val="75000"/>
              <a:buChar char="•"/>
              <a:defRPr sz="1200"/>
            </a:pPr>
            <a:r>
              <a:rPr lang="en-US" dirty="0"/>
              <a:t>We can see it happening: Surface temperatures in each of the last three decades have been successively warmer than in any preceding decade since 1850.[1*]</a:t>
            </a:r>
          </a:p>
          <a:p>
            <a:pPr marL="148166" indent="-148166">
              <a:buSzPct val="75000"/>
              <a:buChar char="•"/>
              <a:defRPr sz="1200"/>
            </a:pPr>
            <a:r>
              <a:rPr lang="en-US" dirty="0"/>
              <a:t>In 2019, global average surface temperature (both land and sea) was 0.95 degrees Celsius (1.71 degrees Fahrenheit) above the twentieth-century average, making it the second-hottest year in history.[2*]</a:t>
            </a:r>
          </a:p>
          <a:p>
            <a:pPr marL="148166" indent="-148166">
              <a:buSzPct val="75000"/>
              <a:buChar char="•"/>
              <a:defRPr sz="1200"/>
            </a:pPr>
            <a:r>
              <a:rPr lang="en-US" dirty="0"/>
              <a:t>According to the Intergovernmental Panel on Climate Change (IPCC) and based on multiple independent analyses of measurements, it is virtually certain (99-100 percent confidence) that the lowest level of the atmosphere (the troposphere) all around the world has warmed since the mid-twentieth century.[1*]</a:t>
            </a:r>
          </a:p>
          <a:p>
            <a:pPr>
              <a:defRPr sz="1200" b="1"/>
            </a:pPr>
            <a:endParaRPr lang="en-US" dirty="0"/>
          </a:p>
          <a:p>
            <a:pPr>
              <a:defRPr sz="1200" b="1"/>
            </a:pPr>
            <a:r>
              <a:rPr lang="en-US" dirty="0"/>
              <a:t>Oceans have stored much of the increased energy in our climate system.[1*]</a:t>
            </a:r>
          </a:p>
          <a:p>
            <a:pPr marL="148166" indent="-148166">
              <a:buSzPct val="75000"/>
              <a:buChar char="•"/>
              <a:defRPr sz="1200"/>
            </a:pPr>
            <a:r>
              <a:rPr lang="en-US" dirty="0"/>
              <a:t>Ocean warming accounts for more than 90 percent of the energy accumulated between 1971 and 2010.[1*]</a:t>
            </a:r>
          </a:p>
          <a:p>
            <a:pPr marL="148166" indent="-148166">
              <a:buSzPct val="75000"/>
              <a:buChar char="•"/>
              <a:defRPr sz="1200"/>
            </a:pPr>
            <a:r>
              <a:rPr lang="en-US" dirty="0"/>
              <a:t>This is in contrast to only about 1 percent stored in the atmosphere.[1*]</a:t>
            </a:r>
          </a:p>
          <a:p>
            <a:pPr marL="148166" indent="-148166">
              <a:buSzPct val="75000"/>
              <a:buChar char="•"/>
              <a:defRPr sz="1200"/>
            </a:pPr>
            <a:r>
              <a:rPr lang="en-US" dirty="0"/>
              <a:t>Globally, the ocean has warmed the most in the water closest to the surface, with the upper 75 meters warming 0.11 degrees Celsius per decade from 1971–2010.[1*]</a:t>
            </a:r>
          </a:p>
          <a:p>
            <a:pPr marL="148166" indent="-148166">
              <a:buSzPct val="75000"/>
              <a:buChar char="•"/>
              <a:defRPr sz="1200"/>
            </a:pPr>
            <a:r>
              <a:rPr lang="en-US" dirty="0"/>
              <a:t>In 2019, the amount of heat stored by the oceans was the highest ever recorded [3*]</a:t>
            </a:r>
          </a:p>
          <a:p>
            <a:pPr>
              <a:defRPr sz="1200" b="1"/>
            </a:pPr>
            <a:endParaRPr lang="en-US" dirty="0"/>
          </a:p>
          <a:p>
            <a:pPr>
              <a:defRPr sz="1200" b="1"/>
            </a:pPr>
            <a:r>
              <a:rPr lang="en-US" dirty="0"/>
              <a:t>Heat waves are becoming more frequent in many regions, thanks to human activity.[1*]</a:t>
            </a:r>
          </a:p>
          <a:p>
            <a:pPr marL="148166" indent="-148166">
              <a:buSzPct val="75000"/>
              <a:buChar char="•"/>
              <a:defRPr sz="1200"/>
            </a:pPr>
            <a:r>
              <a:rPr lang="en-US" dirty="0"/>
              <a:t>According to the IPCC, it is likely (66-100 percent confidence) that heat waves are becoming more and more frequent in large parts of Europe, Asia, and Australia and that human activity has made them twice as probable.[1*]</a:t>
            </a:r>
          </a:p>
          <a:p>
            <a:pPr marL="148166" indent="-148166">
              <a:buSzPct val="75000"/>
              <a:buChar char="•"/>
              <a:defRPr sz="1200"/>
            </a:pPr>
            <a:r>
              <a:rPr lang="en-US" dirty="0"/>
              <a:t>IPCC scientists say is very likely (90-100 percent confidence) that heat waves will occur more often and last longer over the twentieth century.[1*]</a:t>
            </a:r>
          </a:p>
          <a:p>
            <a:pPr>
              <a:defRPr sz="1200" b="1"/>
            </a:pPr>
            <a:endParaRPr lang="en-US" dirty="0"/>
          </a:p>
          <a:p>
            <a:pPr>
              <a:defRPr sz="1200" b="1"/>
            </a:pPr>
            <a:r>
              <a:rPr lang="en-US" dirty="0"/>
              <a:t>Temperatures keep rising.[1*]</a:t>
            </a:r>
          </a:p>
          <a:p>
            <a:pPr marL="148166" indent="-148166">
              <a:buSzPct val="75000"/>
              <a:buChar char="•"/>
              <a:defRPr sz="1200"/>
            </a:pPr>
            <a:r>
              <a:rPr lang="en-US" dirty="0"/>
              <a:t>Scientists expect global mean surface temperatures to increase an additional 0.3-0.7 degrees Celsius from 2016–2035.[1*]</a:t>
            </a:r>
          </a:p>
          <a:p>
            <a:pPr marL="148166" indent="-148166">
              <a:buSzPct val="75000"/>
              <a:buChar char="•"/>
              <a:defRPr sz="1200"/>
            </a:pPr>
            <a:r>
              <a:rPr lang="en-US" dirty="0"/>
              <a:t>Scientists expect global surface temperature change will likely exceed 1.5 degrees Celsius between 2081–2100 in all but the most conservative projections.[1*]</a:t>
            </a:r>
          </a:p>
          <a:p>
            <a:pPr>
              <a:defRPr sz="1200" b="1"/>
            </a:pPr>
            <a:endParaRPr lang="en-US" dirty="0"/>
          </a:p>
          <a:p>
            <a:pPr>
              <a:defRPr sz="1200" b="1"/>
            </a:pPr>
            <a:r>
              <a:rPr lang="en-US" dirty="0"/>
              <a:t>REFERENCES</a:t>
            </a:r>
            <a:r>
              <a:rPr lang="en-US" b="0" dirty="0"/>
              <a:t>:</a:t>
            </a:r>
          </a:p>
          <a:p>
            <a:pPr>
              <a:defRPr sz="1200"/>
            </a:pPr>
            <a:r>
              <a:rPr lang="en-US" dirty="0"/>
              <a:t>[1*] Rajendra K. Pachauri et al., “Climate Change 2014: Synthesis Report,” Contribution to the Fifth Assessment Report of the Intergovernmental Panel on Climate Change, Cambridge University Press, Topics 1 and 2 (November 2, 2014): 40-62. https://www.ipcc.ch/site/assets/uploads/2018/05/SYR_AR5_FINAL_full_wcover.pdf</a:t>
            </a:r>
          </a:p>
          <a:p>
            <a:pPr>
              <a:defRPr sz="1200"/>
            </a:pPr>
            <a:r>
              <a:rPr lang="en-US" dirty="0"/>
              <a:t>[2*] Rebecca Lindsey and LuAnn </a:t>
            </a:r>
            <a:r>
              <a:rPr lang="en-US" dirty="0" err="1"/>
              <a:t>Dahlman</a:t>
            </a:r>
            <a:r>
              <a:rPr lang="en-US" dirty="0"/>
              <a:t>, “Climate Change: Global Temperature,” NOAA, January 16, 2020. https://www.climate.gov/news-features/understanding-climate/climate-change-global-temperature</a:t>
            </a:r>
          </a:p>
          <a:p>
            <a:pPr>
              <a:defRPr sz="1200"/>
            </a:pPr>
            <a:r>
              <a:rPr lang="en-US" dirty="0"/>
              <a:t>[3*] NOAA, “2019 was the 2nd hottest year on record for Earth say NOAA, NASA,” January 15, 2020. https://www.noaa.gov/news/2019-was-2nd-hottest-year-on-record-for-earth-say-noaa-nasa</a:t>
            </a:r>
          </a:p>
          <a:p>
            <a:pPr>
              <a:defRPr sz="1200"/>
            </a:pPr>
            <a:endParaRPr lang="en-US" dirty="0"/>
          </a:p>
          <a:p>
            <a:pPr>
              <a:defRPr sz="1200"/>
            </a:pPr>
            <a:r>
              <a:rPr lang="en-US" b="1" dirty="0"/>
              <a:t>SLIDE SOURCE(S)</a:t>
            </a:r>
            <a:r>
              <a:rPr lang="en-US" dirty="0"/>
              <a:t>: https://www.cbsnews.com/news/warmest-year-on-record-2020-likely/; https://data.giss.nasa.gov/gistemp/graphs/customize.html </a:t>
            </a:r>
          </a:p>
        </p:txBody>
      </p:sp>
    </p:spTree>
    <p:extLst>
      <p:ext uri="{BB962C8B-B14F-4D97-AF65-F5344CB8AC3E}">
        <p14:creationId xmlns:p14="http://schemas.microsoft.com/office/powerpoint/2010/main" val="3201534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197 countries have signed or acceded   to the Paris agreement.  Subsequently, the Trump administration announced its intention to withdraw</a:t>
            </a:r>
          </a:p>
        </p:txBody>
      </p:sp>
    </p:spTree>
    <p:extLst>
      <p:ext uri="{BB962C8B-B14F-4D97-AF65-F5344CB8AC3E}">
        <p14:creationId xmlns:p14="http://schemas.microsoft.com/office/powerpoint/2010/main" val="2334029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3" name="Shape 6073"/>
          <p:cNvSpPr>
            <a:spLocks noGrp="1" noRot="1" noChangeAspect="1"/>
          </p:cNvSpPr>
          <p:nvPr>
            <p:ph type="sldImg"/>
          </p:nvPr>
        </p:nvSpPr>
        <p:spPr>
          <a:xfrm>
            <a:off x="381000" y="685800"/>
            <a:ext cx="6096000" cy="3429000"/>
          </a:xfrm>
          <a:prstGeom prst="rect">
            <a:avLst/>
          </a:prstGeom>
        </p:spPr>
        <p:txBody>
          <a:bodyPr/>
          <a:lstStyle/>
          <a:p>
            <a:endParaRPr/>
          </a:p>
        </p:txBody>
      </p:sp>
      <p:sp>
        <p:nvSpPr>
          <p:cNvPr id="6074" name="Shape 6074"/>
          <p:cNvSpPr>
            <a:spLocks noGrp="1"/>
          </p:cNvSpPr>
          <p:nvPr>
            <p:ph type="body" sz="quarter" idx="1"/>
          </p:nvPr>
        </p:nvSpPr>
        <p:spPr>
          <a:prstGeom prst="rect">
            <a:avLst/>
          </a:prstGeom>
        </p:spPr>
        <p:txBody>
          <a:bodyPr/>
          <a:lstStyle/>
          <a:p>
            <a:pPr>
              <a:defRPr b="1"/>
            </a:pPr>
            <a:r>
              <a:rPr lang="en-US" dirty="0"/>
              <a:t>ID #6633 - Can be used in noncommercial online and TV broadcasts of your presentation, but not modified.</a:t>
            </a:r>
          </a:p>
          <a:p>
            <a:pPr>
              <a:defRPr sz="1400"/>
            </a:pPr>
            <a:endParaRPr lang="en-US" dirty="0"/>
          </a:p>
          <a:p>
            <a:pPr>
              <a:defRPr sz="1400"/>
            </a:pPr>
            <a:r>
              <a:rPr lang="en-US" dirty="0"/>
              <a:t>The market is also changing to help us in this journey. Here is the stock market going up, but here is the energy sector, the fossil fuels sector. They're bad investments now, and that word is getting out, and we're seeing a huge shift of assets toward the sustainability revolution.</a:t>
            </a:r>
          </a:p>
          <a:p>
            <a:pPr marL="0" marR="0" lvl="0" indent="0" defTabSz="457200" eaLnBrk="1" fontAlgn="auto" latinLnBrk="0" hangingPunct="1">
              <a:lnSpc>
                <a:spcPct val="100000"/>
              </a:lnSpc>
              <a:spcBef>
                <a:spcPts val="0"/>
              </a:spcBef>
              <a:spcAft>
                <a:spcPts val="0"/>
              </a:spcAft>
              <a:buClrTx/>
              <a:buSzTx/>
              <a:buFontTx/>
              <a:buNone/>
              <a:tabLst/>
              <a:defRPr sz="1400"/>
            </a:pPr>
            <a:endParaRPr lang="en-US" dirty="0"/>
          </a:p>
          <a:p>
            <a:pPr marL="0" marR="0" lvl="0" indent="0" defTabSz="457200" eaLnBrk="1" fontAlgn="auto" latinLnBrk="0" hangingPunct="1">
              <a:lnSpc>
                <a:spcPct val="100000"/>
              </a:lnSpc>
              <a:spcBef>
                <a:spcPts val="0"/>
              </a:spcBef>
              <a:spcAft>
                <a:spcPts val="0"/>
              </a:spcAft>
              <a:buClrTx/>
              <a:buSzTx/>
              <a:buFontTx/>
              <a:buNone/>
              <a:tabLst/>
              <a:defRPr sz="1400"/>
            </a:pPr>
            <a:r>
              <a:rPr lang="en-US" dirty="0"/>
              <a:t>During the 2020 pandemic, oil barrel prices went NEGATIVE.  Oil tankers were piled up at sea, with no where to go!</a:t>
            </a:r>
          </a:p>
          <a:p>
            <a:pPr>
              <a:defRPr sz="1400"/>
            </a:pPr>
            <a:endParaRPr lang="en-US" dirty="0"/>
          </a:p>
          <a:p>
            <a:pPr>
              <a:defRPr sz="1400"/>
            </a:pPr>
            <a:endParaRPr lang="en-US" dirty="0"/>
          </a:p>
          <a:p>
            <a:pPr>
              <a:defRPr sz="1200" b="1"/>
            </a:pPr>
            <a:r>
              <a:rPr lang="en-US" dirty="0"/>
              <a:t>DESCRIPTION</a:t>
            </a:r>
            <a:r>
              <a:rPr lang="en-US" b="0" dirty="0"/>
              <a:t>: Graph comparing the S&amp;P 500 and the S&amp;P 500 Energy Sector Index from 2010 to 2020 with a quote from </a:t>
            </a:r>
            <a:r>
              <a:rPr lang="en-US" b="0" i="1" dirty="0"/>
              <a:t>Reuters</a:t>
            </a:r>
            <a:r>
              <a:rPr lang="en-US" b="0" dirty="0"/>
              <a:t> stating that, “Energy has been…the worst performer since the U.S. bull stock market began more than a decade ago.”</a:t>
            </a:r>
          </a:p>
          <a:p>
            <a:pPr>
              <a:defRPr sz="1200"/>
            </a:pPr>
            <a:endParaRPr lang="en-US" b="0" dirty="0"/>
          </a:p>
          <a:p>
            <a:pPr>
              <a:defRPr sz="1200"/>
            </a:pPr>
            <a:r>
              <a:rPr lang="en-US" b="1" dirty="0"/>
              <a:t>ADDITIONAL TALKING POINTS</a:t>
            </a:r>
            <a:r>
              <a:rPr lang="en-US" dirty="0"/>
              <a:t>: </a:t>
            </a:r>
            <a:endParaRPr lang="en-US" b="1" dirty="0"/>
          </a:p>
          <a:p>
            <a:pPr>
              <a:defRPr sz="1200"/>
            </a:pPr>
            <a:r>
              <a:rPr lang="en-US" b="1" dirty="0"/>
              <a:t>To meet the goals of the Paris Agreement, approximately half of gas reserves and more than 80 percent of proven coal reserves must stay in the ground.[1*]</a:t>
            </a:r>
          </a:p>
          <a:p>
            <a:pPr>
              <a:defRPr sz="1200"/>
            </a:pPr>
            <a:endParaRPr lang="en-US" b="1" dirty="0"/>
          </a:p>
          <a:p>
            <a:pPr>
              <a:defRPr sz="1200"/>
            </a:pPr>
            <a:r>
              <a:rPr lang="en-US" b="1" dirty="0"/>
              <a:t>The Social Cost of Carbon.[2*]</a:t>
            </a:r>
          </a:p>
          <a:p>
            <a:pPr marL="148166" indent="-148166">
              <a:buSzPct val="75000"/>
              <a:buChar char="•"/>
              <a:defRPr sz="1200"/>
            </a:pPr>
            <a:r>
              <a:rPr lang="en-US" dirty="0"/>
              <a:t>Mining, drilling, and burning fossil fuels like coal, oil, and natural gas are harming our environment and our health. We see the cost of carbon clearly in devastating impacts from extreme weather events like flooding and deadly storms to fast-spreading diseases to rising seas to ecosystem loss.  What we don’t always see are the costs of the lingering aftermath and recovery from these disasters, such as increased health care expenses, destruction of property, increased food prices, and more. </a:t>
            </a:r>
          </a:p>
          <a:p>
            <a:pPr marL="148166" indent="-148166">
              <a:buSzPct val="75000"/>
              <a:buChar char="•"/>
              <a:defRPr sz="1200"/>
            </a:pPr>
            <a:r>
              <a:rPr lang="en-US" dirty="0"/>
              <a:t>The current estimate of the social cost of carbon is roughly $50 per ton, which many experts argue is far lower than the true cost of carbon pollution. </a:t>
            </a:r>
          </a:p>
          <a:p>
            <a:pPr>
              <a:defRPr sz="1200"/>
            </a:pPr>
            <a:endParaRPr lang="en-US" b="1" dirty="0"/>
          </a:p>
          <a:p>
            <a:pPr>
              <a:defRPr sz="1200"/>
            </a:pPr>
            <a:r>
              <a:rPr lang="en-US" b="1" dirty="0"/>
              <a:t>As the world moves fast to a low-carbon economy, investments in fossil fuels reaching into the trillions will become lost as stranded assets. </a:t>
            </a:r>
          </a:p>
          <a:p>
            <a:pPr marL="148166" indent="-148166">
              <a:buSzPct val="75000"/>
              <a:buChar char="•"/>
              <a:defRPr sz="1200"/>
            </a:pPr>
            <a:r>
              <a:rPr lang="en-US" dirty="0"/>
              <a:t>According to a 2018 study, up to $4 trillion worth of fossil fuel assets could be wiped off the global economy due to changes in technology, markets, and social habits.[1*]</a:t>
            </a:r>
          </a:p>
          <a:p>
            <a:pPr marL="148166" indent="-148166">
              <a:buSzPct val="75000"/>
              <a:buChar char="•"/>
              <a:defRPr sz="1200"/>
            </a:pPr>
            <a:r>
              <a:rPr lang="en-US" dirty="0"/>
              <a:t>Furthermore, there is a reputational risk for investors that their investment is not in line with global climate goals, which is a growing concern among many institutional investors around the world.[3*]</a:t>
            </a:r>
          </a:p>
          <a:p>
            <a:pPr marL="148166" indent="-148166">
              <a:buSzPct val="75000"/>
              <a:buChar char="•"/>
              <a:defRPr sz="1200"/>
            </a:pPr>
            <a:r>
              <a:rPr lang="en-US" dirty="0"/>
              <a:t>The CEO of the Colombian coal giant, </a:t>
            </a:r>
            <a:r>
              <a:rPr lang="en-US" dirty="0" err="1"/>
              <a:t>Cerrejon</a:t>
            </a:r>
            <a:r>
              <a:rPr lang="en-US" dirty="0"/>
              <a:t>, agrees that the coal industry is in terminal decline and prices continue to plunge.[4*]</a:t>
            </a:r>
          </a:p>
          <a:p>
            <a:pPr>
              <a:defRPr sz="1200"/>
            </a:pPr>
            <a:endParaRPr lang="en-US" b="1" dirty="0"/>
          </a:p>
          <a:p>
            <a:pPr>
              <a:defRPr sz="1200"/>
            </a:pPr>
            <a:r>
              <a:rPr lang="en-US" b="1" dirty="0"/>
              <a:t>Global investments in fossil fuels continued to rise in recent years, despite many of the world’s most prominent investors divesting from fossil fuels. </a:t>
            </a:r>
          </a:p>
          <a:p>
            <a:pPr marL="148166" indent="-148166">
              <a:buSzPct val="75000"/>
              <a:buChar char="•"/>
              <a:defRPr sz="1200"/>
            </a:pPr>
            <a:r>
              <a:rPr lang="en-US" dirty="0"/>
              <a:t>The International Energy Agency’s World Energy Investment 2020 report estimates that clean energy investment has been relatively resilient in the 2020 economic downturn. However, investments in renewables have been stagnant since 2015 and are far from the level needed for emissions reductions.[5*]</a:t>
            </a:r>
          </a:p>
          <a:p>
            <a:pPr marL="148166" indent="-148166">
              <a:buSzPct val="75000"/>
              <a:buChar char="•"/>
              <a:defRPr sz="1200"/>
            </a:pPr>
            <a:r>
              <a:rPr lang="en-US" dirty="0"/>
              <a:t>The energy return on investment (how much energy a source will produce compared to how much energy it takes to extract or develop the source) for fossil fuels is getting lower and lower, especially as easily accessible fossil fuel resources become exhausted. On the other hand, as renewable infrastructure is built out, the energy return on investment for renewable sources will likely increase, further building the case for increasing investment in renewables.[6*] </a:t>
            </a:r>
          </a:p>
          <a:p>
            <a:pPr marL="148166" indent="-148166">
              <a:buSzPct val="75000"/>
              <a:buChar char="•"/>
              <a:defRPr sz="1200"/>
            </a:pPr>
            <a:r>
              <a:rPr lang="en-US" dirty="0"/>
              <a:t>As of early 2020, nearly 1,200 institutions across world, representing over $14 trillion in assets under management, have pledged to divest from their investments in coal, oil, and gas companies.[7*]</a:t>
            </a:r>
          </a:p>
          <a:p>
            <a:pPr>
              <a:defRPr sz="1200"/>
            </a:pPr>
            <a:endParaRPr lang="en-US" b="1" dirty="0"/>
          </a:p>
          <a:p>
            <a:pPr>
              <a:defRPr sz="1200"/>
            </a:pPr>
            <a:r>
              <a:rPr lang="en-US" b="1" dirty="0"/>
              <a:t>REFERENCES</a:t>
            </a:r>
            <a:r>
              <a:rPr lang="en-US" dirty="0"/>
              <a:t>:</a:t>
            </a:r>
          </a:p>
          <a:p>
            <a:pPr>
              <a:defRPr sz="1200"/>
            </a:pPr>
            <a:r>
              <a:rPr lang="en-US" dirty="0"/>
              <a:t>[1*] Joel </a:t>
            </a:r>
            <a:r>
              <a:rPr lang="en-US" dirty="0" err="1"/>
              <a:t>Makower</a:t>
            </a:r>
            <a:r>
              <a:rPr lang="en-US" dirty="0"/>
              <a:t>, “The growing concern over stranded assets,” </a:t>
            </a:r>
            <a:r>
              <a:rPr lang="en-US" dirty="0" err="1"/>
              <a:t>GreenBiz</a:t>
            </a:r>
            <a:r>
              <a:rPr lang="en-US" dirty="0"/>
              <a:t>, September 10, 2019. https://www.greenbiz.com/article/growing-concern-over-stranded-assets</a:t>
            </a:r>
          </a:p>
          <a:p>
            <a:pPr>
              <a:defRPr sz="1200"/>
            </a:pPr>
            <a:r>
              <a:rPr lang="en-US" dirty="0"/>
              <a:t>[2*] Environmental Defense Fund, “The true cost of carbon pollution,” last accessed July 7, 2020. https://www.edf.org/true-cost-carbon-pollution </a:t>
            </a:r>
          </a:p>
          <a:p>
            <a:pPr>
              <a:defRPr sz="1200"/>
            </a:pPr>
            <a:r>
              <a:rPr lang="en-US" dirty="0"/>
              <a:t>[3*] Bill McKibben, “At last, divestment is hitting the fossil fuel industry where it hurts,” The Guardian, December 16, 2018. https://www.theguardian.com/commentisfree/2018/dec/16/divestment-fossil-fuel-industry-trillions-dollars-investments-carbon </a:t>
            </a:r>
          </a:p>
          <a:p>
            <a:pPr>
              <a:defRPr sz="1200"/>
            </a:pPr>
            <a:r>
              <a:rPr lang="en-US" dirty="0"/>
              <a:t>[4*] Matthew Bristow, “One Coal CEO Sees Writing on Wall, Says Make Money While You Can,” Bloomberg, August 9, 2019. https://www.bloomberg.com/news/articles/2019-08-09/one-coal-ceo-sees-writing-on-wall-says-make-money-while-you-can</a:t>
            </a:r>
          </a:p>
          <a:p>
            <a:pPr>
              <a:defRPr sz="1200"/>
            </a:pPr>
            <a:r>
              <a:rPr lang="en-US" dirty="0"/>
              <a:t>[5*] International Energy Agency, “World Energy Investment 2020,” May, 2020. https://www.iea.org/reports/world-energy-investment-2020</a:t>
            </a:r>
          </a:p>
          <a:p>
            <a:pPr>
              <a:defRPr sz="1200"/>
            </a:pPr>
            <a:r>
              <a:rPr lang="en-US" dirty="0"/>
              <a:t>[6*] University of Leeds, "Fossil fuels increasingly offer a poor return on energy investment," July 11, 2019. https://www.sciencedaily.com/releases/2019/07/190711114846.htm</a:t>
            </a:r>
          </a:p>
          <a:p>
            <a:pPr>
              <a:defRPr sz="1200"/>
            </a:pPr>
            <a:r>
              <a:rPr lang="en-US" dirty="0"/>
              <a:t>[7*] Fossil Free Divestment, “1000+ Divestment Commitments,” last accessed July, 2020. https://gofossilfree.org/divestment/commitments/ </a:t>
            </a:r>
          </a:p>
          <a:p>
            <a:pPr>
              <a:defRPr sz="1200"/>
            </a:pPr>
            <a:endParaRPr lang="en-US" dirty="0"/>
          </a:p>
          <a:p>
            <a:pPr>
              <a:defRPr sz="1200"/>
            </a:pPr>
            <a:r>
              <a:rPr lang="en-US" b="1" dirty="0"/>
              <a:t>SLIDE SOURCE(S)</a:t>
            </a:r>
            <a:r>
              <a:rPr lang="en-US" dirty="0"/>
              <a:t>: https://www.reuters.com/article/us-usa-energy-stocks-analysis/no-ready-spark-seen-for-lagging-u-s-energy-shares-idUSKCN1VF0DU; marketwatch.com/investing/index/</a:t>
            </a:r>
            <a:r>
              <a:rPr lang="en-US" dirty="0" err="1"/>
              <a:t>spx</a:t>
            </a:r>
            <a:r>
              <a:rPr lang="en-US" dirty="0"/>
              <a:t>/charts; https://www.marketwatch.com/investing/index/sp500.10/charts?countrycode=xx </a:t>
            </a:r>
          </a:p>
          <a:p>
            <a:pPr>
              <a:defRPr sz="1200"/>
            </a:pP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3549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9" name="Shape 8549"/>
          <p:cNvSpPr>
            <a:spLocks noGrp="1" noRot="1" noChangeAspect="1"/>
          </p:cNvSpPr>
          <p:nvPr>
            <p:ph type="sldImg"/>
          </p:nvPr>
        </p:nvSpPr>
        <p:spPr>
          <a:xfrm>
            <a:off x="381000" y="685800"/>
            <a:ext cx="6096000" cy="3429000"/>
          </a:xfrm>
          <a:prstGeom prst="rect">
            <a:avLst/>
          </a:prstGeom>
        </p:spPr>
        <p:txBody>
          <a:bodyPr/>
          <a:lstStyle/>
          <a:p>
            <a:endParaRPr/>
          </a:p>
        </p:txBody>
      </p:sp>
      <p:sp>
        <p:nvSpPr>
          <p:cNvPr id="8550" name="Shape 8550"/>
          <p:cNvSpPr>
            <a:spLocks noGrp="1"/>
          </p:cNvSpPr>
          <p:nvPr>
            <p:ph type="body" sz="quarter" idx="1"/>
          </p:nvPr>
        </p:nvSpPr>
        <p:spPr>
          <a:prstGeom prst="rect">
            <a:avLst/>
          </a:prstGeom>
        </p:spPr>
        <p:txBody>
          <a:bodyPr/>
          <a:lstStyle/>
          <a:p>
            <a:pPr>
              <a:defRPr b="1"/>
            </a:pPr>
            <a:r>
              <a:rPr lang="en-US" dirty="0"/>
              <a:t>ID #5071.K - Can be used in noncommercial online and TV broadcasts of your presentation, but not modified.</a:t>
            </a:r>
          </a:p>
          <a:p>
            <a:pPr>
              <a:defRPr sz="1400"/>
            </a:pPr>
            <a:endParaRPr lang="en-US" dirty="0"/>
          </a:p>
          <a:p>
            <a:pPr>
              <a:defRPr sz="1400"/>
            </a:pPr>
            <a:r>
              <a:rPr lang="en-US" dirty="0"/>
              <a:t>And we're seeing businesses move. More than 240 global companies have pledged to go 100 percent renewable, and more companies are adding their names and pledges to this list every single day.</a:t>
            </a:r>
          </a:p>
          <a:p>
            <a:pPr>
              <a:defRPr sz="1400"/>
            </a:pPr>
            <a:endParaRPr lang="en-US" dirty="0"/>
          </a:p>
          <a:p>
            <a:pPr>
              <a:defRPr sz="1200"/>
            </a:pPr>
            <a:r>
              <a:rPr lang="en-US" b="1" dirty="0"/>
              <a:t>DESCRIPTION</a:t>
            </a:r>
            <a:r>
              <a:rPr lang="en-US" dirty="0"/>
              <a:t>: Corporate logos with overlaid text stating that over 240 global companies have made a commitment to go 100-percent renewable </a:t>
            </a:r>
          </a:p>
          <a:p>
            <a:pPr>
              <a:defRPr sz="1200"/>
            </a:pPr>
            <a:endParaRPr lang="en-US" dirty="0"/>
          </a:p>
          <a:p>
            <a:pPr>
              <a:defRPr sz="1200" b="1"/>
            </a:pPr>
            <a:r>
              <a:rPr lang="en-US" dirty="0"/>
              <a:t>ADDITIONAL TALKING POINTS</a:t>
            </a:r>
            <a:r>
              <a:rPr lang="en-US" b="0" dirty="0"/>
              <a:t>:</a:t>
            </a:r>
          </a:p>
          <a:p>
            <a:pPr>
              <a:defRPr sz="1200" b="1"/>
            </a:pPr>
            <a:r>
              <a:rPr lang="en-US" dirty="0"/>
              <a:t>In the absence of climate leadership at the federal level, the United States is still moving forward with clean and renewable energy commitments.</a:t>
            </a:r>
          </a:p>
          <a:p>
            <a:pPr marL="148166" indent="-148166">
              <a:buSzPct val="75000"/>
              <a:buChar char="•"/>
              <a:defRPr sz="1200"/>
            </a:pPr>
            <a:r>
              <a:rPr lang="en-US" dirty="0"/>
              <a:t>The US made record investments in clean energy in the first three years of the Trump Administration. These increases were largely driven by investments in solar and wind due to their cost-competitiveness and an anticipated rollback of tax credits in 2020.[1*] </a:t>
            </a:r>
          </a:p>
          <a:p>
            <a:pPr marL="148166" indent="-148166">
              <a:buSzPct val="75000"/>
              <a:buChar char="•"/>
              <a:defRPr sz="1200"/>
            </a:pPr>
            <a:r>
              <a:rPr lang="en-US" dirty="0"/>
              <a:t>As of early 2020, over 150 US cities had made public commitments to transition to 100 percent renewable energy, and 15 states, along with Washington, DC and Puerto Rico, have publicly announced targets to source at least 50 percent of their electricity from clean energy.[2*] </a:t>
            </a:r>
          </a:p>
          <a:p>
            <a:pPr marL="148166" indent="-148166">
              <a:buSzPct val="75000"/>
              <a:buChar char="•"/>
              <a:defRPr sz="1200"/>
            </a:pPr>
            <a:r>
              <a:rPr lang="en-US" dirty="0"/>
              <a:t>The clean energy commitments of state and local governments, as well as those of businesses and utilities, could put these subnational US actors on track to reduce emissions 25 percent below 2005 levels by 2030.[2*]</a:t>
            </a:r>
          </a:p>
          <a:p>
            <a:pPr>
              <a:defRPr sz="1200" b="1"/>
            </a:pPr>
            <a:endParaRPr lang="en-US" dirty="0"/>
          </a:p>
          <a:p>
            <a:pPr>
              <a:defRPr sz="1200" b="1"/>
            </a:pPr>
            <a:r>
              <a:rPr lang="en-US" dirty="0"/>
              <a:t>Corporations are taking climate action through global sustainability initiatives like RE100 and the Science-Based Targets Initiative.</a:t>
            </a:r>
          </a:p>
          <a:p>
            <a:pPr marL="148166" indent="-148166">
              <a:buSzPct val="75000"/>
              <a:buChar char="•"/>
              <a:defRPr sz="1200"/>
            </a:pPr>
            <a:r>
              <a:rPr lang="en-US" dirty="0"/>
              <a:t>Corporations release an average of 31 gigatons of greenhouse gases globally each year – equivalent to the emissions from more than 8,000 coal power plants. Private sector engagement in climate change mitigation would make a significant difference in emissions while protecting $4 trillion in assets that will be at risk from climate change by 2030.[3*]</a:t>
            </a:r>
          </a:p>
          <a:p>
            <a:pPr marL="148166" indent="-148166">
              <a:buSzPct val="75000"/>
              <a:buChar char="•"/>
              <a:defRPr sz="1200"/>
            </a:pPr>
            <a:r>
              <a:rPr lang="en-US" dirty="0"/>
              <a:t>RE100 is a global corporate leadership initiative that brings together companies that have committed to sourcing 100 percent renewable electricity, either through the production or purchasing of renewable electricity.[4*] As of  mid-2020, there are over 240 members in RE100.[5*] In 2018, one-in-three members were sourcing over 75 percent renewable electricity, and more than 30 members had already met their 100 percent goals.[4*]</a:t>
            </a:r>
          </a:p>
          <a:p>
            <a:pPr marL="148166" indent="-148166">
              <a:buSzPct val="75000"/>
              <a:buChar char="•"/>
              <a:defRPr sz="1200"/>
            </a:pPr>
            <a:r>
              <a:rPr lang="en-US" dirty="0"/>
              <a:t>Through the Science-Based Targets initiative, corporations must set clearly defined emissions reductions targets that are in line with the goals of the Paris Agreement. As of mid-2020, over 900 global companies were actively taking science-based climate actions and over 400 have committed to science-based emissions-reduction targets.[6*]</a:t>
            </a:r>
          </a:p>
          <a:p>
            <a:pPr>
              <a:defRPr sz="1200" b="1"/>
            </a:pPr>
            <a:endParaRPr lang="en-US" dirty="0"/>
          </a:p>
          <a:p>
            <a:pPr>
              <a:defRPr sz="1200" b="1"/>
            </a:pPr>
            <a:r>
              <a:rPr lang="en-US" dirty="0"/>
              <a:t>Power purchase agreements are tools corporations use to meet their renewable energy goals.</a:t>
            </a:r>
          </a:p>
          <a:p>
            <a:pPr marL="148166" indent="-148166">
              <a:buSzPct val="75000"/>
              <a:buChar char="•"/>
              <a:defRPr sz="1200"/>
            </a:pPr>
            <a:r>
              <a:rPr lang="en-US" dirty="0"/>
              <a:t>A power-purchase agreement (PPA) is a legal contract between an electricity generator (seller) and a power purchaser (buyer). PPAs can be used to finance implementation of renewable energy projects. PPAs facilitate the delivery of predictable, low-cost energy without large upfront costs.[7*]</a:t>
            </a:r>
          </a:p>
          <a:p>
            <a:pPr marL="148166" indent="-148166">
              <a:buSzPct val="75000"/>
              <a:buChar char="•"/>
              <a:defRPr sz="1200"/>
            </a:pPr>
            <a:r>
              <a:rPr lang="en-US" dirty="0"/>
              <a:t>Global corporate clean energy purchases reached a record high of 19.5 GW in 2019, more than triple the activity in 2017.[8*]</a:t>
            </a:r>
          </a:p>
          <a:p>
            <a:pPr marL="148166" indent="-148166">
              <a:buSzPct val="75000"/>
              <a:buChar char="•"/>
              <a:defRPr sz="1200"/>
            </a:pPr>
            <a:r>
              <a:rPr lang="en-US" dirty="0"/>
              <a:t>In the US, 13.6 GW of new clean energy purchase agreements were signed in 2019, more than all global activity in 2018.[8*]</a:t>
            </a:r>
          </a:p>
          <a:p>
            <a:pPr>
              <a:defRPr sz="1200" b="1"/>
            </a:pPr>
            <a:endParaRPr lang="en-US" dirty="0"/>
          </a:p>
          <a:p>
            <a:pPr>
              <a:defRPr sz="1200" b="1"/>
            </a:pPr>
            <a:r>
              <a:rPr lang="en-US" dirty="0"/>
              <a:t>REFERENCES</a:t>
            </a:r>
            <a:r>
              <a:rPr lang="en-US" b="0" dirty="0"/>
              <a:t>:</a:t>
            </a:r>
          </a:p>
          <a:p>
            <a:pPr>
              <a:defRPr sz="1200"/>
            </a:pPr>
            <a:r>
              <a:rPr lang="en-US" dirty="0"/>
              <a:t>[1*] Bloomberg New Energy Finance, “Late Surge in Offshore Wind Financings Helps 2019 Renewables Investment to Overtake 2018,” January 16, 2020. https://about.bnef.com/blog/late-surge-in-offshore-wind-financings-helps-2019-renewables-investment-to-overtake-2018/</a:t>
            </a:r>
          </a:p>
          <a:p>
            <a:pPr>
              <a:defRPr sz="1200"/>
            </a:pPr>
            <a:r>
              <a:rPr lang="en-US" dirty="0"/>
              <a:t>[2*] Lacey Shaver, “Watch these four clean energy trends in U.S. cities” </a:t>
            </a:r>
            <a:r>
              <a:rPr lang="en-US" dirty="0" err="1"/>
              <a:t>GreenBiz</a:t>
            </a:r>
            <a:r>
              <a:rPr lang="en-US" dirty="0"/>
              <a:t>, February 13, 2020. https://www.greenbiz.com/article/watch-these-four-clean-energy-trends-us-cities</a:t>
            </a:r>
          </a:p>
          <a:p>
            <a:pPr>
              <a:defRPr sz="1200"/>
            </a:pPr>
            <a:r>
              <a:rPr lang="en-US" dirty="0"/>
              <a:t>[3*] CDP Disclosure Insight Action, “Companies,” last accessed July, 2020. https://www.cdp.net/en/companies</a:t>
            </a:r>
          </a:p>
          <a:p>
            <a:pPr>
              <a:defRPr sz="1200"/>
            </a:pPr>
            <a:r>
              <a:rPr lang="en-US" dirty="0"/>
              <a:t>[4*] RE100, “RE100 Progress and Insights Annual Report,” (December 2019). </a:t>
            </a:r>
          </a:p>
          <a:p>
            <a:pPr>
              <a:defRPr sz="1200"/>
            </a:pPr>
            <a:r>
              <a:rPr lang="en-US" dirty="0"/>
              <a:t>https://www.theclimategroup.org/sites/default/files/dec_2019_re100_progress_and_insights_annual_report.pdf</a:t>
            </a:r>
          </a:p>
          <a:p>
            <a:pPr>
              <a:defRPr sz="1200"/>
            </a:pPr>
            <a:r>
              <a:rPr lang="en-US" dirty="0"/>
              <a:t>[5*] RE100, “Companies,” last accessed July, 2020. http://there100.org/companies</a:t>
            </a:r>
          </a:p>
          <a:p>
            <a:pPr>
              <a:defRPr sz="1200"/>
            </a:pPr>
            <a:r>
              <a:rPr lang="en-US" dirty="0"/>
              <a:t>[6*] Science Based Targets, “Companies taking action,” last accessed July, 2020. https://sciencebasedtargets.org/companies-taking-action/</a:t>
            </a:r>
          </a:p>
          <a:p>
            <a:pPr>
              <a:defRPr sz="1200"/>
            </a:pPr>
            <a:r>
              <a:rPr lang="en-US" dirty="0"/>
              <a:t>[7*] Jesse </a:t>
            </a:r>
            <a:r>
              <a:rPr lang="en-US" dirty="0" err="1"/>
              <a:t>Heibel</a:t>
            </a:r>
            <a:r>
              <a:rPr lang="en-US" dirty="0"/>
              <a:t> and Jocelyn </a:t>
            </a:r>
            <a:r>
              <a:rPr lang="en-US" dirty="0" err="1"/>
              <a:t>Durkay</a:t>
            </a:r>
            <a:r>
              <a:rPr lang="en-US" dirty="0"/>
              <a:t>, “State Policies for Power Purchase Agreements,” National Conference of State Legislatures, July 10, 2015. http://www.ncsl.org/research/energy/state-policies-for-purchase-agreements.aspx </a:t>
            </a:r>
          </a:p>
          <a:p>
            <a:pPr>
              <a:defRPr sz="1200"/>
            </a:pPr>
            <a:r>
              <a:rPr lang="en-US" dirty="0"/>
              <a:t>[8*] Bloomberg New Energy Finance, “Corporate Clean Energy Buying Leapt 44% in 2019, Sets New Record,” January 28, 2020. </a:t>
            </a:r>
          </a:p>
          <a:p>
            <a:pPr>
              <a:defRPr sz="1200"/>
            </a:pPr>
            <a:r>
              <a:rPr lang="en-US" dirty="0"/>
              <a:t>https://about.bnef.com/blog/corporate-clean-energy-buying-leapt-44-in-2019-sets-new-record/</a:t>
            </a:r>
          </a:p>
          <a:p>
            <a:pPr>
              <a:defRPr sz="1200" b="1"/>
            </a:pPr>
            <a:endParaRPr lang="en-US" dirty="0"/>
          </a:p>
          <a:p>
            <a:pPr>
              <a:defRPr sz="1200"/>
            </a:pPr>
            <a:r>
              <a:rPr lang="en-US" b="1" dirty="0"/>
              <a:t>SLIDE SOURCE(S)</a:t>
            </a:r>
            <a:r>
              <a:rPr lang="en-US" dirty="0"/>
              <a:t>: http://there100.org/companies</a:t>
            </a:r>
            <a:endParaRPr dirty="0"/>
          </a:p>
        </p:txBody>
      </p:sp>
    </p:spTree>
    <p:extLst>
      <p:ext uri="{BB962C8B-B14F-4D97-AF65-F5344CB8AC3E}">
        <p14:creationId xmlns:p14="http://schemas.microsoft.com/office/powerpoint/2010/main" val="112317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533400"/>
            <a:ext cx="4752975" cy="2673350"/>
          </a:xfrm>
        </p:spPr>
      </p:sp>
      <p:sp>
        <p:nvSpPr>
          <p:cNvPr id="3" name="Notes Placeholder 2"/>
          <p:cNvSpPr>
            <a:spLocks noGrp="1"/>
          </p:cNvSpPr>
          <p:nvPr>
            <p:ph type="body" idx="1"/>
          </p:nvPr>
        </p:nvSpPr>
        <p:spPr/>
        <p:txBody>
          <a:bodyPr/>
          <a:lstStyle/>
          <a:p>
            <a:r>
              <a:rPr lang="en-US" sz="1200" dirty="0"/>
              <a:t>Gov Murphy Executive Order #28 on 5/23/2018: 50% renewable electricity by 2030 and 100% Clean Energy by 2050 – </a:t>
            </a:r>
          </a:p>
          <a:p>
            <a:r>
              <a:rPr lang="en-US" sz="1200" dirty="0"/>
              <a:t>	rollout is being nailed down by 2019 Energy Master Plan, to be final by end of year.</a:t>
            </a:r>
          </a:p>
          <a:p>
            <a:endParaRPr lang="en-US" sz="1200" dirty="0"/>
          </a:p>
          <a:p>
            <a:r>
              <a:rPr lang="en-US" sz="1200" dirty="0"/>
              <a:t>We will have 3500 MW of Offshore Wind, new solar programs,  Energy Storage AND</a:t>
            </a:r>
          </a:p>
          <a:p>
            <a:r>
              <a:rPr lang="en-US" sz="1200" dirty="0"/>
              <a:t>CLICK</a:t>
            </a:r>
          </a:p>
          <a:p>
            <a:r>
              <a:rPr lang="en-US" sz="1200" dirty="0"/>
              <a:t>RGGI provides carbon trading across east cost states.  NJ is officially back in RGGI as of Jun 2019 and stands to benefit financially from credits that could be used for additional renewable projects.</a:t>
            </a:r>
          </a:p>
          <a:p>
            <a:endParaRPr lang="en-US" sz="1200" dirty="0"/>
          </a:p>
          <a:p>
            <a:r>
              <a:rPr lang="en-US" sz="1200" dirty="0"/>
              <a:t>BAN OFFSHORE DRILLING  : we cant actually control drilling in Federal Waters (beyond 3 miles or so). BUT WE CAN and ARE PROHIBITING any use of land-based facilities – no ships, pipelines, etc.</a:t>
            </a:r>
          </a:p>
          <a:p>
            <a:endParaRPr lang="en-US" sz="1200" dirty="0"/>
          </a:p>
          <a:p>
            <a:r>
              <a:rPr lang="en-US" sz="1200" dirty="0"/>
              <a:t>12/18/2018 NJ joined with 9 other regional and mid-</a:t>
            </a:r>
            <a:r>
              <a:rPr lang="en-US" sz="1200" dirty="0" err="1"/>
              <a:t>atlantic</a:t>
            </a:r>
            <a:r>
              <a:rPr lang="en-US" sz="1200" dirty="0"/>
              <a:t> states in the “Transportation and Climate Initiative” (TCI) to within 1 year, define a low-carbon transportation policy</a:t>
            </a:r>
          </a:p>
        </p:txBody>
      </p:sp>
    </p:spTree>
    <p:extLst>
      <p:ext uri="{BB962C8B-B14F-4D97-AF65-F5344CB8AC3E}">
        <p14:creationId xmlns:p14="http://schemas.microsoft.com/office/powerpoint/2010/main" val="187771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TONIGHT’s visioning focuses on these 5 strategies, found in the NJ 2019 Energy Master Plan.</a:t>
            </a:r>
          </a:p>
          <a:p>
            <a:r>
              <a:rPr lang="en-US" dirty="0"/>
              <a:t>We need YOUR visioning of what do you expect in an energy plan to enhance YOUR quality of life??</a:t>
            </a:r>
          </a:p>
          <a:p>
            <a:r>
              <a:rPr lang="en-US" dirty="0"/>
              <a:t>Following are examples of the 5  (These are also printed in front, above the white poster boards)</a:t>
            </a:r>
          </a:p>
          <a:p>
            <a:endParaRPr lang="en-US" dirty="0"/>
          </a:p>
        </p:txBody>
      </p:sp>
    </p:spTree>
    <p:extLst>
      <p:ext uri="{BB962C8B-B14F-4D97-AF65-F5344CB8AC3E}">
        <p14:creationId xmlns:p14="http://schemas.microsoft.com/office/powerpoint/2010/main" val="2283280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i="1" dirty="0"/>
              <a:t>NJ has dropped a little, but remains #6 in the nation in rooftop solar.</a:t>
            </a:r>
          </a:p>
        </p:txBody>
      </p:sp>
    </p:spTree>
    <p:extLst>
      <p:ext uri="{BB962C8B-B14F-4D97-AF65-F5344CB8AC3E}">
        <p14:creationId xmlns:p14="http://schemas.microsoft.com/office/powerpoint/2010/main" val="36522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i="1" dirty="0"/>
              <a:t>A number of world’s countries have demonstrated they can switch to 100% wind and solar. Read “NJ goal of 3500MW….”In fact, I read those offshore sites have potential for further future expansion by 3 or 4 times the wind power.</a:t>
            </a:r>
          </a:p>
        </p:txBody>
      </p:sp>
    </p:spTree>
    <p:extLst>
      <p:ext uri="{BB962C8B-B14F-4D97-AF65-F5344CB8AC3E}">
        <p14:creationId xmlns:p14="http://schemas.microsoft.com/office/powerpoint/2010/main" val="964392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708025"/>
            <a:ext cx="6299200" cy="3543300"/>
          </a:xfrm>
        </p:spPr>
      </p:sp>
      <p:sp>
        <p:nvSpPr>
          <p:cNvPr id="3" name="Notes Placeholder 2"/>
          <p:cNvSpPr>
            <a:spLocks noGrp="1"/>
          </p:cNvSpPr>
          <p:nvPr>
            <p:ph type="body" idx="1"/>
          </p:nvPr>
        </p:nvSpPr>
        <p:spPr>
          <a:xfrm>
            <a:off x="492371" y="4489388"/>
            <a:ext cx="5756031" cy="4253103"/>
          </a:xfrm>
        </p:spPr>
        <p:txBody>
          <a:bodyPr/>
          <a:lstStyle/>
          <a:p>
            <a:r>
              <a:rPr lang="en-US" sz="1200" b="1" dirty="0"/>
              <a:t>This is the NJ “Footprint” of sources of world-heating Greenhouse gases, to show what to tackle first.</a:t>
            </a:r>
          </a:p>
          <a:p>
            <a:r>
              <a:rPr lang="en-US" sz="1200" b="1" dirty="0"/>
              <a:t>Sustainable Jersey states: “the primary goal [of “Gold Star in Energy” is reducing Green House Gases.  Responding to this overarching imperative will help achieve all the other [sustainability] goals.”</a:t>
            </a:r>
          </a:p>
          <a:p>
            <a:endParaRPr lang="en-US" sz="1200" b="1" dirty="0"/>
          </a:p>
          <a:p>
            <a:r>
              <a:rPr lang="en-US" sz="1200" b="1" dirty="0"/>
              <a:t>20% of the GHG is from electricity generation; nearly 50%  is from transportation.</a:t>
            </a:r>
          </a:p>
          <a:p>
            <a:r>
              <a:rPr lang="en-US" sz="1200" b="1" dirty="0"/>
              <a:t>Switching electricity to 100% wind/solar, then switching all vehicles to batteries charged by renewable electricity will ELIMINATE almost 70% of our GHG.</a:t>
            </a:r>
          </a:p>
          <a:p>
            <a:r>
              <a:rPr lang="en-US" sz="1200" b="1" dirty="0"/>
              <a:t>VERY IMPORTANT: -8% carbon sequestration by marshes, mudflats, trees, landscaping</a:t>
            </a:r>
          </a:p>
        </p:txBody>
      </p:sp>
    </p:spTree>
    <p:extLst>
      <p:ext uri="{BB962C8B-B14F-4D97-AF65-F5344CB8AC3E}">
        <p14:creationId xmlns:p14="http://schemas.microsoft.com/office/powerpoint/2010/main" val="2482885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3319984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a:spLocks noGrp="1" noRot="1" noChangeAspect="1"/>
          </p:cNvSpPr>
          <p:nvPr>
            <p:ph type="sldImg"/>
          </p:nvPr>
        </p:nvSpPr>
        <p:spPr>
          <a:xfrm>
            <a:off x="381000" y="685800"/>
            <a:ext cx="6096000" cy="3429000"/>
          </a:xfrm>
          <a:prstGeom prst="rect">
            <a:avLst/>
          </a:prstGeom>
        </p:spPr>
        <p:txBody>
          <a:bodyPr/>
          <a:lstStyle/>
          <a:p>
            <a:endParaRPr/>
          </a:p>
        </p:txBody>
      </p:sp>
      <p:sp>
        <p:nvSpPr>
          <p:cNvPr id="815" name="Shape 815"/>
          <p:cNvSpPr>
            <a:spLocks noGrp="1"/>
          </p:cNvSpPr>
          <p:nvPr>
            <p:ph type="body" sz="quarter" idx="1"/>
          </p:nvPr>
        </p:nvSpPr>
        <p:spPr>
          <a:prstGeom prst="rect">
            <a:avLst/>
          </a:prstGeom>
        </p:spPr>
        <p:txBody>
          <a:bodyPr/>
          <a:lstStyle/>
          <a:p>
            <a:pPr>
              <a:defRPr b="1"/>
            </a:pPr>
            <a:r>
              <a:rPr lang="en-US" dirty="0"/>
              <a:t>ID #5241.D - Can be used in noncommercial online and TV broadcasts of your presentation, but not modified.</a:t>
            </a:r>
          </a:p>
          <a:p>
            <a:pPr>
              <a:defRPr sz="1400"/>
            </a:pPr>
            <a:endParaRPr lang="en-US" dirty="0"/>
          </a:p>
          <a:p>
            <a:pPr>
              <a:defRPr sz="1400"/>
            </a:pPr>
            <a:r>
              <a:rPr lang="en-US" dirty="0"/>
              <a:t>We're seeing ocean temperatures also hit a new record last year, and almost certainly again, this year. This makes the ocean-based storms stronger.</a:t>
            </a:r>
          </a:p>
          <a:p>
            <a:pPr>
              <a:defRPr sz="1400"/>
            </a:pPr>
            <a:endParaRPr lang="en-US" dirty="0"/>
          </a:p>
          <a:p>
            <a:pPr>
              <a:defRPr sz="1200"/>
            </a:pPr>
            <a:r>
              <a:rPr lang="en-US" b="1" dirty="0"/>
              <a:t>DESCRIPTION</a:t>
            </a:r>
            <a:r>
              <a:rPr lang="en-US" dirty="0"/>
              <a:t>: Chart showing global ocean temperature anomalies (from baseline), 1940 - 2019 with a projection that 2020 will likely set a new record in 2020</a:t>
            </a:r>
          </a:p>
          <a:p>
            <a:pPr>
              <a:defRPr sz="1200"/>
            </a:pPr>
            <a:endParaRPr lang="en-US" dirty="0"/>
          </a:p>
          <a:p>
            <a:pPr>
              <a:defRPr sz="1200" b="1"/>
            </a:pPr>
            <a:r>
              <a:rPr lang="en-US" dirty="0"/>
              <a:t>ADDITIONAL TALKING POINTS: Oceans are absorbing most of the extra heat energy trapped by increased greenhouse gases.[1*]</a:t>
            </a:r>
          </a:p>
          <a:p>
            <a:pPr marL="148166" indent="-148166">
              <a:buSzPct val="75000"/>
              <a:buChar char="•"/>
              <a:defRPr sz="1200"/>
            </a:pPr>
            <a:r>
              <a:rPr lang="en-US" dirty="0"/>
              <a:t>Between 1971 and 2010, the world’s oceans absorbed more than 90 percent of the extra accumulated heat energy resulting from higher greenhouse gas levels.[1*]</a:t>
            </a:r>
          </a:p>
          <a:p>
            <a:pPr marL="148166" indent="-148166">
              <a:buSzPct val="75000"/>
              <a:buChar char="•"/>
              <a:defRPr sz="1200"/>
            </a:pPr>
            <a:r>
              <a:rPr lang="en-US" dirty="0"/>
              <a:t>This extra energy is warming the oceans, especially in the water closest to the surface.[1*]</a:t>
            </a:r>
          </a:p>
          <a:p>
            <a:pPr marL="148166" indent="-148166">
              <a:buSzPct val="75000"/>
              <a:buChar char="•"/>
              <a:defRPr sz="1200"/>
            </a:pPr>
            <a:r>
              <a:rPr lang="en-US" dirty="0"/>
              <a:t>Globally, from 1971–2010, the upper 75 meters of ocean warmed an average of 0.11 degrees Celsius per decade.[1*]</a:t>
            </a:r>
          </a:p>
          <a:p>
            <a:pPr marL="148166" indent="-148166">
              <a:buSzPct val="75000"/>
              <a:buChar char="•"/>
              <a:defRPr sz="1200"/>
            </a:pPr>
            <a:r>
              <a:rPr lang="en-US" dirty="0"/>
              <a:t>Scientists project that the oceans will continue to warm during the twenty-first century, with the strongest ocean warming forecasted for the surface in tropical and Northern Hemisphere subtropical regions.[1*]</a:t>
            </a:r>
          </a:p>
          <a:p>
            <a:pPr marL="148166" indent="-148166">
              <a:buSzPct val="75000"/>
              <a:buChar char="•"/>
              <a:defRPr sz="1200"/>
            </a:pPr>
            <a:r>
              <a:rPr lang="en-US" dirty="0"/>
              <a:t>In deeper waters, the warming will be most pronounced in the Southern Ocean.[1*]</a:t>
            </a:r>
          </a:p>
          <a:p>
            <a:pPr>
              <a:defRPr sz="1200" b="1"/>
            </a:pPr>
            <a:endParaRPr lang="en-US" dirty="0"/>
          </a:p>
          <a:p>
            <a:pPr>
              <a:defRPr sz="1200" b="1"/>
            </a:pPr>
            <a:r>
              <a:rPr lang="en-US" dirty="0"/>
              <a:t>Climate change is disrupting how oceans regulate global temperatures.</a:t>
            </a:r>
          </a:p>
          <a:p>
            <a:pPr marL="148166" indent="-148166">
              <a:buSzPct val="75000"/>
              <a:buChar char="•"/>
              <a:defRPr sz="1200"/>
            </a:pPr>
            <a:r>
              <a:rPr lang="en-US" dirty="0"/>
              <a:t>Oceans circulate heat around the world through massive surface and deep-water currents – one of the largest of which is the Atlantic Meridional Overturning Circulation (AMOC) – which help regulate global climate and weather.[2*]</a:t>
            </a:r>
          </a:p>
          <a:p>
            <a:pPr marL="148166" indent="-148166">
              <a:buSzPct val="75000"/>
              <a:buChar char="•"/>
              <a:defRPr sz="1200"/>
            </a:pPr>
            <a:r>
              <a:rPr lang="en-US" dirty="0"/>
              <a:t>Warmer, less dense water can slow down ocean heat circulation, as can salinity changes (a notable consequence of runoff from melting land-based freshwater ice).[2*] </a:t>
            </a:r>
          </a:p>
          <a:p>
            <a:pPr marL="148166" indent="-148166">
              <a:buSzPct val="75000"/>
              <a:buChar char="•"/>
              <a:defRPr sz="1200"/>
            </a:pPr>
            <a:r>
              <a:rPr lang="en-US" dirty="0"/>
              <a:t>According to the Intergovernmental Panel on Climate Change, it is very likely (90–100 percent confidence) that the AMOC could weaken between 11 and 34 percent, depending on future emissions levels, over the twenty-first century.[1*] </a:t>
            </a:r>
          </a:p>
          <a:p>
            <a:pPr marL="148166" indent="-148166">
              <a:buSzPct val="75000"/>
              <a:buChar char="•"/>
              <a:defRPr sz="1200"/>
            </a:pPr>
            <a:r>
              <a:rPr lang="en-US" dirty="0"/>
              <a:t>This slowdown could mean cooling across the entire Northern Hemisphere while parts of the Southern Hemisphere become hotter.[2*]</a:t>
            </a:r>
          </a:p>
          <a:p>
            <a:pPr marL="148166" indent="-148166">
              <a:buSzPct val="75000"/>
              <a:buChar char="•"/>
              <a:defRPr sz="1200"/>
            </a:pPr>
            <a:r>
              <a:rPr lang="en-US" dirty="0"/>
              <a:t>While cooler temperatures might sound good in the face of global warming, it could mean massive sea-level rise in eastern North America and shifting rainfall patterns that could dry up Europe’s rivers.[2*] </a:t>
            </a:r>
          </a:p>
          <a:p>
            <a:pPr>
              <a:defRPr sz="1200" b="1"/>
            </a:pPr>
            <a:endParaRPr lang="en-US" dirty="0"/>
          </a:p>
          <a:p>
            <a:pPr>
              <a:defRPr sz="1200" b="1"/>
            </a:pPr>
            <a:r>
              <a:rPr lang="en-US" dirty="0"/>
              <a:t>Warming oceans are devastating the world’s coral reefs.</a:t>
            </a:r>
          </a:p>
          <a:p>
            <a:pPr marL="148166" indent="-148166">
              <a:buSzPct val="75000"/>
              <a:buChar char="•"/>
              <a:defRPr sz="1200"/>
            </a:pPr>
            <a:r>
              <a:rPr lang="en-US" dirty="0"/>
              <a:t>Coral reefs are some of the most biodiverse habitats on the planet, home to nearly one-quarter of all ocean species, yet occur in less than 1 percent of the world’s oceans.[3*]</a:t>
            </a:r>
          </a:p>
          <a:p>
            <a:pPr marL="148166" indent="-148166">
              <a:buSzPct val="75000"/>
              <a:buChar char="•"/>
              <a:defRPr sz="1200"/>
            </a:pPr>
            <a:r>
              <a:rPr lang="en-US" dirty="0"/>
              <a:t>Prolonged high water temperatures (among other factors) can cause coral polyps to expel their symbiotic algae partners (zooxanthellae) that help them produce food.[3*]</a:t>
            </a:r>
          </a:p>
          <a:p>
            <a:pPr marL="148166" indent="-148166">
              <a:buSzPct val="75000"/>
              <a:buChar char="•"/>
              <a:defRPr sz="1200"/>
            </a:pPr>
            <a:r>
              <a:rPr lang="en-US" dirty="0"/>
              <a:t>The result is coral bleaching, which puts the health of the whole reef system at risk.[3*] </a:t>
            </a:r>
          </a:p>
          <a:p>
            <a:pPr marL="148166" indent="-148166">
              <a:buSzPct val="75000"/>
              <a:buChar char="•"/>
              <a:defRPr sz="1200"/>
            </a:pPr>
            <a:r>
              <a:rPr lang="en-US" dirty="0"/>
              <a:t>The world’s largest reef, the Great Barrier Reef off the Australian coast, frequently suffers from catastrophic bleaching events in response to regular heat stress.[4*]</a:t>
            </a:r>
          </a:p>
          <a:p>
            <a:pPr marL="148166" indent="-148166">
              <a:buSzPct val="75000"/>
              <a:buChar char="•"/>
              <a:defRPr sz="1200"/>
            </a:pPr>
            <a:r>
              <a:rPr lang="en-US" dirty="0"/>
              <a:t>During the nine-month marine heatwave of 2016, an estimated 30 percent of the Great Barrier Reef’s corals died.[4*] </a:t>
            </a:r>
          </a:p>
          <a:p>
            <a:pPr marL="148166" indent="-148166">
              <a:buSzPct val="75000"/>
              <a:buChar char="•"/>
              <a:defRPr sz="1200"/>
            </a:pPr>
            <a:r>
              <a:rPr lang="en-US" dirty="0"/>
              <a:t>Higher levels of carbon dioxide in the atmosphere are making oceans increasingly acidic, disrupting natural processes and entire ecosystems.[6*]</a:t>
            </a:r>
          </a:p>
          <a:p>
            <a:pPr marL="148166" indent="-148166">
              <a:buSzPct val="75000"/>
              <a:buChar char="•"/>
              <a:defRPr sz="1200"/>
            </a:pPr>
            <a:r>
              <a:rPr lang="en-US" dirty="0"/>
              <a:t>The ocean plays a critical role in the storage of carbon, as it holds about 50 times more carbon than the atmosphere.[5*] </a:t>
            </a:r>
          </a:p>
          <a:p>
            <a:pPr marL="148166" indent="-148166">
              <a:buSzPct val="75000"/>
              <a:buChar char="•"/>
              <a:defRPr sz="1200"/>
            </a:pPr>
            <a:r>
              <a:rPr lang="en-US" dirty="0"/>
              <a:t>The ocean absorbs this carbon largely through a chemical reaction at its surface: CO</a:t>
            </a:r>
            <a:r>
              <a:rPr lang="en-US" baseline="-5999" dirty="0"/>
              <a:t>2</a:t>
            </a:r>
            <a:r>
              <a:rPr lang="en-US" dirty="0"/>
              <a:t> combines with sea water to form carbonic acid, which then breaks down into bicarbonate ions and hydrogen ions. This increase in hydrogen ions results in increased ocean acidity.[6*]</a:t>
            </a:r>
          </a:p>
          <a:p>
            <a:pPr marL="148166" indent="-148166">
              <a:buSzPct val="75000"/>
              <a:buChar char="•"/>
              <a:defRPr sz="1200"/>
            </a:pPr>
            <a:r>
              <a:rPr lang="en-US" dirty="0"/>
              <a:t>Since 1750, the global ocean has absorbed about 28 percent of the CO</a:t>
            </a:r>
            <a:r>
              <a:rPr lang="en-US" baseline="-5999" dirty="0"/>
              <a:t>2</a:t>
            </a:r>
            <a:r>
              <a:rPr lang="en-US" dirty="0"/>
              <a:t> from burning fossil fuels.[6*]</a:t>
            </a:r>
          </a:p>
          <a:p>
            <a:pPr marL="148166" indent="-148166">
              <a:buSzPct val="75000"/>
              <a:buChar char="•"/>
              <a:defRPr sz="1200"/>
            </a:pPr>
            <a:r>
              <a:rPr lang="en-US" dirty="0"/>
              <a:t>Ocean acidification makes it more difficult for creatures – like plankton, corals, and shellfish – to produce calcium carbonate, the main ingredient in their hard skeletons or shells.[6*] </a:t>
            </a:r>
          </a:p>
          <a:p>
            <a:pPr marL="148166" indent="-148166">
              <a:buSzPct val="75000"/>
              <a:buChar char="•"/>
              <a:defRPr sz="1200"/>
            </a:pPr>
            <a:r>
              <a:rPr lang="en-US" dirty="0"/>
              <a:t>This can lead to broader changes in the overall structure of ocean and coastal ecosystems, which can affect fish populations and the people that depend on them.[6*] </a:t>
            </a:r>
          </a:p>
          <a:p>
            <a:pPr marL="148166" indent="-148166">
              <a:buSzPct val="75000"/>
              <a:buChar char="•"/>
              <a:defRPr sz="1200"/>
            </a:pPr>
            <a:r>
              <a:rPr lang="en-US" dirty="0"/>
              <a:t>The degradation of coral reef ecosystems due to warming and acidification will significantly affect communities in tropical developing nations that heavily depend on them for both nutrition and livelihoods.[7*]</a:t>
            </a:r>
          </a:p>
          <a:p>
            <a:pPr>
              <a:defRPr sz="1200" b="1"/>
            </a:pPr>
            <a:endParaRPr lang="en-US" dirty="0"/>
          </a:p>
          <a:p>
            <a:pPr>
              <a:defRPr sz="1200" b="1"/>
            </a:pPr>
            <a:r>
              <a:rPr lang="en-US" dirty="0"/>
              <a:t>Warmer oceans can encourage dangerous algae overgrowths that produce toxins and lower oxygen levels in the water. </a:t>
            </a:r>
          </a:p>
          <a:p>
            <a:pPr marL="148166" indent="-148166">
              <a:buSzPct val="75000"/>
              <a:buChar char="•"/>
              <a:defRPr sz="1200"/>
            </a:pPr>
            <a:r>
              <a:rPr lang="en-US" dirty="0"/>
              <a:t>Increased ocean temperature combined with excessive nutrients like phosphorous and nitrogen (often from agricultural fertilizer runoff) is conducive to rapid algae growth known as algal blooms.[8*] </a:t>
            </a:r>
          </a:p>
          <a:p>
            <a:pPr marL="148166" indent="-148166">
              <a:buSzPct val="75000"/>
              <a:buChar char="•"/>
              <a:defRPr sz="1200"/>
            </a:pPr>
            <a:r>
              <a:rPr lang="en-US" dirty="0"/>
              <a:t>Some types of algal blooms can produce extremely dangerous toxins that can cause eye and lung irritation and worsen asthma. These blooms can even kill people and animals.[8*]</a:t>
            </a:r>
          </a:p>
          <a:p>
            <a:pPr marL="148166" indent="-148166">
              <a:buSzPct val="75000"/>
              <a:buChar char="•"/>
              <a:defRPr sz="1200"/>
            </a:pPr>
            <a:r>
              <a:rPr lang="en-US" dirty="0"/>
              <a:t>The growth of the algae depletes oxygen content necessary for marine organisms to live, forcing species to flee or perish.[8*] </a:t>
            </a:r>
          </a:p>
          <a:p>
            <a:pPr marL="148166" indent="-148166">
              <a:buSzPct val="75000"/>
              <a:buChar char="•"/>
              <a:defRPr sz="1200"/>
            </a:pPr>
            <a:r>
              <a:rPr lang="en-US" dirty="0"/>
              <a:t>From 1960–2010, the oceans lost an estimated 77 billion metric tons of oxygen, affecting an accumulated area approximately the size of the European Union.[9*]</a:t>
            </a:r>
          </a:p>
          <a:p>
            <a:pPr marL="148166" indent="-148166">
              <a:buSzPct val="75000"/>
              <a:buChar char="•"/>
              <a:defRPr sz="1200"/>
            </a:pPr>
            <a:r>
              <a:rPr lang="en-US" dirty="0"/>
              <a:t>According to the National Oceanic and Atmospheric Administration (NOAA), 65 percent of studied estuaries and coastal water bodies in the contiguous US are moderately to severely degraded by excessive nutrients such as phosphorous from agricultural fertilizer runoff, treated sewage wastewater, and atmospheric fallout from burning fossil fuels.[10*] </a:t>
            </a:r>
          </a:p>
          <a:p>
            <a:pPr>
              <a:defRPr sz="1200" b="1"/>
            </a:pPr>
            <a:endParaRPr lang="en-US" dirty="0"/>
          </a:p>
          <a:p>
            <a:pPr>
              <a:defRPr sz="1200" b="1"/>
            </a:pPr>
            <a:r>
              <a:rPr lang="en-US" dirty="0"/>
              <a:t>Pollution has severe impacts on ocean ecosystems and communities that depend on them.</a:t>
            </a:r>
          </a:p>
          <a:p>
            <a:pPr marL="148166" indent="-148166">
              <a:buSzPct val="75000"/>
              <a:buChar char="•"/>
              <a:defRPr sz="1200"/>
            </a:pPr>
            <a:r>
              <a:rPr lang="en-US" dirty="0"/>
              <a:t>Plastic pollution in oceans has become an increasing concern, with 4.8–12.7 million metric tons entering the ocean in 2010 according to UN Environment. Marine mammals, seabirds, turtles, fish, and crustaceans can become entangled in debris or ingest plastic materials, causing them to drown, starve, or incur wounds. The plastic can also cover phototropic organisms, cutting off access to light and oxygen.[11]</a:t>
            </a:r>
          </a:p>
          <a:p>
            <a:pPr marL="148166" indent="-148166">
              <a:buSzPct val="75000"/>
              <a:buChar char="•"/>
              <a:defRPr sz="1200"/>
            </a:pPr>
            <a:r>
              <a:rPr lang="en-US" dirty="0"/>
              <a:t>Oil spills in the ocean interfere with the insulating ability of fur-bearing mammals and the water repellency of birds, exposing them to the elements and raising the risk of death by hypothermia. Oil can also poison birds and animals that accidentally ingest it while trying to clean themselves. Exposure to oil can cause reduced growth, enlarged livers, eroded fins, altered heart and respiration rates, and reduced egg and larval survival in fish.[12*] </a:t>
            </a:r>
          </a:p>
          <a:p>
            <a:pPr marL="148166" indent="-148166">
              <a:buSzPct val="75000"/>
              <a:buChar char="•"/>
              <a:defRPr sz="1200"/>
            </a:pPr>
            <a:r>
              <a:rPr lang="en-US" dirty="0"/>
              <a:t>The economic impacts of oil spills include the cost of cleanup as well as losses from fisheries, aquaculture, tourism, recreation, and industries that depend on clean water such as nuclear power plants and desalination plants.[13*] </a:t>
            </a:r>
          </a:p>
          <a:p>
            <a:pPr marL="148166" indent="-148166">
              <a:buSzPct val="75000"/>
              <a:buChar char="•"/>
              <a:defRPr sz="1200"/>
            </a:pPr>
            <a:r>
              <a:rPr lang="en-US" dirty="0"/>
              <a:t>Poor and vulnerable communities are disproportionately affected by mismanaged plastic waste, oil spills, and other sources of harmful pollution.[14*][15*] </a:t>
            </a:r>
          </a:p>
          <a:p>
            <a:pPr>
              <a:defRPr sz="1200" b="1"/>
            </a:pPr>
            <a:endParaRPr lang="en-US" dirty="0"/>
          </a:p>
          <a:p>
            <a:pPr>
              <a:defRPr sz="1200" b="1"/>
            </a:pPr>
            <a:r>
              <a:rPr lang="en-US" dirty="0"/>
              <a:t>REFERENCES</a:t>
            </a:r>
            <a:r>
              <a:rPr lang="en-US" b="0" dirty="0"/>
              <a:t>:</a:t>
            </a:r>
          </a:p>
          <a:p>
            <a:pPr>
              <a:defRPr sz="1200"/>
            </a:pPr>
            <a:r>
              <a:rPr lang="en-US" dirty="0"/>
              <a:t>[1*] Rajendra K. Pachauri et al., “Climate Change 2014: Synthesis Report,” Contribution to the Fifth Assessment Report of the Intergovernmental Panel on Climate Change, Cambridge University Press, Topics 1 and 2 (November 2, 2014): 40-62. http://www.ipcc.ch/pdf/assessment-report/ar5/syr/SYR_AR5_FINAL_full.pdf</a:t>
            </a:r>
          </a:p>
          <a:p>
            <a:pPr>
              <a:defRPr sz="1200"/>
            </a:pPr>
            <a:r>
              <a:rPr lang="en-US" dirty="0"/>
              <a:t>[2*] Nicola Jones, “How Climate Change Could Jam The World’s Ocean Circulation,” Yale Environment 360, September 6, 2016. https://e360.yale.edu/features/will_climate_change_jam_the_global_ocean_conveyor_belt </a:t>
            </a:r>
          </a:p>
          <a:p>
            <a:pPr>
              <a:defRPr sz="1200"/>
            </a:pPr>
            <a:r>
              <a:rPr lang="en-US" dirty="0"/>
              <a:t>[3*] NOAA Fisheries, “Shallow Coral Reef Habitat,” National Oceanic and Atmospheric Administration, last updated February 6, 2018. https://www.fisheries.noaa.gov/national/habitat-conservation/shallow-coral-reef-habitat</a:t>
            </a:r>
          </a:p>
          <a:p>
            <a:pPr>
              <a:defRPr sz="1200"/>
            </a:pPr>
            <a:r>
              <a:rPr lang="en-US" dirty="0"/>
              <a:t>[4*] Ben </a:t>
            </a:r>
            <a:r>
              <a:rPr lang="en-US" dirty="0" err="1"/>
              <a:t>Smee</a:t>
            </a:r>
            <a:r>
              <a:rPr lang="en-US" dirty="0"/>
              <a:t>, “Great Barrier Reef: 30% of coral died in ‘catastrophic’ 2016 heatwave,” The Guardian, April 18, 2018. https://www.theguardian.com/environment/2018/apr/19/great-barrier-reef-30-of-coral-died-in-catastrophic-2016-heatwave</a:t>
            </a:r>
          </a:p>
          <a:p>
            <a:pPr>
              <a:defRPr sz="1200"/>
            </a:pPr>
            <a:r>
              <a:rPr lang="en-US" dirty="0"/>
              <a:t>[5*] National Oceanic and Atmospheric Administration, “Carbon Cycle,” last updated February 2019. http://www.noaa.gov/resource-collections/carbon-cycle</a:t>
            </a:r>
          </a:p>
          <a:p>
            <a:pPr>
              <a:defRPr sz="1200"/>
            </a:pPr>
            <a:r>
              <a:rPr lang="en-US" dirty="0"/>
              <a:t>[6*] US Environmental Protection Agency, “Climate Change Indicators: Ocean Acidity,” last updated December 17, 2016. https://www.epa.gov/climate-indicators/climate-change-indicators-ocean-acidity</a:t>
            </a:r>
          </a:p>
          <a:p>
            <a:pPr>
              <a:defRPr sz="1200"/>
            </a:pPr>
            <a:r>
              <a:rPr lang="en-US" dirty="0"/>
              <a:t>[7*] Christopher D. Golden et al., “Fall in fish catch threatens human health,” Nature, June 16, 2016. https://www.nature.com/news/polopoly_fs/1.20074!/menu/main/topColumns/topLeftColumn/pdf/534317a.pdf</a:t>
            </a:r>
          </a:p>
          <a:p>
            <a:pPr>
              <a:defRPr sz="1200"/>
            </a:pPr>
            <a:r>
              <a:rPr lang="en-US" dirty="0"/>
              <a:t>[8*] National Institute of Environmental Health Sciences, “Algal Blooms,” last updated July 13, 2020. https://www.niehs.nih.gov/health/topics/agents/algal-blooms/index.cfm</a:t>
            </a:r>
          </a:p>
          <a:p>
            <a:pPr>
              <a:defRPr sz="1200"/>
            </a:pPr>
            <a:r>
              <a:rPr lang="en-US" dirty="0"/>
              <a:t>[9*] Mindy </a:t>
            </a:r>
            <a:r>
              <a:rPr lang="en-US" dirty="0" err="1"/>
              <a:t>Weisberger</a:t>
            </a:r>
            <a:r>
              <a:rPr lang="en-US" dirty="0"/>
              <a:t>, “The Ocean Is Suffocating and It’s Our Fault,” Live Science,  January 4, 2018. https://www.livescience.com/61338-ocean-losing-oxygen.html</a:t>
            </a:r>
          </a:p>
          <a:p>
            <a:pPr>
              <a:defRPr sz="1200"/>
            </a:pPr>
            <a:r>
              <a:rPr lang="en-US" dirty="0"/>
              <a:t>[10*] NOAA, “What is eutrophication?” last updated January 7, 2020. https://oceanservice.noaa.gov/facts/eutrophication.html</a:t>
            </a:r>
          </a:p>
          <a:p>
            <a:pPr>
              <a:defRPr sz="1200"/>
            </a:pPr>
            <a:r>
              <a:rPr lang="en-US" dirty="0"/>
              <a:t>[11*] UNEP, “Research highlights true impacts of plastics on our planet, ecosystems and people,” March 12, 2019. https://www.unenvironment.org/news-and-stories/press-release/research-highlights-true-impacts-plastics-our-planet-ecosystems</a:t>
            </a:r>
          </a:p>
          <a:p>
            <a:pPr>
              <a:defRPr sz="1200"/>
            </a:pPr>
            <a:r>
              <a:rPr lang="en-US" dirty="0"/>
              <a:t>[12*] NOAA, “How does oil impact marine life?” last updated March 11, 2020. https://oceanservice.noaa.gov/facts/oilimpacts.html</a:t>
            </a:r>
          </a:p>
          <a:p>
            <a:pPr>
              <a:defRPr sz="1200"/>
            </a:pPr>
            <a:r>
              <a:rPr lang="en-US" dirty="0"/>
              <a:t>[13*] Jonathan L. Ramseur, "Oil Spills: Background and Governance,” Congressional Research Service, September 15, 2017. https://fas.org/sgp/crs/misc/RL33705.pdf</a:t>
            </a:r>
          </a:p>
          <a:p>
            <a:pPr>
              <a:defRPr sz="1200"/>
            </a:pPr>
            <a:r>
              <a:rPr lang="en-US" dirty="0"/>
              <a:t>[14*] Columbia Magazine, “Children and the Poor Hurt Worst by Gulf Spill,” Fall 2010. https://magazine.columbia.edu/article/children-and-poor-hurt-worst-gulf-spill </a:t>
            </a:r>
          </a:p>
          <a:p>
            <a:pPr>
              <a:defRPr sz="1200"/>
            </a:pPr>
            <a:r>
              <a:rPr lang="en-US" dirty="0"/>
              <a:t>[15*] Fiona Harvey, “Mismanaged Waste ‘kills up to a million people a year globally,’” The Guardian, May 13, 2019. https://www.theguardian.com/environment/2019/may/14/mismanaged-waste-kills-up-to-a-million-people-a-year-globally</a:t>
            </a:r>
          </a:p>
          <a:p>
            <a:pPr>
              <a:defRPr sz="1200" b="1"/>
            </a:pPr>
            <a:endParaRPr lang="en-US" dirty="0"/>
          </a:p>
          <a:p>
            <a:pPr>
              <a:defRPr sz="1200"/>
            </a:pPr>
            <a:r>
              <a:rPr lang="en-US" b="1" dirty="0"/>
              <a:t>SLIDE SOURCE(S)</a:t>
            </a:r>
            <a:r>
              <a:rPr lang="en-US" dirty="0"/>
              <a:t>: https://link.springer.com/content/pdf/10.1007/s00376-020-9283-7.pdf; data on file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Start with personal story [show grandkids photo]- I now have 2 grandsons- and want a better life for them.  During a 9/15/2020 talk, Joseph </a:t>
            </a:r>
            <a:r>
              <a:rPr lang="en-US" sz="1200" dirty="0" err="1"/>
              <a:t>Fiordliso</a:t>
            </a:r>
            <a:r>
              <a:rPr lang="en-US" sz="1200" dirty="0"/>
              <a:t>, longtime President of the NJ Board of Public Utilities stressed that it is NOW OBVIOUS that our descendants’ lives will be affected by climate change- it will be a different, less friendly life for them. </a:t>
            </a:r>
          </a:p>
          <a:p>
            <a:r>
              <a:rPr lang="en-US" sz="1200" b="1" dirty="0"/>
              <a:t>ASSUMPTIONS on ACCEPTANCE RATES</a:t>
            </a:r>
            <a:r>
              <a:rPr lang="en-US" sz="1200" dirty="0"/>
              <a:t>:</a:t>
            </a:r>
          </a:p>
          <a:p>
            <a:r>
              <a:rPr lang="en-US" sz="1200" dirty="0"/>
              <a:t>Residential (100%) &amp; Business (10%) Community Choice Electric</a:t>
            </a:r>
          </a:p>
          <a:p>
            <a:r>
              <a:rPr lang="en-US" sz="1200" dirty="0"/>
              <a:t>Passenger Vehicles 25% are electric</a:t>
            </a:r>
          </a:p>
          <a:p>
            <a:r>
              <a:rPr lang="en-US" sz="1200" dirty="0"/>
              <a:t>Business Electric RPS + 10% for all not otherwise counted</a:t>
            </a:r>
          </a:p>
          <a:p>
            <a:r>
              <a:rPr lang="en-US" sz="1200" dirty="0"/>
              <a:t>Electrify heating 25%</a:t>
            </a:r>
          </a:p>
          <a:p>
            <a:r>
              <a:rPr lang="en-US" sz="1200" dirty="0"/>
              <a:t>savings in Energy Efficiency (10%) – consistent with projection from Middletown actual experience</a:t>
            </a:r>
          </a:p>
          <a:p>
            <a:r>
              <a:rPr lang="en-US" sz="1200" dirty="0"/>
              <a:t>Solar: (10% solar penetration) Residential, Business, park &amp; worship</a:t>
            </a:r>
          </a:p>
          <a:p>
            <a:r>
              <a:rPr lang="en-US" sz="1200" dirty="0"/>
              <a:t>Delivery trucks ALREADY moving to EV Trucks</a:t>
            </a:r>
          </a:p>
          <a:p>
            <a:r>
              <a:rPr lang="en-US" sz="1200" dirty="0"/>
              <a:t>Municipal/private/schools: 25% area utilized for solar</a:t>
            </a:r>
          </a:p>
          <a:p>
            <a:r>
              <a:rPr lang="en-US" sz="1200" dirty="0"/>
              <a:t>Municipal operations: 25% conversations of vehicles to EV &amp; buildings to electric heat</a:t>
            </a:r>
          </a:p>
        </p:txBody>
      </p:sp>
    </p:spTree>
    <p:extLst>
      <p:ext uri="{BB962C8B-B14F-4D97-AF65-F5344CB8AC3E}">
        <p14:creationId xmlns:p14="http://schemas.microsoft.com/office/powerpoint/2010/main" val="3506599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You can switch to 100% clean electricity, AND save money, instead of defaulting to 20% clean electric from JCP&amp;L.</a:t>
            </a:r>
          </a:p>
          <a:p>
            <a:r>
              <a:rPr lang="en-US" dirty="0"/>
              <a:t>Best investment: If you can SOON, pay cash to install rooftop solar.</a:t>
            </a:r>
          </a:p>
          <a:p>
            <a:r>
              <a:rPr lang="en-US" dirty="0"/>
              <a:t>OR (same GHG reduction): </a:t>
            </a:r>
            <a:r>
              <a:rPr lang="en-US" dirty="0" err="1"/>
              <a:t>swtich</a:t>
            </a:r>
            <a:r>
              <a:rPr lang="en-US" dirty="0"/>
              <a:t> to 100% clean supplier (spend 10 minutes, selecting vendor at URL)</a:t>
            </a:r>
          </a:p>
          <a:p>
            <a:pPr marL="0" marR="0" lvl="0" indent="0" defTabSz="457200" eaLnBrk="1" fontAlgn="auto" latinLnBrk="0" hangingPunct="1">
              <a:lnSpc>
                <a:spcPct val="100000"/>
              </a:lnSpc>
              <a:spcBef>
                <a:spcPts val="0"/>
              </a:spcBef>
              <a:spcAft>
                <a:spcPts val="0"/>
              </a:spcAft>
              <a:buClrTx/>
              <a:buSzTx/>
              <a:buFontTx/>
              <a:buNone/>
              <a:tabLst/>
              <a:defRPr/>
            </a:pPr>
            <a:r>
              <a:rPr lang="en-US" dirty="0"/>
              <a:t>OR – wait a couple of years for investors to build large array “Community Solar” fields – which should prove to be a GREAT investment for you</a:t>
            </a:r>
          </a:p>
          <a:p>
            <a:pPr marL="0" marR="0" lvl="0" indent="0" defTabSz="457200" eaLnBrk="1" fontAlgn="auto" latinLnBrk="0" hangingPunct="1">
              <a:lnSpc>
                <a:spcPct val="100000"/>
              </a:lnSpc>
              <a:spcBef>
                <a:spcPts val="0"/>
              </a:spcBef>
              <a:spcAft>
                <a:spcPts val="0"/>
              </a:spcAft>
              <a:buClrTx/>
              <a:buSzTx/>
              <a:buFontTx/>
              <a:buNone/>
              <a:tabLst/>
              <a:defRPr/>
            </a:pPr>
            <a:r>
              <a:rPr lang="en-US" dirty="0"/>
              <a:t>CLICK</a:t>
            </a:r>
          </a:p>
        </p:txBody>
      </p:sp>
    </p:spTree>
    <p:extLst>
      <p:ext uri="{BB962C8B-B14F-4D97-AF65-F5344CB8AC3E}">
        <p14:creationId xmlns:p14="http://schemas.microsoft.com/office/powerpoint/2010/main" val="3697892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3395362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For last 3 years, I have maintained a price-ranked list of 3</a:t>
            </a:r>
            <a:r>
              <a:rPr lang="en-US" baseline="30000" dirty="0"/>
              <a:t>rd</a:t>
            </a:r>
            <a:r>
              <a:rPr lang="en-US" dirty="0"/>
              <a:t> party suppliers of renewable electricity</a:t>
            </a:r>
          </a:p>
        </p:txBody>
      </p:sp>
    </p:spTree>
    <p:extLst>
      <p:ext uri="{BB962C8B-B14F-4D97-AF65-F5344CB8AC3E}">
        <p14:creationId xmlns:p14="http://schemas.microsoft.com/office/powerpoint/2010/main" val="2693432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7" name="Shape 6697"/>
          <p:cNvSpPr>
            <a:spLocks noGrp="1" noRot="1" noChangeAspect="1"/>
          </p:cNvSpPr>
          <p:nvPr>
            <p:ph type="sldImg"/>
          </p:nvPr>
        </p:nvSpPr>
        <p:spPr>
          <a:xfrm>
            <a:off x="2281238" y="525463"/>
            <a:ext cx="4673600" cy="2628900"/>
          </a:xfrm>
          <a:prstGeom prst="rect">
            <a:avLst/>
          </a:prstGeom>
        </p:spPr>
        <p:txBody>
          <a:bodyPr/>
          <a:lstStyle/>
          <a:p>
            <a:endParaRPr/>
          </a:p>
        </p:txBody>
      </p:sp>
      <p:sp>
        <p:nvSpPr>
          <p:cNvPr id="6698" name="Shape 6698"/>
          <p:cNvSpPr>
            <a:spLocks noGrp="1"/>
          </p:cNvSpPr>
          <p:nvPr>
            <p:ph type="body" sz="quarter" idx="1"/>
          </p:nvPr>
        </p:nvSpPr>
        <p:spPr>
          <a:prstGeom prst="rect">
            <a:avLst/>
          </a:prstGeom>
        </p:spPr>
        <p:txBody>
          <a:bodyPr/>
          <a:lstStyle/>
          <a:p>
            <a:pPr>
              <a:defRPr b="1"/>
            </a:pPr>
            <a:r>
              <a:rPr lang="en-US" sz="1400" dirty="0"/>
              <a:t>MAKE YOUR NEXT CAR A PLUG-IN EV!</a:t>
            </a:r>
          </a:p>
          <a:p>
            <a:pPr>
              <a:defRPr b="1"/>
            </a:pPr>
            <a:r>
              <a:rPr lang="en-US" sz="1400" dirty="0"/>
              <a:t>Save money, and stop the world from continued heating that will severely degrade your own, and descendants’ quality of life</a:t>
            </a:r>
          </a:p>
        </p:txBody>
      </p:sp>
    </p:spTree>
    <p:extLst>
      <p:ext uri="{BB962C8B-B14F-4D97-AF65-F5344CB8AC3E}">
        <p14:creationId xmlns:p14="http://schemas.microsoft.com/office/powerpoint/2010/main" val="2164713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sz="1400" b="1" dirty="0"/>
              <a:t>BY 2050:</a:t>
            </a:r>
          </a:p>
          <a:p>
            <a:r>
              <a:rPr lang="en-US" sz="1400" b="1" dirty="0"/>
              <a:t>Highly energy efficient NETZERO building standards will be the norm.</a:t>
            </a:r>
          </a:p>
          <a:p>
            <a:r>
              <a:rPr lang="en-US" sz="1400" b="1" dirty="0"/>
              <a:t>FOSSIL FUELS are almost totally abandoned.  </a:t>
            </a:r>
          </a:p>
          <a:p>
            <a:r>
              <a:rPr lang="en-US" sz="1400" b="1" dirty="0"/>
              <a:t>The world’s electric grids are upgraded for the high electrical loads</a:t>
            </a:r>
          </a:p>
          <a:p>
            <a:r>
              <a:rPr lang="en-US" sz="1400" b="1" dirty="0"/>
              <a:t>GAS STATIONS ARE NON-EXISTENT.   </a:t>
            </a:r>
          </a:p>
          <a:p>
            <a:r>
              <a:rPr lang="en-US" sz="1400" b="1" dirty="0"/>
              <a:t>In Maryland, the 1</a:t>
            </a:r>
            <a:r>
              <a:rPr lang="en-US" sz="1400" b="1" baseline="30000" dirty="0"/>
              <a:t>st</a:t>
            </a:r>
            <a:r>
              <a:rPr lang="en-US" sz="1400" b="1" dirty="0"/>
              <a:t> First US gas station just dumped the pumps &amp; installed EV Chargers </a:t>
            </a:r>
          </a:p>
          <a:p>
            <a:endParaRPr lang="en-US" sz="1400" b="1" dirty="0"/>
          </a:p>
          <a:p>
            <a:r>
              <a:rPr lang="en-US" sz="1400" b="1" dirty="0"/>
              <a:t>Our plastic mess is gone</a:t>
            </a:r>
          </a:p>
          <a:p>
            <a:r>
              <a:rPr lang="en-US" sz="1400" b="1" dirty="0"/>
              <a:t>We are moving to a plant-based healthy diet.</a:t>
            </a:r>
          </a:p>
          <a:p>
            <a:endParaRPr lang="en-US" sz="1400" b="1" dirty="0"/>
          </a:p>
          <a:p>
            <a:r>
              <a:rPr lang="en-US" sz="1400" b="1" dirty="0"/>
              <a:t>We MUST make these changes to save lives.</a:t>
            </a:r>
          </a:p>
          <a:p>
            <a:r>
              <a:rPr lang="en-US" sz="1400" b="1" dirty="0"/>
              <a:t>If we wait, the solutions become ever more costly</a:t>
            </a:r>
          </a:p>
        </p:txBody>
      </p:sp>
    </p:spTree>
    <p:extLst>
      <p:ext uri="{BB962C8B-B14F-4D97-AF65-F5344CB8AC3E}">
        <p14:creationId xmlns:p14="http://schemas.microsoft.com/office/powerpoint/2010/main" val="1643991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8" name="Shape 4058"/>
          <p:cNvSpPr>
            <a:spLocks noGrp="1" noRot="1" noChangeAspect="1"/>
          </p:cNvSpPr>
          <p:nvPr>
            <p:ph type="sldImg"/>
          </p:nvPr>
        </p:nvSpPr>
        <p:spPr>
          <a:xfrm>
            <a:off x="2281238" y="525463"/>
            <a:ext cx="4673600" cy="2628900"/>
          </a:xfrm>
          <a:prstGeom prst="rect">
            <a:avLst/>
          </a:prstGeom>
        </p:spPr>
        <p:txBody>
          <a:bodyPr/>
          <a:lstStyle/>
          <a:p>
            <a:endParaRPr/>
          </a:p>
        </p:txBody>
      </p:sp>
      <p:sp>
        <p:nvSpPr>
          <p:cNvPr id="4059" name="Shape 4059"/>
          <p:cNvSpPr>
            <a:spLocks noGrp="1"/>
          </p:cNvSpPr>
          <p:nvPr>
            <p:ph type="body" sz="quarter" idx="1"/>
          </p:nvPr>
        </p:nvSpPr>
        <p:spPr>
          <a:prstGeom prst="rect">
            <a:avLst/>
          </a:prstGeom>
        </p:spPr>
        <p:txBody>
          <a:bodyPr/>
          <a:lstStyle/>
          <a:p>
            <a:pPr>
              <a:defRPr b="1"/>
            </a:pPr>
            <a:r>
              <a:rPr lang="en-US" dirty="0"/>
              <a:t>ID #6251 - Can be used in noncommercial online and TV broadcasts of your presentation, but not modified.</a:t>
            </a:r>
          </a:p>
          <a:p>
            <a:pPr>
              <a:defRPr sz="1400"/>
            </a:pPr>
            <a:endParaRPr lang="en-US" dirty="0"/>
          </a:p>
          <a:p>
            <a:pPr>
              <a:defRPr sz="1400"/>
            </a:pPr>
            <a:r>
              <a:rPr lang="en-US" dirty="0"/>
              <a:t>Become a part of this movement to speak truth to power. Do it like your world depends on it…</a:t>
            </a:r>
          </a:p>
          <a:p>
            <a:pPr>
              <a:defRPr sz="1400"/>
            </a:pPr>
            <a:endParaRPr lang="en-US" dirty="0"/>
          </a:p>
          <a:p>
            <a:pPr>
              <a:defRPr sz="1200"/>
            </a:pPr>
            <a:r>
              <a:rPr lang="en-US" b="1" dirty="0"/>
              <a:t>DESCRIPTION</a:t>
            </a:r>
            <a:r>
              <a:rPr lang="en-US" dirty="0"/>
              <a:t>: Text slide encouraging the audience to speak truth to power - like your world depends on it</a:t>
            </a:r>
          </a:p>
          <a:p>
            <a:pPr>
              <a:defRPr b="1">
                <a:solidFill>
                  <a:schemeClr val="accent6">
                    <a:satOff val="24555"/>
                    <a:lumOff val="22232"/>
                  </a:schemeClr>
                </a:solidFill>
              </a:defRPr>
            </a:pPr>
            <a:endParaRPr dirty="0"/>
          </a:p>
        </p:txBody>
      </p:sp>
    </p:spTree>
    <p:extLst>
      <p:ext uri="{BB962C8B-B14F-4D97-AF65-F5344CB8AC3E}">
        <p14:creationId xmlns:p14="http://schemas.microsoft.com/office/powerpoint/2010/main" val="3439695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6" name="Shape 4066"/>
          <p:cNvSpPr>
            <a:spLocks noGrp="1" noRot="1" noChangeAspect="1"/>
          </p:cNvSpPr>
          <p:nvPr>
            <p:ph type="sldImg"/>
          </p:nvPr>
        </p:nvSpPr>
        <p:spPr>
          <a:xfrm>
            <a:off x="2281238" y="525463"/>
            <a:ext cx="4673600" cy="2628900"/>
          </a:xfrm>
          <a:prstGeom prst="rect">
            <a:avLst/>
          </a:prstGeom>
        </p:spPr>
        <p:txBody>
          <a:bodyPr/>
          <a:lstStyle/>
          <a:p>
            <a:endParaRPr/>
          </a:p>
        </p:txBody>
      </p:sp>
      <p:sp>
        <p:nvSpPr>
          <p:cNvPr id="4067" name="Shape 4067"/>
          <p:cNvSpPr>
            <a:spLocks noGrp="1"/>
          </p:cNvSpPr>
          <p:nvPr>
            <p:ph type="body" sz="quarter" idx="1"/>
          </p:nvPr>
        </p:nvSpPr>
        <p:spPr>
          <a:prstGeom prst="rect">
            <a:avLst/>
          </a:prstGeom>
        </p:spPr>
        <p:txBody>
          <a:bodyPr/>
          <a:lstStyle/>
          <a:p>
            <a:pPr>
              <a:defRPr b="1"/>
            </a:pPr>
            <a:r>
              <a:rPr lang="en-US" dirty="0"/>
              <a:t>ID #5132 - Can be used in noncommercial online and TV broadcasts of your presentation.</a:t>
            </a:r>
          </a:p>
          <a:p>
            <a:pPr>
              <a:defRPr sz="1400"/>
            </a:pPr>
            <a:endParaRPr lang="en-US" dirty="0"/>
          </a:p>
          <a:p>
            <a:pPr>
              <a:defRPr sz="1400"/>
            </a:pPr>
            <a:r>
              <a:rPr lang="en-US" dirty="0"/>
              <a:t>…because, after all, your world does depend on it. Thank you.</a:t>
            </a:r>
          </a:p>
          <a:p>
            <a:pPr>
              <a:defRPr sz="1400"/>
            </a:pPr>
            <a:endParaRPr lang="en-US" dirty="0"/>
          </a:p>
          <a:p>
            <a:pPr>
              <a:defRPr sz="1200"/>
            </a:pPr>
            <a:r>
              <a:rPr lang="en-US" b="1" dirty="0"/>
              <a:t>DESCRIPTION</a:t>
            </a:r>
            <a:r>
              <a:rPr lang="en-US" dirty="0"/>
              <a:t>: Photo of the Earth with text stating that your world depends on it</a:t>
            </a:r>
          </a:p>
          <a:p>
            <a:pPr>
              <a:defRPr b="1"/>
            </a:pPr>
            <a:endParaRPr dirty="0"/>
          </a:p>
        </p:txBody>
      </p:sp>
    </p:spTree>
    <p:extLst>
      <p:ext uri="{BB962C8B-B14F-4D97-AF65-F5344CB8AC3E}">
        <p14:creationId xmlns:p14="http://schemas.microsoft.com/office/powerpoint/2010/main" val="3676109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9/14/2020  tracked 5 storms at once</a:t>
            </a:r>
          </a:p>
          <a:p>
            <a:r>
              <a:rPr lang="en-US" dirty="0"/>
              <a:t>10/8/2020 “Busy 2020 Hurricane Season has Louisiana bracing a 6</a:t>
            </a:r>
            <a:r>
              <a:rPr lang="en-US" baseline="30000" dirty="0"/>
              <a:t>th</a:t>
            </a:r>
            <a:r>
              <a:rPr lang="en-US" dirty="0"/>
              <a:t> time</a:t>
            </a:r>
          </a:p>
          <a:p>
            <a:r>
              <a:rPr lang="en-US" dirty="0"/>
              <a:t>10/8/1010 “Mexico Prepares for Hurricane Delta, which beat the old record for 25</a:t>
            </a:r>
            <a:r>
              <a:rPr lang="en-US" baseline="30000" dirty="0"/>
              <a:t>th</a:t>
            </a:r>
            <a:r>
              <a:rPr lang="en-US" dirty="0"/>
              <a:t> named storm by more than 1 month</a:t>
            </a:r>
          </a:p>
          <a:p>
            <a:r>
              <a:rPr lang="en-US" dirty="0"/>
              <a:t>The National Hurricane Center went to its backup list for storm names for only the 2</a:t>
            </a:r>
            <a:r>
              <a:rPr lang="en-US" baseline="30000" dirty="0"/>
              <a:t>nd</a:t>
            </a:r>
            <a:r>
              <a:rPr lang="en-US" dirty="0"/>
              <a:t> time in history</a:t>
            </a:r>
          </a:p>
          <a:p>
            <a:endParaRPr lang="en-US" dirty="0"/>
          </a:p>
          <a:p>
            <a:r>
              <a:rPr lang="en-US" dirty="0"/>
              <a:t>WHY: several factors came together in 2020 to create ideal conditions for storm formation..  The cycle, known as the Atlantic Multidecadal Oscillation, varies based on sea surface temperature.  The ocean temperatures are warmer than normal</a:t>
            </a:r>
          </a:p>
        </p:txBody>
      </p:sp>
    </p:spTree>
    <p:extLst>
      <p:ext uri="{BB962C8B-B14F-4D97-AF65-F5344CB8AC3E}">
        <p14:creationId xmlns:p14="http://schemas.microsoft.com/office/powerpoint/2010/main" val="3751661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9641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 name="Shape 1331"/>
          <p:cNvSpPr>
            <a:spLocks noGrp="1" noRot="1" noChangeAspect="1"/>
          </p:cNvSpPr>
          <p:nvPr>
            <p:ph type="sldImg"/>
          </p:nvPr>
        </p:nvSpPr>
        <p:spPr>
          <a:xfrm>
            <a:off x="381000" y="685800"/>
            <a:ext cx="6096000" cy="3429000"/>
          </a:xfrm>
          <a:prstGeom prst="rect">
            <a:avLst/>
          </a:prstGeom>
        </p:spPr>
        <p:txBody>
          <a:bodyPr/>
          <a:lstStyle/>
          <a:p>
            <a:endParaRPr/>
          </a:p>
        </p:txBody>
      </p:sp>
      <p:sp>
        <p:nvSpPr>
          <p:cNvPr id="1332" name="Shape 1332"/>
          <p:cNvSpPr>
            <a:spLocks noGrp="1"/>
          </p:cNvSpPr>
          <p:nvPr>
            <p:ph type="body" sz="quarter" idx="1"/>
          </p:nvPr>
        </p:nvSpPr>
        <p:spPr>
          <a:prstGeom prst="rect">
            <a:avLst/>
          </a:prstGeom>
        </p:spPr>
        <p:txBody>
          <a:bodyPr/>
          <a:lstStyle/>
          <a:p>
            <a:pPr>
              <a:defRPr b="1"/>
            </a:pPr>
            <a:r>
              <a:rPr lang="en-US" dirty="0"/>
              <a:t>ID #6575 - Can be used in noncommercial online and TV broadcasts of your presentation, but not modified.</a:t>
            </a:r>
          </a:p>
          <a:p>
            <a:pPr>
              <a:defRPr sz="1400"/>
            </a:pPr>
            <a:endParaRPr lang="en-US" dirty="0"/>
          </a:p>
          <a:p>
            <a:pPr>
              <a:defRPr sz="1400"/>
            </a:pPr>
            <a:r>
              <a:rPr lang="en-US" dirty="0"/>
              <a:t>If you look at the 10 counties most affected by flooding in the United States, 81 percent of the population is minority, on average.</a:t>
            </a:r>
          </a:p>
          <a:p>
            <a:pPr>
              <a:defRPr sz="1400"/>
            </a:pPr>
            <a:endParaRPr lang="en-US" dirty="0"/>
          </a:p>
          <a:p>
            <a:pPr>
              <a:defRPr sz="1200" b="1"/>
            </a:pPr>
            <a:r>
              <a:rPr lang="en-US" dirty="0"/>
              <a:t>DESCRIPTION</a:t>
            </a:r>
            <a:r>
              <a:rPr lang="en-US" b="0" dirty="0"/>
              <a:t>: Graphic highlighting the U.S. counties most vulnerable to disaster, with text stating that the population in the 10 U.S. counties rated most vulnerable to disasters by the Centers for Disease Control and Prevention is 81 percent minority, on average</a:t>
            </a:r>
          </a:p>
          <a:p>
            <a:pPr>
              <a:defRPr sz="1200"/>
            </a:pPr>
            <a:endParaRPr lang="en-US" b="0" dirty="0"/>
          </a:p>
          <a:p>
            <a:pPr>
              <a:defRPr sz="1200" b="1"/>
            </a:pPr>
            <a:r>
              <a:rPr lang="en-US" dirty="0"/>
              <a:t>ADDITIONAL TALKING POINTS</a:t>
            </a:r>
            <a:r>
              <a:rPr lang="en-US" b="0" dirty="0"/>
              <a:t>:</a:t>
            </a:r>
          </a:p>
          <a:p>
            <a:pPr>
              <a:defRPr sz="1200" b="1"/>
            </a:pPr>
            <a:r>
              <a:rPr lang="en-US" dirty="0"/>
              <a:t>We know that communities of color and low-income neighborhoods are disproportionately at risk from the climate crisis. Notably, minority communities are more vulnerable to disasters and extreme heat.</a:t>
            </a:r>
            <a:endParaRPr lang="en-US" b="0" dirty="0"/>
          </a:p>
          <a:p>
            <a:pPr marL="148166" indent="-148166">
              <a:buSzPct val="75000"/>
              <a:buChar char="•"/>
              <a:defRPr sz="1200"/>
            </a:pPr>
            <a:r>
              <a:rPr lang="en-US" dirty="0"/>
              <a:t>Counties, cities, and neighborhoods with large numbers of black and Hispanic residents are more likely than others to suffer from events such as flooding and extreme heat because they are often located in damage-prone areas and frequently lack the resources and investment to recover quickly from disaster.</a:t>
            </a:r>
          </a:p>
          <a:p>
            <a:pPr marL="148166" indent="-148166">
              <a:buSzPct val="75000"/>
              <a:buChar char="•"/>
              <a:defRPr sz="1200"/>
            </a:pPr>
            <a:r>
              <a:rPr lang="en-US" dirty="0"/>
              <a:t>In the US, this is in part a result of decades-long policies that clustered minorities in undesirable areas such as floodplains and denied amenities like green spaces and tree canopies.</a:t>
            </a:r>
          </a:p>
          <a:p>
            <a:pPr marL="148166" indent="-148166">
              <a:buSzPct val="75000"/>
              <a:buChar char="•"/>
              <a:defRPr sz="1200"/>
            </a:pPr>
            <a:r>
              <a:rPr lang="en-US" dirty="0"/>
              <a:t>In the ten counties rated most vulnerable to extreme heat by the National Oceanic and Atmospheric Administration (NOAA), the population is 67 percent minority on average.[1*]</a:t>
            </a:r>
          </a:p>
          <a:p>
            <a:pPr>
              <a:defRPr sz="1200"/>
            </a:pPr>
            <a:endParaRPr lang="en-US" dirty="0"/>
          </a:p>
          <a:p>
            <a:pPr>
              <a:defRPr sz="1200"/>
            </a:pPr>
            <a:r>
              <a:rPr lang="en-US" b="1" dirty="0"/>
              <a:t>REFERENCES</a:t>
            </a:r>
            <a:r>
              <a:rPr lang="en-US" dirty="0"/>
              <a:t>:</a:t>
            </a:r>
          </a:p>
          <a:p>
            <a:pPr>
              <a:defRPr sz="1200"/>
            </a:pPr>
            <a:r>
              <a:rPr lang="en-US" dirty="0"/>
              <a:t>[1*] Thomas Frank, “Population of top 10 counties for disasters: 81% minority,” E&amp;E News, June 8, 2020. https://www.eenews.net/climatewire/2020/06/08/stories/1063347205?utm_campaign=edition%2BMGkN8vMVEV1xZhYWhDA0AQ%3D%3D&amp;utm_medium=email&amp;utm_source=eenews%3Aclimatewire</a:t>
            </a:r>
          </a:p>
          <a:p>
            <a:pPr>
              <a:defRPr sz="1200"/>
            </a:pPr>
            <a:endParaRPr lang="en-US" dirty="0"/>
          </a:p>
          <a:p>
            <a:pPr>
              <a:defRPr sz="1200"/>
            </a:pPr>
            <a:r>
              <a:rPr lang="en-US" b="1" dirty="0"/>
              <a:t>SLIDE SOURCE(S)</a:t>
            </a:r>
            <a:r>
              <a:rPr lang="en-US" dirty="0"/>
              <a:t>: https://www.eenews.net/climatewire/2020/06/08/stories/1063347205?utm_campaign=edition%2BMGkN8vMVEV1xZhYWhDA0AQ%3D%3D&amp;utm_medium=email&amp;utm_source=eenews%3Aclimatewire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Declining Mass In Gigatons</a:t>
            </a:r>
          </a:p>
        </p:txBody>
      </p:sp>
    </p:spTree>
    <p:extLst>
      <p:ext uri="{BB962C8B-B14F-4D97-AF65-F5344CB8AC3E}">
        <p14:creationId xmlns:p14="http://schemas.microsoft.com/office/powerpoint/2010/main" val="87080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7" name="Shape 3047"/>
          <p:cNvSpPr>
            <a:spLocks noGrp="1" noRot="1" noChangeAspect="1"/>
          </p:cNvSpPr>
          <p:nvPr>
            <p:ph type="sldImg"/>
          </p:nvPr>
        </p:nvSpPr>
        <p:spPr>
          <a:xfrm>
            <a:off x="381000" y="685800"/>
            <a:ext cx="6096000" cy="3429000"/>
          </a:xfrm>
          <a:prstGeom prst="rect">
            <a:avLst/>
          </a:prstGeom>
        </p:spPr>
        <p:txBody>
          <a:bodyPr/>
          <a:lstStyle/>
          <a:p>
            <a:endParaRPr/>
          </a:p>
        </p:txBody>
      </p:sp>
      <p:sp>
        <p:nvSpPr>
          <p:cNvPr id="3048" name="Shape 3048"/>
          <p:cNvSpPr>
            <a:spLocks noGrp="1"/>
          </p:cNvSpPr>
          <p:nvPr>
            <p:ph type="body" sz="quarter" idx="1"/>
          </p:nvPr>
        </p:nvSpPr>
        <p:spPr>
          <a:prstGeom prst="rect">
            <a:avLst/>
          </a:prstGeom>
        </p:spPr>
        <p:txBody>
          <a:bodyPr/>
          <a:lstStyle/>
          <a:p>
            <a:pPr>
              <a:defRPr b="1"/>
            </a:pPr>
            <a:r>
              <a:rPr lang="en-US" dirty="0"/>
              <a:t>ID #5874 - Can be used in noncommercial online and TV broadcasts of your presentation, but not modified.</a:t>
            </a:r>
          </a:p>
          <a:p>
            <a:pPr>
              <a:defRPr sz="1400"/>
            </a:pPr>
            <a:endParaRPr lang="en-US" dirty="0"/>
          </a:p>
          <a:p>
            <a:pPr>
              <a:defRPr sz="1400"/>
            </a:pPr>
            <a:r>
              <a:rPr lang="en-US" dirty="0"/>
              <a:t>The same thing is true in Antarctica, where the ice melting has accelerated quite dramatically. And when this massive amount of ice in those two regions melts, sea levels go up.</a:t>
            </a:r>
          </a:p>
          <a:p>
            <a:pPr>
              <a:defRPr sz="1400"/>
            </a:pPr>
            <a:r>
              <a:rPr lang="en-US" dirty="0"/>
              <a:t>Both south and north poles are warming 3X faster than the world as a whole.  RESULT: Sea-level rise is accelerating.  It is now rising 25% faster than 20 years ago.</a:t>
            </a:r>
          </a:p>
          <a:p>
            <a:pPr>
              <a:defRPr sz="1400"/>
            </a:pPr>
            <a:r>
              <a:rPr lang="en-US" dirty="0"/>
              <a:t>1/3 of world’s population live within 100 km of a coastline.</a:t>
            </a:r>
          </a:p>
          <a:p>
            <a:pPr>
              <a:defRPr sz="1400"/>
            </a:pPr>
            <a:endParaRPr lang="en-US" dirty="0"/>
          </a:p>
          <a:p>
            <a:pPr>
              <a:defRPr sz="1200"/>
            </a:pPr>
            <a:r>
              <a:rPr lang="en-US" b="1" dirty="0"/>
              <a:t>DESCRIPTION</a:t>
            </a:r>
            <a:r>
              <a:rPr lang="en-US" dirty="0"/>
              <a:t>: Graph of Antarctic ice loss by period 1979 - 2017</a:t>
            </a:r>
          </a:p>
          <a:p>
            <a:pPr>
              <a:defRPr sz="1200" b="1"/>
            </a:pPr>
            <a:endParaRPr lang="en-US" dirty="0"/>
          </a:p>
          <a:p>
            <a:pPr>
              <a:defRPr sz="1200" b="1"/>
            </a:pPr>
            <a:r>
              <a:rPr lang="en-US" dirty="0"/>
              <a:t>ADDITIONAL TALKING POINTS: With greenhouse gas emissions increasing and the planet warming, global mean sea-level rise is happening 25 percent faster than in the late twentieth century – with serious consequences for the planet.[1*] </a:t>
            </a:r>
          </a:p>
          <a:p>
            <a:pPr marL="148166" indent="-148166">
              <a:buSzPct val="75000"/>
              <a:buChar char="•"/>
              <a:defRPr sz="1200"/>
            </a:pPr>
            <a:r>
              <a:rPr lang="en-US" dirty="0"/>
              <a:t>Researchers conclude that even if the strictest global emissions standards are met, sea levels would still rise from 0.7 to 1.2 meters within the next two centuries.[2*] </a:t>
            </a:r>
          </a:p>
          <a:p>
            <a:pPr marL="148166" indent="-148166">
              <a:buSzPct val="75000"/>
              <a:buChar char="•"/>
              <a:defRPr sz="1200"/>
            </a:pPr>
            <a:r>
              <a:rPr lang="en-US" dirty="0"/>
              <a:t>Dozens of countries are exposed to the risk of coastal flooding caused by sea-level rise.[3*]</a:t>
            </a:r>
          </a:p>
          <a:p>
            <a:pPr marL="148166" indent="-148166">
              <a:buSzPct val="75000"/>
              <a:buChar char="•"/>
              <a:defRPr sz="1200"/>
            </a:pPr>
            <a:r>
              <a:rPr lang="en-US" dirty="0"/>
              <a:t>Nearly one-third of the world’s population, or 2.4 billion people, live within 100 kilometers of a coastline, further emphasizing the vulnerabilities associated with increased sea-level rise.[3*] </a:t>
            </a:r>
          </a:p>
          <a:p>
            <a:pPr>
              <a:defRPr sz="1200" b="1"/>
            </a:pPr>
            <a:endParaRPr lang="en-US" dirty="0"/>
          </a:p>
          <a:p>
            <a:pPr>
              <a:defRPr sz="1200" b="1"/>
            </a:pPr>
            <a:r>
              <a:rPr lang="en-US" dirty="0"/>
              <a:t>Sea-level rise is caused by melting glaciers and ice sheets, particularly on Greenland and Antarctica, as well as the thermal expansion of warmer ocean water.[4*]</a:t>
            </a:r>
          </a:p>
          <a:p>
            <a:pPr marL="148166" indent="-148166">
              <a:buSzPct val="75000"/>
              <a:buChar char="•"/>
              <a:defRPr sz="1200"/>
            </a:pPr>
            <a:r>
              <a:rPr lang="en-US" dirty="0"/>
              <a:t>Large land-based ice formations naturally retreat each summer, but unusually warm temperatures have led to greater-than-average melting.[4*] </a:t>
            </a:r>
          </a:p>
          <a:p>
            <a:pPr marL="148166" indent="-148166">
              <a:buSzPct val="75000"/>
              <a:buChar char="•"/>
              <a:defRPr sz="1200"/>
            </a:pPr>
            <a:r>
              <a:rPr lang="en-US" dirty="0"/>
              <a:t>In addition, winter seasons are becoming shorter, resulting in an imbalance that perpetuates ice melt and therefore increases sea-level rise.[5*] </a:t>
            </a:r>
          </a:p>
          <a:p>
            <a:pPr marL="148166" indent="-148166">
              <a:buSzPct val="75000"/>
              <a:buChar char="•"/>
              <a:defRPr sz="1200"/>
            </a:pPr>
            <a:r>
              <a:rPr lang="en-US" dirty="0"/>
              <a:t>These factors have contributed to the highest annual average of global sea-level rise on record.[4*]</a:t>
            </a:r>
          </a:p>
          <a:p>
            <a:pPr>
              <a:defRPr sz="1200" b="1"/>
            </a:pPr>
            <a:endParaRPr lang="en-US" dirty="0"/>
          </a:p>
          <a:p>
            <a:pPr>
              <a:defRPr sz="1200" b="1"/>
            </a:pPr>
            <a:r>
              <a:rPr lang="en-US" dirty="0"/>
              <a:t>Ice sheets and glaciers located in Greenland and Antarctica are disappearing faster than expected.[6*]</a:t>
            </a:r>
          </a:p>
          <a:p>
            <a:pPr marL="148166" indent="-148166">
              <a:buSzPct val="75000"/>
              <a:buChar char="•"/>
              <a:defRPr sz="1200"/>
            </a:pPr>
            <a:r>
              <a:rPr lang="en-US" dirty="0"/>
              <a:t>Between 2011 and 2014, satellite and modeling data found that the Greenland ice sheet lost an approximated 269 billion tons of snow and ice annually, raising sea levels about 0.74 millimeters (mm) each year.[6*] </a:t>
            </a:r>
          </a:p>
          <a:p>
            <a:pPr>
              <a:defRPr sz="1200" b="1"/>
            </a:pPr>
            <a:endParaRPr lang="en-US" dirty="0"/>
          </a:p>
          <a:p>
            <a:pPr>
              <a:defRPr sz="1200" b="1"/>
            </a:pPr>
            <a:r>
              <a:rPr lang="en-US" dirty="0"/>
              <a:t>This rapid decline in ice volume has triggered a positive feedback loop for additional warming and perpetuates sea-level rise.[6*]</a:t>
            </a:r>
          </a:p>
          <a:p>
            <a:pPr marL="148166" indent="-148166">
              <a:buSzPct val="75000"/>
              <a:buChar char="•"/>
              <a:defRPr sz="1200"/>
            </a:pPr>
            <a:r>
              <a:rPr lang="en-US" dirty="0"/>
              <a:t>Liquid water in glaciers, together with the plant and microbial life it fosters, darken the ice and increase absorption of solar energy, which leads to further ice melt.[6*] </a:t>
            </a:r>
          </a:p>
          <a:p>
            <a:pPr marL="148166" indent="-148166">
              <a:buSzPct val="75000"/>
              <a:buChar char="•"/>
              <a:defRPr sz="1200"/>
            </a:pPr>
            <a:r>
              <a:rPr lang="en-US" dirty="0"/>
              <a:t>In addition, scientists are discussing the impact of melting ice streams, which are located inside and under ice sheets, lubricating them and causing them to move more quickly into the sea.[5*]</a:t>
            </a:r>
          </a:p>
          <a:p>
            <a:pPr>
              <a:defRPr sz="1200" b="1"/>
            </a:pPr>
            <a:endParaRPr lang="en-US" dirty="0"/>
          </a:p>
          <a:p>
            <a:pPr>
              <a:defRPr sz="1200" b="1"/>
            </a:pPr>
            <a:r>
              <a:rPr lang="en-US" dirty="0"/>
              <a:t>Nearly half of the past century’s sea-level rise is attributed to thermal expansion – water expands when heated, so increased ocean heat means oceans are occupying more space.[5*] </a:t>
            </a:r>
          </a:p>
          <a:p>
            <a:pPr marL="148166" indent="-148166">
              <a:buSzPct val="75000"/>
              <a:buChar char="•"/>
              <a:defRPr sz="1200"/>
            </a:pPr>
            <a:r>
              <a:rPr lang="en-US" dirty="0"/>
              <a:t>Thermal expansion is responsible for about 1.6 mm per year of sea-level rise.[5*] </a:t>
            </a:r>
          </a:p>
          <a:p>
            <a:pPr marL="148166" indent="-148166">
              <a:buSzPct val="75000"/>
              <a:buChar char="•"/>
              <a:defRPr sz="1200"/>
            </a:pPr>
            <a:r>
              <a:rPr lang="en-US" dirty="0"/>
              <a:t>Projections show global sea-level rise could range from 0.2 to 2.5 meters by 2100.[7*]</a:t>
            </a:r>
          </a:p>
          <a:p>
            <a:pPr>
              <a:defRPr sz="1200" b="1"/>
            </a:pPr>
            <a:endParaRPr lang="en-US" dirty="0"/>
          </a:p>
          <a:p>
            <a:pPr>
              <a:defRPr sz="1200" b="1"/>
            </a:pPr>
            <a:r>
              <a:rPr lang="en-US" dirty="0"/>
              <a:t>REFERENCES</a:t>
            </a:r>
            <a:r>
              <a:rPr lang="en-US" b="0" dirty="0"/>
              <a:t>: </a:t>
            </a:r>
          </a:p>
          <a:p>
            <a:pPr>
              <a:defRPr sz="1200"/>
            </a:pPr>
            <a:r>
              <a:rPr lang="en-US" dirty="0"/>
              <a:t>[1*] The Maritime Executive, “Sea Level Rising Faster This Century,” April 26, 2017.</a:t>
            </a:r>
          </a:p>
          <a:p>
            <a:pPr>
              <a:defRPr sz="1200"/>
            </a:pPr>
            <a:r>
              <a:rPr lang="en-US" dirty="0"/>
              <a:t>https://www.maritime-executive.com/article/sea-level-rising-faster-this-century</a:t>
            </a:r>
          </a:p>
          <a:p>
            <a:pPr>
              <a:defRPr sz="1200"/>
            </a:pPr>
            <a:r>
              <a:rPr lang="en-US" dirty="0"/>
              <a:t>[2*] Josh </a:t>
            </a:r>
            <a:r>
              <a:rPr lang="en-US" dirty="0" err="1"/>
              <a:t>Gabbatiss</a:t>
            </a:r>
            <a:r>
              <a:rPr lang="en-US" dirty="0"/>
              <a:t>, “Global sea level to rise by up to 1.2 </a:t>
            </a:r>
            <a:r>
              <a:rPr lang="en-US" dirty="0" err="1"/>
              <a:t>metres</a:t>
            </a:r>
            <a:r>
              <a:rPr lang="en-US" dirty="0"/>
              <a:t> despite Paris agreement, say scientists,” Independent, February 20, 2018. https://www.independent.co.uk/environment/sea-level-rise-climate-change-paris-agreement-global-warming-greenhouse-gas-a8219681.html</a:t>
            </a:r>
          </a:p>
          <a:p>
            <a:pPr>
              <a:defRPr sz="1200"/>
            </a:pPr>
            <a:r>
              <a:rPr lang="en-US" dirty="0"/>
              <a:t>[3*] National Aeronautics and Space Administration (NASA), “Living Ocean,” last updated July 2020. https://science.nasa.gov/earth-science/oceanography/living-ocean</a:t>
            </a:r>
          </a:p>
          <a:p>
            <a:pPr>
              <a:defRPr sz="1200"/>
            </a:pPr>
            <a:r>
              <a:rPr lang="en-US" dirty="0"/>
              <a:t>[4*] National Oceanic Atmospheric Administration, “Is sea level rising?,” last accessed February 2020. https://oceanservice.noaa.gov/facts/sealevel.html</a:t>
            </a:r>
          </a:p>
          <a:p>
            <a:pPr>
              <a:defRPr sz="1200"/>
            </a:pPr>
            <a:r>
              <a:rPr lang="en-US" dirty="0"/>
              <a:t>[5*] Christina Nunez, “Sea level rise, explained,” February 19, 2019. https://www.nationalgeographic.com/environment/global-warming/sea-level-rise/</a:t>
            </a:r>
          </a:p>
          <a:p>
            <a:pPr>
              <a:defRPr sz="1200"/>
            </a:pPr>
            <a:r>
              <a:rPr lang="en-US" dirty="0"/>
              <a:t>[6*] Eli </a:t>
            </a:r>
            <a:r>
              <a:rPr lang="en-US" dirty="0" err="1"/>
              <a:t>Kintisch</a:t>
            </a:r>
            <a:r>
              <a:rPr lang="en-US" dirty="0"/>
              <a:t>, “The great Greenland meltdown,” Science Magazine, February 23, 2017. http://www.sciencemag.org/news/2017/02/great-greenland-meltdown</a:t>
            </a:r>
          </a:p>
          <a:p>
            <a:pPr>
              <a:defRPr sz="1200"/>
            </a:pPr>
            <a:r>
              <a:rPr lang="en-US" dirty="0"/>
              <a:t>[7*] Rebecca Lindsey, "Climate Change: Global Sea Level," National Oceanic and Atmospheric Administration, last updated November 19, 2019. https://www.climate.gov/news-features/understanding-climate/climate-change-global-sea-level </a:t>
            </a:r>
          </a:p>
          <a:p>
            <a:pPr>
              <a:defRPr sz="1200" b="1"/>
            </a:pPr>
            <a:endParaRPr lang="en-US" dirty="0"/>
          </a:p>
          <a:p>
            <a:pPr>
              <a:defRPr sz="1200"/>
            </a:pPr>
            <a:r>
              <a:rPr lang="en-US" b="1" dirty="0"/>
              <a:t>SLIDE SOURCE(S)</a:t>
            </a:r>
            <a:r>
              <a:rPr lang="en-US" dirty="0"/>
              <a:t>: https://www.washingtonpost.com/energy-environment/2019/01/14/ice-loss-antarctica-has-sextupled-since-s-new-research-finds/?utm_term=.058e64406459</a:t>
            </a:r>
          </a:p>
          <a:p>
            <a:pPr>
              <a:defRPr sz="1200"/>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 name="Shape 4741"/>
          <p:cNvSpPr>
            <a:spLocks noGrp="1" noRot="1" noChangeAspect="1"/>
          </p:cNvSpPr>
          <p:nvPr>
            <p:ph type="sldImg"/>
          </p:nvPr>
        </p:nvSpPr>
        <p:spPr>
          <a:xfrm>
            <a:off x="381000" y="685800"/>
            <a:ext cx="6096000" cy="3429000"/>
          </a:xfrm>
          <a:prstGeom prst="rect">
            <a:avLst/>
          </a:prstGeom>
        </p:spPr>
        <p:txBody>
          <a:bodyPr/>
          <a:lstStyle/>
          <a:p>
            <a:endParaRPr/>
          </a:p>
        </p:txBody>
      </p:sp>
      <p:sp>
        <p:nvSpPr>
          <p:cNvPr id="4742" name="Shape 4742"/>
          <p:cNvSpPr>
            <a:spLocks noGrp="1"/>
          </p:cNvSpPr>
          <p:nvPr>
            <p:ph type="body" sz="quarter" idx="1"/>
          </p:nvPr>
        </p:nvSpPr>
        <p:spPr>
          <a:prstGeom prst="rect">
            <a:avLst/>
          </a:prstGeom>
        </p:spPr>
        <p:txBody>
          <a:bodyPr/>
          <a:lstStyle/>
          <a:p>
            <a:pPr>
              <a:defRPr b="1"/>
            </a:pPr>
            <a:r>
              <a:rPr lang="en-US" dirty="0"/>
              <a:t>ID #3706.B - Can be used in noncommercial online and TV broadcasts of your presentation, but not modified.</a:t>
            </a:r>
          </a:p>
          <a:p>
            <a:pPr>
              <a:defRPr sz="1400"/>
            </a:pPr>
            <a:endParaRPr lang="en-US" dirty="0"/>
          </a:p>
          <a:p>
            <a:pPr>
              <a:defRPr sz="1400"/>
            </a:pPr>
            <a:r>
              <a:rPr lang="en-US" dirty="0"/>
              <a:t>Air pollution kills nine million people a year, and the same burning of fossil fuels that creates the global warming pollution also creates the particulates that causes more lung diseases and heart diseases.</a:t>
            </a:r>
          </a:p>
          <a:p>
            <a:pPr>
              <a:defRPr sz="1400"/>
            </a:pPr>
            <a:endParaRPr lang="en-US" dirty="0"/>
          </a:p>
          <a:p>
            <a:pPr>
              <a:defRPr sz="1200"/>
            </a:pPr>
            <a:r>
              <a:rPr lang="en-US" b="1" dirty="0"/>
              <a:t>DESCRIPTION</a:t>
            </a:r>
            <a:r>
              <a:rPr lang="en-US" dirty="0"/>
              <a:t>: Map of deaths attributable to ambient air pollution with countries colored by the number of deaths per year</a:t>
            </a:r>
          </a:p>
          <a:p>
            <a:pPr>
              <a:defRPr sz="1200"/>
            </a:pPr>
            <a:endParaRPr lang="en-US" dirty="0"/>
          </a:p>
          <a:p>
            <a:pPr>
              <a:defRPr sz="1200" b="1"/>
            </a:pPr>
            <a:r>
              <a:rPr lang="en-US" dirty="0"/>
              <a:t>ADDITIONAL TALKING POINTS</a:t>
            </a:r>
            <a:r>
              <a:rPr lang="en-US" b="0" dirty="0"/>
              <a:t>:</a:t>
            </a:r>
            <a:r>
              <a:rPr lang="en-US" dirty="0"/>
              <a:t> </a:t>
            </a:r>
          </a:p>
          <a:p>
            <a:pPr>
              <a:defRPr sz="1200" b="1"/>
            </a:pPr>
            <a:r>
              <a:rPr lang="en-US" dirty="0"/>
              <a:t>Pollution from extracting and burning fossil fuels isn’t only driving the climate crisis – it’s also creating a public and environmental health crisis worldwide. </a:t>
            </a:r>
          </a:p>
          <a:p>
            <a:pPr>
              <a:defRPr sz="1200" b="1"/>
            </a:pPr>
            <a:endParaRPr lang="en-US" dirty="0"/>
          </a:p>
          <a:p>
            <a:pPr>
              <a:defRPr sz="1200" b="1"/>
            </a:pPr>
            <a:r>
              <a:rPr lang="en-US" dirty="0"/>
              <a:t>Burning fossil fuels releases deadly pollution into the air.</a:t>
            </a:r>
          </a:p>
          <a:p>
            <a:pPr marL="148166" indent="-148166">
              <a:buSzPct val="75000"/>
              <a:buChar char="•"/>
              <a:defRPr sz="1200"/>
            </a:pPr>
            <a:r>
              <a:rPr lang="en-US" dirty="0"/>
              <a:t>Air pollution – such as that produced from burning fossil fuels like coal and oil – can expose people to small particulate matter of 2.5 microns or less in diameter (PM2.5). These particles can penetrate the lung barrier and enter the blood system, resulting in cardiovascular and respiratory diseases, and cancers.[1*]</a:t>
            </a:r>
          </a:p>
          <a:p>
            <a:pPr marL="148166" indent="-148166">
              <a:buSzPct val="75000"/>
              <a:buChar char="•"/>
              <a:defRPr sz="1200"/>
            </a:pPr>
            <a:r>
              <a:rPr lang="en-US" dirty="0"/>
              <a:t>Ambient outdoor air pollution kills millions of people every year.[1*]</a:t>
            </a:r>
          </a:p>
          <a:p>
            <a:pPr marL="148166" indent="-148166">
              <a:buSzPct val="75000"/>
              <a:buChar char="•"/>
              <a:defRPr sz="1200"/>
            </a:pPr>
            <a:r>
              <a:rPr lang="en-US" dirty="0"/>
              <a:t>In 2016, around 58 percent of deaths from ambient air pollution were due to </a:t>
            </a:r>
            <a:r>
              <a:rPr lang="en-US" dirty="0" err="1"/>
              <a:t>ischaemic</a:t>
            </a:r>
            <a:r>
              <a:rPr lang="en-US" dirty="0"/>
              <a:t> heart disease and strokes. Another 18 percent were due to chronic obstructive pulmonary disease, 18 percent were due to acute lower respiratory infections, and 6 percent were due to lung cancer.[1*]</a:t>
            </a:r>
          </a:p>
          <a:p>
            <a:pPr marL="148166" indent="-148166">
              <a:buSzPct val="75000"/>
              <a:buChar char="•"/>
              <a:defRPr sz="1200"/>
            </a:pPr>
            <a:r>
              <a:rPr lang="en-US" dirty="0"/>
              <a:t>Additionally, indoor smoke is a serious health risk for some 3 billion people who use biomass, kerosene fuels, and coal for cooking or for heating their homes.[1*]</a:t>
            </a:r>
          </a:p>
          <a:p>
            <a:pPr marL="148166" indent="-148166">
              <a:buSzPct val="75000"/>
              <a:buChar char="•"/>
              <a:defRPr sz="1200"/>
            </a:pPr>
            <a:r>
              <a:rPr lang="en-US" dirty="0"/>
              <a:t>People with pre-existing medical conditions are worse off. For example, chronic obstructive pulmonary disease (COPD) patients are especially sensitive to changes in ambient air quality associated with climate change.[2*]</a:t>
            </a:r>
          </a:p>
          <a:p>
            <a:pPr marL="148166" indent="-148166">
              <a:buSzPct val="75000"/>
              <a:buChar char="•"/>
              <a:defRPr sz="1200"/>
            </a:pPr>
            <a:r>
              <a:rPr lang="en-US" dirty="0"/>
              <a:t>Among the many byproducts of coal combustion is mercury, a potent neurotoxin that can bioaccumulate and </a:t>
            </a:r>
            <a:r>
              <a:rPr lang="en-US" dirty="0" err="1"/>
              <a:t>biomagnify</a:t>
            </a:r>
            <a:r>
              <a:rPr lang="en-US" dirty="0"/>
              <a:t> in organic tissue. Consuming contaminated fish, for example, can seriously harm both people and wildlife.[3*]</a:t>
            </a:r>
          </a:p>
          <a:p>
            <a:pPr>
              <a:defRPr sz="1200" b="1"/>
            </a:pPr>
            <a:endParaRPr lang="en-US" dirty="0"/>
          </a:p>
          <a:p>
            <a:pPr>
              <a:defRPr sz="1200" b="1"/>
            </a:pPr>
            <a:r>
              <a:rPr lang="en-US" dirty="0"/>
              <a:t>Fossil fuel pollution also impacts the water and land.</a:t>
            </a:r>
          </a:p>
          <a:p>
            <a:pPr marL="148166" indent="-148166">
              <a:buSzPct val="75000"/>
              <a:buChar char="•"/>
              <a:defRPr sz="1200"/>
            </a:pPr>
            <a:r>
              <a:rPr lang="en-US" dirty="0"/>
              <a:t>Coal mining operations can contaminate nearby rivers, lakes, and aquifers with heavy metals like arsenic, copper, and lead. One common technique, mountain top removal, requires clearcutting forests and vegetation before using explosives to blast away the tops of mountains, with the resulting debris typically dumped into the valleys below.[4*]</a:t>
            </a:r>
          </a:p>
          <a:p>
            <a:pPr marL="148166" indent="-148166">
              <a:buSzPct val="75000"/>
              <a:buChar char="•"/>
              <a:defRPr sz="1200"/>
            </a:pPr>
            <a:r>
              <a:rPr lang="en-US" dirty="0"/>
              <a:t>Before being burned, coal is washed with water and chemicals to remove impurities, producing a coal slurry that must be stored, either with coal ash or in improvised ponds that can leak, spill, or fail.[4*]</a:t>
            </a:r>
          </a:p>
          <a:p>
            <a:pPr marL="148166" indent="-148166">
              <a:buSzPct val="75000"/>
              <a:buChar char="•"/>
              <a:defRPr sz="1200"/>
            </a:pPr>
            <a:r>
              <a:rPr lang="en-US" dirty="0"/>
              <a:t>In 2000, the bottom of a Kentucky coal slurry impoundment gave way, contaminating more than a hundred miles of rivers and streams with more than 300,000,000 gallons of thick black sludge – a spill 30 times larger than the Exxon-Valdez oil spill.[4*]</a:t>
            </a:r>
          </a:p>
          <a:p>
            <a:pPr marL="148166" indent="-148166">
              <a:buSzPct val="75000"/>
              <a:buChar char="•"/>
              <a:defRPr sz="1200"/>
            </a:pPr>
            <a:r>
              <a:rPr lang="en-US" dirty="0"/>
              <a:t>Hydraulic fracturing (or “fracking”) is a drilling technique for extracting oil or natural gas by injecting huge quantities of water, chemicals, and sand deep underground, the hazardous consequences of which may include contaminating drinking water supplies and triggering small earthquakes.[5*]</a:t>
            </a:r>
          </a:p>
          <a:p>
            <a:pPr marL="148166" indent="-148166">
              <a:buSzPct val="75000"/>
              <a:buChar char="•"/>
              <a:defRPr sz="1200"/>
            </a:pPr>
            <a:r>
              <a:rPr lang="en-US" dirty="0"/>
              <a:t>Oil spills, such as from the Deepwater Horizon offshore oil rig in 2010, are devastating environmental disasters with long-lasting effects to the landscape, native species, and inhabitants who depend on the area.[6*]</a:t>
            </a:r>
          </a:p>
          <a:p>
            <a:pPr>
              <a:defRPr sz="1200" b="1"/>
            </a:pPr>
            <a:endParaRPr lang="en-US" dirty="0"/>
          </a:p>
          <a:p>
            <a:pPr>
              <a:defRPr sz="1200" b="1"/>
            </a:pPr>
            <a:r>
              <a:rPr lang="en-US" dirty="0"/>
              <a:t>While pollution is a threat to common resources, some people are disproportionately impacted.</a:t>
            </a:r>
          </a:p>
          <a:p>
            <a:pPr marL="148166" indent="-148166">
              <a:buSzPct val="75000"/>
              <a:buChar char="•"/>
              <a:defRPr sz="1200"/>
            </a:pPr>
            <a:r>
              <a:rPr lang="en-US" dirty="0"/>
              <a:t>Around the world, poor people are the most affected by air pollution.[7*]</a:t>
            </a:r>
          </a:p>
          <a:p>
            <a:pPr marL="148166" indent="-148166">
              <a:buSzPct val="75000"/>
              <a:buChar char="•"/>
              <a:defRPr sz="1200"/>
            </a:pPr>
            <a:r>
              <a:rPr lang="en-US" dirty="0"/>
              <a:t>As of 2016, more than 90 percent of air pollution-related deaths occurred in low- and middle-income countries.[1*]</a:t>
            </a:r>
          </a:p>
          <a:p>
            <a:pPr marL="148166" indent="-148166">
              <a:buSzPct val="75000"/>
              <a:buChar char="•"/>
              <a:defRPr sz="1200"/>
            </a:pPr>
            <a:r>
              <a:rPr lang="en-US" dirty="0"/>
              <a:t>In the United States, due to historical racism and economic inequality, minority and poor communities are most affected by air pollution: Black Americans have a 54 percent higher health burden compared to the overall population; non-White communities overall have a 28 percent higher health burden; and those living below the poverty line have a 35 percent higher burden.[8*]</a:t>
            </a:r>
          </a:p>
          <a:p>
            <a:pPr marL="148166" indent="-148166">
              <a:buSzPct val="75000"/>
              <a:buChar char="•"/>
              <a:defRPr sz="1200"/>
            </a:pPr>
            <a:r>
              <a:rPr lang="en-US" dirty="0"/>
              <a:t>The biggest polluters, including hazardous waste treatment, storage, and disposal plants, in the US are overwhelmingly located in poor, non-White areas.[9*]</a:t>
            </a:r>
          </a:p>
          <a:p>
            <a:pPr marL="148166" indent="-148166">
              <a:buSzPct val="75000"/>
              <a:buChar char="•"/>
              <a:defRPr sz="1200"/>
            </a:pPr>
            <a:r>
              <a:rPr lang="en-US" dirty="0"/>
              <a:t>Residents of Louisiana’s “Cancer Alley” – home to about 150 fossil fuel and petrochemical facilities – are about 50 times more likely to get cancer than the average American.[10*]</a:t>
            </a:r>
          </a:p>
          <a:p>
            <a:pPr>
              <a:defRPr sz="1200" b="1"/>
            </a:pPr>
            <a:endParaRPr lang="en-US" dirty="0"/>
          </a:p>
          <a:p>
            <a:pPr>
              <a:defRPr sz="1200" b="1"/>
            </a:pPr>
            <a:r>
              <a:rPr lang="en-US" dirty="0"/>
              <a:t>Fossil fuel pollution is changing our climate – and climate change is making the public health impacts of COVID-19 worse. </a:t>
            </a:r>
          </a:p>
          <a:p>
            <a:pPr marL="148166" indent="-148166">
              <a:buSzPct val="75000"/>
              <a:buChar char="•"/>
              <a:defRPr sz="1200"/>
            </a:pPr>
            <a:r>
              <a:rPr lang="en-US" dirty="0"/>
              <a:t>While there is no evidence of climate change directly contributing to the emergence of COVID-19, climate change can indirectly affect the larger COVID-19 response due to its impacts on public health and stress on health systems.[11*]</a:t>
            </a:r>
          </a:p>
          <a:p>
            <a:pPr marL="148166" indent="-148166">
              <a:buSzPct val="75000"/>
              <a:buChar char="•"/>
              <a:defRPr sz="1200"/>
            </a:pPr>
            <a:r>
              <a:rPr lang="en-US" dirty="0"/>
              <a:t>People living with poor air quality – especially those most vulnerable, like the homeless, people with homes lacking air filtration, or people with compromised health – are more likely to die from COVID-19, just as research shows that people exposed to more air pollution and who smoke fare worse with respiratory infections.[12*]</a:t>
            </a:r>
          </a:p>
          <a:p>
            <a:pPr marL="148166" indent="-148166">
              <a:buSzPct val="75000"/>
              <a:buChar char="•"/>
              <a:defRPr sz="1200"/>
            </a:pPr>
            <a:r>
              <a:rPr lang="en-US" dirty="0"/>
              <a:t>Due to longstanding racist housing policies and practices and other systemic inequalities, communities of color in the US are more likely to live with higher rates of pollution and be at higher risk of getting COVID-19 or contracting severe illness.[13*]</a:t>
            </a:r>
          </a:p>
          <a:p>
            <a:pPr marL="148166" indent="-148166">
              <a:buSzPct val="75000"/>
              <a:buChar char="•"/>
              <a:defRPr sz="1200"/>
            </a:pPr>
            <a:r>
              <a:rPr lang="en-US" dirty="0"/>
              <a:t>COVID-19 may affect planning and preparing for hurricanes and other natural disasters, as well as recovery efforts, due to the strained medical and personal hygiene resources and difficulty maintaining physical distancing in public shelters.[14*]</a:t>
            </a:r>
          </a:p>
          <a:p>
            <a:pPr>
              <a:defRPr sz="1200" b="1"/>
            </a:pPr>
            <a:endParaRPr lang="en-US" dirty="0"/>
          </a:p>
          <a:p>
            <a:pPr>
              <a:defRPr sz="1200" b="1"/>
            </a:pPr>
            <a:r>
              <a:rPr lang="en-US" dirty="0"/>
              <a:t>REFERENCES</a:t>
            </a:r>
            <a:r>
              <a:rPr lang="en-US" b="0" dirty="0"/>
              <a:t>: </a:t>
            </a:r>
          </a:p>
          <a:p>
            <a:pPr>
              <a:defRPr sz="1200"/>
            </a:pPr>
            <a:r>
              <a:rPr lang="en-US" dirty="0"/>
              <a:t>[1*] World Health Organization, "Ambient (outdoor) air pollution," May 2, 2018. https://www.who.int/news-room/fact-sheets/detail/ambient-(outdoor)-air-quality-and-health</a:t>
            </a:r>
          </a:p>
          <a:p>
            <a:pPr>
              <a:defRPr sz="1200"/>
            </a:pPr>
            <a:r>
              <a:rPr lang="en-US" dirty="0"/>
              <a:t>[2*] John </a:t>
            </a:r>
            <a:r>
              <a:rPr lang="en-US" dirty="0" err="1"/>
              <a:t>Balbus</a:t>
            </a:r>
            <a:r>
              <a:rPr lang="en-US" dirty="0"/>
              <a:t>, et al., “Climate and Health Assessment Chapter 1: Climate Change and Human Health,” (The US Global Change Research Program, 2016). https://health2016.globalchange.gov/climate-change-and-human-health</a:t>
            </a:r>
          </a:p>
          <a:p>
            <a:pPr>
              <a:defRPr sz="1200"/>
            </a:pPr>
            <a:r>
              <a:rPr lang="en-US" dirty="0"/>
              <a:t>[3*] US Geological Survey, "Mercury," last accessed July 2020. https://usgs.gov/mission-areas/water-resources/science/mercury?qt-science_center_objects=0#qt-science_center_objects</a:t>
            </a:r>
          </a:p>
          <a:p>
            <a:pPr>
              <a:defRPr sz="1200"/>
            </a:pPr>
            <a:r>
              <a:rPr lang="en-US" dirty="0"/>
              <a:t>[4*] Union of Concern Scientists, "Coal and Water Pollution," December 6, 2017. https://www.ucsusa.org/resources/coal-and-water-pollution</a:t>
            </a:r>
          </a:p>
          <a:p>
            <a:pPr>
              <a:defRPr sz="1200"/>
            </a:pPr>
            <a:r>
              <a:rPr lang="en-US" dirty="0"/>
              <a:t>[5*] Marc </a:t>
            </a:r>
            <a:r>
              <a:rPr lang="en-US" dirty="0" err="1"/>
              <a:t>Lallanilla</a:t>
            </a:r>
            <a:r>
              <a:rPr lang="en-US" dirty="0"/>
              <a:t>, "Facts About Fracking," Live Science, February 10, 2018. https://www.livescience.com/34464-what-is-fracking.html</a:t>
            </a:r>
          </a:p>
          <a:p>
            <a:pPr>
              <a:defRPr sz="1200"/>
            </a:pPr>
            <a:r>
              <a:rPr lang="en-US" dirty="0"/>
              <a:t>[6*] US Geological Survey, "Large Oil Spills," last accessed July 2020. https://www.usgs.gov/mission-areas/water-resources/science/large-oil-spills</a:t>
            </a:r>
          </a:p>
          <a:p>
            <a:pPr>
              <a:defRPr sz="1200"/>
            </a:pPr>
            <a:r>
              <a:rPr lang="en-US" dirty="0"/>
              <a:t>[7*] UN Environment, “Air pollution hurts the poorest most,” May 9, 2019. https://www.unenvironment.org/news-and-stories/story/air-pollution-hurts-poorest-most</a:t>
            </a:r>
          </a:p>
          <a:p>
            <a:pPr>
              <a:defRPr sz="1200"/>
            </a:pPr>
            <a:r>
              <a:rPr lang="en-US" dirty="0"/>
              <a:t>[8*] Miranda Green, “EPA scientists find black communities disproportionately hit by pollution,” The Hill, February 23, 2018. https://thehill.com/policy/energy-environment/375289-epa-scientists-find-emissions-greater-impact-low-income-communities</a:t>
            </a:r>
          </a:p>
          <a:p>
            <a:pPr>
              <a:defRPr sz="1200"/>
            </a:pPr>
            <a:r>
              <a:rPr lang="en-US" dirty="0"/>
              <a:t>[9*] Erik Sherman, “If You’re a Minority and Poor, You’re More Likely to Live Near a Toxic Waste Site,” Fortune, February 4, 2016. https://fortune.com/2016/02/04/environmental-race-poverty-flint/</a:t>
            </a:r>
          </a:p>
          <a:p>
            <a:pPr>
              <a:defRPr sz="1200"/>
            </a:pPr>
            <a:r>
              <a:rPr lang="en-US" dirty="0"/>
              <a:t>[10*] James </a:t>
            </a:r>
            <a:r>
              <a:rPr lang="en-US" dirty="0" err="1"/>
              <a:t>Pasley</a:t>
            </a:r>
            <a:r>
              <a:rPr lang="en-US" dirty="0"/>
              <a:t>, “Inside Louisiana’s horrifying ‘Cancer Alley,’ an 85-mile stretch of pollution and environmental racism that’s now dealing with some of the highest coronavirus death rates in the country,” Business Insider, April 9, 2020. https://www.businessinsider.com/louisiana-cancer-alley-photos-oil-refineries-chemicals-pollution-2019-11#to-get-an-idea-of-the-toxicity-people-living-in-reserve-louisiana-are-50-times-more-likely-to-get-cancer-than-an-average-american-3</a:t>
            </a:r>
          </a:p>
          <a:p>
            <a:pPr>
              <a:defRPr sz="1200"/>
            </a:pPr>
            <a:r>
              <a:rPr lang="en-US" dirty="0"/>
              <a:t>[11*] World Health Organization, "Q&amp;A: Climate change and COVID-19," April 22, 2020. https://www.who.int/news-room/q-a-detail/q-a-on-climate-change-and-covid-19</a:t>
            </a:r>
          </a:p>
          <a:p>
            <a:pPr>
              <a:defRPr sz="1200"/>
            </a:pPr>
            <a:r>
              <a:rPr lang="en-US" dirty="0"/>
              <a:t>[12*] Harvard T.H. Chan School of Public Health, "Coronavirus and Climate Change," last accessed July 2020. https://www.hsph.harvard.edu/c-change/subtopics/coronavirus-and-climate-change/</a:t>
            </a:r>
          </a:p>
          <a:p>
            <a:pPr>
              <a:defRPr sz="1200"/>
            </a:pPr>
            <a:r>
              <a:rPr lang="en-US" dirty="0"/>
              <a:t>[13*] Center for Disease Control, “COVID-19 in Racial and Ethnic Minority Groups,” June 25, 2020. https://www.cdc.gov/coronavirus/2019-ncov/need-extra-precautions/racial-ethnic-minorities.html</a:t>
            </a:r>
          </a:p>
          <a:p>
            <a:pPr>
              <a:defRPr sz="1200"/>
            </a:pPr>
            <a:r>
              <a:rPr lang="en-US" dirty="0"/>
              <a:t>[14*] US Centers for Disease Control and Prevention, "Natural Disasters, Severe Weather, and COVID-19," last updated July 1, 2020. https://www.cdc.gov/disasters/covid-19/disasters_severe_weather_and_covid-19.html</a:t>
            </a:r>
          </a:p>
          <a:p>
            <a:pPr>
              <a:defRPr sz="1200" b="1"/>
            </a:pPr>
            <a:endParaRPr lang="en-US" dirty="0"/>
          </a:p>
          <a:p>
            <a:pPr>
              <a:defRPr sz="1200"/>
            </a:pPr>
            <a:r>
              <a:rPr lang="en-US" b="1" dirty="0"/>
              <a:t>SLIDE SOURCE(S)</a:t>
            </a:r>
            <a:r>
              <a:rPr lang="en-US" dirty="0"/>
              <a:t>: apps.who.int/iris/bitstream/handle/10665/250141/9789241511353-eng.pdf?sequence=1</a:t>
            </a:r>
            <a:endParaRPr dirty="0"/>
          </a:p>
        </p:txBody>
      </p:sp>
    </p:spTree>
    <p:extLst>
      <p:ext uri="{BB962C8B-B14F-4D97-AF65-F5344CB8AC3E}">
        <p14:creationId xmlns:p14="http://schemas.microsoft.com/office/powerpoint/2010/main" val="402500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857250" y="596900"/>
            <a:ext cx="14541500" cy="1447800"/>
          </a:xfrm>
          <a:prstGeom prst="rect">
            <a:avLst/>
          </a:prstGeom>
        </p:spPr>
        <p:txBody>
          <a:bodyPr/>
          <a:lstStyle>
            <a:lvl1pPr algn="ctr">
              <a:lnSpc>
                <a:spcPts val="5400"/>
              </a:lnSpc>
            </a:lvl1pPr>
          </a:lstStyle>
          <a:p>
            <a:r>
              <a:t>Title Text</a:t>
            </a:r>
          </a:p>
        </p:txBody>
      </p:sp>
      <p:sp>
        <p:nvSpPr>
          <p:cNvPr id="181" name="Body Level One…"/>
          <p:cNvSpPr txBox="1">
            <a:spLocks noGrp="1"/>
          </p:cNvSpPr>
          <p:nvPr>
            <p:ph type="body" sz="quarter" idx="1"/>
          </p:nvPr>
        </p:nvSpPr>
        <p:spPr>
          <a:xfrm>
            <a:off x="850900" y="1955800"/>
            <a:ext cx="14554200" cy="1092200"/>
          </a:xfrm>
          <a:prstGeom prst="rect">
            <a:avLst/>
          </a:prstGeom>
        </p:spPr>
        <p:txBody>
          <a:bodyPr/>
          <a:lstStyle>
            <a:lvl1pPr algn="ctr"/>
            <a:lvl2pPr marL="38100" indent="228600">
              <a:buSzTx/>
              <a:buNone/>
              <a:defRPr sz="3200"/>
            </a:lvl2pPr>
            <a:lvl3pPr marL="0" indent="457200">
              <a:buSzTx/>
              <a:buNone/>
              <a:defRPr sz="3000"/>
            </a:lvl3pPr>
            <a:lvl4pPr marL="0" indent="685800">
              <a:buSzTx/>
              <a:buNone/>
              <a:defRPr sz="2600"/>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599" y="596899"/>
            <a:ext cx="14528801" cy="762001"/>
          </a:xfrm>
          <a:prstGeom prst="rect">
            <a:avLst/>
          </a:prstGeom>
        </p:spPr>
        <p:txBody>
          <a:bodyPr/>
          <a:lstStyle>
            <a:lvl1pPr algn="ctr">
              <a:lnSpc>
                <a:spcPts val="5200"/>
              </a:lnSpc>
              <a:spcBef>
                <a:spcPts val="300"/>
              </a:spcBef>
              <a:defRPr sz="4400"/>
            </a:lvl1pPr>
          </a:lstStyle>
          <a:p>
            <a:r>
              <a:t>Title Text</a:t>
            </a:r>
          </a:p>
        </p:txBody>
      </p:sp>
      <p:sp>
        <p:nvSpPr>
          <p:cNvPr id="215" name="Body Level One…"/>
          <p:cNvSpPr txBox="1">
            <a:spLocks noGrp="1"/>
          </p:cNvSpPr>
          <p:nvPr>
            <p:ph type="body" sz="quarter" idx="1"/>
          </p:nvPr>
        </p:nvSpPr>
        <p:spPr>
          <a:xfrm>
            <a:off x="863599" y="1269999"/>
            <a:ext cx="14528801" cy="1016001"/>
          </a:xfrm>
          <a:prstGeom prst="rect">
            <a:avLst/>
          </a:prstGeom>
        </p:spPr>
        <p:txBody>
          <a:bodyPr/>
          <a:lstStyle>
            <a:lvl1pPr algn="ctr"/>
            <a:lvl2pPr marL="38100" indent="228600">
              <a:buSzTx/>
              <a:buNone/>
              <a:defRPr sz="3200" b="1"/>
            </a:lvl2pPr>
            <a:lvl3pPr marL="0" indent="457200">
              <a:buSzTx/>
              <a:buNone/>
              <a:defRPr sz="2800" b="1"/>
            </a:lvl3pPr>
            <a:lvl4pPr marL="0" indent="685800">
              <a:buSzTx/>
              <a:buNone/>
              <a:defRPr sz="2400" b="1"/>
            </a:lvl4pPr>
            <a:lvl5pPr marL="0" indent="914400">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3000" b="1">
                <a:solidFill>
                  <a:srgbClr val="9DA9A9"/>
                </a:solidFill>
              </a:defRPr>
            </a:lvl3pPr>
            <a:lvl4pPr marL="0" indent="615950" algn="ctr">
              <a:buSzTx/>
              <a:buNone/>
              <a:defRPr sz="3000" b="1">
                <a:solidFill>
                  <a:srgbClr val="9DA9A9"/>
                </a:solidFill>
              </a:defRPr>
            </a:lvl4pPr>
            <a:lvl5pPr marL="0" indent="895350"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728489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886648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55401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69216009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7505172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43271887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926723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537459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3693692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0669720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5806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1371236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604239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146720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4593249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177325401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420219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158798340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201600474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43652454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50893867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41642298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1973654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9059186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380306216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6192456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577391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589109"/>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8115037"/>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57250" y="596900"/>
            <a:ext cx="14541500" cy="1447800"/>
          </a:xfrm>
          <a:prstGeom prst="rect">
            <a:avLst/>
          </a:prstGeom>
        </p:spPr>
        <p:txBody>
          <a:bodyPr/>
          <a:lstStyle>
            <a:lvl1pPr algn="ctr">
              <a:lnSpc>
                <a:spcPts val="5400"/>
              </a:lnSpc>
            </a:lvl1pPr>
          </a:lstStyle>
          <a:p>
            <a:r>
              <a:t>Title Text</a:t>
            </a:r>
          </a:p>
        </p:txBody>
      </p:sp>
      <p:sp>
        <p:nvSpPr>
          <p:cNvPr id="30" name="Body Level One…"/>
          <p:cNvSpPr txBox="1">
            <a:spLocks noGrp="1"/>
          </p:cNvSpPr>
          <p:nvPr>
            <p:ph type="body" sz="quarter" idx="1"/>
          </p:nvPr>
        </p:nvSpPr>
        <p:spPr>
          <a:xfrm>
            <a:off x="850900" y="1955800"/>
            <a:ext cx="14554200" cy="1092200"/>
          </a:xfrm>
          <a:prstGeom prst="rect">
            <a:avLst/>
          </a:prstGeom>
        </p:spPr>
        <p:txBody>
          <a:bodyPr/>
          <a:lstStyle>
            <a:lvl1pPr algn="ctr"/>
            <a:lvl2pPr marL="38100" indent="228600">
              <a:buSzTx/>
              <a:buNone/>
              <a:defRPr sz="3200"/>
            </a:lvl2pPr>
            <a:lvl3pPr marL="0" indent="457200">
              <a:buSzTx/>
              <a:buNone/>
              <a:defRPr sz="3000"/>
            </a:lvl3pPr>
            <a:lvl4pPr marL="0" indent="685800">
              <a:buSzTx/>
              <a:buNone/>
              <a:defRPr sz="2600"/>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4307068"/>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266912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63600" y="596900"/>
            <a:ext cx="14528800" cy="4914900"/>
          </a:xfrm>
          <a:prstGeom prst="rect">
            <a:avLst/>
          </a:prstGeom>
        </p:spPr>
        <p:txBody>
          <a:bodyPr anchor="ctr"/>
          <a:lstStyle>
            <a:lvl1pPr marL="286226" indent="-286226">
              <a:lnSpc>
                <a:spcPts val="5500"/>
              </a:lnSpc>
            </a:lvl1pPr>
          </a:lstStyle>
          <a:p>
            <a:r>
              <a:t>Title Text</a:t>
            </a:r>
          </a:p>
        </p:txBody>
      </p:sp>
      <p:sp>
        <p:nvSpPr>
          <p:cNvPr id="48" name="Body Level One…"/>
          <p:cNvSpPr txBox="1">
            <a:spLocks noGrp="1"/>
          </p:cNvSpPr>
          <p:nvPr>
            <p:ph type="body" sz="half" idx="1"/>
          </p:nvPr>
        </p:nvSpPr>
        <p:spPr>
          <a:xfrm>
            <a:off x="1219200" y="5664200"/>
            <a:ext cx="14173200" cy="2870200"/>
          </a:xfrm>
          <a:prstGeom prst="rect">
            <a:avLst/>
          </a:prstGeom>
        </p:spPr>
        <p:txBody>
          <a:bodyPr/>
          <a:lstStyle>
            <a:lvl1pPr>
              <a:lnSpc>
                <a:spcPct val="110000"/>
              </a:lnSpc>
              <a:spcBef>
                <a:spcPts val="1300"/>
              </a:spcBef>
              <a:defRPr sz="3000">
                <a:solidFill>
                  <a:srgbClr val="FFFFFF"/>
                </a:solidFill>
              </a:defRPr>
            </a:lvl1pPr>
            <a:lvl2pPr marL="38100" indent="0">
              <a:spcBef>
                <a:spcPts val="300"/>
              </a:spcBef>
              <a:buSzTx/>
              <a:buNone/>
              <a:defRPr sz="2000" b="1">
                <a:solidFill>
                  <a:srgbClr val="9DA9A9"/>
                </a:solidFill>
              </a:defRPr>
            </a:lvl2pPr>
            <a:lvl3pPr marL="0" indent="292100">
              <a:buSzTx/>
              <a:buNone/>
              <a:defRPr sz="2000" b="1">
                <a:solidFill>
                  <a:srgbClr val="9DA9A9"/>
                </a:solidFill>
              </a:defRPr>
            </a:lvl3pPr>
            <a:lvl4pPr marL="0" indent="615950">
              <a:buSzTx/>
              <a:buNone/>
              <a:defRPr sz="2000" b="1">
                <a:solidFill>
                  <a:srgbClr val="9DA9A9"/>
                </a:solidFill>
              </a:defRPr>
            </a:lvl4pPr>
            <a:lvl5pPr marL="0" indent="895350">
              <a:buSzTx/>
              <a:buNone/>
              <a:defRPr sz="2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5314303"/>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2362536"/>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7997886"/>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0"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100" indent="0">
              <a:buSzTx/>
              <a:buNone/>
              <a:defRPr sz="2400" b="1"/>
            </a:lvl2pPr>
            <a:lvl3pPr marL="0" indent="292100">
              <a:buSzTx/>
              <a:buNone/>
              <a:defRPr sz="2400" b="1"/>
            </a:lvl3pPr>
            <a:lvl4pPr marL="0" indent="615950">
              <a:buSzTx/>
              <a:buNone/>
              <a:defRPr sz="2400" b="1"/>
            </a:lvl4pPr>
            <a:lvl5pPr marL="0" indent="89535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9960" y="8679085"/>
            <a:ext cx="182216" cy="172816"/>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665334584"/>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2982525"/>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3000" b="1">
                <a:solidFill>
                  <a:srgbClr val="9DA9A9"/>
                </a:solidFill>
              </a:defRPr>
            </a:lvl3pPr>
            <a:lvl4pPr marL="0" indent="615950" algn="ctr">
              <a:buSzTx/>
              <a:buNone/>
              <a:defRPr sz="3000" b="1">
                <a:solidFill>
                  <a:srgbClr val="9DA9A9"/>
                </a:solidFill>
              </a:defRPr>
            </a:lvl4pPr>
            <a:lvl5pPr marL="0" indent="895350"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018951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0"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100" indent="0">
              <a:buSzTx/>
              <a:buNone/>
              <a:defRPr sz="2400" b="1"/>
            </a:lvl2pPr>
            <a:lvl3pPr marL="0" indent="292100">
              <a:buSzTx/>
              <a:buNone/>
              <a:defRPr sz="2400" b="1"/>
            </a:lvl3pPr>
            <a:lvl4pPr marL="0" indent="615950">
              <a:buSzTx/>
              <a:buNone/>
              <a:defRPr sz="2400" b="1"/>
            </a:lvl4pPr>
            <a:lvl5pPr marL="0" indent="89535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9960" y="8679085"/>
            <a:ext cx="182216" cy="172816"/>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36"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5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3583744"/>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2905043"/>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154"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671798"/>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63"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8054655"/>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344556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5051046"/>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96" name="Title Text"/>
          <p:cNvSpPr txBox="1">
            <a:spLocks noGrp="1"/>
          </p:cNvSpPr>
          <p:nvPr>
            <p:ph type="title"/>
          </p:nvPr>
        </p:nvSpPr>
        <p:spPr>
          <a:xfrm>
            <a:off x="736600" y="393700"/>
            <a:ext cx="14782800" cy="6985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197"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2655690"/>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_Centered Image">
    <p:spTree>
      <p:nvGrpSpPr>
        <p:cNvPr id="1" name=""/>
        <p:cNvGrpSpPr/>
        <p:nvPr/>
      </p:nvGrpSpPr>
      <p:grpSpPr>
        <a:xfrm>
          <a:off x="0" y="0"/>
          <a:ext cx="0" cy="0"/>
          <a:chOff x="0" y="0"/>
          <a:chExt cx="0" cy="0"/>
        </a:xfrm>
      </p:grpSpPr>
      <p:sp>
        <p:nvSpPr>
          <p:cNvPr id="205" name="Title Text"/>
          <p:cNvSpPr txBox="1">
            <a:spLocks noGrp="1"/>
          </p:cNvSpPr>
          <p:nvPr>
            <p:ph type="title"/>
          </p:nvPr>
        </p:nvSpPr>
        <p:spPr>
          <a:xfrm>
            <a:off x="736600" y="393700"/>
            <a:ext cx="14782800" cy="7874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206"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680043"/>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21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5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2638017"/>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7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888120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Quote">
    <p:spTree>
      <p:nvGrpSpPr>
        <p:cNvPr id="1" name=""/>
        <p:cNvGrpSpPr/>
        <p:nvPr/>
      </p:nvGrpSpPr>
      <p:grpSpPr>
        <a:xfrm>
          <a:off x="0" y="0"/>
          <a:ext cx="0" cy="0"/>
          <a:chOff x="0" y="0"/>
          <a:chExt cx="0" cy="0"/>
        </a:xfrm>
      </p:grpSpPr>
      <p:sp>
        <p:nvSpPr>
          <p:cNvPr id="232" name="Title Text"/>
          <p:cNvSpPr txBox="1">
            <a:spLocks noGrp="1"/>
          </p:cNvSpPr>
          <p:nvPr>
            <p:ph type="title"/>
          </p:nvPr>
        </p:nvSpPr>
        <p:spPr>
          <a:xfrm>
            <a:off x="863600" y="596900"/>
            <a:ext cx="14528800" cy="4914900"/>
          </a:xfrm>
          <a:prstGeom prst="rect">
            <a:avLst/>
          </a:prstGeom>
        </p:spPr>
        <p:txBody>
          <a:bodyPr anchor="ctr"/>
          <a:lstStyle>
            <a:lvl1pPr marL="286226" indent="-286226">
              <a:lnSpc>
                <a:spcPts val="5500"/>
              </a:lnSpc>
            </a:lvl1pPr>
          </a:lstStyle>
          <a:p>
            <a:r>
              <a:t>Title Text</a:t>
            </a:r>
          </a:p>
        </p:txBody>
      </p:sp>
      <p:sp>
        <p:nvSpPr>
          <p:cNvPr id="233" name="Body Level One…"/>
          <p:cNvSpPr txBox="1">
            <a:spLocks noGrp="1"/>
          </p:cNvSpPr>
          <p:nvPr>
            <p:ph type="body" sz="half" idx="1"/>
          </p:nvPr>
        </p:nvSpPr>
        <p:spPr>
          <a:xfrm>
            <a:off x="1219200" y="5664200"/>
            <a:ext cx="14173200" cy="2870200"/>
          </a:xfrm>
          <a:prstGeom prst="rect">
            <a:avLst/>
          </a:prstGeom>
        </p:spPr>
        <p:txBody>
          <a:bodyPr/>
          <a:lstStyle>
            <a:lvl1pPr>
              <a:lnSpc>
                <a:spcPct val="110000"/>
              </a:lnSpc>
              <a:spcBef>
                <a:spcPts val="1300"/>
              </a:spcBef>
              <a:defRPr sz="3000">
                <a:solidFill>
                  <a:srgbClr val="FFFFFF"/>
                </a:solidFill>
              </a:defRPr>
            </a:lvl1pPr>
            <a:lvl2pPr marL="38100" indent="0">
              <a:spcBef>
                <a:spcPts val="300"/>
              </a:spcBef>
              <a:buSzTx/>
              <a:buNone/>
              <a:defRPr sz="2000" b="1">
                <a:solidFill>
                  <a:srgbClr val="9DA9A9"/>
                </a:solidFill>
              </a:defRPr>
            </a:lvl2pPr>
            <a:lvl3pPr marL="0" indent="292100">
              <a:buSzTx/>
              <a:buNone/>
              <a:defRPr sz="2000" b="1">
                <a:solidFill>
                  <a:srgbClr val="9DA9A9"/>
                </a:solidFill>
              </a:defRPr>
            </a:lvl3pPr>
            <a:lvl4pPr marL="0" indent="615950">
              <a:buSzTx/>
              <a:buNone/>
              <a:defRPr sz="2000" b="1">
                <a:solidFill>
                  <a:srgbClr val="9DA9A9"/>
                </a:solidFill>
              </a:defRPr>
            </a:lvl4pPr>
            <a:lvl5pPr marL="0" indent="895350">
              <a:buSzTx/>
              <a:buNone/>
              <a:defRPr sz="2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1366134"/>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8_Centered Quote">
    <p:spTree>
      <p:nvGrpSpPr>
        <p:cNvPr id="1" name=""/>
        <p:cNvGrpSpPr/>
        <p:nvPr/>
      </p:nvGrpSpPr>
      <p:grpSpPr>
        <a:xfrm>
          <a:off x="0" y="0"/>
          <a:ext cx="0" cy="0"/>
          <a:chOff x="0" y="0"/>
          <a:chExt cx="0" cy="0"/>
        </a:xfrm>
      </p:grpSpPr>
      <p:sp>
        <p:nvSpPr>
          <p:cNvPr id="241"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24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3000" b="1">
                <a:solidFill>
                  <a:srgbClr val="9DA9A9"/>
                </a:solidFill>
              </a:defRPr>
            </a:lvl3pPr>
            <a:lvl4pPr marL="0" indent="615950" algn="ctr">
              <a:buSzTx/>
              <a:buNone/>
              <a:defRPr sz="3000" b="1">
                <a:solidFill>
                  <a:srgbClr val="9DA9A9"/>
                </a:solidFill>
              </a:defRPr>
            </a:lvl4pPr>
            <a:lvl5pPr marL="0" indent="895350"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707268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3_Centered Image">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736600" y="393700"/>
            <a:ext cx="14782800" cy="780759"/>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251"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7219197"/>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8694981" y="-1"/>
            <a:ext cx="7569429" cy="9143871"/>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846666" y="2116666"/>
            <a:ext cx="7569466" cy="6520394"/>
          </a:xfrm>
          <a:prstGeom prst="rect">
            <a:avLst/>
          </a:prstGeom>
        </p:spPr>
        <p:txBody>
          <a:bodyPr lIns="0" tIns="0" rIns="0" bIns="0">
            <a:normAutofit/>
          </a:bodyPr>
          <a:lstStyle>
            <a:lvl1pPr marL="332509" indent="-332509" defTabSz="550333">
              <a:spcBef>
                <a:spcPts val="2000"/>
              </a:spcBef>
              <a:buSzPct val="100000"/>
              <a:buChar char="•"/>
              <a:defRPr sz="3600">
                <a:solidFill>
                  <a:srgbClr val="000000"/>
                </a:solidFill>
                <a:latin typeface="Helvetica"/>
                <a:ea typeface="Helvetica"/>
                <a:cs typeface="Helvetica"/>
                <a:sym typeface="Helvetica"/>
              </a:defRPr>
            </a:lvl1pPr>
            <a:lvl2pPr marL="960119" indent="-325119" defTabSz="550333">
              <a:spcBef>
                <a:spcPts val="2000"/>
              </a:spcBef>
              <a:buSzPct val="100000"/>
              <a:buChar char="‣"/>
              <a:defRPr sz="3200" b="1">
                <a:solidFill>
                  <a:srgbClr val="000000"/>
                </a:solidFill>
                <a:latin typeface="Helvetica"/>
                <a:ea typeface="Helvetica"/>
                <a:cs typeface="Helvetica"/>
                <a:sym typeface="Helvetica"/>
              </a:defRPr>
            </a:lvl2pPr>
            <a:lvl3pPr marL="1608666" indent="-338666" defTabSz="550333">
              <a:spcBef>
                <a:spcPts val="2000"/>
              </a:spcBef>
              <a:buSzPct val="100000"/>
              <a:buChar char="-"/>
              <a:defRPr sz="3000" b="1">
                <a:solidFill>
                  <a:srgbClr val="000000"/>
                </a:solidFill>
                <a:latin typeface="Helvetica"/>
                <a:ea typeface="Helvetica"/>
                <a:cs typeface="Helvetica"/>
                <a:sym typeface="Helvetica"/>
              </a:defRPr>
            </a:lvl3pPr>
            <a:lvl4pPr marL="2235200" indent="-330200" defTabSz="550333">
              <a:spcBef>
                <a:spcPts val="2000"/>
              </a:spcBef>
              <a:buSzPct val="100000"/>
              <a:buChar char="•"/>
              <a:defRPr sz="2600" b="1">
                <a:solidFill>
                  <a:srgbClr val="000000"/>
                </a:solidFill>
                <a:latin typeface="Helvetica"/>
                <a:ea typeface="Helvetica"/>
                <a:cs typeface="Helvetica"/>
                <a:sym typeface="Helvetica"/>
              </a:defRPr>
            </a:lvl4pPr>
            <a:lvl5pPr marL="2859314" indent="-319314" defTabSz="550333">
              <a:spcBef>
                <a:spcPts val="20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846666" y="846666"/>
            <a:ext cx="7569466" cy="985181"/>
          </a:xfrm>
          <a:prstGeom prst="rect">
            <a:avLst/>
          </a:prstGeom>
        </p:spPr>
        <p:txBody>
          <a:bodyPr lIns="0" tIns="0" rIns="0" bIns="0">
            <a:normAutofit/>
          </a:bodyPr>
          <a:lstStyle>
            <a:lvl1pPr defTabSz="550333">
              <a:lnSpc>
                <a:spcPct val="100000"/>
              </a:lnSpc>
              <a:defRPr sz="60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16256001" cy="635001"/>
          </a:xfrm>
          <a:prstGeom prst="rect">
            <a:avLst/>
          </a:prstGeom>
        </p:spPr>
        <p:txBody>
          <a:bodyPr lIns="33866" tIns="33866" rIns="33866" bIns="33866" anchor="ctr">
            <a:normAutofit/>
          </a:body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15826825" y="157780"/>
            <a:ext cx="306393" cy="309034"/>
          </a:xfrm>
          <a:prstGeom prst="rect">
            <a:avLst/>
          </a:prstGeom>
        </p:spPr>
        <p:txBody>
          <a:bodyPr lIns="33866" tIns="33866" rIns="33866" bIns="33866"/>
          <a:lstStyle>
            <a:lvl1pPr algn="ctr" defTabSz="550333">
              <a:defRPr sz="16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864111302"/>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883412"/>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4748542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814548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8447346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73902797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9169048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3000" b="1">
                <a:solidFill>
                  <a:srgbClr val="9DA9A9"/>
                </a:solidFill>
              </a:defRPr>
            </a:lvl3pPr>
            <a:lvl4pPr marL="0" indent="615950" algn="ctr">
              <a:buSzTx/>
              <a:buNone/>
              <a:defRPr sz="3000" b="1">
                <a:solidFill>
                  <a:srgbClr val="9DA9A9"/>
                </a:solidFill>
              </a:defRPr>
            </a:lvl4pPr>
            <a:lvl5pPr marL="0" indent="895350"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7209833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4807017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99981141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0017936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93022613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579493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670958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881866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03819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8718597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256082751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8886747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129929503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3231114124"/>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204454350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47514541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34762023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5096299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88432791"/>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188557049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44575328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5964228"/>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4"/>
            <a:ext cx="3657600" cy="486833"/>
          </a:xfrm>
          <a:prstGeom prst="rect">
            <a:avLst/>
          </a:prstGeom>
        </p:spPr>
        <p:txBody>
          <a:bodyPr/>
          <a:lstStyle/>
          <a:p>
            <a:fld id="{4F6DF5D2-6F09-4539-A6D4-16F389B6E61D}" type="datetime1">
              <a:rPr lang="en-US" smtClean="0">
                <a:solidFill>
                  <a:prstClr val="black">
                    <a:tint val="75000"/>
                  </a:prstClr>
                </a:solidFill>
              </a:rPr>
              <a:pPr/>
              <a:t>10/13/2020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49" y="8475134"/>
            <a:ext cx="187551" cy="184666"/>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350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theme" Target="../theme/theme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theme" Target="../theme/theme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image" Target="../media/image3.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image" Target="../media/image2.pn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2" r:id="rId2"/>
    <p:sldLayoutId id="2147483654" r:id="rId3"/>
    <p:sldLayoutId id="2147483657" r:id="rId4"/>
    <p:sldLayoutId id="2147483658" r:id="rId5"/>
    <p:sldLayoutId id="2147483659" r:id="rId6"/>
    <p:sldLayoutId id="2147483662" r:id="rId7"/>
    <p:sldLayoutId id="2147483664" r:id="rId8"/>
    <p:sldLayoutId id="2147483667" r:id="rId9"/>
    <p:sldLayoutId id="2147483668" r:id="rId10"/>
    <p:sldLayoutId id="2147483672" r:id="rId11"/>
    <p:sldLayoutId id="2147483673" r:id="rId12"/>
  </p:sldLayoutIdLst>
  <p:transition spd="med"/>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1344189954"/>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1459567977"/>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Lst>
  <p:transition spd="med">
    <p:fade/>
  </p:transition>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841925333"/>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mailto:stevemiller@comcast.net" TargetMode="External"/><Relationship Id="rId5" Type="http://schemas.openxmlformats.org/officeDocument/2006/relationships/image" Target="../media/image15.jpe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nj.gov/dep/climatechange/docs/nj-scientific-report-2020.pdf"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23334"/>
            <a:ext cx="15056000" cy="219517"/>
          </a:xfrm>
        </p:spPr>
        <p:txBody>
          <a:bodyPr>
            <a:normAutofit fontScale="90000"/>
          </a:bodyPr>
          <a:lstStyle/>
          <a:p>
            <a:r>
              <a:rPr lang="en-US" dirty="0"/>
              <a:t> </a:t>
            </a:r>
          </a:p>
        </p:txBody>
      </p:sp>
      <p:sp>
        <p:nvSpPr>
          <p:cNvPr id="3" name="Text Placeholder 2"/>
          <p:cNvSpPr>
            <a:spLocks noGrp="1"/>
          </p:cNvSpPr>
          <p:nvPr>
            <p:ph type="body" idx="1"/>
          </p:nvPr>
        </p:nvSpPr>
        <p:spPr>
          <a:xfrm>
            <a:off x="754667" y="533092"/>
            <a:ext cx="14901333" cy="7325206"/>
          </a:xfrm>
        </p:spPr>
        <p:txBody>
          <a:bodyPr/>
          <a:lstStyle/>
          <a:p>
            <a:pPr marL="16934" indent="0">
              <a:buNone/>
            </a:pPr>
            <a:r>
              <a:rPr lang="en-US" dirty="0"/>
              <a:t> </a:t>
            </a:r>
          </a:p>
        </p:txBody>
      </p:sp>
      <p:pic>
        <p:nvPicPr>
          <p:cNvPr id="4" name="TCRP_print_fullcolor_lrg.ai" descr="TCRP_print_fullcolor_lrg.ai"/>
          <p:cNvPicPr>
            <a:picLocks noChangeAspect="1"/>
          </p:cNvPicPr>
          <p:nvPr/>
        </p:nvPicPr>
        <p:blipFill>
          <a:blip r:embed="rId3"/>
          <a:stretch>
            <a:fillRect/>
          </a:stretch>
        </p:blipFill>
        <p:spPr>
          <a:xfrm>
            <a:off x="579593" y="1695419"/>
            <a:ext cx="5585815" cy="1266095"/>
          </a:xfrm>
          <a:prstGeom prst="rect">
            <a:avLst/>
          </a:prstGeom>
          <a:ln w="12700">
            <a:miter lim="400000"/>
          </a:ln>
        </p:spPr>
      </p:pic>
      <p:sp>
        <p:nvSpPr>
          <p:cNvPr id="5" name="TextBox 4"/>
          <p:cNvSpPr txBox="1"/>
          <p:nvPr/>
        </p:nvSpPr>
        <p:spPr>
          <a:xfrm>
            <a:off x="9574992" y="2216010"/>
            <a:ext cx="4079783" cy="7455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marL="0" marR="0" lvl="0" indent="0" algn="ctr" defTabSz="550361"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EBCD1B"/>
                </a:solidFill>
                <a:effectLst/>
                <a:uLnTx/>
                <a:uFillTx/>
                <a:latin typeface="Helvetica"/>
                <a:cs typeface="Helvetica"/>
                <a:sym typeface="Helvetica"/>
              </a:rPr>
              <a:t>Sierra Club</a:t>
            </a:r>
          </a:p>
        </p:txBody>
      </p:sp>
      <p:pic>
        <p:nvPicPr>
          <p:cNvPr id="6" name="Picture 5">
            <a:extLst>
              <a:ext uri="{FF2B5EF4-FFF2-40B4-BE49-F238E27FC236}">
                <a16:creationId xmlns:a16="http://schemas.microsoft.com/office/drawing/2014/main" id="{2D4FFDC1-B1DE-451E-BDA9-6EF32CAFA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0022" y="1184539"/>
            <a:ext cx="2704290" cy="2704290"/>
          </a:xfrm>
          <a:prstGeom prst="rect">
            <a:avLst/>
          </a:prstGeom>
        </p:spPr>
      </p:pic>
      <p:sp>
        <p:nvSpPr>
          <p:cNvPr id="7" name="TextBox 6"/>
          <p:cNvSpPr txBox="1"/>
          <p:nvPr/>
        </p:nvSpPr>
        <p:spPr>
          <a:xfrm>
            <a:off x="1316495" y="3037779"/>
            <a:ext cx="5326656" cy="560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marL="0" marR="0" lvl="0" indent="0" algn="ctr" defTabSz="550361" rtl="0" eaLnBrk="1" fontAlgn="auto" latinLnBrk="0" hangingPunct="0">
              <a:lnSpc>
                <a:spcPct val="100000"/>
              </a:lnSpc>
              <a:spcBef>
                <a:spcPts val="0"/>
              </a:spcBef>
              <a:spcAft>
                <a:spcPts val="0"/>
              </a:spcAft>
              <a:buClrTx/>
              <a:buSzTx/>
              <a:buFontTx/>
              <a:buNone/>
              <a:tabLst/>
              <a:defRPr/>
            </a:pPr>
            <a:r>
              <a:rPr kumimoji="0" lang="en-US" sz="3200" b="1" i="0" u="none" strike="noStrike" kern="0" cap="all" spc="0" normalizeH="0" baseline="0" noProof="0" dirty="0">
                <a:ln>
                  <a:noFill/>
                </a:ln>
                <a:solidFill>
                  <a:srgbClr val="8DC63F"/>
                </a:solidFill>
                <a:effectLst/>
                <a:uLnTx/>
                <a:uFillTx/>
                <a:latin typeface="Helvetica"/>
                <a:cs typeface="Helvetica"/>
                <a:sym typeface="Helvetica"/>
              </a:rPr>
              <a:t>100% </a:t>
            </a:r>
            <a:r>
              <a:rPr kumimoji="0" lang="en-US" sz="2800" b="1" i="0" u="none" strike="noStrike" kern="0" cap="none" spc="0" normalizeH="0" baseline="0" noProof="0" dirty="0">
                <a:ln>
                  <a:noFill/>
                </a:ln>
                <a:solidFill>
                  <a:srgbClr val="8DC63F"/>
                </a:solidFill>
                <a:effectLst/>
                <a:uLnTx/>
                <a:uFillTx/>
                <a:latin typeface="Helvetica"/>
                <a:cs typeface="Helvetica"/>
                <a:sym typeface="Helvetica"/>
              </a:rPr>
              <a:t>Committed</a:t>
            </a:r>
          </a:p>
        </p:txBody>
      </p:sp>
      <p:pic>
        <p:nvPicPr>
          <p:cNvPr id="8" name="Picture 7" descr="C:\Users\Pat\AppData\Local\Microsoft\Windows Live Mail\WLMDSS.tmp\WLMFE5C.tmp\logo-clean-energy.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2397" y="828450"/>
            <a:ext cx="3261535" cy="2704290"/>
          </a:xfrm>
          <a:prstGeom prst="rect">
            <a:avLst/>
          </a:prstGeom>
          <a:noFill/>
          <a:ln>
            <a:noFill/>
          </a:ln>
        </p:spPr>
      </p:pic>
      <p:sp>
        <p:nvSpPr>
          <p:cNvPr id="9" name="TextBox 8"/>
          <p:cNvSpPr txBox="1"/>
          <p:nvPr/>
        </p:nvSpPr>
        <p:spPr>
          <a:xfrm>
            <a:off x="1316495" y="7369076"/>
            <a:ext cx="13623010"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DCDEE0">
                    <a:lumMod val="10000"/>
                  </a:srgbClr>
                </a:solidFill>
                <a:effectLst/>
                <a:uLnTx/>
                <a:uFillTx/>
                <a:latin typeface="Helvetica"/>
                <a:cs typeface="Helvetica"/>
                <a:sym typeface="Helvetica"/>
              </a:rPr>
              <a:t>Our mission is to leave a legacy of a livable world for our children and grandchildren.</a:t>
            </a:r>
          </a:p>
        </p:txBody>
      </p:sp>
      <p:sp>
        <p:nvSpPr>
          <p:cNvPr id="10" name="TextBox 9">
            <a:extLst>
              <a:ext uri="{FF2B5EF4-FFF2-40B4-BE49-F238E27FC236}">
                <a16:creationId xmlns:a16="http://schemas.microsoft.com/office/drawing/2014/main" id="{A60486E6-6C51-4AB2-A54D-5808598E76A6}"/>
              </a:ext>
            </a:extLst>
          </p:cNvPr>
          <p:cNvSpPr txBox="1"/>
          <p:nvPr/>
        </p:nvSpPr>
        <p:spPr>
          <a:xfrm>
            <a:off x="579593" y="4027666"/>
            <a:ext cx="14260314"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1" i="0" u="none" strike="noStrike" cap="all" spc="0" normalizeH="0" baseline="0" dirty="0">
                <a:ln>
                  <a:noFill/>
                </a:ln>
                <a:solidFill>
                  <a:srgbClr val="8DC63F"/>
                </a:solidFill>
                <a:effectLst/>
                <a:uFillTx/>
                <a:latin typeface="+mn-lt"/>
                <a:ea typeface="+mn-ea"/>
                <a:cs typeface="+mn-cs"/>
                <a:sym typeface="Helvetica"/>
              </a:rPr>
              <a:t>Global climate change, and what we can do about it</a:t>
            </a:r>
          </a:p>
          <a:p>
            <a:pPr algn="ctr" defTabSz="825500"/>
            <a:r>
              <a:rPr lang="en-US" sz="3600" cap="all" dirty="0">
                <a:solidFill>
                  <a:srgbClr val="8DC63F"/>
                </a:solidFill>
                <a:sym typeface="Helvetica"/>
              </a:rPr>
              <a:t>Steve Miller   Oct 12, 2020</a:t>
            </a:r>
            <a:endParaRPr lang="en-US" sz="1200" cap="all" dirty="0">
              <a:solidFill>
                <a:srgbClr val="8DC63F"/>
              </a:solidFill>
              <a:sym typeface="Helvetica"/>
            </a:endParaRPr>
          </a:p>
          <a:p>
            <a:pPr algn="ctr" defTabSz="825500"/>
            <a:br>
              <a:rPr lang="en-US" sz="1200" cap="all" dirty="0">
                <a:solidFill>
                  <a:srgbClr val="8DC63F"/>
                </a:solidFill>
                <a:sym typeface="Helvetica"/>
              </a:rPr>
            </a:br>
            <a:r>
              <a:rPr lang="en-US" sz="2400" cap="all" dirty="0">
                <a:solidFill>
                  <a:srgbClr val="8DC63F"/>
                </a:solidFill>
                <a:sym typeface="Helvetica"/>
              </a:rPr>
              <a:t>Climate Chair, Sierra Club NJ </a:t>
            </a:r>
            <a:r>
              <a:rPr lang="en-US" sz="2400" cap="all" dirty="0" err="1">
                <a:solidFill>
                  <a:srgbClr val="8DC63F"/>
                </a:solidFill>
                <a:sym typeface="Helvetica"/>
              </a:rPr>
              <a:t>ShorE</a:t>
            </a:r>
            <a:r>
              <a:rPr lang="en-US" sz="2400" cap="all" dirty="0">
                <a:solidFill>
                  <a:srgbClr val="8DC63F"/>
                </a:solidFill>
                <a:sym typeface="Helvetica"/>
              </a:rPr>
              <a:t> group</a:t>
            </a:r>
          </a:p>
          <a:p>
            <a:pPr algn="ctr" defTabSz="825500"/>
            <a:r>
              <a:rPr lang="en-US" sz="2400" cap="all" dirty="0">
                <a:solidFill>
                  <a:srgbClr val="8DC63F"/>
                </a:solidFill>
                <a:sym typeface="Helvetica"/>
              </a:rPr>
              <a:t>Co-founder, Middletown for clean energy</a:t>
            </a:r>
          </a:p>
          <a:p>
            <a:pPr algn="ctr" defTabSz="825500"/>
            <a:r>
              <a:rPr lang="en-US" sz="2400" cap="all" dirty="0">
                <a:solidFill>
                  <a:srgbClr val="8DC63F"/>
                </a:solidFill>
                <a:sym typeface="Helvetica"/>
              </a:rPr>
              <a:t>Trained climate reality leader</a:t>
            </a:r>
          </a:p>
          <a:p>
            <a:pPr algn="ctr" defTabSz="825500"/>
            <a:r>
              <a:rPr lang="en-US" sz="2400" cap="all" dirty="0">
                <a:solidFill>
                  <a:srgbClr val="8DC63F"/>
                </a:solidFill>
                <a:sym typeface="Helvetica"/>
                <a:hlinkClick r:id="rId6"/>
              </a:rPr>
              <a:t>stevemiller@comcast.net</a:t>
            </a:r>
            <a:endParaRPr lang="en-US" sz="2400" cap="all" dirty="0">
              <a:solidFill>
                <a:srgbClr val="8DC63F"/>
              </a:solidFill>
              <a:sym typeface="Helvetica"/>
            </a:endParaRPr>
          </a:p>
          <a:p>
            <a:pPr algn="ctr" defTabSz="825500"/>
            <a:r>
              <a:rPr lang="en-US" sz="2400" cap="all" dirty="0">
                <a:solidFill>
                  <a:srgbClr val="8DC63F"/>
                </a:solidFill>
                <a:sym typeface="Helvetica"/>
              </a:rPr>
              <a:t>http://electric.smiller.org</a:t>
            </a:r>
          </a:p>
          <a:p>
            <a:pPr marL="0" marR="0" indent="0" algn="ctr" defTabSz="825500" rtl="0" fontAlgn="auto" latinLnBrk="0" hangingPunct="0">
              <a:lnSpc>
                <a:spcPct val="100000"/>
              </a:lnSpc>
              <a:spcBef>
                <a:spcPts val="0"/>
              </a:spcBef>
              <a:spcAft>
                <a:spcPts val="0"/>
              </a:spcAft>
              <a:buClrTx/>
              <a:buSzTx/>
              <a:buFontTx/>
              <a:buNone/>
              <a:tabLst/>
            </a:pPr>
            <a:r>
              <a:rPr lang="en-US" sz="3600" cap="all" dirty="0">
                <a:solidFill>
                  <a:srgbClr val="8DC63F"/>
                </a:solidFill>
                <a:sym typeface="Helvetica"/>
              </a:rPr>
              <a:t>  </a:t>
            </a:r>
            <a:endParaRPr kumimoji="0" lang="en-US" sz="3600" b="1" i="0" u="none" strike="noStrike" cap="all" spc="0" normalizeH="0" baseline="0" dirty="0">
              <a:ln>
                <a:noFill/>
              </a:ln>
              <a:solidFill>
                <a:srgbClr val="8DC63F"/>
              </a:solidFill>
              <a:effectLst/>
              <a:uFillTx/>
              <a:latin typeface="+mn-lt"/>
              <a:ea typeface="+mn-ea"/>
              <a:cs typeface="+mn-cs"/>
              <a:sym typeface="Helvetica"/>
            </a:endParaRPr>
          </a:p>
        </p:txBody>
      </p:sp>
    </p:spTree>
    <p:extLst>
      <p:ext uri="{BB962C8B-B14F-4D97-AF65-F5344CB8AC3E}">
        <p14:creationId xmlns:p14="http://schemas.microsoft.com/office/powerpoint/2010/main" val="330461977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3" name="Antarctic Ice Loss"/>
          <p:cNvSpPr txBox="1">
            <a:spLocks noGrp="1"/>
          </p:cNvSpPr>
          <p:nvPr>
            <p:ph type="title"/>
          </p:nvPr>
        </p:nvSpPr>
        <p:spPr>
          <a:xfrm>
            <a:off x="2287736" y="596900"/>
            <a:ext cx="13104664" cy="762000"/>
          </a:xfrm>
          <a:prstGeom prst="rect">
            <a:avLst/>
          </a:prstGeom>
        </p:spPr>
        <p:txBody>
          <a:bodyPr/>
          <a:lstStyle/>
          <a:p>
            <a:r>
              <a:t>Antarctic Ice Loss</a:t>
            </a:r>
          </a:p>
        </p:txBody>
      </p:sp>
      <p:sp>
        <p:nvSpPr>
          <p:cNvPr id="3044" name="Data: Rignot et al, 2019, PNAS"/>
          <p:cNvSpPr txBox="1"/>
          <p:nvPr/>
        </p:nvSpPr>
        <p:spPr>
          <a:xfrm>
            <a:off x="914400" y="8686800"/>
            <a:ext cx="2300310"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defRPr sz="1200"/>
            </a:lvl1pPr>
          </a:lstStyle>
          <a:p>
            <a:r>
              <a:rPr dirty="0">
                <a:solidFill>
                  <a:srgbClr val="FFFFFF">
                    <a:alpha val="50000"/>
                  </a:srgbClr>
                </a:solidFill>
              </a:rPr>
              <a:t>Data: </a:t>
            </a:r>
            <a:r>
              <a:rPr dirty="0" err="1">
                <a:solidFill>
                  <a:srgbClr val="FFFFFF">
                    <a:alpha val="50000"/>
                  </a:srgbClr>
                </a:solidFill>
              </a:rPr>
              <a:t>Rignot</a:t>
            </a:r>
            <a:r>
              <a:rPr dirty="0">
                <a:solidFill>
                  <a:srgbClr val="FFFFFF">
                    <a:alpha val="50000"/>
                  </a:srgbClr>
                </a:solidFill>
              </a:rPr>
              <a:t> et al, 2019, PNAS </a:t>
            </a:r>
          </a:p>
        </p:txBody>
      </p:sp>
      <p:graphicFrame>
        <p:nvGraphicFramePr>
          <p:cNvPr id="3045" name="2D Bar Chart"/>
          <p:cNvGraphicFramePr/>
          <p:nvPr>
            <p:extLst>
              <p:ext uri="{D42A27DB-BD31-4B8C-83A1-F6EECF244321}">
                <p14:modId xmlns:p14="http://schemas.microsoft.com/office/powerpoint/2010/main" val="2436060278"/>
              </p:ext>
            </p:extLst>
          </p:nvPr>
        </p:nvGraphicFramePr>
        <p:xfrm>
          <a:off x="650614" y="1151532"/>
          <a:ext cx="14981220" cy="7130639"/>
        </p:xfrm>
        <a:graphic>
          <a:graphicData uri="http://schemas.openxmlformats.org/drawingml/2006/chart">
            <c:chart xmlns:c="http://schemas.openxmlformats.org/drawingml/2006/chart" xmlns:r="http://schemas.openxmlformats.org/officeDocument/2006/relationships" r:id="rId3"/>
          </a:graphicData>
        </a:graphic>
      </p:graphicFrame>
      <p:sp>
        <p:nvSpPr>
          <p:cNvPr id="3046" name="Ice Loss Per Year in Billion Metric Tons"/>
          <p:cNvSpPr txBox="1"/>
          <p:nvPr/>
        </p:nvSpPr>
        <p:spPr>
          <a:xfrm>
            <a:off x="5833330" y="8364494"/>
            <a:ext cx="6013476" cy="459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ctr">
              <a:defRPr sz="2500"/>
            </a:lvl1pPr>
          </a:lstStyle>
          <a:p>
            <a:r>
              <a:t>Ice Loss Per Year in Billion Metric Tons</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fill="hold"/>
                                        <p:tgtEl>
                                          <p:spTgt spid="3045">
                                            <p:graphicEl>
                                              <a:chart seriesIdx="0" categoryIdx="0" bldStep="ptInSeries"/>
                                            </p:graphicEl>
                                          </p:spTgt>
                                        </p:tgtEl>
                                        <p:attrNameLst>
                                          <p:attrName>style.visibility</p:attrName>
                                        </p:attrNameLst>
                                      </p:cBhvr>
                                      <p:to>
                                        <p:strVal val="visible"/>
                                      </p:to>
                                    </p:set>
                                    <p:animEffect transition="in" filter="wipe(left)">
                                      <p:cBhvr>
                                        <p:cTn id="7" dur="1000"/>
                                        <p:tgtEl>
                                          <p:spTgt spid="3045">
                                            <p:graphicEl>
                                              <a:chart seriesIdx="0" categoryIdx="0" bldStep="ptInSeries"/>
                                            </p:graphicEl>
                                          </p:spTgt>
                                        </p:tgtEl>
                                      </p:cBhvr>
                                    </p:animEffect>
                                  </p:childTnLst>
                                </p:cTn>
                              </p:par>
                            </p:childTnLst>
                          </p:cTn>
                        </p:par>
                        <p:par>
                          <p:cTn id="8" fill="hold">
                            <p:stCondLst>
                              <p:cond delay="1000"/>
                            </p:stCondLst>
                            <p:childTnLst>
                              <p:par>
                                <p:cTn id="9" presetID="22" presetClass="entr" presetSubtype="8" fill="hold" grpId="0" nodeType="afterEffect">
                                  <p:stCondLst>
                                    <p:cond delay="100"/>
                                  </p:stCondLst>
                                  <p:childTnLst>
                                    <p:set>
                                      <p:cBhvr>
                                        <p:cTn id="10" fill="hold"/>
                                        <p:tgtEl>
                                          <p:spTgt spid="3045">
                                            <p:graphicEl>
                                              <a:chart seriesIdx="0" categoryIdx="1" bldStep="ptInSeries"/>
                                            </p:graphicEl>
                                          </p:spTgt>
                                        </p:tgtEl>
                                        <p:attrNameLst>
                                          <p:attrName>style.visibility</p:attrName>
                                        </p:attrNameLst>
                                      </p:cBhvr>
                                      <p:to>
                                        <p:strVal val="visible"/>
                                      </p:to>
                                    </p:set>
                                    <p:animEffect transition="in" filter="wipe(left)">
                                      <p:cBhvr>
                                        <p:cTn id="11" dur="1000"/>
                                        <p:tgtEl>
                                          <p:spTgt spid="3045">
                                            <p:graphicEl>
                                              <a:chart seriesIdx="0" categoryIdx="1" bldStep="ptInSeries"/>
                                            </p:graphicEl>
                                          </p:spTgt>
                                        </p:tgtEl>
                                      </p:cBhvr>
                                    </p:animEffect>
                                  </p:childTnLst>
                                </p:cTn>
                              </p:par>
                            </p:childTnLst>
                          </p:cTn>
                        </p:par>
                        <p:par>
                          <p:cTn id="12" fill="hold">
                            <p:stCondLst>
                              <p:cond delay="2100"/>
                            </p:stCondLst>
                            <p:childTnLst>
                              <p:par>
                                <p:cTn id="13" presetID="22" presetClass="entr" presetSubtype="8" fill="hold" grpId="0" nodeType="afterEffect">
                                  <p:stCondLst>
                                    <p:cond delay="100"/>
                                  </p:stCondLst>
                                  <p:childTnLst>
                                    <p:set>
                                      <p:cBhvr>
                                        <p:cTn id="14" fill="hold"/>
                                        <p:tgtEl>
                                          <p:spTgt spid="3045">
                                            <p:graphicEl>
                                              <a:chart seriesIdx="0" categoryIdx="2" bldStep="ptInSeries"/>
                                            </p:graphicEl>
                                          </p:spTgt>
                                        </p:tgtEl>
                                        <p:attrNameLst>
                                          <p:attrName>style.visibility</p:attrName>
                                        </p:attrNameLst>
                                      </p:cBhvr>
                                      <p:to>
                                        <p:strVal val="visible"/>
                                      </p:to>
                                    </p:set>
                                    <p:animEffect transition="in" filter="wipe(left)">
                                      <p:cBhvr>
                                        <p:cTn id="15" dur="1000"/>
                                        <p:tgtEl>
                                          <p:spTgt spid="3045">
                                            <p:graphicEl>
                                              <a:chart seriesIdx="0" categoryIdx="2" bldStep="ptInSeries"/>
                                            </p:graphicEl>
                                          </p:spTgt>
                                        </p:tgtEl>
                                      </p:cBhvr>
                                    </p:animEffect>
                                  </p:childTnLst>
                                </p:cTn>
                              </p:par>
                            </p:childTnLst>
                          </p:cTn>
                        </p:par>
                        <p:par>
                          <p:cTn id="16" fill="hold">
                            <p:stCondLst>
                              <p:cond delay="3200"/>
                            </p:stCondLst>
                            <p:childTnLst>
                              <p:par>
                                <p:cTn id="17" presetID="22" presetClass="entr" presetSubtype="8" fill="hold" grpId="0" nodeType="afterEffect">
                                  <p:stCondLst>
                                    <p:cond delay="100"/>
                                  </p:stCondLst>
                                  <p:childTnLst>
                                    <p:set>
                                      <p:cBhvr>
                                        <p:cTn id="18" fill="hold"/>
                                        <p:tgtEl>
                                          <p:spTgt spid="3045">
                                            <p:graphicEl>
                                              <a:chart seriesIdx="0" categoryIdx="3" bldStep="ptInSeries"/>
                                            </p:graphicEl>
                                          </p:spTgt>
                                        </p:tgtEl>
                                        <p:attrNameLst>
                                          <p:attrName>style.visibility</p:attrName>
                                        </p:attrNameLst>
                                      </p:cBhvr>
                                      <p:to>
                                        <p:strVal val="visible"/>
                                      </p:to>
                                    </p:set>
                                    <p:animEffect transition="in" filter="wipe(left)">
                                      <p:cBhvr>
                                        <p:cTn id="19" dur="1000"/>
                                        <p:tgtEl>
                                          <p:spTgt spid="3045">
                                            <p:graphicEl>
                                              <a:chart seriesIdx="0"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45" grpId="0" uiExpand="1">
        <p:bldSub>
          <a:bldChart bld="seriesEl"/>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6" name="Air Pollution Deaths.png" descr="Air Pollution Deaths.png"/>
          <p:cNvPicPr>
            <a:picLocks noChangeAspect="1"/>
          </p:cNvPicPr>
          <p:nvPr/>
        </p:nvPicPr>
        <p:blipFill>
          <a:blip r:embed="rId3"/>
          <a:stretch>
            <a:fillRect/>
          </a:stretch>
        </p:blipFill>
        <p:spPr>
          <a:xfrm>
            <a:off x="495300" y="1282700"/>
            <a:ext cx="15265400" cy="7696200"/>
          </a:xfrm>
          <a:prstGeom prst="rect">
            <a:avLst/>
          </a:prstGeom>
          <a:ln w="12700">
            <a:miter lim="400000"/>
          </a:ln>
        </p:spPr>
      </p:pic>
      <p:sp>
        <p:nvSpPr>
          <p:cNvPr id="4727" name="Deaths Attributable to Ambient Air Pollution"/>
          <p:cNvSpPr txBox="1">
            <a:spLocks noGrp="1"/>
          </p:cNvSpPr>
          <p:nvPr>
            <p:ph type="title"/>
          </p:nvPr>
        </p:nvSpPr>
        <p:spPr>
          <a:prstGeom prst="rect">
            <a:avLst/>
          </a:prstGeom>
        </p:spPr>
        <p:txBody>
          <a:bodyPr/>
          <a:lstStyle/>
          <a:p>
            <a:r>
              <a:t>Deaths Attributable to Ambient Air Pollution</a:t>
            </a:r>
          </a:p>
        </p:txBody>
      </p:sp>
      <p:sp>
        <p:nvSpPr>
          <p:cNvPr id="4728" name="Data: World Health Organization, 2016"/>
          <p:cNvSpPr txBox="1"/>
          <p:nvPr/>
        </p:nvSpPr>
        <p:spPr>
          <a:xfrm>
            <a:off x="914400" y="8686800"/>
            <a:ext cx="2840521"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b">
            <a:spAutoFit/>
          </a:bodyPr>
          <a:lstStyle>
            <a:lvl1pPr>
              <a:defRPr sz="1200"/>
            </a:lvl1pPr>
          </a:lstStyle>
          <a:p>
            <a:r>
              <a:rPr dirty="0">
                <a:solidFill>
                  <a:srgbClr val="FFFFFF">
                    <a:alpha val="50000"/>
                  </a:srgbClr>
                </a:solidFill>
              </a:rPr>
              <a:t>Data: World Health Organization, 2016</a:t>
            </a:r>
          </a:p>
        </p:txBody>
      </p:sp>
      <p:sp>
        <p:nvSpPr>
          <p:cNvPr id="4729" name="Rectangle"/>
          <p:cNvSpPr/>
          <p:nvPr/>
        </p:nvSpPr>
        <p:spPr>
          <a:xfrm>
            <a:off x="195636" y="5596590"/>
            <a:ext cx="3273005" cy="2957191"/>
          </a:xfrm>
          <a:prstGeom prst="rect">
            <a:avLst/>
          </a:prstGeom>
          <a:gradFill>
            <a:gsLst>
              <a:gs pos="0">
                <a:srgbClr val="9DA9A9"/>
              </a:gs>
              <a:gs pos="100000">
                <a:srgbClr val="5D6464"/>
              </a:gs>
            </a:gsLst>
            <a:lin ang="5400000"/>
          </a:gradFill>
          <a:ln w="25400">
            <a:miter lim="400000"/>
          </a:ln>
        </p:spPr>
        <p:txBody>
          <a:bodyPr lIns="38100" tIns="38100" rIns="38100" bIns="38100"/>
          <a:lstStyle/>
          <a:p>
            <a:endParaRPr/>
          </a:p>
        </p:txBody>
      </p:sp>
      <p:sp>
        <p:nvSpPr>
          <p:cNvPr id="4730" name="Deaths Per Year"/>
          <p:cNvSpPr txBox="1"/>
          <p:nvPr/>
        </p:nvSpPr>
        <p:spPr>
          <a:xfrm>
            <a:off x="409476" y="5628026"/>
            <a:ext cx="2845325" cy="496367"/>
          </a:xfrm>
          <a:prstGeom prst="rect">
            <a:avLst/>
          </a:prstGeom>
          <a:ln w="12700">
            <a:miter lim="400000"/>
          </a:ln>
          <a:effectLst>
            <a:outerShdw blurRad="38100" dist="38100" dir="5400000" rotWithShape="0">
              <a:srgbClr val="000000">
                <a:alpha val="6985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defRPr sz="2800"/>
            </a:lvl1pPr>
          </a:lstStyle>
          <a:p>
            <a:r>
              <a:t>Deaths Per Year</a:t>
            </a:r>
          </a:p>
        </p:txBody>
      </p:sp>
      <p:sp>
        <p:nvSpPr>
          <p:cNvPr id="4731" name="Rectangle"/>
          <p:cNvSpPr/>
          <p:nvPr/>
        </p:nvSpPr>
        <p:spPr>
          <a:xfrm>
            <a:off x="318990" y="6175697"/>
            <a:ext cx="615002" cy="346096"/>
          </a:xfrm>
          <a:prstGeom prst="rect">
            <a:avLst/>
          </a:prstGeom>
          <a:solidFill>
            <a:srgbClr val="E7B804"/>
          </a:solidFill>
          <a:ln w="25400">
            <a:miter lim="400000"/>
          </a:ln>
          <a:effectLst>
            <a:outerShdw blurRad="25400" dist="25400" dir="5400000" rotWithShape="0">
              <a:srgbClr val="000000">
                <a:alpha val="69857"/>
              </a:srgbClr>
            </a:outerShdw>
          </a:effectLst>
        </p:spPr>
        <p:txBody>
          <a:bodyPr lIns="38100" tIns="38100" rIns="38100" bIns="38100"/>
          <a:lstStyle/>
          <a:p>
            <a:endParaRPr/>
          </a:p>
        </p:txBody>
      </p:sp>
      <p:sp>
        <p:nvSpPr>
          <p:cNvPr id="4732" name="Rectangle"/>
          <p:cNvSpPr/>
          <p:nvPr/>
        </p:nvSpPr>
        <p:spPr>
          <a:xfrm>
            <a:off x="318990" y="6652693"/>
            <a:ext cx="615002" cy="346096"/>
          </a:xfrm>
          <a:prstGeom prst="rect">
            <a:avLst/>
          </a:prstGeom>
          <a:solidFill>
            <a:srgbClr val="E78E0C"/>
          </a:solidFill>
          <a:ln w="25400">
            <a:miter lim="400000"/>
          </a:ln>
          <a:effectLst>
            <a:outerShdw blurRad="25400" dist="25400" dir="5400000" rotWithShape="0">
              <a:srgbClr val="000000">
                <a:alpha val="69857"/>
              </a:srgbClr>
            </a:outerShdw>
          </a:effectLst>
        </p:spPr>
        <p:txBody>
          <a:bodyPr lIns="38100" tIns="38100" rIns="38100" bIns="38100"/>
          <a:lstStyle/>
          <a:p>
            <a:endParaRPr/>
          </a:p>
        </p:txBody>
      </p:sp>
      <p:sp>
        <p:nvSpPr>
          <p:cNvPr id="4733" name="Rectangle"/>
          <p:cNvSpPr/>
          <p:nvPr/>
        </p:nvSpPr>
        <p:spPr>
          <a:xfrm>
            <a:off x="318990" y="7129688"/>
            <a:ext cx="615002" cy="346096"/>
          </a:xfrm>
          <a:prstGeom prst="rect">
            <a:avLst/>
          </a:prstGeom>
          <a:solidFill>
            <a:srgbClr val="E76012"/>
          </a:solidFill>
          <a:ln w="25400">
            <a:miter lim="400000"/>
          </a:ln>
          <a:effectLst>
            <a:outerShdw blurRad="25400" dist="25400" dir="5400000" rotWithShape="0">
              <a:srgbClr val="000000">
                <a:alpha val="69857"/>
              </a:srgbClr>
            </a:outerShdw>
          </a:effectLst>
        </p:spPr>
        <p:txBody>
          <a:bodyPr lIns="38100" tIns="38100" rIns="38100" bIns="38100"/>
          <a:lstStyle/>
          <a:p>
            <a:endParaRPr/>
          </a:p>
        </p:txBody>
      </p:sp>
      <p:sp>
        <p:nvSpPr>
          <p:cNvPr id="4734" name="Rectangle"/>
          <p:cNvSpPr/>
          <p:nvPr/>
        </p:nvSpPr>
        <p:spPr>
          <a:xfrm>
            <a:off x="318990" y="7606683"/>
            <a:ext cx="615002" cy="346096"/>
          </a:xfrm>
          <a:prstGeom prst="rect">
            <a:avLst/>
          </a:prstGeom>
          <a:solidFill>
            <a:srgbClr val="E63021"/>
          </a:solidFill>
          <a:ln w="25400">
            <a:miter lim="400000"/>
          </a:ln>
          <a:effectLst>
            <a:outerShdw blurRad="25400" dist="25400" dir="5400000" rotWithShape="0">
              <a:srgbClr val="000000">
                <a:alpha val="69857"/>
              </a:srgbClr>
            </a:outerShdw>
          </a:effectLst>
        </p:spPr>
        <p:txBody>
          <a:bodyPr lIns="38100" tIns="38100" rIns="38100" bIns="38100"/>
          <a:lstStyle/>
          <a:p>
            <a:endParaRPr/>
          </a:p>
        </p:txBody>
      </p:sp>
      <p:sp>
        <p:nvSpPr>
          <p:cNvPr id="4735" name="Rectangle"/>
          <p:cNvSpPr/>
          <p:nvPr/>
        </p:nvSpPr>
        <p:spPr>
          <a:xfrm>
            <a:off x="318990" y="8083679"/>
            <a:ext cx="615002" cy="346096"/>
          </a:xfrm>
          <a:prstGeom prst="rect">
            <a:avLst/>
          </a:prstGeom>
          <a:solidFill>
            <a:srgbClr val="B81904"/>
          </a:solidFill>
          <a:ln w="25400">
            <a:miter lim="400000"/>
          </a:ln>
          <a:effectLst>
            <a:outerShdw blurRad="25400" dist="25400" dir="5400000" rotWithShape="0">
              <a:srgbClr val="000000">
                <a:alpha val="69857"/>
              </a:srgbClr>
            </a:outerShdw>
          </a:effectLst>
        </p:spPr>
        <p:txBody>
          <a:bodyPr lIns="38100" tIns="38100" rIns="38100" bIns="38100"/>
          <a:lstStyle/>
          <a:p>
            <a:endParaRPr/>
          </a:p>
        </p:txBody>
      </p:sp>
      <p:sp>
        <p:nvSpPr>
          <p:cNvPr id="4736" name="0 – 4,999"/>
          <p:cNvSpPr txBox="1"/>
          <p:nvPr/>
        </p:nvSpPr>
        <p:spPr>
          <a:xfrm>
            <a:off x="1006563" y="6149792"/>
            <a:ext cx="1332478" cy="434945"/>
          </a:xfrm>
          <a:prstGeom prst="rect">
            <a:avLst/>
          </a:prstGeom>
          <a:ln w="12700">
            <a:miter lim="400000"/>
          </a:ln>
          <a:effectLst>
            <a:outerShdw blurRad="25400" dist="25400" dir="5400000" rotWithShape="0">
              <a:srgbClr val="000000">
                <a:alpha val="6985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300"/>
            </a:lvl1pPr>
          </a:lstStyle>
          <a:p>
            <a:r>
              <a:rPr dirty="0"/>
              <a:t>0 – 4,999</a:t>
            </a:r>
          </a:p>
        </p:txBody>
      </p:sp>
      <p:sp>
        <p:nvSpPr>
          <p:cNvPr id="4737" name="5,000 – 19,999"/>
          <p:cNvSpPr txBox="1"/>
          <p:nvPr/>
        </p:nvSpPr>
        <p:spPr>
          <a:xfrm>
            <a:off x="1006563" y="6625279"/>
            <a:ext cx="2063441" cy="434945"/>
          </a:xfrm>
          <a:prstGeom prst="rect">
            <a:avLst/>
          </a:prstGeom>
          <a:ln w="12700">
            <a:miter lim="400000"/>
          </a:ln>
          <a:effectLst>
            <a:outerShdw blurRad="25400" dist="25400" dir="5400000" rotWithShape="0">
              <a:srgbClr val="000000">
                <a:alpha val="6985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300"/>
            </a:lvl1pPr>
          </a:lstStyle>
          <a:p>
            <a:r>
              <a:rPr dirty="0"/>
              <a:t>5,000 – 19,999</a:t>
            </a:r>
          </a:p>
        </p:txBody>
      </p:sp>
      <p:sp>
        <p:nvSpPr>
          <p:cNvPr id="4738" name="20,000 – 49,999"/>
          <p:cNvSpPr txBox="1"/>
          <p:nvPr/>
        </p:nvSpPr>
        <p:spPr>
          <a:xfrm>
            <a:off x="1006563" y="7095721"/>
            <a:ext cx="2225893" cy="434945"/>
          </a:xfrm>
          <a:prstGeom prst="rect">
            <a:avLst/>
          </a:prstGeom>
          <a:ln w="12700">
            <a:miter lim="400000"/>
          </a:ln>
          <a:effectLst>
            <a:outerShdw blurRad="25400" dist="25400" dir="5400000" rotWithShape="0">
              <a:srgbClr val="000000">
                <a:alpha val="6985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300"/>
            </a:lvl1pPr>
          </a:lstStyle>
          <a:p>
            <a:r>
              <a:rPr dirty="0"/>
              <a:t>20,000 – 49,999</a:t>
            </a:r>
          </a:p>
        </p:txBody>
      </p:sp>
      <p:sp>
        <p:nvSpPr>
          <p:cNvPr id="4739" name="50,000 – 149,999"/>
          <p:cNvSpPr txBox="1"/>
          <p:nvPr/>
        </p:nvSpPr>
        <p:spPr>
          <a:xfrm>
            <a:off x="1042225" y="7568903"/>
            <a:ext cx="2388345" cy="434945"/>
          </a:xfrm>
          <a:prstGeom prst="rect">
            <a:avLst/>
          </a:prstGeom>
          <a:ln w="12700">
            <a:miter lim="400000"/>
          </a:ln>
          <a:effectLst>
            <a:outerShdw blurRad="25400" dist="25400" dir="5400000" rotWithShape="0">
              <a:srgbClr val="000000">
                <a:alpha val="6985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300"/>
            </a:lvl1pPr>
          </a:lstStyle>
          <a:p>
            <a:r>
              <a:t>50,000 – 149,999</a:t>
            </a:r>
          </a:p>
        </p:txBody>
      </p:sp>
      <p:sp>
        <p:nvSpPr>
          <p:cNvPr id="4740" name="&gt; 150,000"/>
          <p:cNvSpPr txBox="1"/>
          <p:nvPr/>
        </p:nvSpPr>
        <p:spPr>
          <a:xfrm>
            <a:off x="1042225" y="8044649"/>
            <a:ext cx="1421904" cy="434945"/>
          </a:xfrm>
          <a:prstGeom prst="rect">
            <a:avLst/>
          </a:prstGeom>
          <a:ln w="12700">
            <a:miter lim="400000"/>
          </a:ln>
          <a:effectLst>
            <a:outerShdw blurRad="25400" dist="25400" dir="5400000" rotWithShape="0">
              <a:srgbClr val="000000">
                <a:alpha val="6985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300"/>
            </a:lvl1pPr>
          </a:lstStyle>
          <a:p>
            <a:r>
              <a:t>&gt; 150,000</a:t>
            </a:r>
          </a:p>
        </p:txBody>
      </p:sp>
    </p:spTree>
    <p:extLst>
      <p:ext uri="{BB962C8B-B14F-4D97-AF65-F5344CB8AC3E}">
        <p14:creationId xmlns:p14="http://schemas.microsoft.com/office/powerpoint/2010/main" val="3344124732"/>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all building in a city&#10;&#10;Description automatically generated">
            <a:extLst>
              <a:ext uri="{FF2B5EF4-FFF2-40B4-BE49-F238E27FC236}">
                <a16:creationId xmlns:a16="http://schemas.microsoft.com/office/drawing/2014/main" id="{569994A0-F35B-413F-B33D-CC643AF33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61" y="0"/>
            <a:ext cx="13509078" cy="9144000"/>
          </a:xfrm>
          <a:prstGeom prst="rect">
            <a:avLst/>
          </a:prstGeom>
        </p:spPr>
      </p:pic>
      <p:sp>
        <p:nvSpPr>
          <p:cNvPr id="10" name="TextBox 9">
            <a:extLst>
              <a:ext uri="{FF2B5EF4-FFF2-40B4-BE49-F238E27FC236}">
                <a16:creationId xmlns:a16="http://schemas.microsoft.com/office/drawing/2014/main" id="{9DF6FFA2-DBAB-4FF6-BD08-3215CCCACF90}"/>
              </a:ext>
            </a:extLst>
          </p:cNvPr>
          <p:cNvSpPr txBox="1"/>
          <p:nvPr/>
        </p:nvSpPr>
        <p:spPr>
          <a:xfrm flipH="1">
            <a:off x="2067950" y="685800"/>
            <a:ext cx="422382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Arial"/>
              </a:rPr>
              <a:t>Sichuan Provincial Capital, China</a:t>
            </a:r>
          </a:p>
        </p:txBody>
      </p:sp>
      <p:sp>
        <p:nvSpPr>
          <p:cNvPr id="11" name="TextBox 10">
            <a:extLst>
              <a:ext uri="{FF2B5EF4-FFF2-40B4-BE49-F238E27FC236}">
                <a16:creationId xmlns:a16="http://schemas.microsoft.com/office/drawing/2014/main" id="{2FF0EFA2-D125-4981-9CA7-88DC645328BF}"/>
              </a:ext>
            </a:extLst>
          </p:cNvPr>
          <p:cNvSpPr txBox="1"/>
          <p:nvPr/>
        </p:nvSpPr>
        <p:spPr>
          <a:xfrm>
            <a:off x="10849708" y="3481754"/>
            <a:ext cx="3833446"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mn-lt"/>
                <a:ea typeface="+mn-ea"/>
                <a:cs typeface="+mn-cs"/>
                <a:sym typeface="Arial"/>
              </a:rPr>
              <a:t>324 cities in China found 15 – 22% increase in COVID-19 in areas with elevated NO2 and PM 2.5 particulates</a:t>
            </a:r>
          </a:p>
        </p:txBody>
      </p:sp>
    </p:spTree>
    <p:extLst>
      <p:ext uri="{BB962C8B-B14F-4D97-AF65-F5344CB8AC3E}">
        <p14:creationId xmlns:p14="http://schemas.microsoft.com/office/powerpoint/2010/main" val="159440666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 name="U.S. COVID-19 Deaths, by Race"/>
          <p:cNvSpPr txBox="1">
            <a:spLocks noGrp="1"/>
          </p:cNvSpPr>
          <p:nvPr>
            <p:ph type="title"/>
          </p:nvPr>
        </p:nvSpPr>
        <p:spPr>
          <a:xfrm>
            <a:off x="2257344" y="596900"/>
            <a:ext cx="13344010" cy="762000"/>
          </a:xfrm>
          <a:prstGeom prst="rect">
            <a:avLst/>
          </a:prstGeom>
        </p:spPr>
        <p:txBody>
          <a:bodyPr/>
          <a:lstStyle/>
          <a:p>
            <a:r>
              <a:t>U.S. COVID-19 Deaths, by Race</a:t>
            </a:r>
          </a:p>
        </p:txBody>
      </p:sp>
      <p:sp>
        <p:nvSpPr>
          <p:cNvPr id="4772" name="Through June 23, 2020"/>
          <p:cNvSpPr txBox="1">
            <a:spLocks noGrp="1"/>
          </p:cNvSpPr>
          <p:nvPr>
            <p:ph type="body" sz="quarter" idx="1"/>
          </p:nvPr>
        </p:nvSpPr>
        <p:spPr>
          <a:xfrm>
            <a:off x="2257344" y="1270000"/>
            <a:ext cx="13344010" cy="1016000"/>
          </a:xfrm>
          <a:prstGeom prst="rect">
            <a:avLst/>
          </a:prstGeom>
        </p:spPr>
        <p:txBody>
          <a:bodyPr/>
          <a:lstStyle/>
          <a:p>
            <a:r>
              <a:t>Through June 23, 2020</a:t>
            </a:r>
          </a:p>
        </p:txBody>
      </p:sp>
      <p:sp>
        <p:nvSpPr>
          <p:cNvPr id="4773" name="Data: APM Research Lab, June 2020"/>
          <p:cNvSpPr txBox="1"/>
          <p:nvPr/>
        </p:nvSpPr>
        <p:spPr>
          <a:xfrm>
            <a:off x="914400" y="8686800"/>
            <a:ext cx="3125793"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defRPr sz="1200">
                <a:solidFill>
                  <a:srgbClr val="4B5152"/>
                </a:solidFill>
              </a:defRPr>
            </a:lvl1pPr>
          </a:lstStyle>
          <a:p>
            <a:r>
              <a:rPr dirty="0">
                <a:solidFill>
                  <a:schemeClr val="tx1">
                    <a:alpha val="50000"/>
                  </a:schemeClr>
                </a:solidFill>
              </a:rPr>
              <a:t>Data: APM Research Lab, June 2020</a:t>
            </a:r>
          </a:p>
        </p:txBody>
      </p:sp>
      <p:graphicFrame>
        <p:nvGraphicFramePr>
          <p:cNvPr id="4774" name="2D Bar Chart"/>
          <p:cNvGraphicFramePr/>
          <p:nvPr/>
        </p:nvGraphicFramePr>
        <p:xfrm>
          <a:off x="304210" y="1739250"/>
          <a:ext cx="15458884" cy="6290619"/>
        </p:xfrm>
        <a:graphic>
          <a:graphicData uri="http://schemas.openxmlformats.org/drawingml/2006/chart">
            <c:chart xmlns:c="http://schemas.openxmlformats.org/drawingml/2006/chart" xmlns:r="http://schemas.openxmlformats.org/officeDocument/2006/relationships" r:id="rId3"/>
          </a:graphicData>
        </a:graphic>
      </p:graphicFrame>
      <p:sp>
        <p:nvSpPr>
          <p:cNvPr id="4775" name="Deaths per 100,000 People"/>
          <p:cNvSpPr txBox="1"/>
          <p:nvPr/>
        </p:nvSpPr>
        <p:spPr>
          <a:xfrm>
            <a:off x="6869142" y="8244972"/>
            <a:ext cx="4120413" cy="459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ctr">
              <a:defRPr sz="2500"/>
            </a:lvl1pPr>
          </a:lstStyle>
          <a:p>
            <a:r>
              <a:t>Deaths per 100,000 People</a:t>
            </a:r>
          </a:p>
        </p:txBody>
      </p:sp>
      <p:sp>
        <p:nvSpPr>
          <p:cNvPr id="4776" name="Rectangle"/>
          <p:cNvSpPr/>
          <p:nvPr/>
        </p:nvSpPr>
        <p:spPr>
          <a:xfrm>
            <a:off x="9220144" y="2286000"/>
            <a:ext cx="6005676" cy="2470299"/>
          </a:xfrm>
          <a:prstGeom prst="rect">
            <a:avLst/>
          </a:prstGeom>
          <a:solidFill>
            <a:srgbClr val="000000">
              <a:alpha val="60029"/>
            </a:srgbClr>
          </a:solidFill>
          <a:ln w="25400">
            <a:miter lim="400000"/>
          </a:ln>
        </p:spPr>
        <p:txBody>
          <a:bodyPr lIns="38100" tIns="38100" rIns="38100" bIns="38100"/>
          <a:lstStyle/>
          <a:p>
            <a:endParaRPr/>
          </a:p>
        </p:txBody>
      </p:sp>
      <p:sp>
        <p:nvSpPr>
          <p:cNvPr id="4777" name="The death rate for Black Americans from COVID-19 is more than twice that white Americans."/>
          <p:cNvSpPr txBox="1"/>
          <p:nvPr/>
        </p:nvSpPr>
        <p:spPr>
          <a:xfrm>
            <a:off x="9338237" y="2461620"/>
            <a:ext cx="5769488" cy="2257028"/>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defRPr sz="3500"/>
            </a:lvl1pPr>
          </a:lstStyle>
          <a:p>
            <a:r>
              <a:rPr dirty="0">
                <a:effectLst>
                  <a:outerShdw blurRad="38100" dist="38100" dir="5400000" algn="tl" rotWithShape="0">
                    <a:prstClr val="black">
                      <a:alpha val="70000"/>
                    </a:prstClr>
                  </a:outerShdw>
                </a:effectLst>
              </a:rPr>
              <a:t>The death rate for Black Americans from COVID-19 is more than twice that white Americans.</a:t>
            </a:r>
          </a:p>
        </p:txBody>
      </p:sp>
    </p:spTree>
    <p:extLst>
      <p:ext uri="{BB962C8B-B14F-4D97-AF65-F5344CB8AC3E}">
        <p14:creationId xmlns:p14="http://schemas.microsoft.com/office/powerpoint/2010/main" val="416939532"/>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fill="hold"/>
                                        <p:tgtEl>
                                          <p:spTgt spid="4774">
                                            <p:graphicEl>
                                              <a:chart seriesIdx="0" categoryIdx="0" bldStep="ptInSeries"/>
                                            </p:graphicEl>
                                          </p:spTgt>
                                        </p:tgtEl>
                                        <p:attrNameLst>
                                          <p:attrName>style.visibility</p:attrName>
                                        </p:attrNameLst>
                                      </p:cBhvr>
                                      <p:to>
                                        <p:strVal val="visible"/>
                                      </p:to>
                                    </p:set>
                                    <p:animEffect transition="in" filter="wipe(left)">
                                      <p:cBhvr>
                                        <p:cTn id="7" dur="700"/>
                                        <p:tgtEl>
                                          <p:spTgt spid="4774">
                                            <p:graphicEl>
                                              <a:chart seriesIdx="0" categoryIdx="0" bldStep="ptInSeries"/>
                                            </p:graphicEl>
                                          </p:spTgt>
                                        </p:tgtEl>
                                      </p:cBhvr>
                                    </p:animEffect>
                                  </p:childTnLst>
                                </p:cTn>
                              </p:par>
                            </p:childTnLst>
                          </p:cTn>
                        </p:par>
                        <p:par>
                          <p:cTn id="8" fill="hold">
                            <p:stCondLst>
                              <p:cond delay="700"/>
                            </p:stCondLst>
                            <p:childTnLst>
                              <p:par>
                                <p:cTn id="9" presetID="22" presetClass="entr" presetSubtype="8" fill="hold" grpId="0" nodeType="afterEffect">
                                  <p:stCondLst>
                                    <p:cond delay="0"/>
                                  </p:stCondLst>
                                  <p:childTnLst>
                                    <p:set>
                                      <p:cBhvr>
                                        <p:cTn id="10" fill="hold"/>
                                        <p:tgtEl>
                                          <p:spTgt spid="4774">
                                            <p:graphicEl>
                                              <a:chart seriesIdx="0" categoryIdx="1" bldStep="ptInSeries"/>
                                            </p:graphicEl>
                                          </p:spTgt>
                                        </p:tgtEl>
                                        <p:attrNameLst>
                                          <p:attrName>style.visibility</p:attrName>
                                        </p:attrNameLst>
                                      </p:cBhvr>
                                      <p:to>
                                        <p:strVal val="visible"/>
                                      </p:to>
                                    </p:set>
                                    <p:animEffect transition="in" filter="wipe(left)">
                                      <p:cBhvr>
                                        <p:cTn id="11" dur="700"/>
                                        <p:tgtEl>
                                          <p:spTgt spid="4774">
                                            <p:graphicEl>
                                              <a:chart seriesIdx="0" categoryIdx="1" bldStep="ptInSeries"/>
                                            </p:graphicEl>
                                          </p:spTgt>
                                        </p:tgtEl>
                                      </p:cBhvr>
                                    </p:animEffect>
                                  </p:childTnLst>
                                </p:cTn>
                              </p:par>
                            </p:childTnLst>
                          </p:cTn>
                        </p:par>
                        <p:par>
                          <p:cTn id="12" fill="hold">
                            <p:stCondLst>
                              <p:cond delay="1400"/>
                            </p:stCondLst>
                            <p:childTnLst>
                              <p:par>
                                <p:cTn id="13" presetID="22" presetClass="entr" presetSubtype="8" fill="hold" grpId="0" nodeType="afterEffect">
                                  <p:stCondLst>
                                    <p:cond delay="0"/>
                                  </p:stCondLst>
                                  <p:childTnLst>
                                    <p:set>
                                      <p:cBhvr>
                                        <p:cTn id="14" fill="hold"/>
                                        <p:tgtEl>
                                          <p:spTgt spid="4774">
                                            <p:graphicEl>
                                              <a:chart seriesIdx="0" categoryIdx="2" bldStep="ptInSeries"/>
                                            </p:graphicEl>
                                          </p:spTgt>
                                        </p:tgtEl>
                                        <p:attrNameLst>
                                          <p:attrName>style.visibility</p:attrName>
                                        </p:attrNameLst>
                                      </p:cBhvr>
                                      <p:to>
                                        <p:strVal val="visible"/>
                                      </p:to>
                                    </p:set>
                                    <p:animEffect transition="in" filter="wipe(left)">
                                      <p:cBhvr>
                                        <p:cTn id="15" dur="700"/>
                                        <p:tgtEl>
                                          <p:spTgt spid="4774">
                                            <p:graphicEl>
                                              <a:chart seriesIdx="0" categoryIdx="2" bldStep="ptInSeries"/>
                                            </p:graphicEl>
                                          </p:spTgt>
                                        </p:tgtEl>
                                      </p:cBhvr>
                                    </p:animEffect>
                                  </p:childTnLst>
                                </p:cTn>
                              </p:par>
                            </p:childTnLst>
                          </p:cTn>
                        </p:par>
                        <p:par>
                          <p:cTn id="16" fill="hold">
                            <p:stCondLst>
                              <p:cond delay="2100"/>
                            </p:stCondLst>
                            <p:childTnLst>
                              <p:par>
                                <p:cTn id="17" presetID="22" presetClass="entr" presetSubtype="8" fill="hold" grpId="0" nodeType="afterEffect">
                                  <p:stCondLst>
                                    <p:cond delay="0"/>
                                  </p:stCondLst>
                                  <p:childTnLst>
                                    <p:set>
                                      <p:cBhvr>
                                        <p:cTn id="18" fill="hold"/>
                                        <p:tgtEl>
                                          <p:spTgt spid="4774">
                                            <p:graphicEl>
                                              <a:chart seriesIdx="0" categoryIdx="3" bldStep="ptInSeries"/>
                                            </p:graphicEl>
                                          </p:spTgt>
                                        </p:tgtEl>
                                        <p:attrNameLst>
                                          <p:attrName>style.visibility</p:attrName>
                                        </p:attrNameLst>
                                      </p:cBhvr>
                                      <p:to>
                                        <p:strVal val="visible"/>
                                      </p:to>
                                    </p:set>
                                    <p:animEffect transition="in" filter="wipe(left)">
                                      <p:cBhvr>
                                        <p:cTn id="19" dur="700"/>
                                        <p:tgtEl>
                                          <p:spTgt spid="4774">
                                            <p:graphicEl>
                                              <a:chart seriesIdx="0" categoryIdx="3" bldStep="ptInSeries"/>
                                            </p:graphicEl>
                                          </p:spTgt>
                                        </p:tgtEl>
                                      </p:cBhvr>
                                    </p:animEffect>
                                  </p:childTnLst>
                                </p:cTn>
                              </p:par>
                            </p:childTnLst>
                          </p:cTn>
                        </p:par>
                        <p:par>
                          <p:cTn id="20" fill="hold">
                            <p:stCondLst>
                              <p:cond delay="2800"/>
                            </p:stCondLst>
                            <p:childTnLst>
                              <p:par>
                                <p:cTn id="21" presetID="22" presetClass="entr" presetSubtype="8" fill="hold" grpId="0" nodeType="afterEffect">
                                  <p:stCondLst>
                                    <p:cond delay="0"/>
                                  </p:stCondLst>
                                  <p:childTnLst>
                                    <p:set>
                                      <p:cBhvr>
                                        <p:cTn id="22" fill="hold"/>
                                        <p:tgtEl>
                                          <p:spTgt spid="4774">
                                            <p:graphicEl>
                                              <a:chart seriesIdx="0" categoryIdx="4" bldStep="ptInSeries"/>
                                            </p:graphicEl>
                                          </p:spTgt>
                                        </p:tgtEl>
                                        <p:attrNameLst>
                                          <p:attrName>style.visibility</p:attrName>
                                        </p:attrNameLst>
                                      </p:cBhvr>
                                      <p:to>
                                        <p:strVal val="visible"/>
                                      </p:to>
                                    </p:set>
                                    <p:animEffect transition="in" filter="wipe(left)">
                                      <p:cBhvr>
                                        <p:cTn id="23" dur="700"/>
                                        <p:tgtEl>
                                          <p:spTgt spid="4774">
                                            <p:graphicEl>
                                              <a:chart seriesIdx="0" categoryIdx="4" bldStep="ptInSeries"/>
                                            </p:graphicEl>
                                          </p:spTgt>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fill="hold"/>
                                        <p:tgtEl>
                                          <p:spTgt spid="4774">
                                            <p:graphicEl>
                                              <a:chart seriesIdx="0" categoryIdx="5" bldStep="ptInSeries"/>
                                            </p:graphicEl>
                                          </p:spTgt>
                                        </p:tgtEl>
                                        <p:attrNameLst>
                                          <p:attrName>style.visibility</p:attrName>
                                        </p:attrNameLst>
                                      </p:cBhvr>
                                      <p:to>
                                        <p:strVal val="visible"/>
                                      </p:to>
                                    </p:set>
                                    <p:animEffect transition="in" filter="wipe(left)">
                                      <p:cBhvr>
                                        <p:cTn id="27" dur="700"/>
                                        <p:tgtEl>
                                          <p:spTgt spid="4774">
                                            <p:graphicEl>
                                              <a:chart seriesIdx="0" categoryIdx="5" bldStep="ptInSeries"/>
                                            </p:graphicEl>
                                          </p:spTgt>
                                        </p:tgtEl>
                                      </p:cBhvr>
                                    </p:animEffect>
                                  </p:childTnLst>
                                </p:cTn>
                              </p:par>
                            </p:childTnLst>
                          </p:cTn>
                        </p:par>
                        <p:par>
                          <p:cTn id="28" fill="hold">
                            <p:stCondLst>
                              <p:cond delay="4200"/>
                            </p:stCondLst>
                            <p:childTnLst>
                              <p:par>
                                <p:cTn id="29" presetID="10" presetClass="entr" fill="hold" grpId="0" nodeType="afterEffect">
                                  <p:stCondLst>
                                    <p:cond delay="500"/>
                                  </p:stCondLst>
                                  <p:iterate>
                                    <p:tmAbs val="0"/>
                                  </p:iterate>
                                  <p:childTnLst>
                                    <p:set>
                                      <p:cBhvr>
                                        <p:cTn id="30" fill="hold"/>
                                        <p:tgtEl>
                                          <p:spTgt spid="4776"/>
                                        </p:tgtEl>
                                        <p:attrNameLst>
                                          <p:attrName>style.visibility</p:attrName>
                                        </p:attrNameLst>
                                      </p:cBhvr>
                                      <p:to>
                                        <p:strVal val="visible"/>
                                      </p:to>
                                    </p:set>
                                    <p:animEffect transition="in" filter="fade">
                                      <p:cBhvr>
                                        <p:cTn id="31" dur="1000"/>
                                        <p:tgtEl>
                                          <p:spTgt spid="4776"/>
                                        </p:tgtEl>
                                      </p:cBhvr>
                                    </p:animEffect>
                                  </p:childTnLst>
                                </p:cTn>
                              </p:par>
                              <p:par>
                                <p:cTn id="32" presetID="1" presetClass="entr" presetSubtype="0" fill="hold" grpId="0" nodeType="withEffect">
                                  <p:stCondLst>
                                    <p:cond delay="900"/>
                                  </p:stCondLst>
                                  <p:iterate type="lt">
                                    <p:tmAbs val="20"/>
                                  </p:iterate>
                                  <p:childTnLst>
                                    <p:set>
                                      <p:cBhvr>
                                        <p:cTn id="33" fill="hold"/>
                                        <p:tgtEl>
                                          <p:spTgt spid="4777">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74" grpId="0" uiExpand="1">
        <p:bldSub>
          <a:bldChart bld="seriesEl"/>
        </p:bldSub>
      </p:bldGraphic>
      <p:bldP spid="4776" grpId="0" animBg="1" advAuto="0"/>
      <p:bldP spid="4777" grpId="0" autoUpdateAnimBg="0"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2" name="We have  the solutions  at hand..."/>
          <p:cNvSpPr txBox="1">
            <a:spLocks noGrp="1"/>
          </p:cNvSpPr>
          <p:nvPr>
            <p:ph type="title"/>
          </p:nvPr>
        </p:nvSpPr>
        <p:spPr>
          <a:xfrm>
            <a:off x="1257300" y="2565400"/>
            <a:ext cx="13754100" cy="4025900"/>
          </a:xfrm>
          <a:prstGeom prst="rect">
            <a:avLst/>
          </a:prstGeom>
        </p:spPr>
        <p:txBody>
          <a:bodyPr>
            <a:normAutofit fontScale="90000"/>
          </a:bodyPr>
          <a:lstStyle/>
          <a:p>
            <a:pPr algn="ctr">
              <a:lnSpc>
                <a:spcPts val="10800"/>
              </a:lnSpc>
              <a:defRPr sz="9000"/>
            </a:pPr>
            <a:r>
              <a:t>We have </a:t>
            </a:r>
          </a:p>
          <a:p>
            <a:pPr algn="ctr">
              <a:lnSpc>
                <a:spcPts val="10800"/>
              </a:lnSpc>
              <a:defRPr sz="9000"/>
            </a:pPr>
            <a:r>
              <a:t>the solutions </a:t>
            </a:r>
          </a:p>
          <a:p>
            <a:pPr algn="ctr">
              <a:lnSpc>
                <a:spcPts val="10800"/>
              </a:lnSpc>
              <a:defRPr sz="9000"/>
            </a:pPr>
            <a:r>
              <a:t>at hand...</a:t>
            </a:r>
          </a:p>
        </p:txBody>
      </p:sp>
    </p:spTree>
    <p:extLst>
      <p:ext uri="{BB962C8B-B14F-4D97-AF65-F5344CB8AC3E}">
        <p14:creationId xmlns:p14="http://schemas.microsoft.com/office/powerpoint/2010/main" val="3310054862"/>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31" name="2D Line Chart"/>
          <p:cNvGraphicFramePr/>
          <p:nvPr/>
        </p:nvGraphicFramePr>
        <p:xfrm>
          <a:off x="1345247" y="200376"/>
          <a:ext cx="14350155" cy="8380851"/>
        </p:xfrm>
        <a:graphic>
          <a:graphicData uri="http://schemas.openxmlformats.org/drawingml/2006/chart">
            <c:chart xmlns:c="http://schemas.openxmlformats.org/drawingml/2006/chart" xmlns:r="http://schemas.openxmlformats.org/officeDocument/2006/relationships" r:id="rId3"/>
          </a:graphicData>
        </a:graphic>
      </p:graphicFrame>
      <p:sp>
        <p:nvSpPr>
          <p:cNvPr id="6232" name="Global Wind Energy Capacity"/>
          <p:cNvSpPr txBox="1">
            <a:spLocks noGrp="1"/>
          </p:cNvSpPr>
          <p:nvPr>
            <p:ph type="title"/>
          </p:nvPr>
        </p:nvSpPr>
        <p:spPr>
          <a:xfrm>
            <a:off x="2540826" y="723900"/>
            <a:ext cx="12851575" cy="762000"/>
          </a:xfrm>
          <a:prstGeom prst="rect">
            <a:avLst/>
          </a:prstGeom>
        </p:spPr>
        <p:txBody>
          <a:bodyPr/>
          <a:lstStyle/>
          <a:p>
            <a:r>
              <a:t>Global Wind Energy Capacity</a:t>
            </a:r>
          </a:p>
        </p:txBody>
      </p:sp>
      <p:sp>
        <p:nvSpPr>
          <p:cNvPr id="6233" name="1980 – Present"/>
          <p:cNvSpPr txBox="1">
            <a:spLocks noGrp="1"/>
          </p:cNvSpPr>
          <p:nvPr>
            <p:ph type="body" sz="quarter" idx="1"/>
          </p:nvPr>
        </p:nvSpPr>
        <p:spPr>
          <a:xfrm>
            <a:off x="2540827" y="1397000"/>
            <a:ext cx="12851573" cy="1016000"/>
          </a:xfrm>
          <a:prstGeom prst="rect">
            <a:avLst/>
          </a:prstGeom>
        </p:spPr>
        <p:txBody>
          <a:bodyPr/>
          <a:lstStyle/>
          <a:p>
            <a:r>
              <a:t>1980 – Present</a:t>
            </a:r>
          </a:p>
        </p:txBody>
      </p:sp>
      <p:sp>
        <p:nvSpPr>
          <p:cNvPr id="6234" name="Wind Capacity (Megawatts)"/>
          <p:cNvSpPr txBox="1"/>
          <p:nvPr/>
        </p:nvSpPr>
        <p:spPr>
          <a:xfrm rot="16200000">
            <a:off x="-1645826" y="4121481"/>
            <a:ext cx="4843365" cy="408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ctr">
              <a:defRPr sz="2500"/>
            </a:lvl1pPr>
          </a:lstStyle>
          <a:p>
            <a:r>
              <a:t>Wind Capacity (Megawatts)</a:t>
            </a:r>
          </a:p>
        </p:txBody>
      </p:sp>
      <p:sp>
        <p:nvSpPr>
          <p:cNvPr id="6235" name="Data: Earth Policy Institute/Bloomberg New Energy Finance"/>
          <p:cNvSpPr txBox="1"/>
          <p:nvPr/>
        </p:nvSpPr>
        <p:spPr>
          <a:xfrm>
            <a:off x="914400" y="8686800"/>
            <a:ext cx="4414670"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solidFill>
                  <a:srgbClr val="FFFFFF">
                    <a:alpha val="50000"/>
                  </a:srgbClr>
                </a:solidFill>
              </a:rPr>
              <a:t>Data: Earth Policy Institute/Bloomberg New Energy Finance</a:t>
            </a:r>
          </a:p>
        </p:txBody>
      </p:sp>
      <p:sp>
        <p:nvSpPr>
          <p:cNvPr id="7" name="TextBox 136">
            <a:extLst>
              <a:ext uri="{FF2B5EF4-FFF2-40B4-BE49-F238E27FC236}">
                <a16:creationId xmlns:a16="http://schemas.microsoft.com/office/drawing/2014/main" id="{AB64A910-A45B-40FF-95B5-19388EE1FF44}"/>
              </a:ext>
            </a:extLst>
          </p:cNvPr>
          <p:cNvSpPr txBox="1"/>
          <p:nvPr/>
        </p:nvSpPr>
        <p:spPr>
          <a:xfrm>
            <a:off x="14920918" y="8138160"/>
            <a:ext cx="820398" cy="425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100" b="1"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Arial"/>
              </a:rPr>
              <a:t>2019</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fill="hold"/>
                                        <p:tgtEl>
                                          <p:spTgt spid="6231">
                                            <p:graphicEl>
                                              <a:chart seriesIdx="0" categoryIdx="-4" bldStep="series"/>
                                            </p:graphicEl>
                                          </p:spTgt>
                                        </p:tgtEl>
                                        <p:attrNameLst>
                                          <p:attrName>style.visibility</p:attrName>
                                        </p:attrNameLst>
                                      </p:cBhvr>
                                      <p:to>
                                        <p:strVal val="visible"/>
                                      </p:to>
                                    </p:set>
                                    <p:animEffect transition="in" filter="wipe(left)">
                                      <p:cBhvr>
                                        <p:cTn id="7" dur="1000"/>
                                        <p:tgtEl>
                                          <p:spTgt spid="6231">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231" grpId="0" uiExpand="1">
        <p:bldSub>
          <a:bldChart bld="series"/>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35" name="2D Line Chart"/>
          <p:cNvGraphicFramePr/>
          <p:nvPr/>
        </p:nvGraphicFramePr>
        <p:xfrm>
          <a:off x="1372182" y="41656"/>
          <a:ext cx="14096518" cy="8289544"/>
        </p:xfrm>
        <a:graphic>
          <a:graphicData uri="http://schemas.openxmlformats.org/drawingml/2006/chart">
            <c:chart xmlns:c="http://schemas.openxmlformats.org/drawingml/2006/chart" xmlns:r="http://schemas.openxmlformats.org/officeDocument/2006/relationships" r:id="rId3"/>
          </a:graphicData>
        </a:graphic>
      </p:graphicFrame>
      <p:sp>
        <p:nvSpPr>
          <p:cNvPr id="6336" name="World Solar PV Installations"/>
          <p:cNvSpPr txBox="1">
            <a:spLocks noGrp="1"/>
          </p:cNvSpPr>
          <p:nvPr>
            <p:ph type="title"/>
          </p:nvPr>
        </p:nvSpPr>
        <p:spPr>
          <a:xfrm>
            <a:off x="2076970" y="596900"/>
            <a:ext cx="13074602" cy="762000"/>
          </a:xfrm>
          <a:prstGeom prst="rect">
            <a:avLst/>
          </a:prstGeom>
        </p:spPr>
        <p:txBody>
          <a:bodyPr/>
          <a:lstStyle/>
          <a:p>
            <a:r>
              <a:t>World Solar PV Installations</a:t>
            </a:r>
          </a:p>
        </p:txBody>
      </p:sp>
      <p:sp>
        <p:nvSpPr>
          <p:cNvPr id="6337" name="1980 – 2019"/>
          <p:cNvSpPr txBox="1">
            <a:spLocks noGrp="1"/>
          </p:cNvSpPr>
          <p:nvPr>
            <p:ph type="body" sz="quarter" idx="1"/>
          </p:nvPr>
        </p:nvSpPr>
        <p:spPr>
          <a:xfrm>
            <a:off x="2076970" y="1270000"/>
            <a:ext cx="13074602" cy="1016000"/>
          </a:xfrm>
          <a:prstGeom prst="rect">
            <a:avLst/>
          </a:prstGeom>
        </p:spPr>
        <p:txBody>
          <a:bodyPr/>
          <a:lstStyle/>
          <a:p>
            <a:r>
              <a:t>1980 – 2019</a:t>
            </a:r>
          </a:p>
        </p:txBody>
      </p:sp>
      <p:sp>
        <p:nvSpPr>
          <p:cNvPr id="6338" name="Gigawatts (Cumulative)"/>
          <p:cNvSpPr txBox="1"/>
          <p:nvPr/>
        </p:nvSpPr>
        <p:spPr>
          <a:xfrm rot="16200000">
            <a:off x="-1020050" y="3888161"/>
            <a:ext cx="3642613" cy="459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2500"/>
            </a:lvl1pPr>
          </a:lstStyle>
          <a:p>
            <a:r>
              <a:t>Gigawatts (Cumulative)</a:t>
            </a:r>
          </a:p>
        </p:txBody>
      </p:sp>
      <p:sp>
        <p:nvSpPr>
          <p:cNvPr id="6339" name="Data: Earth Policy Institute/BP, Statistical Review of World Energy June 2014 (London: 2014); Bloomberg New Energy Finance"/>
          <p:cNvSpPr txBox="1"/>
          <p:nvPr/>
        </p:nvSpPr>
        <p:spPr>
          <a:xfrm>
            <a:off x="914400" y="8686800"/>
            <a:ext cx="9274975"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r>
              <a:rPr dirty="0">
                <a:solidFill>
                  <a:srgbClr val="FFFFFF">
                    <a:alpha val="50000"/>
                  </a:srgbClr>
                </a:solidFill>
              </a:rPr>
              <a:t>Data: Earth Policy Institute/BP, Statistical Review of World Energy June 2014 (London: 2014); Bloomberg New Energy Finance</a:t>
            </a:r>
          </a:p>
        </p:txBody>
      </p:sp>
      <p:sp>
        <p:nvSpPr>
          <p:cNvPr id="7" name="TextBox 136">
            <a:extLst>
              <a:ext uri="{FF2B5EF4-FFF2-40B4-BE49-F238E27FC236}">
                <a16:creationId xmlns:a16="http://schemas.microsoft.com/office/drawing/2014/main" id="{6F0A1B01-ACC0-4961-A323-D174B39BB5BB}"/>
              </a:ext>
            </a:extLst>
          </p:cNvPr>
          <p:cNvSpPr txBox="1"/>
          <p:nvPr/>
        </p:nvSpPr>
        <p:spPr>
          <a:xfrm>
            <a:off x="14683169" y="7870363"/>
            <a:ext cx="820398"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Arial"/>
              </a:rPr>
              <a:t>2019</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
                                  </p:stCondLst>
                                  <p:childTnLst>
                                    <p:set>
                                      <p:cBhvr>
                                        <p:cTn id="6" fill="hold"/>
                                        <p:tgtEl>
                                          <p:spTgt spid="6335">
                                            <p:graphicEl>
                                              <a:chart seriesIdx="0" categoryIdx="-4" bldStep="series"/>
                                            </p:graphicEl>
                                          </p:spTgt>
                                        </p:tgtEl>
                                        <p:attrNameLst>
                                          <p:attrName>style.visibility</p:attrName>
                                        </p:attrNameLst>
                                      </p:cBhvr>
                                      <p:to>
                                        <p:strVal val="visible"/>
                                      </p:to>
                                    </p:set>
                                    <p:animEffect transition="in" filter="wipe(left)">
                                      <p:cBhvr>
                                        <p:cTn id="7" dur="1000"/>
                                        <p:tgtEl>
                                          <p:spTgt spid="6335">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35" grpId="0" uiExpand="1">
        <p:bldSub>
          <a:bldChart bld="series"/>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70" name="2D Column Chart"/>
          <p:cNvGraphicFramePr/>
          <p:nvPr>
            <p:extLst>
              <p:ext uri="{D42A27DB-BD31-4B8C-83A1-F6EECF244321}">
                <p14:modId xmlns:p14="http://schemas.microsoft.com/office/powerpoint/2010/main" val="701126362"/>
              </p:ext>
            </p:extLst>
          </p:nvPr>
        </p:nvGraphicFramePr>
        <p:xfrm>
          <a:off x="1199572" y="55628"/>
          <a:ext cx="14294033" cy="8549640"/>
        </p:xfrm>
        <a:graphic>
          <a:graphicData uri="http://schemas.openxmlformats.org/drawingml/2006/chart">
            <c:chart xmlns:c="http://schemas.openxmlformats.org/drawingml/2006/chart" xmlns:r="http://schemas.openxmlformats.org/officeDocument/2006/relationships" r:id="rId3"/>
          </a:graphicData>
        </a:graphic>
      </p:graphicFrame>
      <p:sp>
        <p:nvSpPr>
          <p:cNvPr id="6571" name="Cost of Crystalline Silicon Solar Cell Modules"/>
          <p:cNvSpPr txBox="1">
            <a:spLocks noGrp="1"/>
          </p:cNvSpPr>
          <p:nvPr>
            <p:ph type="title"/>
          </p:nvPr>
        </p:nvSpPr>
        <p:spPr>
          <a:xfrm>
            <a:off x="4655017" y="473852"/>
            <a:ext cx="7287253" cy="1468956"/>
          </a:xfrm>
          <a:prstGeom prst="rect">
            <a:avLst/>
          </a:prstGeom>
        </p:spPr>
        <p:txBody>
          <a:bodyPr/>
          <a:lstStyle/>
          <a:p>
            <a:r>
              <a:t>Cost of Crystalline Silicon Solar Cell Modules</a:t>
            </a:r>
          </a:p>
        </p:txBody>
      </p:sp>
      <p:sp>
        <p:nvSpPr>
          <p:cNvPr id="6572" name="$ Cost per Watt (Inflation Adjusted)"/>
          <p:cNvSpPr txBox="1"/>
          <p:nvPr/>
        </p:nvSpPr>
        <p:spPr>
          <a:xfrm rot="16200000">
            <a:off x="-1904663" y="4094121"/>
            <a:ext cx="5349070" cy="408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ctr">
              <a:defRPr sz="2500"/>
            </a:lvl1pPr>
          </a:lstStyle>
          <a:p>
            <a:r>
              <a:t>$ Cost per Watt (Inflation Adjusted)</a:t>
            </a:r>
          </a:p>
        </p:txBody>
      </p:sp>
      <p:sp>
        <p:nvSpPr>
          <p:cNvPr id="6573" name="1976…"/>
          <p:cNvSpPr txBox="1"/>
          <p:nvPr/>
        </p:nvSpPr>
        <p:spPr>
          <a:xfrm>
            <a:off x="2547522" y="469114"/>
            <a:ext cx="1808617" cy="827814"/>
          </a:xfrm>
          <a:prstGeom prst="rect">
            <a:avLst/>
          </a:prstGeom>
          <a:ln w="12700">
            <a:miter lim="400000"/>
          </a:ln>
          <a:effectLst>
            <a:outerShdw blurRad="38100" dist="38100" dir="5400000" rotWithShape="0">
              <a:srgbClr val="000000">
                <a:alpha val="6995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defRPr sz="2500">
                <a:solidFill>
                  <a:srgbClr val="2894F0"/>
                </a:solidFill>
              </a:defRPr>
            </a:pPr>
            <a:r>
              <a:t>1976</a:t>
            </a:r>
          </a:p>
          <a:p>
            <a:pPr>
              <a:defRPr sz="2500"/>
            </a:pPr>
            <a:r>
              <a:t>$79.40/watt</a:t>
            </a:r>
          </a:p>
        </p:txBody>
      </p:sp>
      <p:sp>
        <p:nvSpPr>
          <p:cNvPr id="6574" name="2020…"/>
          <p:cNvSpPr txBox="1"/>
          <p:nvPr/>
        </p:nvSpPr>
        <p:spPr>
          <a:xfrm>
            <a:off x="14145676" y="6932018"/>
            <a:ext cx="1632037" cy="827814"/>
          </a:xfrm>
          <a:prstGeom prst="rect">
            <a:avLst/>
          </a:prstGeom>
          <a:ln w="12700">
            <a:miter lim="400000"/>
          </a:ln>
          <a:effectLst>
            <a:outerShdw blurRad="38100" dist="38100" dir="5400000" rotWithShape="0">
              <a:srgbClr val="000000">
                <a:alpha val="6995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defRPr sz="2500">
                <a:solidFill>
                  <a:srgbClr val="2894F0"/>
                </a:solidFill>
              </a:defRPr>
            </a:pPr>
            <a:r>
              <a:t>2020</a:t>
            </a:r>
          </a:p>
          <a:p>
            <a:pPr>
              <a:defRPr sz="2500"/>
            </a:pPr>
            <a:r>
              <a:t>$0.20/watt</a:t>
            </a:r>
          </a:p>
        </p:txBody>
      </p:sp>
      <p:grpSp>
        <p:nvGrpSpPr>
          <p:cNvPr id="6618" name="Group"/>
          <p:cNvGrpSpPr/>
          <p:nvPr/>
        </p:nvGrpSpPr>
        <p:grpSpPr>
          <a:xfrm>
            <a:off x="1963554" y="396268"/>
            <a:ext cx="13016881" cy="7627751"/>
            <a:chOff x="0" y="0"/>
            <a:chExt cx="13016880" cy="7627750"/>
          </a:xfrm>
        </p:grpSpPr>
        <p:sp>
          <p:nvSpPr>
            <p:cNvPr id="6575" name="Rectangle"/>
            <p:cNvSpPr/>
            <p:nvPr/>
          </p:nvSpPr>
          <p:spPr>
            <a:xfrm>
              <a:off x="0" y="0"/>
              <a:ext cx="212148" cy="7627750"/>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76" name="Rectangle"/>
            <p:cNvSpPr/>
            <p:nvPr/>
          </p:nvSpPr>
          <p:spPr>
            <a:xfrm>
              <a:off x="304907" y="2064156"/>
              <a:ext cx="212148" cy="556359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77" name="Rectangle"/>
            <p:cNvSpPr/>
            <p:nvPr/>
          </p:nvSpPr>
          <p:spPr>
            <a:xfrm>
              <a:off x="609814" y="3787361"/>
              <a:ext cx="212148" cy="384038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78" name="Rectangle"/>
            <p:cNvSpPr/>
            <p:nvPr/>
          </p:nvSpPr>
          <p:spPr>
            <a:xfrm>
              <a:off x="914721" y="4771210"/>
              <a:ext cx="212148" cy="2856540"/>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79" name="Rectangle"/>
            <p:cNvSpPr/>
            <p:nvPr/>
          </p:nvSpPr>
          <p:spPr>
            <a:xfrm>
              <a:off x="1219628" y="5277074"/>
              <a:ext cx="212148" cy="2350676"/>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0" name="Rectangle"/>
            <p:cNvSpPr/>
            <p:nvPr/>
          </p:nvSpPr>
          <p:spPr>
            <a:xfrm>
              <a:off x="1524535" y="5768678"/>
              <a:ext cx="212148" cy="1859072"/>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1" name="Rectangle"/>
            <p:cNvSpPr/>
            <p:nvPr/>
          </p:nvSpPr>
          <p:spPr>
            <a:xfrm>
              <a:off x="1829442" y="5960086"/>
              <a:ext cx="212148" cy="166766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2" name="Rectangle"/>
            <p:cNvSpPr/>
            <p:nvPr/>
          </p:nvSpPr>
          <p:spPr>
            <a:xfrm>
              <a:off x="2134349" y="6220442"/>
              <a:ext cx="212148" cy="1407308"/>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3" name="Rectangle"/>
            <p:cNvSpPr/>
            <p:nvPr/>
          </p:nvSpPr>
          <p:spPr>
            <a:xfrm>
              <a:off x="2439256" y="6370833"/>
              <a:ext cx="212148" cy="1256917"/>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4" name="Rectangle"/>
            <p:cNvSpPr/>
            <p:nvPr/>
          </p:nvSpPr>
          <p:spPr>
            <a:xfrm>
              <a:off x="2744164" y="6452865"/>
              <a:ext cx="212148" cy="117488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5" name="Rectangle"/>
            <p:cNvSpPr/>
            <p:nvPr/>
          </p:nvSpPr>
          <p:spPr>
            <a:xfrm>
              <a:off x="3049071" y="6685289"/>
              <a:ext cx="212148" cy="94246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6" name="Rectangle"/>
            <p:cNvSpPr/>
            <p:nvPr/>
          </p:nvSpPr>
          <p:spPr>
            <a:xfrm>
              <a:off x="3353978" y="6917712"/>
              <a:ext cx="212148" cy="710037"/>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7" name="Rectangle"/>
            <p:cNvSpPr/>
            <p:nvPr/>
          </p:nvSpPr>
          <p:spPr>
            <a:xfrm>
              <a:off x="3658885" y="6999744"/>
              <a:ext cx="212148" cy="62800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8" name="Rectangle"/>
            <p:cNvSpPr/>
            <p:nvPr/>
          </p:nvSpPr>
          <p:spPr>
            <a:xfrm>
              <a:off x="3963792" y="6918300"/>
              <a:ext cx="212148" cy="70944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89" name="Rectangle"/>
            <p:cNvSpPr/>
            <p:nvPr/>
          </p:nvSpPr>
          <p:spPr>
            <a:xfrm>
              <a:off x="4268699" y="6876110"/>
              <a:ext cx="212148" cy="75164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0" name="Rectangle"/>
            <p:cNvSpPr/>
            <p:nvPr/>
          </p:nvSpPr>
          <p:spPr>
            <a:xfrm>
              <a:off x="4573606" y="6904040"/>
              <a:ext cx="212148" cy="72370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1" name="Rectangle"/>
            <p:cNvSpPr/>
            <p:nvPr/>
          </p:nvSpPr>
          <p:spPr>
            <a:xfrm>
              <a:off x="4878513" y="6945056"/>
              <a:ext cx="212148" cy="68269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2" name="Rectangle"/>
            <p:cNvSpPr/>
            <p:nvPr/>
          </p:nvSpPr>
          <p:spPr>
            <a:xfrm>
              <a:off x="5183420" y="6958728"/>
              <a:ext cx="212148" cy="66902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3" name="Rectangle"/>
            <p:cNvSpPr/>
            <p:nvPr/>
          </p:nvSpPr>
          <p:spPr>
            <a:xfrm>
              <a:off x="5488328" y="7013416"/>
              <a:ext cx="212148" cy="61433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4" name="Rectangle"/>
            <p:cNvSpPr/>
            <p:nvPr/>
          </p:nvSpPr>
          <p:spPr>
            <a:xfrm>
              <a:off x="5793234" y="7068105"/>
              <a:ext cx="212148" cy="55964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5" name="Rectangle"/>
            <p:cNvSpPr/>
            <p:nvPr/>
          </p:nvSpPr>
          <p:spPr>
            <a:xfrm>
              <a:off x="6098142" y="7040760"/>
              <a:ext cx="212148" cy="586990"/>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6" name="Rectangle"/>
            <p:cNvSpPr/>
            <p:nvPr/>
          </p:nvSpPr>
          <p:spPr>
            <a:xfrm>
              <a:off x="6403049" y="7012829"/>
              <a:ext cx="212148" cy="614920"/>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7" name="Rectangle"/>
            <p:cNvSpPr/>
            <p:nvPr/>
          </p:nvSpPr>
          <p:spPr>
            <a:xfrm>
              <a:off x="6707956" y="7014432"/>
              <a:ext cx="212148" cy="613318"/>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8" name="Rectangle"/>
            <p:cNvSpPr/>
            <p:nvPr/>
          </p:nvSpPr>
          <p:spPr>
            <a:xfrm>
              <a:off x="7012863" y="7109708"/>
              <a:ext cx="212148" cy="518042"/>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599" name="Rectangle"/>
            <p:cNvSpPr/>
            <p:nvPr/>
          </p:nvSpPr>
          <p:spPr>
            <a:xfrm>
              <a:off x="7317771" y="7137426"/>
              <a:ext cx="212148" cy="49032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0" name="Rectangle"/>
            <p:cNvSpPr/>
            <p:nvPr/>
          </p:nvSpPr>
          <p:spPr>
            <a:xfrm>
              <a:off x="7622677" y="7109121"/>
              <a:ext cx="212148" cy="51862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1" name="Rectangle"/>
            <p:cNvSpPr/>
            <p:nvPr/>
          </p:nvSpPr>
          <p:spPr>
            <a:xfrm>
              <a:off x="7927585" y="7163809"/>
              <a:ext cx="212148" cy="46394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2" name="Rectangle"/>
            <p:cNvSpPr/>
            <p:nvPr/>
          </p:nvSpPr>
          <p:spPr>
            <a:xfrm>
              <a:off x="8232492" y="7218497"/>
              <a:ext cx="212148" cy="40925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3" name="Rectangle"/>
            <p:cNvSpPr/>
            <p:nvPr/>
          </p:nvSpPr>
          <p:spPr>
            <a:xfrm>
              <a:off x="8537399" y="7287445"/>
              <a:ext cx="212148" cy="34030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4" name="Rectangle"/>
            <p:cNvSpPr/>
            <p:nvPr/>
          </p:nvSpPr>
          <p:spPr>
            <a:xfrm>
              <a:off x="8842306" y="7259513"/>
              <a:ext cx="212148" cy="368237"/>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5" name="Rectangle"/>
            <p:cNvSpPr/>
            <p:nvPr/>
          </p:nvSpPr>
          <p:spPr>
            <a:xfrm>
              <a:off x="9147213" y="7273185"/>
              <a:ext cx="212148" cy="3545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6" name="Rectangle"/>
            <p:cNvSpPr/>
            <p:nvPr/>
          </p:nvSpPr>
          <p:spPr>
            <a:xfrm>
              <a:off x="9452119" y="7260527"/>
              <a:ext cx="212149" cy="367222"/>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7" name="Rectangle"/>
            <p:cNvSpPr/>
            <p:nvPr/>
          </p:nvSpPr>
          <p:spPr>
            <a:xfrm>
              <a:off x="9757027" y="7423576"/>
              <a:ext cx="212148" cy="20417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8" name="Rectangle"/>
            <p:cNvSpPr/>
            <p:nvPr/>
          </p:nvSpPr>
          <p:spPr>
            <a:xfrm>
              <a:off x="10061934" y="7450920"/>
              <a:ext cx="212148" cy="17682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09" name="Rectangle"/>
            <p:cNvSpPr/>
            <p:nvPr/>
          </p:nvSpPr>
          <p:spPr>
            <a:xfrm>
              <a:off x="10366841" y="7505608"/>
              <a:ext cx="212148" cy="12214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0" name="Rectangle"/>
            <p:cNvSpPr/>
            <p:nvPr/>
          </p:nvSpPr>
          <p:spPr>
            <a:xfrm>
              <a:off x="10671748" y="7532952"/>
              <a:ext cx="212148" cy="94798"/>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1" name="Rectangle"/>
            <p:cNvSpPr/>
            <p:nvPr/>
          </p:nvSpPr>
          <p:spPr>
            <a:xfrm>
              <a:off x="11281563" y="7560251"/>
              <a:ext cx="212148" cy="67498"/>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2" name="Rectangle"/>
            <p:cNvSpPr/>
            <p:nvPr/>
          </p:nvSpPr>
          <p:spPr>
            <a:xfrm>
              <a:off x="10976656" y="7546624"/>
              <a:ext cx="212148" cy="81126"/>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3" name="Rectangle"/>
            <p:cNvSpPr/>
            <p:nvPr/>
          </p:nvSpPr>
          <p:spPr>
            <a:xfrm>
              <a:off x="11586469" y="7572951"/>
              <a:ext cx="212148" cy="54798"/>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4" name="Rectangle"/>
            <p:cNvSpPr/>
            <p:nvPr/>
          </p:nvSpPr>
          <p:spPr>
            <a:xfrm>
              <a:off x="11891377" y="7588826"/>
              <a:ext cx="212148" cy="389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5" name="Rectangle"/>
            <p:cNvSpPr/>
            <p:nvPr/>
          </p:nvSpPr>
          <p:spPr>
            <a:xfrm>
              <a:off x="12196285" y="7601526"/>
              <a:ext cx="212148" cy="262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6" name="Rectangle"/>
            <p:cNvSpPr/>
            <p:nvPr/>
          </p:nvSpPr>
          <p:spPr>
            <a:xfrm>
              <a:off x="12501191" y="7601526"/>
              <a:ext cx="212149" cy="262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6617" name="Rectangle"/>
            <p:cNvSpPr/>
            <p:nvPr/>
          </p:nvSpPr>
          <p:spPr>
            <a:xfrm>
              <a:off x="12804733" y="7601526"/>
              <a:ext cx="212148" cy="262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grpSp>
      <p:sp>
        <p:nvSpPr>
          <p:cNvPr id="6619" name="Data: Bloomberg New Energy Finance"/>
          <p:cNvSpPr txBox="1"/>
          <p:nvPr/>
        </p:nvSpPr>
        <p:spPr>
          <a:xfrm>
            <a:off x="914400" y="8686800"/>
            <a:ext cx="2838919"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b">
            <a:spAutoFit/>
          </a:bodyPr>
          <a:lstStyle>
            <a:lvl1pPr>
              <a:defRPr sz="1200"/>
            </a:lvl1pPr>
          </a:lstStyle>
          <a:p>
            <a:r>
              <a:rPr dirty="0">
                <a:solidFill>
                  <a:srgbClr val="FFFFFF">
                    <a:alpha val="50000"/>
                  </a:srgbClr>
                </a:solidFill>
              </a:rPr>
              <a:t>Data: Bloomberg New Energy Finance</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6618"/>
                                        </p:tgtEl>
                                        <p:attrNameLst>
                                          <p:attrName>style.visibility</p:attrName>
                                        </p:attrNameLst>
                                      </p:cBhvr>
                                      <p:to>
                                        <p:strVal val="visible"/>
                                      </p:to>
                                    </p:set>
                                    <p:animEffect transition="in" filter="wipe(left)">
                                      <p:cBhvr>
                                        <p:cTn id="7" dur="2000"/>
                                        <p:tgtEl>
                                          <p:spTgt spid="6618"/>
                                        </p:tgtEl>
                                      </p:cBhvr>
                                    </p:animEffect>
                                  </p:childTnLst>
                                </p:cTn>
                              </p:par>
                              <p:par>
                                <p:cTn id="8" presetID="10" presetClass="entr" fill="hold" grpId="0" nodeType="withEffect">
                                  <p:stCondLst>
                                    <p:cond delay="100"/>
                                  </p:stCondLst>
                                  <p:iterate>
                                    <p:tmAbs val="0"/>
                                  </p:iterate>
                                  <p:childTnLst>
                                    <p:set>
                                      <p:cBhvr>
                                        <p:cTn id="9" fill="hold"/>
                                        <p:tgtEl>
                                          <p:spTgt spid="6573"/>
                                        </p:tgtEl>
                                        <p:attrNameLst>
                                          <p:attrName>style.visibility</p:attrName>
                                        </p:attrNameLst>
                                      </p:cBhvr>
                                      <p:to>
                                        <p:strVal val="visible"/>
                                      </p:to>
                                    </p:set>
                                    <p:animEffect transition="in" filter="fade">
                                      <p:cBhvr>
                                        <p:cTn id="10" dur="600"/>
                                        <p:tgtEl>
                                          <p:spTgt spid="6573"/>
                                        </p:tgtEl>
                                      </p:cBhvr>
                                    </p:animEffect>
                                  </p:childTnLst>
                                </p:cTn>
                              </p:par>
                            </p:childTnLst>
                          </p:cTn>
                        </p:par>
                        <p:par>
                          <p:cTn id="11" fill="hold">
                            <p:stCondLst>
                              <p:cond delay="2000"/>
                            </p:stCondLst>
                            <p:childTnLst>
                              <p:par>
                                <p:cTn id="12" presetID="10" presetClass="entr" fill="hold" grpId="0" nodeType="afterEffect">
                                  <p:stCondLst>
                                    <p:cond delay="300"/>
                                  </p:stCondLst>
                                  <p:iterate>
                                    <p:tmAbs val="0"/>
                                  </p:iterate>
                                  <p:childTnLst>
                                    <p:set>
                                      <p:cBhvr>
                                        <p:cTn id="13" fill="hold"/>
                                        <p:tgtEl>
                                          <p:spTgt spid="6574"/>
                                        </p:tgtEl>
                                        <p:attrNameLst>
                                          <p:attrName>style.visibility</p:attrName>
                                        </p:attrNameLst>
                                      </p:cBhvr>
                                      <p:to>
                                        <p:strVal val="visible"/>
                                      </p:to>
                                    </p:set>
                                    <p:animEffect transition="in" filter="fade">
                                      <p:cBhvr>
                                        <p:cTn id="14" dur="600"/>
                                        <p:tgtEl>
                                          <p:spTgt spid="6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3" grpId="0" animBg="1" advAuto="0"/>
      <p:bldP spid="6574" grpId="0" animBg="1" advAuto="0"/>
      <p:bldP spid="6618"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65" name="2D Line Chart"/>
          <p:cNvGraphicFramePr/>
          <p:nvPr/>
        </p:nvGraphicFramePr>
        <p:xfrm>
          <a:off x="1285225" y="148998"/>
          <a:ext cx="14429232" cy="8458200"/>
        </p:xfrm>
        <a:graphic>
          <a:graphicData uri="http://schemas.openxmlformats.org/drawingml/2006/chart">
            <c:chart xmlns:c="http://schemas.openxmlformats.org/drawingml/2006/chart" xmlns:r="http://schemas.openxmlformats.org/officeDocument/2006/relationships" r:id="rId3"/>
          </a:graphicData>
        </a:graphic>
      </p:graphicFrame>
      <p:sp>
        <p:nvSpPr>
          <p:cNvPr id="7266" name="Global Electric Cars on the Road"/>
          <p:cNvSpPr txBox="1">
            <a:spLocks noGrp="1"/>
          </p:cNvSpPr>
          <p:nvPr>
            <p:ph type="title"/>
          </p:nvPr>
        </p:nvSpPr>
        <p:spPr>
          <a:xfrm>
            <a:off x="2222619" y="596900"/>
            <a:ext cx="13108472" cy="762000"/>
          </a:xfrm>
          <a:prstGeom prst="rect">
            <a:avLst/>
          </a:prstGeom>
        </p:spPr>
        <p:txBody>
          <a:bodyPr/>
          <a:lstStyle/>
          <a:p>
            <a:r>
              <a:t>Global Electric Cars on the Road</a:t>
            </a:r>
          </a:p>
        </p:txBody>
      </p:sp>
      <p:sp>
        <p:nvSpPr>
          <p:cNvPr id="7267" name="Cumulative; Battery and Plug-in Hybrid EVs"/>
          <p:cNvSpPr txBox="1">
            <a:spLocks noGrp="1"/>
          </p:cNvSpPr>
          <p:nvPr>
            <p:ph type="body" sz="quarter" idx="1"/>
          </p:nvPr>
        </p:nvSpPr>
        <p:spPr>
          <a:xfrm>
            <a:off x="2222619" y="1270000"/>
            <a:ext cx="13108472" cy="1016000"/>
          </a:xfrm>
          <a:prstGeom prst="rect">
            <a:avLst/>
          </a:prstGeom>
        </p:spPr>
        <p:txBody>
          <a:bodyPr/>
          <a:lstStyle/>
          <a:p>
            <a:r>
              <a:t>Cumulative; Battery and Plug-in Hybrid EVs</a:t>
            </a:r>
          </a:p>
        </p:txBody>
      </p:sp>
      <p:sp>
        <p:nvSpPr>
          <p:cNvPr id="7269" name="Electric Car Stock (Millions)"/>
          <p:cNvSpPr txBox="1"/>
          <p:nvPr/>
        </p:nvSpPr>
        <p:spPr>
          <a:xfrm rot="16200000">
            <a:off x="-1645826" y="4049976"/>
            <a:ext cx="4843365" cy="408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ctr">
              <a:defRPr sz="2500"/>
            </a:lvl1pPr>
          </a:lstStyle>
          <a:p>
            <a:r>
              <a:t>Electric Car Stock (Millions)</a:t>
            </a:r>
          </a:p>
        </p:txBody>
      </p:sp>
      <p:sp>
        <p:nvSpPr>
          <p:cNvPr id="7270" name="Line"/>
          <p:cNvSpPr/>
          <p:nvPr/>
        </p:nvSpPr>
        <p:spPr>
          <a:xfrm>
            <a:off x="2231064" y="624102"/>
            <a:ext cx="13064148" cy="73453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244" y="21414"/>
                </a:lnTo>
                <a:lnTo>
                  <a:pt x="4303" y="21044"/>
                </a:lnTo>
                <a:lnTo>
                  <a:pt x="6497" y="20390"/>
                </a:lnTo>
                <a:lnTo>
                  <a:pt x="8598" y="19392"/>
                </a:lnTo>
                <a:lnTo>
                  <a:pt x="10786" y="17638"/>
                </a:lnTo>
                <a:lnTo>
                  <a:pt x="12960" y="15104"/>
                </a:lnTo>
                <a:lnTo>
                  <a:pt x="15103" y="11860"/>
                </a:lnTo>
                <a:lnTo>
                  <a:pt x="17219" y="6183"/>
                </a:lnTo>
                <a:lnTo>
                  <a:pt x="21600" y="0"/>
                </a:lnTo>
              </a:path>
            </a:pathLst>
          </a:custGeom>
          <a:ln w="50800">
            <a:solidFill>
              <a:srgbClr val="1E73BA"/>
            </a:solidFill>
            <a:miter lim="400000"/>
          </a:ln>
          <a:effectLst>
            <a:outerShdw blurRad="38100" dist="38100" dir="5400000" rotWithShape="0">
              <a:srgbClr val="000000">
                <a:alpha val="70000"/>
              </a:srgbClr>
            </a:outerShdw>
          </a:effectLst>
        </p:spPr>
        <p:txBody>
          <a:bodyPr lIns="0" tIns="0" rIns="0" bIns="0"/>
          <a:lstStyle/>
          <a:p>
            <a:endParaRPr/>
          </a:p>
        </p:txBody>
      </p:sp>
      <p:sp>
        <p:nvSpPr>
          <p:cNvPr id="8" name="© 2015 Oohlongjohnson/Wikicommons CC BY-SA 4.0">
            <a:extLst>
              <a:ext uri="{FF2B5EF4-FFF2-40B4-BE49-F238E27FC236}">
                <a16:creationId xmlns:a16="http://schemas.microsoft.com/office/drawing/2014/main" id="{0A26B5EB-B153-4669-8345-E87B89D8B0D8}"/>
              </a:ext>
            </a:extLst>
          </p:cNvPr>
          <p:cNvSpPr txBox="1"/>
          <p:nvPr/>
        </p:nvSpPr>
        <p:spPr>
          <a:xfrm>
            <a:off x="914400" y="8686800"/>
            <a:ext cx="5109464"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defRPr sz="1200"/>
            </a:lvl1pPr>
          </a:lstStyle>
          <a:p>
            <a:r>
              <a:rPr lang="en-US" dirty="0">
                <a:solidFill>
                  <a:srgbClr val="FFFFFF">
                    <a:alpha val="50000"/>
                  </a:srgbClr>
                </a:solidFill>
              </a:rPr>
              <a:t> Data: Global EV Outlook </a:t>
            </a:r>
            <a:r>
              <a:rPr dirty="0">
                <a:solidFill>
                  <a:srgbClr val="FFFFFF">
                    <a:alpha val="50000"/>
                  </a:srgbClr>
                </a:solidFill>
              </a:rPr>
              <a:t>© </a:t>
            </a:r>
            <a:r>
              <a:rPr lang="en-US" dirty="0">
                <a:solidFill>
                  <a:srgbClr val="FFFFFF">
                    <a:alpha val="50000"/>
                  </a:srgbClr>
                </a:solidFill>
              </a:rPr>
              <a:t>OECD/IEA 2016</a:t>
            </a:r>
            <a:endParaRPr dirty="0">
              <a:solidFill>
                <a:srgbClr val="FFFFFF">
                  <a:alpha val="50000"/>
                </a:srgbClr>
              </a:solidFill>
            </a:endParaRPr>
          </a:p>
        </p:txBody>
      </p:sp>
    </p:spTree>
    <p:extLst>
      <p:ext uri="{BB962C8B-B14F-4D97-AF65-F5344CB8AC3E}">
        <p14:creationId xmlns:p14="http://schemas.microsoft.com/office/powerpoint/2010/main" val="1619924814"/>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270"/>
                                        </p:tgtEl>
                                        <p:attrNameLst>
                                          <p:attrName>style.visibility</p:attrName>
                                        </p:attrNameLst>
                                      </p:cBhvr>
                                      <p:to>
                                        <p:strVal val="visible"/>
                                      </p:to>
                                    </p:set>
                                    <p:animEffect transition="in" filter="wipe(left)">
                                      <p:cBhvr>
                                        <p:cTn id="7" dur="1000"/>
                                        <p:tgtEl>
                                          <p:spTgt spid="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 name="Data: Bloomberg New Energy Finance, EVObsession"/>
          <p:cNvSpPr txBox="1"/>
          <p:nvPr/>
        </p:nvSpPr>
        <p:spPr>
          <a:xfrm>
            <a:off x="914400" y="8686800"/>
            <a:ext cx="3917739"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rgbClr val="FFFFFF">
                    <a:alpha val="50000"/>
                  </a:srgbClr>
                </a:solidFill>
              </a:defRPr>
            </a:lvl1pPr>
          </a:lstStyle>
          <a:p>
            <a:r>
              <a:rPr dirty="0"/>
              <a:t>Data: Bloomberg New Energy Finance, </a:t>
            </a:r>
            <a:r>
              <a:rPr dirty="0" err="1"/>
              <a:t>EVObsession</a:t>
            </a:r>
            <a:endParaRPr dirty="0"/>
          </a:p>
        </p:txBody>
      </p:sp>
      <p:sp>
        <p:nvSpPr>
          <p:cNvPr id="8182" name="Auto Manufacturers Are Moving to Electric Vehicles"/>
          <p:cNvSpPr txBox="1"/>
          <p:nvPr/>
        </p:nvSpPr>
        <p:spPr>
          <a:xfrm>
            <a:off x="975401" y="469408"/>
            <a:ext cx="14305198"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t">
            <a:spAutoFit/>
          </a:bodyPr>
          <a:lstStyle>
            <a:lvl1pPr algn="ctr">
              <a:lnSpc>
                <a:spcPts val="5400"/>
              </a:lnSpc>
              <a:spcBef>
                <a:spcPts val="300"/>
              </a:spcBef>
              <a:defRPr sz="4500"/>
            </a:lvl1pPr>
          </a:lstStyle>
          <a:p>
            <a:r>
              <a:t>Auto Manufacturers Are Moving to Electric Vehicles</a:t>
            </a:r>
          </a:p>
        </p:txBody>
      </p:sp>
      <p:sp>
        <p:nvSpPr>
          <p:cNvPr id="8183" name="Companies with Electric Models in Production"/>
          <p:cNvSpPr txBox="1"/>
          <p:nvPr/>
        </p:nvSpPr>
        <p:spPr>
          <a:xfrm>
            <a:off x="3569060" y="1149985"/>
            <a:ext cx="9117881"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t">
            <a:spAutoFit/>
          </a:bodyPr>
          <a:lstStyle>
            <a:lvl1pPr algn="ctr" defTabSz="546100">
              <a:spcBef>
                <a:spcPts val="3800"/>
              </a:spcBef>
              <a:defRPr sz="3200">
                <a:solidFill>
                  <a:srgbClr val="9DA9A9"/>
                </a:solidFill>
              </a:defRPr>
            </a:lvl1pPr>
          </a:lstStyle>
          <a:p>
            <a:r>
              <a:t>Companies with Electric Models in Production</a:t>
            </a:r>
          </a:p>
        </p:txBody>
      </p:sp>
      <p:sp>
        <p:nvSpPr>
          <p:cNvPr id="8184" name="Aixam…"/>
          <p:cNvSpPr txBox="1"/>
          <p:nvPr/>
        </p:nvSpPr>
        <p:spPr>
          <a:xfrm>
            <a:off x="617414" y="1771634"/>
            <a:ext cx="2840636" cy="698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3082" tIns="73082" rIns="73082" bIns="73082" anchor="t">
            <a:spAutoFit/>
          </a:bodyPr>
          <a:lstStyle/>
          <a:p>
            <a:pPr algn="ctr" defTabSz="704850">
              <a:lnSpc>
                <a:spcPct val="150000"/>
              </a:lnSpc>
              <a:defRPr sz="3000"/>
            </a:pPr>
            <a:r>
              <a:rPr dirty="0" err="1"/>
              <a:t>Aixam</a:t>
            </a:r>
            <a:endParaRPr dirty="0"/>
          </a:p>
          <a:p>
            <a:pPr algn="ctr" defTabSz="704850">
              <a:lnSpc>
                <a:spcPct val="150000"/>
              </a:lnSpc>
              <a:defRPr sz="3000"/>
            </a:pPr>
            <a:r>
              <a:rPr dirty="0"/>
              <a:t>Aston Martin</a:t>
            </a:r>
          </a:p>
          <a:p>
            <a:pPr algn="ctr" defTabSz="704850">
              <a:lnSpc>
                <a:spcPct val="150000"/>
              </a:lnSpc>
              <a:defRPr sz="3000"/>
            </a:pPr>
            <a:r>
              <a:rPr dirty="0"/>
              <a:t>Audi</a:t>
            </a:r>
          </a:p>
          <a:p>
            <a:pPr algn="ctr" defTabSz="704850">
              <a:lnSpc>
                <a:spcPct val="150000"/>
              </a:lnSpc>
              <a:defRPr sz="3000"/>
            </a:pPr>
            <a:r>
              <a:rPr dirty="0"/>
              <a:t>BAIC</a:t>
            </a:r>
          </a:p>
          <a:p>
            <a:pPr algn="ctr" defTabSz="704850">
              <a:lnSpc>
                <a:spcPct val="150000"/>
              </a:lnSpc>
              <a:defRPr sz="3000"/>
            </a:pPr>
            <a:r>
              <a:rPr dirty="0"/>
              <a:t>BMW</a:t>
            </a:r>
          </a:p>
          <a:p>
            <a:pPr algn="ctr" defTabSz="704850">
              <a:lnSpc>
                <a:spcPct val="150000"/>
              </a:lnSpc>
              <a:defRPr sz="3000"/>
            </a:pPr>
            <a:r>
              <a:rPr dirty="0" err="1"/>
              <a:t>Bolloré</a:t>
            </a:r>
            <a:endParaRPr dirty="0"/>
          </a:p>
          <a:p>
            <a:pPr algn="ctr" defTabSz="704850">
              <a:lnSpc>
                <a:spcPct val="150000"/>
              </a:lnSpc>
              <a:defRPr sz="3000"/>
            </a:pPr>
            <a:r>
              <a:rPr dirty="0"/>
              <a:t>Buddy Electric</a:t>
            </a:r>
          </a:p>
          <a:p>
            <a:pPr algn="ctr" defTabSz="704850">
              <a:lnSpc>
                <a:spcPct val="150000"/>
              </a:lnSpc>
              <a:defRPr sz="3000"/>
            </a:pPr>
            <a:r>
              <a:rPr dirty="0"/>
              <a:t>BYD</a:t>
            </a:r>
          </a:p>
          <a:p>
            <a:pPr algn="ctr" defTabSz="704850">
              <a:lnSpc>
                <a:spcPct val="150000"/>
              </a:lnSpc>
              <a:defRPr sz="3000"/>
            </a:pPr>
            <a:r>
              <a:rPr dirty="0" err="1"/>
              <a:t>ChangAn</a:t>
            </a:r>
            <a:endParaRPr dirty="0"/>
          </a:p>
          <a:p>
            <a:pPr algn="ctr" defTabSz="704850">
              <a:lnSpc>
                <a:spcPct val="150000"/>
              </a:lnSpc>
              <a:defRPr sz="3000"/>
            </a:pPr>
            <a:r>
              <a:rPr dirty="0"/>
              <a:t>Chery</a:t>
            </a:r>
          </a:p>
        </p:txBody>
      </p:sp>
      <p:sp>
        <p:nvSpPr>
          <p:cNvPr id="8185" name="Chevy…"/>
          <p:cNvSpPr txBox="1"/>
          <p:nvPr/>
        </p:nvSpPr>
        <p:spPr>
          <a:xfrm>
            <a:off x="3542391" y="1771634"/>
            <a:ext cx="2948037" cy="698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3082" tIns="73082" rIns="73082" bIns="73082" anchor="t">
            <a:spAutoFit/>
          </a:bodyPr>
          <a:lstStyle/>
          <a:p>
            <a:pPr algn="ctr" defTabSz="704850">
              <a:lnSpc>
                <a:spcPct val="150000"/>
              </a:lnSpc>
              <a:defRPr sz="3000"/>
            </a:pPr>
            <a:r>
              <a:rPr dirty="0"/>
              <a:t>Chevy</a:t>
            </a:r>
          </a:p>
          <a:p>
            <a:pPr algn="ctr" defTabSz="704850">
              <a:lnSpc>
                <a:spcPct val="150000"/>
              </a:lnSpc>
              <a:defRPr sz="3000"/>
            </a:pPr>
            <a:r>
              <a:rPr dirty="0"/>
              <a:t>Citroën</a:t>
            </a:r>
          </a:p>
          <a:p>
            <a:pPr algn="ctr" defTabSz="704850">
              <a:lnSpc>
                <a:spcPct val="150000"/>
              </a:lnSpc>
              <a:defRPr sz="3000"/>
            </a:pPr>
            <a:r>
              <a:rPr dirty="0" err="1"/>
              <a:t>Citydom</a:t>
            </a:r>
            <a:r>
              <a:rPr dirty="0"/>
              <a:t> GmbH</a:t>
            </a:r>
          </a:p>
          <a:p>
            <a:pPr algn="ctr" defTabSz="704850">
              <a:lnSpc>
                <a:spcPct val="150000"/>
              </a:lnSpc>
              <a:defRPr sz="3000"/>
            </a:pPr>
            <a:r>
              <a:rPr dirty="0"/>
              <a:t>CODA</a:t>
            </a:r>
          </a:p>
          <a:p>
            <a:pPr algn="ctr" defTabSz="704850">
              <a:lnSpc>
                <a:spcPct val="150000"/>
              </a:lnSpc>
              <a:defRPr sz="3000"/>
            </a:pPr>
            <a:r>
              <a:rPr dirty="0"/>
              <a:t>Daimler</a:t>
            </a:r>
          </a:p>
          <a:p>
            <a:pPr algn="ctr" defTabSz="704850">
              <a:lnSpc>
                <a:spcPct val="150000"/>
              </a:lnSpc>
              <a:defRPr sz="3000"/>
            </a:pPr>
            <a:r>
              <a:rPr dirty="0" err="1"/>
              <a:t>Exagon</a:t>
            </a:r>
            <a:endParaRPr dirty="0"/>
          </a:p>
          <a:p>
            <a:pPr algn="ctr" defTabSz="704850">
              <a:lnSpc>
                <a:spcPct val="150000"/>
              </a:lnSpc>
              <a:defRPr sz="3000"/>
            </a:pPr>
            <a:r>
              <a:rPr dirty="0"/>
              <a:t>Fiat</a:t>
            </a:r>
          </a:p>
          <a:p>
            <a:pPr algn="ctr" defTabSz="704850">
              <a:lnSpc>
                <a:spcPct val="150000"/>
              </a:lnSpc>
              <a:defRPr sz="3000"/>
            </a:pPr>
            <a:r>
              <a:rPr dirty="0" err="1"/>
              <a:t>Fisker</a:t>
            </a:r>
            <a:endParaRPr dirty="0"/>
          </a:p>
          <a:p>
            <a:pPr algn="ctr" defTabSz="704850">
              <a:lnSpc>
                <a:spcPct val="150000"/>
              </a:lnSpc>
              <a:defRPr sz="3000"/>
            </a:pPr>
            <a:r>
              <a:rPr dirty="0"/>
              <a:t>Ford</a:t>
            </a:r>
          </a:p>
          <a:p>
            <a:pPr algn="ctr" defTabSz="704850">
              <a:lnSpc>
                <a:spcPct val="150000"/>
              </a:lnSpc>
              <a:defRPr sz="3000"/>
            </a:pPr>
            <a:r>
              <a:rPr dirty="0" err="1"/>
              <a:t>Geely</a:t>
            </a:r>
            <a:endParaRPr dirty="0"/>
          </a:p>
        </p:txBody>
      </p:sp>
      <p:sp>
        <p:nvSpPr>
          <p:cNvPr id="8186" name="GM…"/>
          <p:cNvSpPr txBox="1"/>
          <p:nvPr/>
        </p:nvSpPr>
        <p:spPr>
          <a:xfrm>
            <a:off x="7189384" y="1771634"/>
            <a:ext cx="1877232" cy="698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3082" tIns="73082" rIns="73082" bIns="73082" anchor="t">
            <a:spAutoFit/>
          </a:bodyPr>
          <a:lstStyle/>
          <a:p>
            <a:pPr algn="ctr" defTabSz="704850">
              <a:lnSpc>
                <a:spcPct val="150000"/>
              </a:lnSpc>
              <a:defRPr sz="3000"/>
            </a:pPr>
            <a:r>
              <a:rPr dirty="0"/>
              <a:t>GM</a:t>
            </a:r>
          </a:p>
          <a:p>
            <a:pPr algn="ctr" defTabSz="704850">
              <a:lnSpc>
                <a:spcPct val="150000"/>
              </a:lnSpc>
              <a:defRPr sz="3000"/>
            </a:pPr>
            <a:r>
              <a:rPr dirty="0" err="1"/>
              <a:t>Goupil</a:t>
            </a:r>
            <a:endParaRPr dirty="0"/>
          </a:p>
          <a:p>
            <a:pPr algn="ctr" defTabSz="704850">
              <a:lnSpc>
                <a:spcPct val="150000"/>
              </a:lnSpc>
              <a:defRPr sz="3000"/>
            </a:pPr>
            <a:r>
              <a:rPr dirty="0"/>
              <a:t>Honda</a:t>
            </a:r>
          </a:p>
          <a:p>
            <a:pPr algn="ctr" defTabSz="704850">
              <a:lnSpc>
                <a:spcPct val="150000"/>
              </a:lnSpc>
              <a:defRPr sz="3000"/>
            </a:pPr>
            <a:r>
              <a:rPr dirty="0"/>
              <a:t>Hyundai</a:t>
            </a:r>
          </a:p>
          <a:p>
            <a:pPr algn="ctr" defTabSz="704850">
              <a:lnSpc>
                <a:spcPct val="150000"/>
              </a:lnSpc>
              <a:defRPr sz="3000"/>
            </a:pPr>
            <a:r>
              <a:rPr dirty="0"/>
              <a:t>JAC</a:t>
            </a:r>
          </a:p>
          <a:p>
            <a:pPr algn="ctr" defTabSz="704850">
              <a:lnSpc>
                <a:spcPct val="150000"/>
              </a:lnSpc>
              <a:defRPr sz="3000"/>
            </a:pPr>
            <a:r>
              <a:rPr dirty="0"/>
              <a:t>Kandi</a:t>
            </a:r>
          </a:p>
          <a:p>
            <a:pPr algn="ctr" defTabSz="704850">
              <a:lnSpc>
                <a:spcPct val="150000"/>
              </a:lnSpc>
              <a:defRPr sz="3000"/>
            </a:pPr>
            <a:r>
              <a:rPr dirty="0" err="1"/>
              <a:t>Kantanka</a:t>
            </a:r>
            <a:endParaRPr dirty="0"/>
          </a:p>
          <a:p>
            <a:pPr algn="ctr" defTabSz="704850">
              <a:lnSpc>
                <a:spcPct val="150000"/>
              </a:lnSpc>
              <a:defRPr sz="3000"/>
            </a:pPr>
            <a:r>
              <a:rPr dirty="0"/>
              <a:t>Kia</a:t>
            </a:r>
          </a:p>
          <a:p>
            <a:pPr algn="ctr" defTabSz="704850">
              <a:lnSpc>
                <a:spcPct val="150000"/>
              </a:lnSpc>
              <a:defRPr sz="3000"/>
            </a:pPr>
            <a:r>
              <a:rPr dirty="0" err="1"/>
              <a:t>Kyburz</a:t>
            </a:r>
            <a:endParaRPr dirty="0"/>
          </a:p>
          <a:p>
            <a:pPr algn="ctr" defTabSz="704850">
              <a:lnSpc>
                <a:spcPct val="150000"/>
              </a:lnSpc>
              <a:defRPr sz="3000"/>
            </a:pPr>
            <a:r>
              <a:rPr dirty="0"/>
              <a:t>Mahindra</a:t>
            </a:r>
          </a:p>
        </p:txBody>
      </p:sp>
      <p:sp>
        <p:nvSpPr>
          <p:cNvPr id="8187" name="Mercedes-Benz…"/>
          <p:cNvSpPr txBox="1"/>
          <p:nvPr/>
        </p:nvSpPr>
        <p:spPr>
          <a:xfrm>
            <a:off x="9757998" y="1771634"/>
            <a:ext cx="2965671" cy="698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3082" tIns="73082" rIns="73082" bIns="73082" anchor="t">
            <a:spAutoFit/>
          </a:bodyPr>
          <a:lstStyle/>
          <a:p>
            <a:pPr algn="ctr" defTabSz="704850">
              <a:lnSpc>
                <a:spcPct val="150000"/>
              </a:lnSpc>
              <a:defRPr sz="3000"/>
            </a:pPr>
            <a:r>
              <a:rPr dirty="0"/>
              <a:t>Mercedes-Benz</a:t>
            </a:r>
          </a:p>
          <a:p>
            <a:pPr algn="ctr" defTabSz="704850">
              <a:lnSpc>
                <a:spcPct val="150000"/>
              </a:lnSpc>
              <a:defRPr sz="3000"/>
            </a:pPr>
            <a:r>
              <a:rPr dirty="0"/>
              <a:t>Mitsubishi</a:t>
            </a:r>
          </a:p>
          <a:p>
            <a:pPr algn="ctr" defTabSz="704850">
              <a:lnSpc>
                <a:spcPct val="150000"/>
              </a:lnSpc>
              <a:defRPr sz="3000"/>
            </a:pPr>
            <a:r>
              <a:rPr dirty="0"/>
              <a:t>Mullen</a:t>
            </a:r>
          </a:p>
          <a:p>
            <a:pPr algn="ctr" defTabSz="704850">
              <a:lnSpc>
                <a:spcPct val="150000"/>
              </a:lnSpc>
              <a:defRPr sz="3000"/>
            </a:pPr>
            <a:r>
              <a:rPr dirty="0"/>
              <a:t>NIO</a:t>
            </a:r>
          </a:p>
          <a:p>
            <a:pPr algn="ctr" defTabSz="704850">
              <a:lnSpc>
                <a:spcPct val="150000"/>
              </a:lnSpc>
              <a:defRPr sz="3000"/>
            </a:pPr>
            <a:r>
              <a:rPr dirty="0"/>
              <a:t>Nissan</a:t>
            </a:r>
          </a:p>
          <a:p>
            <a:pPr algn="ctr" defTabSz="704850">
              <a:lnSpc>
                <a:spcPct val="150000"/>
              </a:lnSpc>
              <a:defRPr sz="3000"/>
            </a:pPr>
            <a:r>
              <a:rPr dirty="0"/>
              <a:t>Opel</a:t>
            </a:r>
          </a:p>
          <a:p>
            <a:pPr algn="ctr" defTabSz="704850">
              <a:lnSpc>
                <a:spcPct val="150000"/>
              </a:lnSpc>
              <a:defRPr sz="3000"/>
            </a:pPr>
            <a:r>
              <a:rPr dirty="0"/>
              <a:t>Peugeot</a:t>
            </a:r>
          </a:p>
          <a:p>
            <a:pPr algn="ctr" defTabSz="704850">
              <a:lnSpc>
                <a:spcPct val="150000"/>
              </a:lnSpc>
              <a:defRPr sz="3000"/>
            </a:pPr>
            <a:r>
              <a:rPr dirty="0" err="1"/>
              <a:t>Qiantu</a:t>
            </a:r>
            <a:endParaRPr dirty="0"/>
          </a:p>
          <a:p>
            <a:pPr algn="ctr" defTabSz="704850">
              <a:lnSpc>
                <a:spcPct val="150000"/>
              </a:lnSpc>
              <a:defRPr sz="3000"/>
            </a:pPr>
            <a:r>
              <a:rPr dirty="0" err="1"/>
              <a:t>Rayttle</a:t>
            </a:r>
            <a:endParaRPr dirty="0"/>
          </a:p>
          <a:p>
            <a:pPr algn="ctr" defTabSz="704850">
              <a:lnSpc>
                <a:spcPct val="150000"/>
              </a:lnSpc>
              <a:defRPr sz="3000"/>
            </a:pPr>
            <a:r>
              <a:rPr dirty="0"/>
              <a:t>Renault</a:t>
            </a:r>
          </a:p>
        </p:txBody>
      </p:sp>
      <p:sp>
        <p:nvSpPr>
          <p:cNvPr id="8188" name="$mart…"/>
          <p:cNvSpPr txBox="1"/>
          <p:nvPr/>
        </p:nvSpPr>
        <p:spPr>
          <a:xfrm>
            <a:off x="13315447" y="1797148"/>
            <a:ext cx="2370957" cy="6294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3082" tIns="73082" rIns="73082" bIns="73082" anchor="t">
            <a:spAutoFit/>
          </a:bodyPr>
          <a:lstStyle/>
          <a:p>
            <a:pPr algn="ctr" defTabSz="704850">
              <a:lnSpc>
                <a:spcPct val="150000"/>
              </a:lnSpc>
              <a:defRPr sz="3000"/>
            </a:pPr>
            <a:r>
              <a:t>$mart</a:t>
            </a:r>
          </a:p>
          <a:p>
            <a:pPr algn="ctr" defTabSz="704850">
              <a:lnSpc>
                <a:spcPct val="150000"/>
              </a:lnSpc>
              <a:defRPr sz="3000"/>
            </a:pPr>
            <a:r>
              <a:t>Subaru</a:t>
            </a:r>
          </a:p>
          <a:p>
            <a:pPr algn="ctr" defTabSz="704850">
              <a:lnSpc>
                <a:spcPct val="150000"/>
              </a:lnSpc>
              <a:defRPr sz="3000"/>
            </a:pPr>
            <a:r>
              <a:t>Tata</a:t>
            </a:r>
          </a:p>
          <a:p>
            <a:pPr algn="ctr" defTabSz="704850">
              <a:lnSpc>
                <a:spcPct val="150000"/>
              </a:lnSpc>
              <a:defRPr sz="3000"/>
            </a:pPr>
            <a:r>
              <a:t>Tesla</a:t>
            </a:r>
          </a:p>
          <a:p>
            <a:pPr algn="ctr" defTabSz="704850">
              <a:lnSpc>
                <a:spcPct val="150000"/>
              </a:lnSpc>
              <a:defRPr sz="3000"/>
            </a:pPr>
            <a:r>
              <a:t>Toyota</a:t>
            </a:r>
          </a:p>
          <a:p>
            <a:pPr algn="ctr" defTabSz="704850">
              <a:lnSpc>
                <a:spcPct val="150000"/>
              </a:lnSpc>
              <a:defRPr sz="3000"/>
            </a:pPr>
            <a:r>
              <a:t>Trumpchi</a:t>
            </a:r>
          </a:p>
          <a:p>
            <a:pPr algn="ctr" defTabSz="704850">
              <a:lnSpc>
                <a:spcPct val="150000"/>
              </a:lnSpc>
              <a:defRPr sz="3000"/>
            </a:pPr>
            <a:r>
              <a:t>Venturi</a:t>
            </a:r>
          </a:p>
          <a:p>
            <a:pPr algn="ctr" defTabSz="704850">
              <a:lnSpc>
                <a:spcPct val="150000"/>
              </a:lnSpc>
              <a:defRPr sz="3000"/>
            </a:pPr>
            <a:r>
              <a:t>Volkswagen</a:t>
            </a:r>
          </a:p>
          <a:p>
            <a:pPr algn="ctr" defTabSz="704850">
              <a:lnSpc>
                <a:spcPct val="150000"/>
              </a:lnSpc>
              <a:defRPr sz="3000"/>
            </a:pPr>
            <a:r>
              <a:t>Zotye</a:t>
            </a:r>
          </a:p>
        </p:txBody>
      </p:sp>
    </p:spTree>
    <p:extLst>
      <p:ext uri="{BB962C8B-B14F-4D97-AF65-F5344CB8AC3E}">
        <p14:creationId xmlns:p14="http://schemas.microsoft.com/office/powerpoint/2010/main" val="3895984318"/>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8184"/>
                                        </p:tgtEl>
                                        <p:attrNameLst>
                                          <p:attrName>style.visibility</p:attrName>
                                        </p:attrNameLst>
                                      </p:cBhvr>
                                      <p:to>
                                        <p:strVal val="visible"/>
                                      </p:to>
                                    </p:set>
                                    <p:animEffect transition="in" filter="wipe(up)">
                                      <p:cBhvr>
                                        <p:cTn id="7" dur="600"/>
                                        <p:tgtEl>
                                          <p:spTgt spid="8184"/>
                                        </p:tgtEl>
                                      </p:cBhvr>
                                    </p:animEffect>
                                  </p:childTnLst>
                                </p:cTn>
                              </p:par>
                              <p:par>
                                <p:cTn id="8" presetID="22" presetClass="entr" presetSubtype="1" fill="hold" grpId="0" nodeType="withEffect">
                                  <p:stCondLst>
                                    <p:cond delay="400"/>
                                  </p:stCondLst>
                                  <p:iterate>
                                    <p:tmAbs val="0"/>
                                  </p:iterate>
                                  <p:childTnLst>
                                    <p:set>
                                      <p:cBhvr>
                                        <p:cTn id="9" fill="hold"/>
                                        <p:tgtEl>
                                          <p:spTgt spid="8185"/>
                                        </p:tgtEl>
                                        <p:attrNameLst>
                                          <p:attrName>style.visibility</p:attrName>
                                        </p:attrNameLst>
                                      </p:cBhvr>
                                      <p:to>
                                        <p:strVal val="visible"/>
                                      </p:to>
                                    </p:set>
                                    <p:animEffect transition="in" filter="wipe(up)">
                                      <p:cBhvr>
                                        <p:cTn id="10" dur="600"/>
                                        <p:tgtEl>
                                          <p:spTgt spid="8185"/>
                                        </p:tgtEl>
                                      </p:cBhvr>
                                    </p:animEffect>
                                  </p:childTnLst>
                                </p:cTn>
                              </p:par>
                              <p:par>
                                <p:cTn id="11" presetID="22" presetClass="entr" presetSubtype="1" fill="hold" grpId="0" nodeType="withEffect">
                                  <p:stCondLst>
                                    <p:cond delay="800"/>
                                  </p:stCondLst>
                                  <p:iterate>
                                    <p:tmAbs val="0"/>
                                  </p:iterate>
                                  <p:childTnLst>
                                    <p:set>
                                      <p:cBhvr>
                                        <p:cTn id="12" fill="hold"/>
                                        <p:tgtEl>
                                          <p:spTgt spid="8186"/>
                                        </p:tgtEl>
                                        <p:attrNameLst>
                                          <p:attrName>style.visibility</p:attrName>
                                        </p:attrNameLst>
                                      </p:cBhvr>
                                      <p:to>
                                        <p:strVal val="visible"/>
                                      </p:to>
                                    </p:set>
                                    <p:animEffect transition="in" filter="wipe(up)">
                                      <p:cBhvr>
                                        <p:cTn id="13" dur="600"/>
                                        <p:tgtEl>
                                          <p:spTgt spid="8186"/>
                                        </p:tgtEl>
                                      </p:cBhvr>
                                    </p:animEffect>
                                  </p:childTnLst>
                                </p:cTn>
                              </p:par>
                              <p:par>
                                <p:cTn id="14" presetID="22" presetClass="entr" presetSubtype="1" fill="hold" grpId="0" nodeType="withEffect">
                                  <p:stCondLst>
                                    <p:cond delay="1200"/>
                                  </p:stCondLst>
                                  <p:iterate>
                                    <p:tmAbs val="0"/>
                                  </p:iterate>
                                  <p:childTnLst>
                                    <p:set>
                                      <p:cBhvr>
                                        <p:cTn id="15" fill="hold"/>
                                        <p:tgtEl>
                                          <p:spTgt spid="8187"/>
                                        </p:tgtEl>
                                        <p:attrNameLst>
                                          <p:attrName>style.visibility</p:attrName>
                                        </p:attrNameLst>
                                      </p:cBhvr>
                                      <p:to>
                                        <p:strVal val="visible"/>
                                      </p:to>
                                    </p:set>
                                    <p:animEffect transition="in" filter="wipe(up)">
                                      <p:cBhvr>
                                        <p:cTn id="16" dur="600"/>
                                        <p:tgtEl>
                                          <p:spTgt spid="8187"/>
                                        </p:tgtEl>
                                      </p:cBhvr>
                                    </p:animEffect>
                                  </p:childTnLst>
                                </p:cTn>
                              </p:par>
                              <p:par>
                                <p:cTn id="17" presetID="22" presetClass="entr" presetSubtype="1" fill="hold" grpId="0" nodeType="withEffect">
                                  <p:stCondLst>
                                    <p:cond delay="1600"/>
                                  </p:stCondLst>
                                  <p:iterate>
                                    <p:tmAbs val="0"/>
                                  </p:iterate>
                                  <p:childTnLst>
                                    <p:set>
                                      <p:cBhvr>
                                        <p:cTn id="18" fill="hold"/>
                                        <p:tgtEl>
                                          <p:spTgt spid="8188"/>
                                        </p:tgtEl>
                                        <p:attrNameLst>
                                          <p:attrName>style.visibility</p:attrName>
                                        </p:attrNameLst>
                                      </p:cBhvr>
                                      <p:to>
                                        <p:strVal val="visible"/>
                                      </p:to>
                                    </p:set>
                                    <p:animEffect transition="in" filter="wipe(up)">
                                      <p:cBhvr>
                                        <p:cTn id="19" dur="600"/>
                                        <p:tgtEl>
                                          <p:spTgt spid="8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4" grpId="0" animBg="1" advAuto="0"/>
      <p:bldP spid="8185" grpId="0" animBg="1" advAuto="0"/>
      <p:bldP spid="8186" grpId="0" animBg="1" advAuto="0"/>
      <p:bldP spid="8187" grpId="0" animBg="1" advAuto="0"/>
      <p:bldP spid="8188"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 name="2D Column Chart"/>
          <p:cNvGraphicFramePr/>
          <p:nvPr/>
        </p:nvGraphicFramePr>
        <p:xfrm>
          <a:off x="1155686" y="1689353"/>
          <a:ext cx="14264640" cy="6955584"/>
        </p:xfrm>
        <a:graphic>
          <a:graphicData uri="http://schemas.openxmlformats.org/drawingml/2006/chart">
            <c:chart xmlns:c="http://schemas.openxmlformats.org/drawingml/2006/chart" xmlns:r="http://schemas.openxmlformats.org/officeDocument/2006/relationships" r:id="rId3"/>
          </a:graphicData>
        </a:graphic>
      </p:graphicFrame>
      <p:sp>
        <p:nvSpPr>
          <p:cNvPr id="499" name="Global Surface Temperature – Departure from Average"/>
          <p:cNvSpPr txBox="1">
            <a:spLocks noGrp="1"/>
          </p:cNvSpPr>
          <p:nvPr>
            <p:ph type="title"/>
          </p:nvPr>
        </p:nvSpPr>
        <p:spPr>
          <a:xfrm>
            <a:off x="578443" y="596900"/>
            <a:ext cx="15099114" cy="762000"/>
          </a:xfrm>
          <a:prstGeom prst="rect">
            <a:avLst/>
          </a:prstGeom>
        </p:spPr>
        <p:txBody>
          <a:bodyPr/>
          <a:lstStyle/>
          <a:p>
            <a:r>
              <a:rPr dirty="0"/>
              <a:t>Global Surface Temperature – Departure from Average</a:t>
            </a:r>
          </a:p>
        </p:txBody>
      </p:sp>
      <p:sp>
        <p:nvSpPr>
          <p:cNvPr id="500" name="1880 – 2017"/>
          <p:cNvSpPr txBox="1">
            <a:spLocks noGrp="1"/>
          </p:cNvSpPr>
          <p:nvPr>
            <p:ph type="body" sz="quarter" idx="1"/>
          </p:nvPr>
        </p:nvSpPr>
        <p:spPr>
          <a:prstGeom prst="rect">
            <a:avLst/>
          </a:prstGeom>
        </p:spPr>
        <p:txBody>
          <a:bodyPr/>
          <a:lstStyle/>
          <a:p>
            <a:r>
              <a:rPr dirty="0"/>
              <a:t>1880 – 201</a:t>
            </a:r>
            <a:r>
              <a:rPr lang="en-US" dirty="0"/>
              <a:t>9</a:t>
            </a:r>
            <a:endParaRPr dirty="0"/>
          </a:p>
        </p:txBody>
      </p:sp>
      <p:sp>
        <p:nvSpPr>
          <p:cNvPr id="501" name="Anomaly (°C)"/>
          <p:cNvSpPr txBox="1"/>
          <p:nvPr/>
        </p:nvSpPr>
        <p:spPr>
          <a:xfrm rot="16200000">
            <a:off x="-254283" y="4888701"/>
            <a:ext cx="2111079" cy="45951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gn="ctr">
              <a:defRPr sz="2500"/>
            </a:lvl1pPr>
          </a:lstStyle>
          <a:p>
            <a:r>
              <a:t>Anomaly (°C)</a:t>
            </a:r>
          </a:p>
        </p:txBody>
      </p:sp>
      <p:sp>
        <p:nvSpPr>
          <p:cNvPr id="505" name="Data: NOAA"/>
          <p:cNvSpPr/>
          <p:nvPr/>
        </p:nvSpPr>
        <p:spPr>
          <a:xfrm>
            <a:off x="914400" y="8686800"/>
            <a:ext cx="1101264" cy="235962"/>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b">
            <a:spAutoFit/>
          </a:bodyPr>
          <a:lstStyle>
            <a:lvl1pPr>
              <a:defRPr sz="1200">
                <a:solidFill>
                  <a:srgbClr val="FFFFFF">
                    <a:alpha val="50000"/>
                  </a:srgbClr>
                </a:solidFill>
              </a:defRPr>
            </a:lvl1pPr>
          </a:lstStyle>
          <a:p>
            <a:r>
              <a:rPr lang="en-US" dirty="0">
                <a:solidFill>
                  <a:schemeClr val="tx1">
                    <a:alpha val="50000"/>
                  </a:schemeClr>
                </a:solidFill>
              </a:rPr>
              <a:t>Source: NASA</a:t>
            </a:r>
            <a:endParaRPr dirty="0">
              <a:solidFill>
                <a:schemeClr val="tx1">
                  <a:alpha val="50000"/>
                </a:schemeClr>
              </a:solidFill>
            </a:endParaRPr>
          </a:p>
        </p:txBody>
      </p:sp>
      <p:grpSp>
        <p:nvGrpSpPr>
          <p:cNvPr id="4" name="Group 3">
            <a:extLst>
              <a:ext uri="{FF2B5EF4-FFF2-40B4-BE49-F238E27FC236}">
                <a16:creationId xmlns:a16="http://schemas.microsoft.com/office/drawing/2014/main" id="{494A0AB4-DE78-4DCA-8B42-544C1F663078}"/>
              </a:ext>
            </a:extLst>
          </p:cNvPr>
          <p:cNvGrpSpPr/>
          <p:nvPr/>
        </p:nvGrpSpPr>
        <p:grpSpPr>
          <a:xfrm>
            <a:off x="1790493" y="1678719"/>
            <a:ext cx="13309820" cy="6638809"/>
            <a:chOff x="1790493" y="1678719"/>
            <a:chExt cx="13309820" cy="6638809"/>
          </a:xfrm>
        </p:grpSpPr>
        <p:graphicFrame>
          <p:nvGraphicFramePr>
            <p:cNvPr id="502" name="2D Column Chart"/>
            <p:cNvGraphicFramePr/>
            <p:nvPr>
              <p:extLst>
                <p:ext uri="{D42A27DB-BD31-4B8C-83A1-F6EECF244321}">
                  <p14:modId xmlns:p14="http://schemas.microsoft.com/office/powerpoint/2010/main" val="505653911"/>
                </p:ext>
              </p:extLst>
            </p:nvPr>
          </p:nvGraphicFramePr>
          <p:xfrm>
            <a:off x="1790493" y="1689352"/>
            <a:ext cx="13290043" cy="66281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3" name="2D Column Chart"/>
            <p:cNvGraphicFramePr/>
            <p:nvPr>
              <p:extLst>
                <p:ext uri="{D42A27DB-BD31-4B8C-83A1-F6EECF244321}">
                  <p14:modId xmlns:p14="http://schemas.microsoft.com/office/powerpoint/2010/main" val="1626541044"/>
                </p:ext>
              </p:extLst>
            </p:nvPr>
          </p:nvGraphicFramePr>
          <p:xfrm>
            <a:off x="1790494" y="1678719"/>
            <a:ext cx="13309819" cy="6628176"/>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angle">
              <a:extLst>
                <a:ext uri="{FF2B5EF4-FFF2-40B4-BE49-F238E27FC236}">
                  <a16:creationId xmlns:a16="http://schemas.microsoft.com/office/drawing/2014/main" id="{420C1F43-C9B0-4DBB-A5A8-45C8FEF3AB22}"/>
                </a:ext>
              </a:extLst>
            </p:cNvPr>
            <p:cNvSpPr/>
            <p:nvPr/>
          </p:nvSpPr>
          <p:spPr>
            <a:xfrm>
              <a:off x="14584975" y="1990507"/>
              <a:ext cx="64712" cy="38745"/>
            </a:xfrm>
            <a:prstGeom prst="rect">
              <a:avLst/>
            </a:prstGeom>
            <a:solidFill>
              <a:srgbClr val="C00000"/>
            </a:solidFill>
            <a:ln w="25400" cap="flat">
              <a:noFill/>
              <a:miter lim="400000"/>
            </a:ln>
            <a:effectLst/>
          </p:spPr>
          <p:txBody>
            <a:bodyPr wrap="square" lIns="38100" tIns="38100" rIns="38100" bIns="38100" numCol="1" anchor="t">
              <a:noAutofit/>
            </a:bodyPr>
            <a:lstStyle/>
            <a:p>
              <a:endParaRPr/>
            </a:p>
          </p:txBody>
        </p:sp>
      </p:grpSp>
      <p:sp>
        <p:nvSpPr>
          <p:cNvPr id="11" name="Line">
            <a:extLst>
              <a:ext uri="{FF2B5EF4-FFF2-40B4-BE49-F238E27FC236}">
                <a16:creationId xmlns:a16="http://schemas.microsoft.com/office/drawing/2014/main" id="{A67A0D70-FFE8-440F-AB78-C862E5A0610D}"/>
              </a:ext>
            </a:extLst>
          </p:cNvPr>
          <p:cNvSpPr/>
          <p:nvPr/>
        </p:nvSpPr>
        <p:spPr>
          <a:xfrm>
            <a:off x="15007068" y="1946379"/>
            <a:ext cx="0" cy="4114800"/>
          </a:xfrm>
          <a:prstGeom prst="line">
            <a:avLst/>
          </a:prstGeom>
          <a:ln w="82550">
            <a:solidFill>
              <a:srgbClr val="FF2600"/>
            </a:solidFill>
            <a:prstDash val="sysDot"/>
            <a:miter lim="400000"/>
          </a:ln>
        </p:spPr>
        <p:txBody>
          <a:bodyPr lIns="0" tIns="0" rIns="0" bIns="0"/>
          <a:lstStyle/>
          <a:p>
            <a:endParaRPr/>
          </a:p>
        </p:txBody>
      </p:sp>
      <p:grpSp>
        <p:nvGrpSpPr>
          <p:cNvPr id="5" name="Group 4">
            <a:extLst>
              <a:ext uri="{FF2B5EF4-FFF2-40B4-BE49-F238E27FC236}">
                <a16:creationId xmlns:a16="http://schemas.microsoft.com/office/drawing/2014/main" id="{60600AF9-29C9-4EDE-AE3B-AA8409EC75C5}"/>
              </a:ext>
            </a:extLst>
          </p:cNvPr>
          <p:cNvGrpSpPr/>
          <p:nvPr/>
        </p:nvGrpSpPr>
        <p:grpSpPr>
          <a:xfrm>
            <a:off x="2476619" y="2364887"/>
            <a:ext cx="12447915" cy="15996"/>
            <a:chOff x="2476619" y="2364887"/>
            <a:chExt cx="12447915" cy="15996"/>
          </a:xfrm>
        </p:grpSpPr>
        <p:sp>
          <p:nvSpPr>
            <p:cNvPr id="15" name="There is a 72% chance 2020 will be the new hottest year ever.">
              <a:extLst>
                <a:ext uri="{FF2B5EF4-FFF2-40B4-BE49-F238E27FC236}">
                  <a16:creationId xmlns:a16="http://schemas.microsoft.com/office/drawing/2014/main" id="{8F8A4668-6D43-4037-BECF-D4FF55F88D2F}"/>
                </a:ext>
              </a:extLst>
            </p:cNvPr>
            <p:cNvSpPr/>
            <p:nvPr/>
          </p:nvSpPr>
          <p:spPr>
            <a:xfrm>
              <a:off x="2476619" y="2380882"/>
              <a:ext cx="1159484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38100" dist="38100" dir="5400000" rotWithShape="0">
                <a:srgbClr val="000000">
                  <a:alpha val="6982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sz="3100"/>
              </a:lvl1pPr>
            </a:lstStyle>
            <a:p>
              <a:r>
                <a:rPr dirty="0"/>
                <a:t>There is a 72% chance 2020 will be the new hottest year ever.</a:t>
              </a:r>
            </a:p>
          </p:txBody>
        </p:sp>
        <p:sp>
          <p:nvSpPr>
            <p:cNvPr id="16" name="Line">
              <a:extLst>
                <a:ext uri="{FF2B5EF4-FFF2-40B4-BE49-F238E27FC236}">
                  <a16:creationId xmlns:a16="http://schemas.microsoft.com/office/drawing/2014/main" id="{AEC56EEB-0E2F-4D2C-8799-188388A69A41}"/>
                </a:ext>
              </a:extLst>
            </p:cNvPr>
            <p:cNvSpPr/>
            <p:nvPr/>
          </p:nvSpPr>
          <p:spPr>
            <a:xfrm>
              <a:off x="14071466" y="2364887"/>
              <a:ext cx="853068" cy="15995"/>
            </a:xfrm>
            <a:prstGeom prst="line">
              <a:avLst/>
            </a:prstGeom>
            <a:noFill/>
            <a:ln w="38100" cap="flat">
              <a:solidFill>
                <a:srgbClr val="FFFFFF"/>
              </a:solidFill>
              <a:prstDash val="solid"/>
              <a:miter lim="400000"/>
            </a:ln>
            <a:effectLst>
              <a:outerShdw blurRad="25400" dist="25400" dir="5400000" rotWithShape="0">
                <a:srgbClr val="000000">
                  <a:alpha val="69827"/>
                </a:srgbClr>
              </a:outerShdw>
            </a:effectLst>
          </p:spPr>
          <p:txBody>
            <a:bodyPr wrap="square" lIns="0" tIns="0" rIns="0" bIns="0" numCol="1" anchor="t">
              <a:noAutofit/>
            </a:bodyPr>
            <a:lstStyle/>
            <a:p>
              <a:endParaRPr/>
            </a:p>
          </p:txBody>
        </p:sp>
      </p:grpSp>
    </p:spTree>
    <p:extLst>
      <p:ext uri="{BB962C8B-B14F-4D97-AF65-F5344CB8AC3E}">
        <p14:creationId xmlns:p14="http://schemas.microsoft.com/office/powerpoint/2010/main" val="557247636"/>
      </p:ext>
    </p:extLst>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11"/>
                                        </p:tgtEl>
                                        <p:attrNameLst>
                                          <p:attrName>style.visibility</p:attrName>
                                        </p:attrNameLst>
                                      </p:cBhvr>
                                      <p:to>
                                        <p:strVal val="visible"/>
                                      </p:to>
                                    </p:set>
                                    <p:animEffect transition="in" filter="wipe(down)">
                                      <p:cBhvr>
                                        <p:cTn id="12" dur="700"/>
                                        <p:tgtEl>
                                          <p:spTgt spid="11"/>
                                        </p:tgtEl>
                                      </p:cBhvr>
                                    </p:animEffect>
                                  </p:childTnLst>
                                </p:cTn>
                              </p:par>
                            </p:childTnLst>
                          </p:cTn>
                        </p:par>
                        <p:par>
                          <p:cTn id="13" fill="hold">
                            <p:stCondLst>
                              <p:cond delay="700"/>
                            </p:stCondLst>
                            <p:childTnLst>
                              <p:par>
                                <p:cTn id="14" presetID="22" presetClass="entr" presetSubtype="8" fill="hold" nodeType="after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00" y="1154854"/>
            <a:ext cx="15056000" cy="2659501"/>
          </a:xfrm>
        </p:spPr>
        <p:txBody>
          <a:bodyPr>
            <a:noAutofit/>
          </a:bodyPr>
          <a:lstStyle/>
          <a:p>
            <a:pPr algn="ctr">
              <a:lnSpc>
                <a:spcPts val="8000"/>
              </a:lnSpc>
            </a:pPr>
            <a:r>
              <a:rPr lang="en-US" sz="6400" dirty="0">
                <a:solidFill>
                  <a:schemeClr val="accent2">
                    <a:lumMod val="40000"/>
                    <a:lumOff val="60000"/>
                  </a:schemeClr>
                </a:solidFill>
              </a:rPr>
              <a:t>HOW DO I KNOW WE WILL HAVE A CLEAN ENERGY FUTURE BY 2050?</a:t>
            </a:r>
          </a:p>
        </p:txBody>
      </p:sp>
      <p:sp>
        <p:nvSpPr>
          <p:cNvPr id="3" name="Text Placeholder 2"/>
          <p:cNvSpPr>
            <a:spLocks noGrp="1"/>
          </p:cNvSpPr>
          <p:nvPr>
            <p:ph type="body" idx="1"/>
          </p:nvPr>
        </p:nvSpPr>
        <p:spPr>
          <a:xfrm>
            <a:off x="754667" y="3953691"/>
            <a:ext cx="14901333" cy="4145280"/>
          </a:xfrm>
        </p:spPr>
        <p:txBody>
          <a:bodyPr>
            <a:normAutofit/>
          </a:bodyPr>
          <a:lstStyle/>
          <a:p>
            <a:pPr marL="16934" indent="0" algn="ctr">
              <a:buNone/>
            </a:pPr>
            <a:r>
              <a:rPr lang="en-US" sz="8800" b="1" dirty="0">
                <a:solidFill>
                  <a:schemeClr val="tx1"/>
                </a:solidFill>
              </a:rPr>
              <a:t>Because the people demand it.</a:t>
            </a:r>
          </a:p>
        </p:txBody>
      </p:sp>
    </p:spTree>
    <p:extLst>
      <p:ext uri="{BB962C8B-B14F-4D97-AF65-F5344CB8AC3E}">
        <p14:creationId xmlns:p14="http://schemas.microsoft.com/office/powerpoint/2010/main" val="426239770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9-9-27-NYC">
            <a:hlinkClick r:id="" action="ppaction://media"/>
            <a:extLst>
              <a:ext uri="{FF2B5EF4-FFF2-40B4-BE49-F238E27FC236}">
                <a16:creationId xmlns:a16="http://schemas.microsoft.com/office/drawing/2014/main" id="{05A16223-756D-4F30-9DDA-6D429986A2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6153" y="32987"/>
            <a:ext cx="5102167" cy="9111013"/>
          </a:xfrm>
          <a:prstGeom prst="rect">
            <a:avLst/>
          </a:prstGeom>
        </p:spPr>
      </p:pic>
      <p:sp>
        <p:nvSpPr>
          <p:cNvPr id="2" name="TextBox 1"/>
          <p:cNvSpPr txBox="1"/>
          <p:nvPr/>
        </p:nvSpPr>
        <p:spPr>
          <a:xfrm>
            <a:off x="725214" y="1418897"/>
            <a:ext cx="4130565" cy="6627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FFFFFF"/>
                </a:solidFill>
                <a:effectLst/>
                <a:uFillTx/>
                <a:sym typeface="Arial"/>
              </a:rPr>
              <a:t>GLOBAL</a:t>
            </a:r>
          </a:p>
          <a:p>
            <a:pPr marL="0" marR="0" indent="0" algn="ctr" defTabSz="457200" rtl="0" fontAlgn="auto" latinLnBrk="0" hangingPunct="0">
              <a:lnSpc>
                <a:spcPct val="100000"/>
              </a:lnSpc>
              <a:spcBef>
                <a:spcPts val="0"/>
              </a:spcBef>
              <a:spcAft>
                <a:spcPts val="0"/>
              </a:spcAft>
              <a:buClrTx/>
              <a:buSzTx/>
              <a:buFontTx/>
              <a:buNone/>
              <a:tabLst/>
            </a:pPr>
            <a:r>
              <a:rPr lang="en-US" sz="6600" dirty="0"/>
              <a:t>YOUTH</a:t>
            </a:r>
          </a:p>
          <a:p>
            <a:pPr marL="0" marR="0" indent="0" algn="ctr" defTabSz="457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FFFFFF"/>
                </a:solidFill>
                <a:effectLst/>
                <a:uFillTx/>
                <a:sym typeface="Arial"/>
              </a:rPr>
              <a:t>CLIMATE</a:t>
            </a:r>
          </a:p>
          <a:p>
            <a:pPr marL="0" marR="0" indent="0" algn="ctr" defTabSz="457200" rtl="0" fontAlgn="auto" latinLnBrk="0" hangingPunct="0">
              <a:lnSpc>
                <a:spcPct val="100000"/>
              </a:lnSpc>
              <a:spcBef>
                <a:spcPts val="0"/>
              </a:spcBef>
              <a:spcAft>
                <a:spcPts val="0"/>
              </a:spcAft>
              <a:buClrTx/>
              <a:buSzTx/>
              <a:buFontTx/>
              <a:buNone/>
              <a:tabLst/>
            </a:pPr>
            <a:r>
              <a:rPr lang="en-US" sz="6600" dirty="0"/>
              <a:t>STRIKE</a:t>
            </a:r>
          </a:p>
          <a:p>
            <a:pPr marL="0" marR="0" indent="0" algn="ctr" defTabSz="457200" rtl="0" fontAlgn="auto" latinLnBrk="0" hangingPunct="0">
              <a:lnSpc>
                <a:spcPct val="100000"/>
              </a:lnSpc>
              <a:spcBef>
                <a:spcPts val="0"/>
              </a:spcBef>
              <a:spcAft>
                <a:spcPts val="0"/>
              </a:spcAft>
              <a:buClrTx/>
              <a:buSzTx/>
              <a:buFontTx/>
              <a:buNone/>
              <a:tabLst/>
            </a:pPr>
            <a:endParaRPr kumimoji="0" lang="en-US" sz="4000" b="1" i="0" u="none" strike="noStrike" cap="none" spc="0" normalizeH="0" baseline="0" dirty="0">
              <a:ln>
                <a:noFill/>
              </a:ln>
              <a:solidFill>
                <a:srgbClr val="FFFFFF"/>
              </a:solidFill>
              <a:effectLst/>
              <a:uFillTx/>
              <a:latin typeface="+mn-lt"/>
              <a:ea typeface="+mn-ea"/>
              <a:cs typeface="+mn-cs"/>
              <a:sym typeface="Arial"/>
            </a:endParaRPr>
          </a:p>
          <a:p>
            <a:pPr marL="0" marR="0" indent="0" algn="ctr" defTabSz="457200" rtl="0" fontAlgn="auto" latinLnBrk="0" hangingPunct="0">
              <a:lnSpc>
                <a:spcPct val="100000"/>
              </a:lnSpc>
              <a:spcBef>
                <a:spcPts val="0"/>
              </a:spcBef>
              <a:spcAft>
                <a:spcPts val="0"/>
              </a:spcAft>
              <a:buClrTx/>
              <a:buSzTx/>
              <a:buFontTx/>
              <a:buNone/>
              <a:tabLst/>
            </a:pPr>
            <a:r>
              <a:rPr lang="en-US" sz="4000" dirty="0"/>
              <a:t>NYC</a:t>
            </a:r>
          </a:p>
          <a:p>
            <a:pPr marL="0" marR="0" indent="0" algn="ctr" defTabSz="457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FFFF"/>
                </a:solidFill>
                <a:effectLst/>
                <a:uFillTx/>
                <a:latin typeface="+mn-lt"/>
                <a:ea typeface="+mn-ea"/>
                <a:cs typeface="+mn-cs"/>
                <a:sym typeface="Arial"/>
              </a:rPr>
              <a:t>September 20, 2019</a:t>
            </a:r>
          </a:p>
        </p:txBody>
      </p:sp>
    </p:spTree>
    <p:extLst>
      <p:ext uri="{BB962C8B-B14F-4D97-AF65-F5344CB8AC3E}">
        <p14:creationId xmlns:p14="http://schemas.microsoft.com/office/powerpoint/2010/main" val="5405036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7" name="1746375a-dc94-44f3-8334-447eb2936eaa-NAS-Climate_Strike-06.jpg" descr="1746375a-dc94-44f3-8334-447eb2936eaa-NAS-Climate_Strike-06.jpg"/>
          <p:cNvPicPr>
            <a:picLocks noChangeAspect="1"/>
          </p:cNvPicPr>
          <p:nvPr/>
        </p:nvPicPr>
        <p:blipFill>
          <a:blip r:embed="rId3"/>
          <a:stretch>
            <a:fillRect/>
          </a:stretch>
        </p:blipFill>
        <p:spPr>
          <a:xfrm>
            <a:off x="-1" y="-549329"/>
            <a:ext cx="16256001" cy="11785601"/>
          </a:xfrm>
          <a:prstGeom prst="rect">
            <a:avLst/>
          </a:prstGeom>
          <a:ln w="12700">
            <a:miter lim="400000"/>
          </a:ln>
        </p:spPr>
      </p:pic>
      <p:sp>
        <p:nvSpPr>
          <p:cNvPr id="8578" name="Nashville, Tennessee"/>
          <p:cNvSpPr txBox="1">
            <a:spLocks noGrp="1"/>
          </p:cNvSpPr>
          <p:nvPr>
            <p:ph type="title"/>
          </p:nvPr>
        </p:nvSpPr>
        <p:spPr>
          <a:xfrm>
            <a:off x="10115226" y="254000"/>
            <a:ext cx="13754101" cy="774700"/>
          </a:xfrm>
          <a:prstGeom prst="rect">
            <a:avLst/>
          </a:prstGeom>
        </p:spPr>
        <p:txBody>
          <a:bodyPr/>
          <a:lstStyle/>
          <a:p>
            <a:r>
              <a:t>Nashville, Tennessee</a:t>
            </a:r>
          </a:p>
        </p:txBody>
      </p:sp>
      <p:sp>
        <p:nvSpPr>
          <p:cNvPr id="8579" name="September 20, 2019"/>
          <p:cNvSpPr txBox="1">
            <a:spLocks noGrp="1"/>
          </p:cNvSpPr>
          <p:nvPr>
            <p:ph type="body" sz="quarter" idx="1"/>
          </p:nvPr>
        </p:nvSpPr>
        <p:spPr>
          <a:xfrm>
            <a:off x="12856705" y="1028700"/>
            <a:ext cx="13754101" cy="762000"/>
          </a:xfrm>
          <a:prstGeom prst="rect">
            <a:avLst/>
          </a:prstGeom>
        </p:spPr>
        <p:txBody>
          <a:bodyPr/>
          <a:lstStyle/>
          <a:p>
            <a:r>
              <a:t>September 20, 2019</a:t>
            </a:r>
          </a:p>
        </p:txBody>
      </p:sp>
      <p:sp>
        <p:nvSpPr>
          <p:cNvPr id="8580" name="Photo © 2019 Larry McCormack/The Tennessean"/>
          <p:cNvSpPr txBox="1"/>
          <p:nvPr/>
        </p:nvSpPr>
        <p:spPr>
          <a:xfrm>
            <a:off x="914400" y="8686800"/>
            <a:ext cx="5659678" cy="235962"/>
          </a:xfrm>
          <a:prstGeom prst="rect">
            <a:avLst/>
          </a:prstGeom>
          <a:ln w="12700">
            <a:miter lim="400000"/>
          </a:ln>
          <a:effectLst>
            <a:outerShdw blurRad="25400" dist="25400" dir="5400000" rotWithShape="0">
              <a:srgbClr val="000000">
                <a:alpha val="9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defRPr sz="1200">
                <a:solidFill>
                  <a:srgbClr val="FFFFFF">
                    <a:alpha val="50000"/>
                  </a:srgbClr>
                </a:solidFill>
              </a:defRPr>
            </a:lvl1pPr>
          </a:lstStyle>
          <a:p>
            <a:r>
              <a:rPr dirty="0">
                <a:solidFill>
                  <a:srgbClr val="FFFFFF"/>
                </a:solidFill>
                <a:effectLst>
                  <a:outerShdw blurRad="25400" dist="38100" dir="13500000" algn="br" rotWithShape="0">
                    <a:prstClr val="black">
                      <a:alpha val="70000"/>
                    </a:prstClr>
                  </a:outerShdw>
                </a:effectLst>
              </a:rPr>
              <a:t>Photo © 2019 Larry McCormack/The Tennessean</a:t>
            </a:r>
          </a:p>
        </p:txBody>
      </p:sp>
    </p:spTree>
    <p:extLst>
      <p:ext uri="{BB962C8B-B14F-4D97-AF65-F5344CB8AC3E}">
        <p14:creationId xmlns:p14="http://schemas.microsoft.com/office/powerpoint/2010/main" val="1328917500"/>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00" y="1154854"/>
            <a:ext cx="15056000" cy="2659501"/>
          </a:xfrm>
        </p:spPr>
        <p:txBody>
          <a:bodyPr>
            <a:noAutofit/>
          </a:bodyPr>
          <a:lstStyle/>
          <a:p>
            <a:pPr algn="ctr">
              <a:lnSpc>
                <a:spcPts val="8000"/>
              </a:lnSpc>
            </a:pPr>
            <a:r>
              <a:rPr lang="en-US" sz="6400" dirty="0">
                <a:solidFill>
                  <a:schemeClr val="accent2">
                    <a:lumMod val="40000"/>
                    <a:lumOff val="60000"/>
                  </a:schemeClr>
                </a:solidFill>
              </a:rPr>
              <a:t>HOW DO I KNOW WE WILL HAVE A CLEAN ENERGY FUTURE BY 2050?</a:t>
            </a:r>
          </a:p>
        </p:txBody>
      </p:sp>
      <p:sp>
        <p:nvSpPr>
          <p:cNvPr id="3" name="Text Placeholder 2"/>
          <p:cNvSpPr>
            <a:spLocks noGrp="1"/>
          </p:cNvSpPr>
          <p:nvPr>
            <p:ph type="body" idx="1"/>
          </p:nvPr>
        </p:nvSpPr>
        <p:spPr>
          <a:xfrm>
            <a:off x="754667" y="4493623"/>
            <a:ext cx="14901333" cy="3309257"/>
          </a:xfrm>
        </p:spPr>
        <p:txBody>
          <a:bodyPr>
            <a:normAutofit/>
          </a:bodyPr>
          <a:lstStyle/>
          <a:p>
            <a:pPr marL="16934" algn="ctr"/>
            <a:r>
              <a:rPr lang="en-US" sz="8000" dirty="0">
                <a:solidFill>
                  <a:schemeClr val="tx1"/>
                </a:solidFill>
              </a:rPr>
              <a:t>And the market will drive it.</a:t>
            </a:r>
          </a:p>
        </p:txBody>
      </p:sp>
    </p:spTree>
    <p:extLst>
      <p:ext uri="{BB962C8B-B14F-4D97-AF65-F5344CB8AC3E}">
        <p14:creationId xmlns:p14="http://schemas.microsoft.com/office/powerpoint/2010/main" val="50563391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3" name="Conventional Energy Stocks Are the Worst Investments"/>
          <p:cNvSpPr txBox="1">
            <a:spLocks noGrp="1"/>
          </p:cNvSpPr>
          <p:nvPr>
            <p:ph type="title"/>
          </p:nvPr>
        </p:nvSpPr>
        <p:spPr>
          <a:xfrm>
            <a:off x="413573" y="596900"/>
            <a:ext cx="15428854" cy="762000"/>
          </a:xfrm>
          <a:prstGeom prst="rect">
            <a:avLst/>
          </a:prstGeom>
        </p:spPr>
        <p:txBody>
          <a:bodyPr/>
          <a:lstStyle/>
          <a:p>
            <a:r>
              <a:t>Conventional Energy Stocks Are the Worst Investments</a:t>
            </a:r>
          </a:p>
        </p:txBody>
      </p:sp>
      <p:graphicFrame>
        <p:nvGraphicFramePr>
          <p:cNvPr id="6064" name="2D Line Chart"/>
          <p:cNvGraphicFramePr/>
          <p:nvPr>
            <p:extLst>
              <p:ext uri="{D42A27DB-BD31-4B8C-83A1-F6EECF244321}">
                <p14:modId xmlns:p14="http://schemas.microsoft.com/office/powerpoint/2010/main" val="1465195473"/>
              </p:ext>
            </p:extLst>
          </p:nvPr>
        </p:nvGraphicFramePr>
        <p:xfrm>
          <a:off x="1273644" y="1349247"/>
          <a:ext cx="14484096" cy="7180047"/>
        </p:xfrm>
        <a:graphic>
          <a:graphicData uri="http://schemas.openxmlformats.org/drawingml/2006/chart">
            <c:chart xmlns:c="http://schemas.openxmlformats.org/drawingml/2006/chart" xmlns:r="http://schemas.openxmlformats.org/officeDocument/2006/relationships" r:id="rId3"/>
          </a:graphicData>
        </a:graphic>
      </p:graphicFrame>
      <p:sp>
        <p:nvSpPr>
          <p:cNvPr id="6065" name="S&amp;P 500 Index"/>
          <p:cNvSpPr txBox="1"/>
          <p:nvPr/>
        </p:nvSpPr>
        <p:spPr>
          <a:xfrm rot="16200000">
            <a:off x="-1340812" y="4666403"/>
            <a:ext cx="4233337" cy="408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ctr">
              <a:defRPr sz="2500"/>
            </a:lvl1pPr>
          </a:lstStyle>
          <a:p>
            <a:r>
              <a:t>S&amp;P 500 Index</a:t>
            </a:r>
          </a:p>
        </p:txBody>
      </p:sp>
      <p:sp>
        <p:nvSpPr>
          <p:cNvPr id="6066" name="Data: MarketWatch"/>
          <p:cNvSpPr txBox="1"/>
          <p:nvPr/>
        </p:nvSpPr>
        <p:spPr>
          <a:xfrm>
            <a:off x="914400" y="8686800"/>
            <a:ext cx="5182777"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defRPr sz="1200">
                <a:solidFill>
                  <a:srgbClr val="4B5152"/>
                </a:solidFill>
              </a:defRPr>
            </a:lvl1pPr>
          </a:lstStyle>
          <a:p>
            <a:r>
              <a:rPr dirty="0">
                <a:solidFill>
                  <a:schemeClr val="tx1">
                    <a:alpha val="50000"/>
                  </a:schemeClr>
                </a:solidFill>
              </a:rPr>
              <a:t>Data: MarketWatch</a:t>
            </a:r>
          </a:p>
        </p:txBody>
      </p:sp>
      <p:sp>
        <p:nvSpPr>
          <p:cNvPr id="6067" name="Line"/>
          <p:cNvSpPr/>
          <p:nvPr/>
        </p:nvSpPr>
        <p:spPr>
          <a:xfrm>
            <a:off x="2233189" y="2114094"/>
            <a:ext cx="13162742" cy="4005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88" y="19501"/>
                </a:lnTo>
                <a:lnTo>
                  <a:pt x="1563" y="18758"/>
                </a:lnTo>
                <a:lnTo>
                  <a:pt x="2136" y="18805"/>
                </a:lnTo>
                <a:lnTo>
                  <a:pt x="2669" y="20595"/>
                </a:lnTo>
                <a:lnTo>
                  <a:pt x="3214" y="19478"/>
                </a:lnTo>
                <a:lnTo>
                  <a:pt x="3753" y="17976"/>
                </a:lnTo>
                <a:lnTo>
                  <a:pt x="4284" y="18494"/>
                </a:lnTo>
                <a:lnTo>
                  <a:pt x="4835" y="17644"/>
                </a:lnTo>
                <a:lnTo>
                  <a:pt x="5375" y="17780"/>
                </a:lnTo>
                <a:lnTo>
                  <a:pt x="5910" y="16398"/>
                </a:lnTo>
                <a:lnTo>
                  <a:pt x="6487" y="16011"/>
                </a:lnTo>
                <a:lnTo>
                  <a:pt x="7004" y="15223"/>
                </a:lnTo>
                <a:lnTo>
                  <a:pt x="7556" y="13570"/>
                </a:lnTo>
                <a:lnTo>
                  <a:pt x="8075" y="13401"/>
                </a:lnTo>
                <a:lnTo>
                  <a:pt x="8642" y="12549"/>
                </a:lnTo>
                <a:lnTo>
                  <a:pt x="9172" y="12443"/>
                </a:lnTo>
                <a:lnTo>
                  <a:pt x="9699" y="11519"/>
                </a:lnTo>
                <a:lnTo>
                  <a:pt x="10226" y="11434"/>
                </a:lnTo>
                <a:lnTo>
                  <a:pt x="10794" y="11443"/>
                </a:lnTo>
                <a:lnTo>
                  <a:pt x="11305" y="12899"/>
                </a:lnTo>
                <a:lnTo>
                  <a:pt x="11883" y="11614"/>
                </a:lnTo>
                <a:lnTo>
                  <a:pt x="12445" y="11508"/>
                </a:lnTo>
                <a:lnTo>
                  <a:pt x="12994" y="11135"/>
                </a:lnTo>
                <a:lnTo>
                  <a:pt x="13990" y="9862"/>
                </a:lnTo>
                <a:lnTo>
                  <a:pt x="14580" y="8543"/>
                </a:lnTo>
                <a:lnTo>
                  <a:pt x="15118" y="8043"/>
                </a:lnTo>
                <a:lnTo>
                  <a:pt x="15634" y="7064"/>
                </a:lnTo>
                <a:lnTo>
                  <a:pt x="16192" y="5476"/>
                </a:lnTo>
                <a:lnTo>
                  <a:pt x="16730" y="5884"/>
                </a:lnTo>
                <a:lnTo>
                  <a:pt x="17250" y="5122"/>
                </a:lnTo>
                <a:lnTo>
                  <a:pt x="17832" y="3006"/>
                </a:lnTo>
                <a:lnTo>
                  <a:pt x="18343" y="7023"/>
                </a:lnTo>
                <a:lnTo>
                  <a:pt x="18907" y="3963"/>
                </a:lnTo>
                <a:lnTo>
                  <a:pt x="19404" y="2861"/>
                </a:lnTo>
                <a:lnTo>
                  <a:pt x="19956" y="2503"/>
                </a:lnTo>
                <a:lnTo>
                  <a:pt x="20531" y="0"/>
                </a:lnTo>
                <a:lnTo>
                  <a:pt x="21081" y="6310"/>
                </a:lnTo>
                <a:lnTo>
                  <a:pt x="21600" y="1992"/>
                </a:lnTo>
              </a:path>
            </a:pathLst>
          </a:custGeom>
          <a:ln w="50800">
            <a:solidFill>
              <a:srgbClr val="0089FF"/>
            </a:solidFill>
            <a:miter lim="400000"/>
          </a:ln>
          <a:effectLst>
            <a:outerShdw blurRad="38100" dist="38100" dir="5400000" rotWithShape="0">
              <a:srgbClr val="000000">
                <a:alpha val="70037"/>
              </a:srgbClr>
            </a:outerShdw>
          </a:effectLst>
        </p:spPr>
        <p:txBody>
          <a:bodyPr lIns="0" tIns="0" rIns="0" bIns="0"/>
          <a:lstStyle/>
          <a:p>
            <a:endParaRPr/>
          </a:p>
        </p:txBody>
      </p:sp>
      <p:sp>
        <p:nvSpPr>
          <p:cNvPr id="6068" name="Line"/>
          <p:cNvSpPr/>
          <p:nvPr/>
        </p:nvSpPr>
        <p:spPr>
          <a:xfrm>
            <a:off x="2250293" y="6673322"/>
            <a:ext cx="13131731" cy="924790"/>
          </a:xfrm>
          <a:custGeom>
            <a:avLst/>
            <a:gdLst/>
            <a:ahLst/>
            <a:cxnLst>
              <a:cxn ang="0">
                <a:pos x="wd2" y="hd2"/>
              </a:cxn>
              <a:cxn ang="5400000">
                <a:pos x="wd2" y="hd2"/>
              </a:cxn>
              <a:cxn ang="10800000">
                <a:pos x="wd2" y="hd2"/>
              </a:cxn>
              <a:cxn ang="16200000">
                <a:pos x="wd2" y="hd2"/>
              </a:cxn>
            </a:cxnLst>
            <a:rect l="0" t="0" r="r" b="b"/>
            <a:pathLst>
              <a:path w="21600" h="21600" extrusionOk="0">
                <a:moveTo>
                  <a:pt x="0" y="15066"/>
                </a:moveTo>
                <a:lnTo>
                  <a:pt x="490" y="13096"/>
                </a:lnTo>
                <a:lnTo>
                  <a:pt x="1538" y="6020"/>
                </a:lnTo>
                <a:lnTo>
                  <a:pt x="2108" y="7502"/>
                </a:lnTo>
                <a:lnTo>
                  <a:pt x="2648" y="12404"/>
                </a:lnTo>
                <a:lnTo>
                  <a:pt x="3186" y="8976"/>
                </a:lnTo>
                <a:lnTo>
                  <a:pt x="3700" y="8014"/>
                </a:lnTo>
                <a:lnTo>
                  <a:pt x="4281" y="9670"/>
                </a:lnTo>
                <a:lnTo>
                  <a:pt x="4811" y="7548"/>
                </a:lnTo>
                <a:lnTo>
                  <a:pt x="5323" y="8299"/>
                </a:lnTo>
                <a:lnTo>
                  <a:pt x="5855" y="6318"/>
                </a:lnTo>
                <a:lnTo>
                  <a:pt x="6445" y="6471"/>
                </a:lnTo>
                <a:lnTo>
                  <a:pt x="6997" y="5268"/>
                </a:lnTo>
                <a:lnTo>
                  <a:pt x="7511" y="3288"/>
                </a:lnTo>
                <a:lnTo>
                  <a:pt x="8038" y="3235"/>
                </a:lnTo>
                <a:lnTo>
                  <a:pt x="8580" y="0"/>
                </a:lnTo>
                <a:lnTo>
                  <a:pt x="9698" y="6093"/>
                </a:lnTo>
                <a:lnTo>
                  <a:pt x="10763" y="7517"/>
                </a:lnTo>
                <a:lnTo>
                  <a:pt x="11334" y="11993"/>
                </a:lnTo>
                <a:lnTo>
                  <a:pt x="11903" y="12062"/>
                </a:lnTo>
                <a:lnTo>
                  <a:pt x="12383" y="11584"/>
                </a:lnTo>
                <a:lnTo>
                  <a:pt x="12911" y="9542"/>
                </a:lnTo>
                <a:lnTo>
                  <a:pt x="13433" y="9175"/>
                </a:lnTo>
                <a:lnTo>
                  <a:pt x="13992" y="7479"/>
                </a:lnTo>
                <a:lnTo>
                  <a:pt x="15090" y="10694"/>
                </a:lnTo>
                <a:lnTo>
                  <a:pt x="16189" y="8587"/>
                </a:lnTo>
                <a:lnTo>
                  <a:pt x="16729" y="9875"/>
                </a:lnTo>
                <a:lnTo>
                  <a:pt x="17257" y="7234"/>
                </a:lnTo>
                <a:lnTo>
                  <a:pt x="17824" y="7173"/>
                </a:lnTo>
                <a:lnTo>
                  <a:pt x="18347" y="12950"/>
                </a:lnTo>
                <a:lnTo>
                  <a:pt x="18893" y="10365"/>
                </a:lnTo>
                <a:lnTo>
                  <a:pt x="19505" y="11151"/>
                </a:lnTo>
                <a:lnTo>
                  <a:pt x="19964" y="12728"/>
                </a:lnTo>
                <a:lnTo>
                  <a:pt x="20535" y="11683"/>
                </a:lnTo>
                <a:lnTo>
                  <a:pt x="21067" y="21600"/>
                </a:lnTo>
                <a:lnTo>
                  <a:pt x="21600" y="18617"/>
                </a:lnTo>
              </a:path>
            </a:pathLst>
          </a:custGeom>
          <a:ln w="50800">
            <a:solidFill>
              <a:srgbClr val="FF2600"/>
            </a:solidFill>
            <a:miter lim="400000"/>
          </a:ln>
          <a:effectLst>
            <a:outerShdw blurRad="38100" dist="38100" dir="5400000" rotWithShape="0">
              <a:srgbClr val="000000">
                <a:alpha val="70037"/>
              </a:srgbClr>
            </a:outerShdw>
          </a:effectLst>
        </p:spPr>
        <p:txBody>
          <a:bodyPr lIns="0" tIns="0" rIns="0" bIns="0"/>
          <a:lstStyle/>
          <a:p>
            <a:endParaRPr/>
          </a:p>
        </p:txBody>
      </p:sp>
      <p:sp>
        <p:nvSpPr>
          <p:cNvPr id="6069" name="S&amp;P 500 Energy Sector Index"/>
          <p:cNvSpPr txBox="1"/>
          <p:nvPr/>
        </p:nvSpPr>
        <p:spPr>
          <a:xfrm>
            <a:off x="2664623" y="7289178"/>
            <a:ext cx="4360813" cy="447229"/>
          </a:xfrm>
          <a:prstGeom prst="rect">
            <a:avLst/>
          </a:prstGeom>
          <a:ln w="12700">
            <a:miter lim="400000"/>
          </a:ln>
          <a:effectLst>
            <a:outerShdw blurRad="25400" dist="25400" dir="5400000" rotWithShape="0">
              <a:srgbClr val="000000">
                <a:alpha val="7003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400">
                <a:solidFill>
                  <a:srgbClr val="FF2803"/>
                </a:solidFill>
              </a:defRPr>
            </a:lvl1pPr>
          </a:lstStyle>
          <a:p>
            <a:r>
              <a:t>S&amp;P 500 Energy Sector Index</a:t>
            </a:r>
          </a:p>
        </p:txBody>
      </p:sp>
      <p:sp>
        <p:nvSpPr>
          <p:cNvPr id="6070" name="S&amp;P 500"/>
          <p:cNvSpPr txBox="1"/>
          <p:nvPr/>
        </p:nvSpPr>
        <p:spPr>
          <a:xfrm>
            <a:off x="2664623" y="4871007"/>
            <a:ext cx="1328738" cy="447230"/>
          </a:xfrm>
          <a:prstGeom prst="rect">
            <a:avLst/>
          </a:prstGeom>
          <a:ln w="12700">
            <a:miter lim="400000"/>
          </a:ln>
          <a:effectLst>
            <a:outerShdw blurRad="25400" dist="25400" dir="5400000" rotWithShape="0">
              <a:srgbClr val="000000">
                <a:alpha val="7003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400">
                <a:solidFill>
                  <a:srgbClr val="0089FF"/>
                </a:solidFill>
              </a:defRPr>
            </a:lvl1pPr>
          </a:lstStyle>
          <a:p>
            <a:r>
              <a:t>S&amp;P 500</a:t>
            </a:r>
          </a:p>
        </p:txBody>
      </p:sp>
      <p:sp>
        <p:nvSpPr>
          <p:cNvPr id="6071" name="Rectangle"/>
          <p:cNvSpPr/>
          <p:nvPr/>
        </p:nvSpPr>
        <p:spPr>
          <a:xfrm>
            <a:off x="2484453" y="1768834"/>
            <a:ext cx="7696793" cy="2144824"/>
          </a:xfrm>
          <a:prstGeom prst="rect">
            <a:avLst/>
          </a:prstGeom>
          <a:solidFill>
            <a:srgbClr val="000000">
              <a:alpha val="69719"/>
            </a:srgbClr>
          </a:solidFill>
          <a:ln w="25400">
            <a:miter lim="400000"/>
          </a:ln>
        </p:spPr>
        <p:txBody>
          <a:bodyPr lIns="38100" tIns="38100" rIns="38100" bIns="38100"/>
          <a:lstStyle/>
          <a:p>
            <a:endParaRPr/>
          </a:p>
        </p:txBody>
      </p:sp>
      <p:sp>
        <p:nvSpPr>
          <p:cNvPr id="6072" name="“Energy has been…the worst performer since the U.S. bull stock market began more than a decade ago.”…"/>
          <p:cNvSpPr txBox="1"/>
          <p:nvPr/>
        </p:nvSpPr>
        <p:spPr>
          <a:xfrm>
            <a:off x="2618595" y="1833278"/>
            <a:ext cx="7428510" cy="201593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spcBef>
                <a:spcPts val="1000"/>
              </a:spcBef>
              <a:defRPr sz="3000"/>
            </a:pPr>
            <a:r>
              <a:rPr dirty="0">
                <a:effectLst>
                  <a:outerShdw blurRad="50800" dist="38100" dir="5400000" algn="tl" rotWithShape="0">
                    <a:prstClr val="black">
                      <a:alpha val="70000"/>
                    </a:prstClr>
                  </a:outerShdw>
                </a:effectLst>
              </a:rPr>
              <a:t>“Energy has been…the worst performer since the U.S. bull stock market began more than a decade ago.”</a:t>
            </a:r>
          </a:p>
          <a:p>
            <a:pPr algn="ctr">
              <a:spcBef>
                <a:spcPts val="1000"/>
              </a:spcBef>
              <a:defRPr sz="2600" i="1"/>
            </a:pPr>
            <a:r>
              <a:rPr dirty="0">
                <a:effectLst>
                  <a:outerShdw blurRad="50800" dist="38100" dir="5400000" algn="tl" rotWithShape="0">
                    <a:prstClr val="black">
                      <a:alpha val="70000"/>
                    </a:prstClr>
                  </a:outerShdw>
                </a:effectLst>
              </a:rPr>
              <a:t>– Reuters</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67"/>
                                        </p:tgtEl>
                                        <p:attrNameLst>
                                          <p:attrName>style.visibility</p:attrName>
                                        </p:attrNameLst>
                                      </p:cBhvr>
                                      <p:to>
                                        <p:strVal val="visible"/>
                                      </p:to>
                                    </p:set>
                                    <p:animEffect transition="in" filter="wipe(left)">
                                      <p:cBhvr>
                                        <p:cTn id="7" dur="1500"/>
                                        <p:tgtEl>
                                          <p:spTgt spid="6067"/>
                                        </p:tgtEl>
                                      </p:cBhvr>
                                    </p:animEffect>
                                  </p:childTnLst>
                                </p:cTn>
                              </p:par>
                              <p:par>
                                <p:cTn id="8" presetID="10" presetClass="entr" fill="hold" grpId="0" nodeType="withEffect">
                                  <p:stCondLst>
                                    <p:cond delay="0"/>
                                  </p:stCondLst>
                                  <p:iterate>
                                    <p:tmAbs val="0"/>
                                  </p:iterate>
                                  <p:childTnLst>
                                    <p:set>
                                      <p:cBhvr>
                                        <p:cTn id="9" fill="hold"/>
                                        <p:tgtEl>
                                          <p:spTgt spid="6070"/>
                                        </p:tgtEl>
                                        <p:attrNameLst>
                                          <p:attrName>style.visibility</p:attrName>
                                        </p:attrNameLst>
                                      </p:cBhvr>
                                      <p:to>
                                        <p:strVal val="visible"/>
                                      </p:to>
                                    </p:set>
                                    <p:animEffect transition="in" filter="fade">
                                      <p:cBhvr>
                                        <p:cTn id="10" dur="700"/>
                                        <p:tgtEl>
                                          <p:spTgt spid="607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068"/>
                                        </p:tgtEl>
                                        <p:attrNameLst>
                                          <p:attrName>style.visibility</p:attrName>
                                        </p:attrNameLst>
                                      </p:cBhvr>
                                      <p:to>
                                        <p:strVal val="visible"/>
                                      </p:to>
                                    </p:set>
                                    <p:animEffect transition="in" filter="wipe(left)">
                                      <p:cBhvr>
                                        <p:cTn id="15" dur="1500"/>
                                        <p:tgtEl>
                                          <p:spTgt spid="6068"/>
                                        </p:tgtEl>
                                      </p:cBhvr>
                                    </p:animEffect>
                                  </p:childTnLst>
                                </p:cTn>
                              </p:par>
                              <p:par>
                                <p:cTn id="16" presetID="10" presetClass="entr" fill="hold" grpId="0" nodeType="withEffect">
                                  <p:stCondLst>
                                    <p:cond delay="0"/>
                                  </p:stCondLst>
                                  <p:iterate>
                                    <p:tmAbs val="0"/>
                                  </p:iterate>
                                  <p:childTnLst>
                                    <p:set>
                                      <p:cBhvr>
                                        <p:cTn id="17" fill="hold"/>
                                        <p:tgtEl>
                                          <p:spTgt spid="6069"/>
                                        </p:tgtEl>
                                        <p:attrNameLst>
                                          <p:attrName>style.visibility</p:attrName>
                                        </p:attrNameLst>
                                      </p:cBhvr>
                                      <p:to>
                                        <p:strVal val="visible"/>
                                      </p:to>
                                    </p:set>
                                    <p:animEffect transition="in" filter="fade">
                                      <p:cBhvr>
                                        <p:cTn id="18" dur="700"/>
                                        <p:tgtEl>
                                          <p:spTgt spid="6069"/>
                                        </p:tgtEl>
                                      </p:cBhvr>
                                    </p:animEffect>
                                  </p:childTnLst>
                                </p:cTn>
                              </p:par>
                              <p:par>
                                <p:cTn id="19" presetID="10" presetClass="entr" fill="hold" grpId="0" nodeType="withEffect">
                                  <p:stCondLst>
                                    <p:cond delay="1500"/>
                                  </p:stCondLst>
                                  <p:iterate>
                                    <p:tmAbs val="0"/>
                                  </p:iterate>
                                  <p:childTnLst>
                                    <p:set>
                                      <p:cBhvr>
                                        <p:cTn id="20" fill="hold"/>
                                        <p:tgtEl>
                                          <p:spTgt spid="6071"/>
                                        </p:tgtEl>
                                        <p:attrNameLst>
                                          <p:attrName>style.visibility</p:attrName>
                                        </p:attrNameLst>
                                      </p:cBhvr>
                                      <p:to>
                                        <p:strVal val="visible"/>
                                      </p:to>
                                    </p:set>
                                    <p:animEffect transition="in" filter="fade">
                                      <p:cBhvr>
                                        <p:cTn id="21" dur="1000"/>
                                        <p:tgtEl>
                                          <p:spTgt spid="6071"/>
                                        </p:tgtEl>
                                      </p:cBhvr>
                                    </p:animEffect>
                                  </p:childTnLst>
                                </p:cTn>
                              </p:par>
                              <p:par>
                                <p:cTn id="22" presetID="10" presetClass="entr" presetSubtype="0" fill="hold" grpId="0" nodeType="withEffect">
                                  <p:stCondLst>
                                    <p:cond delay="1800"/>
                                  </p:stCondLst>
                                  <p:iterate type="lt">
                                    <p:tmPct val="3000"/>
                                  </p:iterate>
                                  <p:childTnLst>
                                    <p:set>
                                      <p:cBhvr>
                                        <p:cTn id="23" dur="1" fill="hold">
                                          <p:stCondLst>
                                            <p:cond delay="0"/>
                                          </p:stCondLst>
                                        </p:cTn>
                                        <p:tgtEl>
                                          <p:spTgt spid="6072">
                                            <p:txEl>
                                              <p:pRg st="0" end="0"/>
                                            </p:txEl>
                                          </p:spTgt>
                                        </p:tgtEl>
                                        <p:attrNameLst>
                                          <p:attrName>style.visibility</p:attrName>
                                        </p:attrNameLst>
                                      </p:cBhvr>
                                      <p:to>
                                        <p:strVal val="visible"/>
                                      </p:to>
                                    </p:set>
                                    <p:animEffect transition="in" filter="fade">
                                      <p:cBhvr>
                                        <p:cTn id="24" dur="500"/>
                                        <p:tgtEl>
                                          <p:spTgt spid="6072">
                                            <p:txEl>
                                              <p:pRg st="0" end="0"/>
                                            </p:txEl>
                                          </p:spTgt>
                                        </p:tgtEl>
                                      </p:cBhvr>
                                    </p:animEffect>
                                  </p:childTnLst>
                                </p:cTn>
                              </p:par>
                              <p:par>
                                <p:cTn id="25" presetID="10" presetClass="entr" presetSubtype="0" fill="hold" grpId="0" nodeType="withEffect">
                                  <p:stCondLst>
                                    <p:cond delay="3000"/>
                                  </p:stCondLst>
                                  <p:iterate type="lt">
                                    <p:tmPct val="3000"/>
                                  </p:iterate>
                                  <p:childTnLst>
                                    <p:set>
                                      <p:cBhvr>
                                        <p:cTn id="26" dur="1" fill="hold">
                                          <p:stCondLst>
                                            <p:cond delay="0"/>
                                          </p:stCondLst>
                                        </p:cTn>
                                        <p:tgtEl>
                                          <p:spTgt spid="6072">
                                            <p:txEl>
                                              <p:pRg st="1" end="1"/>
                                            </p:txEl>
                                          </p:spTgt>
                                        </p:tgtEl>
                                        <p:attrNameLst>
                                          <p:attrName>style.visibility</p:attrName>
                                        </p:attrNameLst>
                                      </p:cBhvr>
                                      <p:to>
                                        <p:strVal val="visible"/>
                                      </p:to>
                                    </p:set>
                                    <p:animEffect transition="in" filter="fade">
                                      <p:cBhvr>
                                        <p:cTn id="27" dur="500"/>
                                        <p:tgtEl>
                                          <p:spTgt spid="60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7" grpId="0" animBg="1" advAuto="0"/>
      <p:bldP spid="6068" grpId="0" animBg="1" advAuto="0"/>
      <p:bldP spid="6069" grpId="0" animBg="1" advAuto="0"/>
      <p:bldP spid="6070" grpId="0" animBg="1" advAuto="0"/>
      <p:bldP spid="6071" grpId="0" animBg="1" advAuto="0"/>
      <p:bldP spid="6072"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7FEDF-7410-463B-99FF-70F8BDD71425}"/>
              </a:ext>
            </a:extLst>
          </p:cNvPr>
          <p:cNvPicPr>
            <a:picLocks noChangeAspect="1"/>
          </p:cNvPicPr>
          <p:nvPr/>
        </p:nvPicPr>
        <p:blipFill>
          <a:blip r:embed="rId3"/>
          <a:stretch>
            <a:fillRect/>
          </a:stretch>
        </p:blipFill>
        <p:spPr>
          <a:xfrm>
            <a:off x="141889" y="-419319"/>
            <a:ext cx="15970469" cy="9981543"/>
          </a:xfrm>
          <a:prstGeom prst="rect">
            <a:avLst/>
          </a:prstGeom>
        </p:spPr>
      </p:pic>
    </p:spTree>
    <p:extLst>
      <p:ext uri="{BB962C8B-B14F-4D97-AF65-F5344CB8AC3E}">
        <p14:creationId xmlns:p14="http://schemas.microsoft.com/office/powerpoint/2010/main" val="170680555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40D5B90-B972-4FFD-8F76-FE9D6DB6C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grpSp>
        <p:nvGrpSpPr>
          <p:cNvPr id="273" name="Group">
            <a:extLst>
              <a:ext uri="{FF2B5EF4-FFF2-40B4-BE49-F238E27FC236}">
                <a16:creationId xmlns:a16="http://schemas.microsoft.com/office/drawing/2014/main" id="{63BC396B-D0D3-4BDC-A780-E8028C29FABD}"/>
              </a:ext>
            </a:extLst>
          </p:cNvPr>
          <p:cNvGrpSpPr/>
          <p:nvPr/>
        </p:nvGrpSpPr>
        <p:grpSpPr>
          <a:xfrm>
            <a:off x="-363398" y="1944464"/>
            <a:ext cx="16982796" cy="5255072"/>
            <a:chOff x="0" y="0"/>
            <a:chExt cx="16982795" cy="5255071"/>
          </a:xfrm>
        </p:grpSpPr>
        <p:sp>
          <p:nvSpPr>
            <p:cNvPr id="274" name="Rectangle">
              <a:extLst>
                <a:ext uri="{FF2B5EF4-FFF2-40B4-BE49-F238E27FC236}">
                  <a16:creationId xmlns:a16="http://schemas.microsoft.com/office/drawing/2014/main" id="{B5F4C2CD-397C-4B33-9DAC-A90FCDADE7BA}"/>
                </a:ext>
              </a:extLst>
            </p:cNvPr>
            <p:cNvSpPr/>
            <p:nvPr/>
          </p:nvSpPr>
          <p:spPr>
            <a:xfrm>
              <a:off x="0" y="0"/>
              <a:ext cx="16982796" cy="5255072"/>
            </a:xfrm>
            <a:prstGeom prst="rect">
              <a:avLst/>
            </a:prstGeom>
            <a:gradFill flip="none" rotWithShape="1">
              <a:gsLst>
                <a:gs pos="0">
                  <a:srgbClr val="B2B2B2">
                    <a:alpha val="90199"/>
                  </a:srgbClr>
                </a:gs>
                <a:gs pos="100000">
                  <a:srgbClr val="9DA9A9">
                    <a:alpha val="90199"/>
                  </a:srgbClr>
                </a:gs>
              </a:gsLst>
              <a:lin ang="5400000" scaled="0"/>
            </a:gradFill>
            <a:ln w="25400" cap="flat">
              <a:noFill/>
              <a:miter lim="400000"/>
            </a:ln>
            <a:effectLst>
              <a:outerShdw blurRad="38100" dist="38100" dir="5400000" rotWithShape="0">
                <a:srgbClr val="000000">
                  <a:alpha val="70000"/>
                </a:srgbClr>
              </a:outerShdw>
            </a:effectLst>
          </p:spPr>
          <p:txBody>
            <a:bodyPr wrap="square" lIns="38100" tIns="38100" rIns="38100" bIns="38100" numCol="1" anchor="t">
              <a:noAutofit/>
            </a:bodyPr>
            <a:lstStyle/>
            <a:p>
              <a:endParaRPr/>
            </a:p>
          </p:txBody>
        </p:sp>
        <p:sp>
          <p:nvSpPr>
            <p:cNvPr id="275" name="Over 240 global companies have made a commitment to go 100% renewable">
              <a:extLst>
                <a:ext uri="{FF2B5EF4-FFF2-40B4-BE49-F238E27FC236}">
                  <a16:creationId xmlns:a16="http://schemas.microsoft.com/office/drawing/2014/main" id="{9CE1A0C2-DCD9-4214-B689-2E134E546342}"/>
                </a:ext>
              </a:extLst>
            </p:cNvPr>
            <p:cNvSpPr txBox="1"/>
            <p:nvPr/>
          </p:nvSpPr>
          <p:spPr>
            <a:xfrm>
              <a:off x="725005" y="508931"/>
              <a:ext cx="15532785" cy="4237209"/>
            </a:xfrm>
            <a:prstGeom prst="rect">
              <a:avLst/>
            </a:prstGeom>
            <a:noFill/>
            <a:ln w="12700" cap="flat">
              <a:noFill/>
              <a:miter lim="400000"/>
            </a:ln>
            <a:effectLst>
              <a:outerShdw blurRad="38100" dist="38100" dir="5400000"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defRPr sz="6500"/>
              </a:lvl1pPr>
            </a:lstStyle>
            <a:p>
              <a:r>
                <a:t>Over 240 global companies have made a commitment to go 100% renewable </a:t>
              </a:r>
            </a:p>
          </p:txBody>
        </p:sp>
      </p:grpSp>
    </p:spTree>
    <p:extLst>
      <p:ext uri="{BB962C8B-B14F-4D97-AF65-F5344CB8AC3E}">
        <p14:creationId xmlns:p14="http://schemas.microsoft.com/office/powerpoint/2010/main" val="413237300"/>
      </p:ext>
    </p:extLst>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xit" fill="hold" grpId="0" nodeType="withEffect">
                                  <p:stCondLst>
                                    <p:cond delay="0"/>
                                  </p:stCondLst>
                                  <p:iterate>
                                    <p:tmAbs val="0"/>
                                  </p:iterate>
                                  <p:childTnLst>
                                    <p:animEffect transition="out" filter="fade">
                                      <p:cBhvr>
                                        <p:cTn id="9" dur="1000" fill="hold"/>
                                        <p:tgtEl>
                                          <p:spTgt spid="273"/>
                                        </p:tgtEl>
                                      </p:cBhvr>
                                    </p:animEffect>
                                    <p:set>
                                      <p:cBhvr>
                                        <p:cTn id="10" fill="hold">
                                          <p:stCondLst>
                                            <p:cond delay="999"/>
                                          </p:stCondLst>
                                        </p:cTn>
                                        <p:tgtEl>
                                          <p:spTgt spid="2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63600"/>
            <a:ext cx="14909800" cy="774700"/>
          </a:xfrm>
        </p:spPr>
        <p:txBody>
          <a:bodyPr>
            <a:normAutofit fontScale="90000"/>
          </a:bodyPr>
          <a:lstStyle/>
          <a:p>
            <a:pPr algn="ctr"/>
            <a:r>
              <a:rPr lang="en-US" sz="6500" dirty="0"/>
              <a:t>New Jersey’s Clean Energy Initiatives</a:t>
            </a:r>
          </a:p>
        </p:txBody>
      </p:sp>
      <p:sp>
        <p:nvSpPr>
          <p:cNvPr id="3" name="Text Placeholder 2"/>
          <p:cNvSpPr>
            <a:spLocks noGrp="1"/>
          </p:cNvSpPr>
          <p:nvPr>
            <p:ph type="body" sz="quarter" idx="1"/>
          </p:nvPr>
        </p:nvSpPr>
        <p:spPr>
          <a:xfrm>
            <a:off x="1066799" y="2343150"/>
            <a:ext cx="13949363" cy="5903075"/>
          </a:xfrm>
        </p:spPr>
        <p:txBody>
          <a:bodyPr>
            <a:normAutofit fontScale="85000" lnSpcReduction="20000"/>
          </a:bodyPr>
          <a:lstStyle/>
          <a:p>
            <a:pPr marL="571529" indent="-571529">
              <a:buClr>
                <a:schemeClr val="tx1"/>
              </a:buClr>
              <a:buFont typeface="Courier New" panose="02070309020205020404" pitchFamily="49" charset="0"/>
              <a:buChar char="o"/>
            </a:pPr>
            <a:r>
              <a:rPr lang="en-US" sz="4334" b="1" dirty="0">
                <a:solidFill>
                  <a:schemeClr val="tx2">
                    <a:lumMod val="10000"/>
                  </a:schemeClr>
                </a:solidFill>
              </a:rPr>
              <a:t>NJ 2019 Energy Master Plan: 100% Clean Energy by 2050</a:t>
            </a:r>
          </a:p>
          <a:p>
            <a:pPr marL="571529" indent="-571529">
              <a:buClr>
                <a:schemeClr val="tx1"/>
              </a:buClr>
              <a:buFont typeface="Courier New" panose="02070309020205020404" pitchFamily="49" charset="0"/>
              <a:buChar char="o"/>
            </a:pPr>
            <a:r>
              <a:rPr lang="en-US" sz="4334" b="1" dirty="0">
                <a:solidFill>
                  <a:schemeClr val="tx2">
                    <a:lumMod val="10000"/>
                  </a:schemeClr>
                </a:solidFill>
              </a:rPr>
              <a:t>Rejoin Regional Greenhouse Gas Initiative (RGGI)</a:t>
            </a:r>
          </a:p>
          <a:p>
            <a:pPr marL="571529" indent="-571529">
              <a:buClr>
                <a:schemeClr val="tx1"/>
              </a:buClr>
              <a:buFont typeface="Courier New" panose="02070309020205020404" pitchFamily="49" charset="0"/>
              <a:buChar char="o"/>
            </a:pPr>
            <a:r>
              <a:rPr lang="en-US" sz="4334" b="1" dirty="0">
                <a:solidFill>
                  <a:schemeClr val="tx2">
                    <a:lumMod val="10000"/>
                  </a:schemeClr>
                </a:solidFill>
              </a:rPr>
              <a:t>Join US Climate Alliance</a:t>
            </a:r>
          </a:p>
          <a:p>
            <a:pPr marL="571529" indent="-571529">
              <a:buClr>
                <a:schemeClr val="tx1"/>
              </a:buClr>
              <a:buFont typeface="Courier New" panose="02070309020205020404" pitchFamily="49" charset="0"/>
              <a:buChar char="o"/>
            </a:pPr>
            <a:r>
              <a:rPr lang="en-US" sz="4334" b="1" dirty="0">
                <a:solidFill>
                  <a:schemeClr val="tx2">
                    <a:lumMod val="10000"/>
                  </a:schemeClr>
                </a:solidFill>
              </a:rPr>
              <a:t>Renewable Energy Law</a:t>
            </a:r>
          </a:p>
          <a:p>
            <a:pPr marL="876344" lvl="1" indent="-571529">
              <a:buFont typeface="Arial" panose="020B0604020202020204" pitchFamily="34" charset="0"/>
              <a:buChar char="•"/>
            </a:pPr>
            <a:r>
              <a:rPr lang="en-US" sz="3467" b="1" dirty="0">
                <a:solidFill>
                  <a:schemeClr val="tx2">
                    <a:lumMod val="10000"/>
                  </a:schemeClr>
                </a:solidFill>
              </a:rPr>
              <a:t>Renewable Energy Standard (graduated to 50% by 2030)</a:t>
            </a:r>
          </a:p>
          <a:p>
            <a:pPr marL="876344" lvl="1" indent="-571529">
              <a:buFont typeface="Arial" panose="020B0604020202020204" pitchFamily="34" charset="0"/>
              <a:buChar char="•"/>
            </a:pPr>
            <a:r>
              <a:rPr lang="en-US" sz="3467" b="1" dirty="0">
                <a:solidFill>
                  <a:schemeClr val="tx2">
                    <a:lumMod val="10000"/>
                  </a:schemeClr>
                </a:solidFill>
              </a:rPr>
              <a:t>Solar, Offshore Wind, Energy Efficiency, Energy Storage</a:t>
            </a:r>
          </a:p>
          <a:p>
            <a:pPr marL="876344" lvl="1" indent="-571529">
              <a:buFont typeface="Arial" panose="020B0604020202020204" pitchFamily="34" charset="0"/>
              <a:buChar char="•"/>
            </a:pPr>
            <a:r>
              <a:rPr lang="en-US" sz="3467" b="1" dirty="0">
                <a:solidFill>
                  <a:schemeClr val="tx2">
                    <a:lumMod val="10000"/>
                  </a:schemeClr>
                </a:solidFill>
              </a:rPr>
              <a:t>Energy Aggregation, Community Solar, EVs (330K by 2025; 2M by 2035) </a:t>
            </a:r>
          </a:p>
          <a:p>
            <a:pPr marL="571529" indent="-571529">
              <a:buFont typeface="Arial" panose="020B0604020202020204" pitchFamily="34" charset="0"/>
              <a:buChar char="•"/>
            </a:pPr>
            <a:endParaRPr lang="en-US" sz="2400" dirty="0">
              <a:hlinkClick r:id="rId3"/>
            </a:endParaRPr>
          </a:p>
          <a:p>
            <a:pPr marL="571529" indent="-571529">
              <a:buFont typeface="Arial" panose="020B0604020202020204" pitchFamily="34" charset="0"/>
              <a:buChar char="•"/>
            </a:pPr>
            <a:r>
              <a:rPr lang="en-US" sz="4200" dirty="0">
                <a:hlinkClick r:id="rId3"/>
              </a:rPr>
              <a:t>2020 NJ Scientific Report on Climate Change</a:t>
            </a:r>
            <a:r>
              <a:rPr lang="en-US" sz="4200" dirty="0"/>
              <a:t> </a:t>
            </a:r>
            <a:r>
              <a:rPr lang="en-US" sz="2400" dirty="0"/>
              <a:t>(6/30/2020, NJ DEP - 205 pages)</a:t>
            </a:r>
            <a:endParaRPr lang="en-US" sz="4400" dirty="0"/>
          </a:p>
        </p:txBody>
      </p:sp>
    </p:spTree>
    <p:extLst>
      <p:ext uri="{BB962C8B-B14F-4D97-AF65-F5344CB8AC3E}">
        <p14:creationId xmlns:p14="http://schemas.microsoft.com/office/powerpoint/2010/main" val="276791703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62" y="810732"/>
            <a:ext cx="15056000" cy="989039"/>
          </a:xfrm>
        </p:spPr>
        <p:txBody>
          <a:bodyPr>
            <a:normAutofit fontScale="90000"/>
          </a:bodyPr>
          <a:lstStyle/>
          <a:p>
            <a:r>
              <a:rPr lang="en-US" dirty="0"/>
              <a:t>                  NJ Energy Master Plan (EMP) Strategies</a:t>
            </a:r>
          </a:p>
        </p:txBody>
      </p:sp>
      <p:sp>
        <p:nvSpPr>
          <p:cNvPr id="3" name="Text Placeholder 2"/>
          <p:cNvSpPr>
            <a:spLocks noGrp="1"/>
          </p:cNvSpPr>
          <p:nvPr>
            <p:ph type="body" idx="1"/>
          </p:nvPr>
        </p:nvSpPr>
        <p:spPr>
          <a:xfrm>
            <a:off x="2109264" y="1827012"/>
            <a:ext cx="12493000" cy="6768347"/>
          </a:xfrm>
        </p:spPr>
        <p:txBody>
          <a:bodyPr>
            <a:noAutofit/>
          </a:bodyPr>
          <a:lstStyle/>
          <a:p>
            <a:pPr marL="482624" lvl="1" indent="0">
              <a:buNone/>
            </a:pPr>
            <a:endParaRPr lang="en-US" sz="800" b="1" dirty="0"/>
          </a:p>
          <a:p>
            <a:r>
              <a:rPr lang="en-US" sz="4400" b="1" dirty="0"/>
              <a:t>Transportation</a:t>
            </a:r>
          </a:p>
          <a:p>
            <a:r>
              <a:rPr lang="en-US" sz="4400" b="1" dirty="0"/>
              <a:t>Renewable &amp; Distributed Energy</a:t>
            </a:r>
          </a:p>
          <a:p>
            <a:r>
              <a:rPr lang="en-US" sz="4400" b="1" dirty="0"/>
              <a:t>Efficiency &amp; Conservation</a:t>
            </a:r>
          </a:p>
          <a:p>
            <a:r>
              <a:rPr lang="en-US" sz="4400" b="1" dirty="0"/>
              <a:t>Buildings</a:t>
            </a:r>
          </a:p>
          <a:p>
            <a:r>
              <a:rPr lang="en-US" sz="4400" b="1" dirty="0"/>
              <a:t>Environmental Justice Communities</a:t>
            </a:r>
          </a:p>
          <a:p>
            <a:r>
              <a:rPr lang="en-US" sz="4400" b="1" dirty="0"/>
              <a:t>Modernize the Grid Infrastructure</a:t>
            </a:r>
          </a:p>
          <a:p>
            <a:r>
              <a:rPr lang="en-US" sz="4400" b="1" dirty="0"/>
              <a:t>Clean Energy Innovation Economy</a:t>
            </a:r>
          </a:p>
          <a:p>
            <a:endParaRPr lang="en-US" sz="48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156257428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BDB0-CED0-4095-BEFC-71B34D42BE31}"/>
              </a:ext>
            </a:extLst>
          </p:cNvPr>
          <p:cNvSpPr>
            <a:spLocks noGrp="1"/>
          </p:cNvSpPr>
          <p:nvPr>
            <p:ph type="title"/>
          </p:nvPr>
        </p:nvSpPr>
        <p:spPr/>
        <p:txBody>
          <a:bodyPr/>
          <a:lstStyle/>
          <a:p>
            <a:pPr algn="ctr"/>
            <a:r>
              <a:rPr lang="en-US" dirty="0"/>
              <a:t>Integrated Energy Plan Cost Analysis</a:t>
            </a:r>
          </a:p>
        </p:txBody>
      </p:sp>
      <p:sp>
        <p:nvSpPr>
          <p:cNvPr id="3" name="Text Placeholder 2">
            <a:extLst>
              <a:ext uri="{FF2B5EF4-FFF2-40B4-BE49-F238E27FC236}">
                <a16:creationId xmlns:a16="http://schemas.microsoft.com/office/drawing/2014/main" id="{3CDF6314-31AD-4E4A-B7EE-3458A57C08A4}"/>
              </a:ext>
            </a:extLst>
          </p:cNvPr>
          <p:cNvSpPr>
            <a:spLocks noGrp="1"/>
          </p:cNvSpPr>
          <p:nvPr>
            <p:ph type="body" idx="1"/>
          </p:nvPr>
        </p:nvSpPr>
        <p:spPr/>
        <p:txBody>
          <a:bodyPr>
            <a:normAutofit/>
          </a:bodyPr>
          <a:lstStyle/>
          <a:p>
            <a:r>
              <a:rPr lang="en-US" sz="4000" b="1" dirty="0"/>
              <a:t>Consultant: Rocky Mountain Institute</a:t>
            </a:r>
          </a:p>
          <a:p>
            <a:r>
              <a:rPr lang="en-US" sz="4000" b="1" dirty="0"/>
              <a:t>Conclusion: Least cost scenario for reaching carbon neutral by 2050 would cost only a few % more than business as usual</a:t>
            </a:r>
          </a:p>
          <a:p>
            <a:pPr lvl="1"/>
            <a:r>
              <a:rPr lang="en-US" sz="3200" b="1" dirty="0"/>
              <a:t>Assumes cost of renewable stays flat (and does not fall)</a:t>
            </a:r>
          </a:p>
          <a:p>
            <a:pPr lvl="1"/>
            <a:r>
              <a:rPr lang="en-US" sz="3200" b="1" dirty="0"/>
              <a:t>Assumes price of fossil fuel stays flat (and does not rise)</a:t>
            </a:r>
          </a:p>
          <a:p>
            <a:pPr lvl="1"/>
            <a:r>
              <a:rPr lang="en-US" sz="3200" b="1" dirty="0"/>
              <a:t>Assumes no new technology</a:t>
            </a:r>
          </a:p>
          <a:p>
            <a:pPr lvl="1"/>
            <a:r>
              <a:rPr lang="en-US" sz="3200" b="1" dirty="0"/>
              <a:t>Does not count benefits of reduced emissions at all</a:t>
            </a:r>
          </a:p>
        </p:txBody>
      </p:sp>
    </p:spTree>
    <p:extLst>
      <p:ext uri="{BB962C8B-B14F-4D97-AF65-F5344CB8AC3E}">
        <p14:creationId xmlns:p14="http://schemas.microsoft.com/office/powerpoint/2010/main" val="14353499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 bubble, device, star&#10;&#10;Description automatically generated">
            <a:extLst>
              <a:ext uri="{FF2B5EF4-FFF2-40B4-BE49-F238E27FC236}">
                <a16:creationId xmlns:a16="http://schemas.microsoft.com/office/drawing/2014/main" id="{D651A912-9CA5-4512-8DA0-F3CF9B241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166"/>
            <a:ext cx="16256000" cy="8945667"/>
          </a:xfrm>
          <a:prstGeom prst="rect">
            <a:avLst/>
          </a:prstGeom>
        </p:spPr>
      </p:pic>
    </p:spTree>
    <p:extLst>
      <p:ext uri="{BB962C8B-B14F-4D97-AF65-F5344CB8AC3E}">
        <p14:creationId xmlns:p14="http://schemas.microsoft.com/office/powerpoint/2010/main" val="24711618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normAutofit/>
          </a:bodyPr>
          <a:lstStyle/>
          <a:p>
            <a:pPr algn="ctr"/>
            <a:r>
              <a:rPr lang="en-US" sz="4400" dirty="0"/>
              <a:t>NJ Top 6 Solar States: Solar Panels on 2 Million Homes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345" y="1608666"/>
            <a:ext cx="14821989" cy="7349852"/>
          </a:xfrm>
          <a:prstGeom prst="rect">
            <a:avLst/>
          </a:prstGeom>
        </p:spPr>
      </p:pic>
    </p:spTree>
    <p:extLst>
      <p:ext uri="{BB962C8B-B14F-4D97-AF65-F5344CB8AC3E}">
        <p14:creationId xmlns:p14="http://schemas.microsoft.com/office/powerpoint/2010/main" val="61561863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677333" y="519247"/>
            <a:ext cx="15056000" cy="924000"/>
          </a:xfrm>
        </p:spPr>
        <p:txBody>
          <a:bodyPr/>
          <a:lstStyle/>
          <a:p>
            <a:pPr algn="ctr"/>
            <a:r>
              <a:rPr lang="en-US" sz="4400" dirty="0"/>
              <a:t>NJ has goal of 7,500 MW from offshore wind by 2035</a:t>
            </a:r>
            <a:endParaRPr lang="en-US" dirty="0"/>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a:p>
            <a:pPr marL="16934" indent="0">
              <a:buNone/>
            </a:pPr>
            <a:endParaRPr lang="en-US" dirty="0"/>
          </a:p>
        </p:txBody>
      </p:sp>
      <p:pic>
        <p:nvPicPr>
          <p:cNvPr id="5" name="Picture 4" descr="https://farm5.staticflickr.com/4360/37158627656_25af21e841_c.jpg"/>
          <p:cNvPicPr/>
          <p:nvPr/>
        </p:nvPicPr>
        <p:blipFill>
          <a:blip r:embed="rId3">
            <a:extLst>
              <a:ext uri="{28A0092B-C50C-407E-A947-70E740481C1C}">
                <a14:useLocalDpi xmlns:a14="http://schemas.microsoft.com/office/drawing/2010/main" val="0"/>
              </a:ext>
            </a:extLst>
          </a:blip>
          <a:srcRect/>
          <a:stretch>
            <a:fillRect/>
          </a:stretch>
        </p:blipFill>
        <p:spPr bwMode="auto">
          <a:xfrm>
            <a:off x="2274849" y="1443247"/>
            <a:ext cx="11887200" cy="7366216"/>
          </a:xfrm>
          <a:prstGeom prst="rect">
            <a:avLst/>
          </a:prstGeom>
          <a:noFill/>
          <a:ln>
            <a:noFill/>
          </a:ln>
        </p:spPr>
      </p:pic>
    </p:spTree>
    <p:extLst>
      <p:ext uri="{BB962C8B-B14F-4D97-AF65-F5344CB8AC3E}">
        <p14:creationId xmlns:p14="http://schemas.microsoft.com/office/powerpoint/2010/main" val="197982844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3181004" y="232867"/>
            <a:ext cx="10008524" cy="774700"/>
          </a:xfrm>
        </p:spPr>
        <p:txBody>
          <a:bodyPr>
            <a:normAutofit fontScale="90000"/>
          </a:bodyPr>
          <a:lstStyle/>
          <a:p>
            <a:r>
              <a:rPr lang="en-US" dirty="0">
                <a:solidFill>
                  <a:srgbClr val="00B050"/>
                </a:solidFill>
              </a:rPr>
              <a:t>Your (Typical NJ) GHG Emissions </a:t>
            </a:r>
            <a:r>
              <a:rPr lang="en-US" dirty="0" err="1"/>
              <a:t>E</a:t>
            </a:r>
            <a:r>
              <a:rPr lang="en-US" dirty="0" err="1">
                <a:solidFill>
                  <a:srgbClr val="92D050"/>
                </a:solidFill>
              </a:rPr>
              <a:t>EEmissions</a:t>
            </a:r>
            <a:endParaRPr lang="en-US" dirty="0">
              <a:solidFill>
                <a:srgbClr val="92D050"/>
              </a:solidFill>
            </a:endParaRP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024" y="1032968"/>
            <a:ext cx="12943377" cy="8111033"/>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1687023" y="899591"/>
            <a:ext cx="12599784" cy="762000"/>
          </a:xfrm>
        </p:spPr>
        <p:txBody>
          <a:bodyPr/>
          <a:lstStyle/>
          <a:p>
            <a:pPr marL="16934" indent="0" algn="ctr">
              <a:buNone/>
            </a:pPr>
            <a:r>
              <a:rPr lang="en-US" b="1" dirty="0">
                <a:solidFill>
                  <a:srgbClr val="00B050"/>
                </a:solidFill>
                <a:latin typeface="Arial" panose="020B0604020202020204" pitchFamily="34" charset="0"/>
                <a:cs typeface="Arial" panose="020B0604020202020204" pitchFamily="34" charset="0"/>
              </a:rPr>
              <a:t>“</a:t>
            </a:r>
            <a:r>
              <a:rPr lang="en-US" sz="2400" b="1" dirty="0">
                <a:solidFill>
                  <a:srgbClr val="00B050"/>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293665830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8504"/>
            <a:ext cx="15056000" cy="1460885"/>
          </a:xfrm>
        </p:spPr>
        <p:txBody>
          <a:bodyPr>
            <a:normAutofit fontScale="90000"/>
          </a:bodyPr>
          <a:lstStyle/>
          <a:p>
            <a:r>
              <a:rPr lang="en-US" dirty="0"/>
              <a:t>                   </a:t>
            </a:r>
            <a:r>
              <a:rPr lang="en-US" sz="6000" dirty="0"/>
              <a:t>Middletown 2020 Energy Plan Goals</a:t>
            </a:r>
            <a:br>
              <a:rPr lang="en-US" dirty="0"/>
            </a:br>
            <a:r>
              <a:rPr lang="en-US" dirty="0"/>
              <a:t>                  </a:t>
            </a:r>
          </a:p>
        </p:txBody>
      </p:sp>
      <p:sp>
        <p:nvSpPr>
          <p:cNvPr id="3" name="Text Placeholder 2"/>
          <p:cNvSpPr>
            <a:spLocks noGrp="1"/>
          </p:cNvSpPr>
          <p:nvPr>
            <p:ph type="body" idx="1"/>
          </p:nvPr>
        </p:nvSpPr>
        <p:spPr>
          <a:xfrm>
            <a:off x="482696" y="2984841"/>
            <a:ext cx="15467308" cy="4715950"/>
          </a:xfrm>
        </p:spPr>
        <p:txBody>
          <a:bodyPr>
            <a:noAutofit/>
          </a:bodyPr>
          <a:lstStyle/>
          <a:p>
            <a:pPr marL="482624" lvl="1" indent="0">
              <a:buNone/>
            </a:pPr>
            <a:endParaRPr lang="en-US" sz="800" b="1" dirty="0"/>
          </a:p>
          <a:p>
            <a:pPr>
              <a:spcBef>
                <a:spcPts val="600"/>
              </a:spcBef>
            </a:pPr>
            <a:r>
              <a:rPr lang="en-US" sz="4800" b="1" dirty="0"/>
              <a:t>Make Middletown 100% clean energy by 2050</a:t>
            </a:r>
          </a:p>
          <a:p>
            <a:pPr lvl="1">
              <a:spcBef>
                <a:spcPts val="600"/>
              </a:spcBef>
            </a:pPr>
            <a:r>
              <a:rPr lang="en-US" sz="4000" b="1" dirty="0"/>
              <a:t>As per NJ Global Warming Response Act</a:t>
            </a:r>
          </a:p>
          <a:p>
            <a:pPr lvl="1">
              <a:spcBef>
                <a:spcPts val="600"/>
              </a:spcBef>
            </a:pPr>
            <a:r>
              <a:rPr lang="en-US" sz="4000" b="1" dirty="0"/>
              <a:t>As per NJ Energy Master Plan </a:t>
            </a:r>
          </a:p>
          <a:p>
            <a:pPr>
              <a:spcBef>
                <a:spcPts val="1800"/>
              </a:spcBef>
            </a:pPr>
            <a:r>
              <a:rPr lang="en-US" sz="4800" b="1" dirty="0"/>
              <a:t>Achieve Sustainable Jersey Gold Star in Energy</a:t>
            </a:r>
            <a:endParaRPr lang="en-US" sz="40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403887165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2516D036-171E-4BD5-B10C-73B3E5CB89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00" y="1185010"/>
            <a:ext cx="15056000" cy="7582749"/>
          </a:xfrm>
          <a:prstGeom prst="rect">
            <a:avLst/>
          </a:prstGeom>
        </p:spPr>
      </p:pic>
      <p:sp>
        <p:nvSpPr>
          <p:cNvPr id="2" name="Title 1">
            <a:extLst>
              <a:ext uri="{FF2B5EF4-FFF2-40B4-BE49-F238E27FC236}">
                <a16:creationId xmlns:a16="http://schemas.microsoft.com/office/drawing/2014/main" id="{54EFA7C5-702B-4FC0-B64E-846A602CABF5}"/>
              </a:ext>
            </a:extLst>
          </p:cNvPr>
          <p:cNvSpPr>
            <a:spLocks noGrp="1"/>
          </p:cNvSpPr>
          <p:nvPr>
            <p:ph type="title"/>
          </p:nvPr>
        </p:nvSpPr>
        <p:spPr>
          <a:xfrm>
            <a:off x="702733" y="127000"/>
            <a:ext cx="15056000" cy="1295399"/>
          </a:xfrm>
        </p:spPr>
        <p:txBody>
          <a:bodyPr>
            <a:normAutofit fontScale="90000"/>
          </a:bodyPr>
          <a:lstStyle/>
          <a:p>
            <a:r>
              <a:rPr lang="en-US" dirty="0"/>
              <a:t>      Middletown Energy Plan:  </a:t>
            </a:r>
            <a:r>
              <a:rPr lang="en-US" sz="2700" dirty="0"/>
              <a:t>GHG emission reductions during year 2030</a:t>
            </a:r>
            <a:br>
              <a:rPr lang="en-US" sz="2700" dirty="0"/>
            </a:br>
            <a:r>
              <a:rPr lang="en-US" sz="2700" dirty="0"/>
              <a:t>                In 2018, Middletown emissions were 705K Tons (CO2 </a:t>
            </a:r>
            <a:r>
              <a:rPr lang="en-US" sz="2700" dirty="0" err="1"/>
              <a:t>equiv</a:t>
            </a:r>
            <a:r>
              <a:rPr lang="en-US" sz="2700" dirty="0"/>
              <a:t>)- calculated per capita of NJ total </a:t>
            </a:r>
            <a:br>
              <a:rPr lang="en-US" sz="2700" dirty="0"/>
            </a:br>
            <a:endParaRPr lang="en-US" sz="2700" dirty="0"/>
          </a:p>
        </p:txBody>
      </p:sp>
      <p:sp>
        <p:nvSpPr>
          <p:cNvPr id="6" name="TextBox 5">
            <a:extLst>
              <a:ext uri="{FF2B5EF4-FFF2-40B4-BE49-F238E27FC236}">
                <a16:creationId xmlns:a16="http://schemas.microsoft.com/office/drawing/2014/main" id="{9223D737-8B58-4634-B623-AC7638E68E20}"/>
              </a:ext>
            </a:extLst>
          </p:cNvPr>
          <p:cNvSpPr txBox="1"/>
          <p:nvPr/>
        </p:nvSpPr>
        <p:spPr>
          <a:xfrm>
            <a:off x="9748684" y="5561616"/>
            <a:ext cx="611164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all" spc="0" normalizeH="0" baseline="0" noProof="0" dirty="0">
                <a:ln>
                  <a:noFill/>
                </a:ln>
                <a:solidFill>
                  <a:srgbClr val="8DC63F"/>
                </a:solidFill>
                <a:effectLst/>
                <a:uLnTx/>
                <a:uFillTx/>
                <a:latin typeface="Helvetica"/>
                <a:ea typeface="+mn-ea"/>
                <a:cs typeface="Helvetica"/>
                <a:sym typeface="Helvetica"/>
              </a:rPr>
              <a:t>266K Tons </a:t>
            </a:r>
            <a:r>
              <a:rPr kumimoji="0" lang="en-US" sz="2400" b="1" i="0" u="none" strike="noStrike" kern="0" cap="all" spc="0" normalizeH="0" baseline="0" noProof="0" dirty="0" err="1">
                <a:ln>
                  <a:noFill/>
                </a:ln>
                <a:solidFill>
                  <a:srgbClr val="8DC63F"/>
                </a:solidFill>
                <a:effectLst/>
                <a:uLnTx/>
                <a:uFillTx/>
                <a:latin typeface="Helvetica"/>
                <a:ea typeface="+mn-ea"/>
                <a:cs typeface="Helvetica"/>
                <a:sym typeface="Helvetica"/>
              </a:rPr>
              <a:t>TotAl</a:t>
            </a:r>
            <a:r>
              <a:rPr kumimoji="0" lang="en-US" sz="2400" b="1" i="0" u="none" strike="noStrike" kern="0" cap="all" spc="0" normalizeH="0" baseline="0" noProof="0" dirty="0">
                <a:ln>
                  <a:noFill/>
                </a:ln>
                <a:solidFill>
                  <a:srgbClr val="8DC63F"/>
                </a:solidFill>
                <a:effectLst/>
                <a:uLnTx/>
                <a:uFillTx/>
                <a:latin typeface="Helvetica"/>
                <a:ea typeface="+mn-ea"/>
                <a:cs typeface="Helvetica"/>
                <a:sym typeface="Helvetica"/>
              </a:rPr>
              <a:t> CO2 (equivalent) reduction in year 2030</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all" spc="0" normalizeH="0" baseline="0" noProof="0" dirty="0">
                <a:ln>
                  <a:noFill/>
                </a:ln>
                <a:solidFill>
                  <a:srgbClr val="8DC63F"/>
                </a:solidFill>
                <a:effectLst/>
                <a:uLnTx/>
                <a:uFillTx/>
                <a:latin typeface="Helvetica"/>
                <a:cs typeface="Helvetica"/>
                <a:sym typeface="Helvetica"/>
              </a:rPr>
              <a:t>(38% reduction of 2018 Emissions)</a:t>
            </a:r>
            <a:endParaRPr kumimoji="0" lang="en-US" sz="24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
        <p:nvSpPr>
          <p:cNvPr id="7" name="TextBox 6">
            <a:extLst>
              <a:ext uri="{FF2B5EF4-FFF2-40B4-BE49-F238E27FC236}">
                <a16:creationId xmlns:a16="http://schemas.microsoft.com/office/drawing/2014/main" id="{E003D8B9-31E7-4D74-8D6D-3AFA8128C9A5}"/>
              </a:ext>
            </a:extLst>
          </p:cNvPr>
          <p:cNvSpPr txBox="1"/>
          <p:nvPr/>
        </p:nvSpPr>
        <p:spPr>
          <a:xfrm>
            <a:off x="8534400" y="8597555"/>
            <a:ext cx="722433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600" b="1" i="0" u="none" strike="noStrike" kern="0" cap="all" spc="0" normalizeH="0" baseline="0" noProof="0" dirty="0">
                <a:ln>
                  <a:noFill/>
                </a:ln>
                <a:solidFill>
                  <a:srgbClr val="8DC63F"/>
                </a:solidFill>
                <a:effectLst/>
                <a:uLnTx/>
                <a:uFillTx/>
                <a:latin typeface="Helvetica"/>
                <a:cs typeface="Helvetica"/>
                <a:sym typeface="Helvetica"/>
              </a:rPr>
              <a:t>Tons CO2 reduction in 2030</a:t>
            </a:r>
            <a:endParaRPr kumimoji="0" lang="en-US" sz="36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
        <p:nvSpPr>
          <p:cNvPr id="3" name="TextBox 2">
            <a:extLst>
              <a:ext uri="{FF2B5EF4-FFF2-40B4-BE49-F238E27FC236}">
                <a16:creationId xmlns:a16="http://schemas.microsoft.com/office/drawing/2014/main" id="{1B3F2A4A-3ED1-4CEB-90C4-5EA80B18FDD6}"/>
              </a:ext>
            </a:extLst>
          </p:cNvPr>
          <p:cNvSpPr txBox="1"/>
          <p:nvPr/>
        </p:nvSpPr>
        <p:spPr>
          <a:xfrm>
            <a:off x="1738841" y="8463718"/>
            <a:ext cx="550311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Middletown Energy Plan   https://bit.ly/2FZi0ti</a:t>
            </a:r>
          </a:p>
        </p:txBody>
      </p:sp>
    </p:spTree>
    <p:extLst>
      <p:ext uri="{BB962C8B-B14F-4D97-AF65-F5344CB8AC3E}">
        <p14:creationId xmlns:p14="http://schemas.microsoft.com/office/powerpoint/2010/main" val="158356931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39661"/>
            <a:ext cx="15056000" cy="924000"/>
          </a:xfrm>
        </p:spPr>
        <p:txBody>
          <a:bodyPr/>
          <a:lstStyle/>
          <a:p>
            <a:pPr algn="ctr"/>
            <a:r>
              <a:rPr lang="en-US" dirty="0"/>
              <a:t>What Am I To Do?</a:t>
            </a:r>
          </a:p>
        </p:txBody>
      </p:sp>
      <p:sp>
        <p:nvSpPr>
          <p:cNvPr id="3" name="Text Placeholder 2"/>
          <p:cNvSpPr>
            <a:spLocks noGrp="1"/>
          </p:cNvSpPr>
          <p:nvPr>
            <p:ph type="body" idx="1"/>
          </p:nvPr>
        </p:nvSpPr>
        <p:spPr>
          <a:xfrm>
            <a:off x="473754" y="1706639"/>
            <a:ext cx="15463157" cy="6702575"/>
          </a:xfrm>
        </p:spPr>
        <p:txBody>
          <a:bodyPr>
            <a:normAutofit fontScale="92500" lnSpcReduction="10000"/>
          </a:bodyPr>
          <a:lstStyle/>
          <a:p>
            <a:pPr marL="16934" indent="0" algn="ctr">
              <a:buNone/>
            </a:pPr>
            <a:r>
              <a:rPr lang="en-US" sz="6400" b="1" dirty="0"/>
              <a:t>Switch To Clean Electricity</a:t>
            </a:r>
          </a:p>
          <a:p>
            <a:r>
              <a:rPr lang="en-US" sz="6400" b="1" dirty="0"/>
              <a:t>Install rooftop solar</a:t>
            </a:r>
          </a:p>
          <a:p>
            <a:r>
              <a:rPr lang="en-US" sz="6400" b="1" dirty="0">
                <a:ea typeface="Calibri" panose="020F0502020204030204" pitchFamily="34" charset="0"/>
                <a:cs typeface="Times New Roman" panose="02020603050405020304" pitchFamily="18" charset="0"/>
              </a:rPr>
              <a:t>Switch to a 100% clean supplier </a:t>
            </a:r>
            <a:r>
              <a:rPr lang="en-US" sz="4700" b="1" dirty="0">
                <a:solidFill>
                  <a:schemeClr val="accent1">
                    <a:lumMod val="75000"/>
                  </a:schemeClr>
                </a:solidFill>
                <a:ea typeface="Calibri" panose="020F0502020204030204" pitchFamily="34" charset="0"/>
                <a:cs typeface="Times New Roman" panose="02020603050405020304" pitchFamily="18" charset="0"/>
              </a:rPr>
              <a:t>http://electric.smiller.org</a:t>
            </a:r>
            <a:endParaRPr lang="en-US" sz="7100" b="1" dirty="0">
              <a:ea typeface="Calibri" panose="020F0502020204030204" pitchFamily="34" charset="0"/>
              <a:cs typeface="Times New Roman" panose="02020603050405020304" pitchFamily="18" charset="0"/>
            </a:endParaRPr>
          </a:p>
          <a:p>
            <a:r>
              <a:rPr lang="en-US" sz="6400" b="1" dirty="0"/>
              <a:t>Invest in or subscribe to community solar</a:t>
            </a:r>
          </a:p>
          <a:p>
            <a:r>
              <a:rPr lang="en-US" sz="6400" b="1" dirty="0">
                <a:ea typeface="Calibri" panose="020F0502020204030204" pitchFamily="34" charset="0"/>
                <a:cs typeface="Times New Roman" panose="02020603050405020304" pitchFamily="18" charset="0"/>
              </a:rPr>
              <a:t>Ask your town to supply renewable community choice electrical aggregation</a:t>
            </a:r>
          </a:p>
        </p:txBody>
      </p:sp>
    </p:spTree>
    <p:extLst>
      <p:ext uri="{BB962C8B-B14F-4D97-AF65-F5344CB8AC3E}">
        <p14:creationId xmlns:p14="http://schemas.microsoft.com/office/powerpoint/2010/main" val="401981150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27001" y="385435"/>
            <a:ext cx="16001999" cy="774700"/>
          </a:xfrm>
        </p:spPr>
        <p:txBody>
          <a:bodyPr>
            <a:noAutofit/>
          </a:bodyPr>
          <a:lstStyle/>
          <a:p>
            <a:pPr algn="ctr"/>
            <a:r>
              <a:rPr lang="en-US" sz="5867" dirty="0"/>
              <a:t>Influence Your Town To Adopt Clean Energy</a:t>
            </a:r>
          </a:p>
        </p:txBody>
      </p:sp>
      <p:pic>
        <p:nvPicPr>
          <p:cNvPr id="9" name="Picture 8">
            <a:extLst>
              <a:ext uri="{FF2B5EF4-FFF2-40B4-BE49-F238E27FC236}">
                <a16:creationId xmlns:a16="http://schemas.microsoft.com/office/drawing/2014/main" id="{EA68D2F2-AE7D-449D-8294-E5EF9036F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07" y="1595812"/>
            <a:ext cx="15414172" cy="6883400"/>
          </a:xfrm>
          <a:prstGeom prst="rect">
            <a:avLst/>
          </a:prstGeom>
        </p:spPr>
      </p:pic>
      <p:sp>
        <p:nvSpPr>
          <p:cNvPr id="10" name="TextBox 9">
            <a:extLst>
              <a:ext uri="{FF2B5EF4-FFF2-40B4-BE49-F238E27FC236}">
                <a16:creationId xmlns:a16="http://schemas.microsoft.com/office/drawing/2014/main" id="{988BBFFF-B149-4B9B-8EE6-9F227A0342FE}"/>
              </a:ext>
            </a:extLst>
          </p:cNvPr>
          <p:cNvSpPr txBox="1"/>
          <p:nvPr/>
        </p:nvSpPr>
        <p:spPr>
          <a:xfrm>
            <a:off x="855024" y="8479212"/>
            <a:ext cx="2161309" cy="502766"/>
          </a:xfrm>
          <a:prstGeom prst="rect">
            <a:avLst/>
          </a:prstGeom>
          <a:noFill/>
        </p:spPr>
        <p:txBody>
          <a:bodyPr wrap="square" rtlCol="0">
            <a:spAutoFit/>
          </a:bodyPr>
          <a:lstStyle/>
          <a:p>
            <a:pPr marL="0" marR="0" lvl="0" indent="0" algn="ctr" defTabSz="550361" rtl="0" eaLnBrk="1" fontAlgn="auto" latinLnBrk="0" hangingPunct="0">
              <a:lnSpc>
                <a:spcPct val="100000"/>
              </a:lnSpc>
              <a:spcBef>
                <a:spcPts val="0"/>
              </a:spcBef>
              <a:spcAft>
                <a:spcPts val="0"/>
              </a:spcAft>
              <a:buClrTx/>
              <a:buSzTx/>
              <a:buFontTx/>
              <a:buNone/>
              <a:tabLst/>
              <a:defRPr/>
            </a:pPr>
            <a:r>
              <a:rPr kumimoji="0" lang="en-US" sz="2667" b="1" i="0" u="none" strike="noStrike" kern="0" cap="all" spc="0" normalizeH="0" baseline="0" noProof="0" dirty="0">
                <a:ln>
                  <a:noFill/>
                </a:ln>
                <a:solidFill>
                  <a:srgbClr val="8DC63F"/>
                </a:solidFill>
                <a:effectLst/>
                <a:uLnTx/>
                <a:uFillTx/>
                <a:latin typeface="Helvetica"/>
                <a:cs typeface="Helvetica"/>
                <a:sym typeface="Helvetica"/>
              </a:rPr>
              <a:t>FLORIDA</a:t>
            </a:r>
          </a:p>
        </p:txBody>
      </p:sp>
    </p:spTree>
    <p:extLst>
      <p:ext uri="{BB962C8B-B14F-4D97-AF65-F5344CB8AC3E}">
        <p14:creationId xmlns:p14="http://schemas.microsoft.com/office/powerpoint/2010/main" val="323651153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2273" y="368602"/>
            <a:ext cx="12315916" cy="2419203"/>
          </a:xfrm>
        </p:spPr>
        <p:txBody>
          <a:bodyPr>
            <a:normAutofit fontScale="90000"/>
          </a:bodyPr>
          <a:lstStyle/>
          <a:p>
            <a:r>
              <a:rPr lang="en-US" dirty="0"/>
              <a:t>New Jersey Renewable Government Energy (Electric) Aggregation (R-GEA)</a:t>
            </a:r>
            <a:br>
              <a:rPr lang="en-US" dirty="0"/>
            </a:br>
            <a:r>
              <a:rPr lang="en-US" dirty="0"/>
              <a:t>for Community</a:t>
            </a:r>
          </a:p>
        </p:txBody>
      </p:sp>
      <p:sp>
        <p:nvSpPr>
          <p:cNvPr id="4" name="Content Placeholder 3"/>
          <p:cNvSpPr>
            <a:spLocks noGrp="1"/>
          </p:cNvSpPr>
          <p:nvPr>
            <p:ph sz="half" idx="2"/>
          </p:nvPr>
        </p:nvSpPr>
        <p:spPr>
          <a:xfrm>
            <a:off x="8229600" y="7098223"/>
            <a:ext cx="6908800" cy="1137727"/>
          </a:xfrm>
        </p:spPr>
        <p:txBody>
          <a:bodyPr>
            <a:normAutofit fontScale="62500" lnSpcReduction="20000"/>
          </a:bodyPr>
          <a:lstStyle/>
          <a:p>
            <a:pPr marL="16934" indent="0">
              <a:buNone/>
            </a:pPr>
            <a:r>
              <a:rPr lang="en-US" dirty="0"/>
              <a:t>  </a:t>
            </a:r>
          </a:p>
          <a:p>
            <a:endParaRPr lang="en-US" dirty="0"/>
          </a:p>
        </p:txBody>
      </p:sp>
      <p:sp>
        <p:nvSpPr>
          <p:cNvPr id="5" name="Content Placeholder 4"/>
          <p:cNvSpPr>
            <a:spLocks noGrp="1"/>
          </p:cNvSpPr>
          <p:nvPr>
            <p:ph sz="half" idx="1"/>
          </p:nvPr>
        </p:nvSpPr>
        <p:spPr>
          <a:xfrm>
            <a:off x="1117600" y="2434167"/>
            <a:ext cx="336627" cy="258004"/>
          </a:xfrm>
        </p:spPr>
        <p:txBody>
          <a:bodyPr>
            <a:normAutofit fontScale="62500" lnSpcReduction="20000"/>
          </a:bodyPr>
          <a:lstStyle/>
          <a:p>
            <a:pPr marL="16934" indent="0">
              <a:buNone/>
            </a:pPr>
            <a:r>
              <a:rPr lang="en-US" dirty="0"/>
              <a:t> </a:t>
            </a:r>
          </a:p>
        </p:txBody>
      </p:sp>
      <p:pic>
        <p:nvPicPr>
          <p:cNvPr id="6" name="Picture 5"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625" y="618995"/>
            <a:ext cx="2401839" cy="1553097"/>
          </a:xfrm>
          <a:prstGeom prst="rect">
            <a:avLst/>
          </a:prstGeom>
          <a:noFill/>
          <a:ln>
            <a:noFill/>
          </a:ln>
        </p:spPr>
      </p:pic>
      <p:sp>
        <p:nvSpPr>
          <p:cNvPr id="3" name="TextBox 2"/>
          <p:cNvSpPr txBox="1"/>
          <p:nvPr/>
        </p:nvSpPr>
        <p:spPr>
          <a:xfrm>
            <a:off x="919908" y="3298947"/>
            <a:ext cx="14619383" cy="44730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4864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53585F"/>
                </a:solidFill>
                <a:effectLst/>
                <a:uLnTx/>
                <a:uFillTx/>
                <a:latin typeface="Helvetica"/>
                <a:cs typeface="Helvetica"/>
                <a:sym typeface="Helvetica"/>
              </a:rPr>
              <a:t>Also called Community Choice Aggregation</a:t>
            </a:r>
          </a:p>
          <a:p>
            <a:pPr marL="548640" marR="0" lvl="0" indent="-457200" algn="l" defTabSz="825500"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53585F"/>
                </a:solidFill>
                <a:effectLst/>
                <a:uLnTx/>
                <a:uFillTx/>
                <a:latin typeface="Helvetica"/>
                <a:cs typeface="Helvetica"/>
                <a:sym typeface="Helvetica"/>
              </a:rPr>
              <a:t>Most effective carbon reduction action: accounts for 40% of potential savings of first decade actions</a:t>
            </a:r>
          </a:p>
          <a:p>
            <a:pPr marL="548640" marR="0" lvl="0" indent="-457200" algn="l" defTabSz="825500" rtl="0" eaLnBrk="1" fontAlgn="auto" latinLnBrk="0" hangingPunct="0">
              <a:lnSpc>
                <a:spcPct val="100000"/>
              </a:lnSpc>
              <a:spcBef>
                <a:spcPts val="120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53585F"/>
                </a:solidFill>
                <a:effectLst/>
                <a:uLnTx/>
                <a:uFillTx/>
                <a:latin typeface="Helvetica"/>
                <a:cs typeface="Helvetica"/>
                <a:sym typeface="Helvetica"/>
              </a:rPr>
              <a:t>Provides cost savings to residents; low or no cost to Township</a:t>
            </a:r>
          </a:p>
          <a:p>
            <a:pPr marL="548640" marR="0" lvl="0" indent="-4572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4400" b="1" i="0" u="none" strike="noStrike" kern="0" cap="none" spc="0" normalizeH="0" baseline="0" noProof="0" dirty="0">
              <a:ln>
                <a:noFill/>
              </a:ln>
              <a:solidFill>
                <a:srgbClr val="53585F"/>
              </a:solidFill>
              <a:effectLst/>
              <a:uLnTx/>
              <a:uFillTx/>
              <a:latin typeface="Helvetica"/>
              <a:cs typeface="Helvetica"/>
              <a:sym typeface="Helvetica"/>
            </a:endParaRPr>
          </a:p>
        </p:txBody>
      </p:sp>
    </p:spTree>
    <p:extLst>
      <p:ext uri="{BB962C8B-B14F-4D97-AF65-F5344CB8AC3E}">
        <p14:creationId xmlns:p14="http://schemas.microsoft.com/office/powerpoint/2010/main" val="3035213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96" name="Group"/>
          <p:cNvGrpSpPr/>
          <p:nvPr/>
        </p:nvGrpSpPr>
        <p:grpSpPr>
          <a:xfrm>
            <a:off x="506033" y="8636368"/>
            <a:ext cx="397471" cy="140221"/>
            <a:chOff x="-6350" y="-6350"/>
            <a:chExt cx="397470" cy="140220"/>
          </a:xfrm>
        </p:grpSpPr>
        <p:pic>
          <p:nvPicPr>
            <p:cNvPr id="6692" name="Line" descr="Line"/>
            <p:cNvPicPr>
              <a:picLocks/>
            </p:cNvPicPr>
            <p:nvPr/>
          </p:nvPicPr>
          <p:blipFill>
            <a:blip r:embed="rId3"/>
            <a:stretch>
              <a:fillRect/>
            </a:stretch>
          </p:blipFill>
          <p:spPr>
            <a:xfrm>
              <a:off x="-6351" y="-6350"/>
              <a:ext cx="397471" cy="140221"/>
            </a:xfrm>
            <a:prstGeom prst="rect">
              <a:avLst/>
            </a:prstGeom>
            <a:effectLst/>
          </p:spPr>
        </p:pic>
        <p:pic>
          <p:nvPicPr>
            <p:cNvPr id="6694" name="Line" descr="Line"/>
            <p:cNvPicPr>
              <a:picLocks/>
            </p:cNvPicPr>
            <p:nvPr/>
          </p:nvPicPr>
          <p:blipFill>
            <a:blip r:embed="rId4"/>
            <a:stretch>
              <a:fillRect/>
            </a:stretch>
          </p:blipFill>
          <p:spPr>
            <a:xfrm rot="21420000">
              <a:off x="97935" y="43043"/>
              <a:ext cx="247397" cy="39605"/>
            </a:xfrm>
            <a:prstGeom prst="rect">
              <a:avLst/>
            </a:prstGeom>
            <a:effectLst/>
          </p:spPr>
        </p:pic>
      </p:grpSp>
      <p:sp>
        <p:nvSpPr>
          <p:cNvPr id="3" name="TextBox 2">
            <a:extLst>
              <a:ext uri="{FF2B5EF4-FFF2-40B4-BE49-F238E27FC236}">
                <a16:creationId xmlns:a16="http://schemas.microsoft.com/office/drawing/2014/main" id="{D58B4421-4D0A-470A-A730-287F011DED09}"/>
              </a:ext>
            </a:extLst>
          </p:cNvPr>
          <p:cNvSpPr txBox="1"/>
          <p:nvPr/>
        </p:nvSpPr>
        <p:spPr>
          <a:xfrm>
            <a:off x="506032" y="923706"/>
            <a:ext cx="14908861"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ctr" defTabSz="457223" rtl="0" eaLnBrk="1" fontAlgn="auto" latinLnBrk="0" hangingPunct="0">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8DC63F"/>
                </a:solidFill>
                <a:effectLst/>
                <a:uLnTx/>
                <a:uFillTx/>
                <a:latin typeface="Helvetica"/>
                <a:cs typeface="Helvetica"/>
                <a:sym typeface="Helvetica"/>
              </a:rPr>
              <a:t>Switch To Plug-in Electric Vehicle (EV)</a:t>
            </a:r>
          </a:p>
        </p:txBody>
      </p:sp>
      <p:sp>
        <p:nvSpPr>
          <p:cNvPr id="4" name="TextBox 3">
            <a:extLst>
              <a:ext uri="{FF2B5EF4-FFF2-40B4-BE49-F238E27FC236}">
                <a16:creationId xmlns:a16="http://schemas.microsoft.com/office/drawing/2014/main" id="{4B2FAF12-69E1-450B-AEE7-814AE734F299}"/>
              </a:ext>
            </a:extLst>
          </p:cNvPr>
          <p:cNvSpPr txBox="1"/>
          <p:nvPr/>
        </p:nvSpPr>
        <p:spPr>
          <a:xfrm>
            <a:off x="670399" y="2223900"/>
            <a:ext cx="15141966" cy="3644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lvl="0" indent="0" algn="ctr" defTabSz="550361" rtl="0" eaLnBrk="1" fontAlgn="auto" latinLnBrk="0" hangingPunct="0">
              <a:lnSpc>
                <a:spcPct val="115000"/>
              </a:lnSpc>
              <a:spcBef>
                <a:spcPts val="0"/>
              </a:spcBef>
              <a:spcAft>
                <a:spcPts val="1000"/>
              </a:spcAft>
              <a:buClrTx/>
              <a:buSzTx/>
              <a:buFontTx/>
              <a:buNone/>
              <a:tabLst/>
              <a:defRPr/>
            </a:pPr>
            <a:endParaRPr kumimoji="0" lang="en-US" sz="1050" b="1" i="0" u="none" strike="noStrike" kern="0" cap="all" spc="0" normalizeH="0" baseline="0" noProof="0" dirty="0">
              <a:ln>
                <a:noFill/>
              </a:ln>
              <a:solidFill>
                <a:srgbClr val="8DC63F"/>
              </a:solidFill>
              <a:effectLst/>
              <a:uLnTx/>
              <a:uFillTx/>
              <a:latin typeface="Calibri" panose="020F0502020204030204" pitchFamily="34" charset="0"/>
              <a:ea typeface="Calibri" panose="020F0502020204030204" pitchFamily="34" charset="0"/>
              <a:cs typeface="Times New Roman" panose="02020603050405020304" pitchFamily="18" charset="0"/>
              <a:sym typeface="Helvetica"/>
            </a:endParaRPr>
          </a:p>
          <a:p>
            <a:pPr marL="342917" marR="0" lvl="0" indent="-342917" algn="l" defTabSz="550361" rtl="0" eaLnBrk="1" fontAlgn="auto" latinLnBrk="0" hangingPunct="0">
              <a:lnSpc>
                <a:spcPct val="115000"/>
              </a:lnSpc>
              <a:spcBef>
                <a:spcPts val="0"/>
              </a:spcBef>
              <a:spcAft>
                <a:spcPts val="1000"/>
              </a:spcAft>
              <a:buClrTx/>
              <a:buSzTx/>
              <a:buFont typeface="Symbol" panose="05050102010706020507" pitchFamily="18" charset="2"/>
              <a:buChar char=""/>
              <a:tabLst/>
              <a:defRPr/>
            </a:pPr>
            <a:r>
              <a:rPr kumimoji="0" lang="en-US" sz="5400" b="1" i="0" u="none" strike="noStrike" kern="0" cap="all" spc="0" normalizeH="0" baseline="0" noProof="0" dirty="0">
                <a:ln>
                  <a:noFill/>
                </a:ln>
                <a:solidFill>
                  <a:srgbClr val="53585F"/>
                </a:solidFill>
                <a:effectLst/>
                <a:uLnTx/>
                <a:uFillTx/>
                <a:latin typeface="Helvetica"/>
                <a:cs typeface="Times New Roman" panose="02020603050405020304" pitchFamily="18" charset="0"/>
                <a:sym typeface="Helvetica"/>
              </a:rPr>
              <a:t> </a:t>
            </a:r>
            <a:r>
              <a:rPr kumimoji="0" lang="en-US" sz="5334" b="1" i="0" u="none" strike="noStrike" kern="0" cap="none" spc="0" normalizeH="0" baseline="0" noProof="0" dirty="0">
                <a:ln>
                  <a:noFill/>
                </a:ln>
                <a:solidFill>
                  <a:srgbClr val="53585F"/>
                </a:solidFill>
                <a:effectLst/>
                <a:uLnTx/>
                <a:uFillTx/>
                <a:latin typeface="Helvetica"/>
                <a:cs typeface="Times New Roman" panose="02020603050405020304" pitchFamily="18" charset="0"/>
                <a:sym typeface="Helvetica"/>
              </a:rPr>
              <a:t>Plug Into Your Clean Electricity  </a:t>
            </a:r>
            <a:endParaRPr kumimoji="0" lang="en-US" sz="5334" b="1" i="0" u="none" strike="noStrike" kern="0" cap="all" spc="0" normalizeH="0" baseline="0" noProof="0" dirty="0">
              <a:ln>
                <a:noFill/>
              </a:ln>
              <a:solidFill>
                <a:srgbClr val="53585F"/>
              </a:solidFill>
              <a:effectLst/>
              <a:uLnTx/>
              <a:uFillTx/>
              <a:latin typeface="Helvetica"/>
              <a:cs typeface="Times New Roman" panose="02020603050405020304" pitchFamily="18" charset="0"/>
              <a:sym typeface="Helvetica"/>
            </a:endParaRPr>
          </a:p>
          <a:p>
            <a:pPr marL="342917" marR="0" lvl="0" indent="-342917" algn="l" defTabSz="550361" rtl="0" eaLnBrk="1" fontAlgn="auto" latinLnBrk="0" hangingPunct="0">
              <a:lnSpc>
                <a:spcPct val="115000"/>
              </a:lnSpc>
              <a:spcBef>
                <a:spcPts val="0"/>
              </a:spcBef>
              <a:spcAft>
                <a:spcPts val="1000"/>
              </a:spcAft>
              <a:buClrTx/>
              <a:buSzTx/>
              <a:buFont typeface="Symbol" panose="05050102010706020507" pitchFamily="18" charset="2"/>
              <a:buChar char=""/>
              <a:tabLst/>
              <a:defRPr/>
            </a:pPr>
            <a:r>
              <a:rPr kumimoji="0" lang="en-US" sz="5334" b="1" i="0" u="none" strike="noStrike" kern="0" cap="none" spc="0" normalizeH="0" baseline="0" noProof="0" dirty="0">
                <a:ln>
                  <a:noFill/>
                </a:ln>
                <a:solidFill>
                  <a:srgbClr val="53585F"/>
                </a:solidFill>
                <a:effectLst/>
                <a:uLnTx/>
                <a:uFillTx/>
                <a:latin typeface="Helvetica"/>
                <a:cs typeface="Times New Roman" panose="02020603050405020304" pitchFamily="18" charset="0"/>
                <a:sym typeface="Helvetica"/>
              </a:rPr>
              <a:t> Save On Fuel Costs (~30-70% more efficient)</a:t>
            </a:r>
          </a:p>
          <a:p>
            <a:pPr marL="342917" marR="0" lvl="0" indent="-342917" algn="l" defTabSz="550361" rtl="0" eaLnBrk="1" fontAlgn="auto" latinLnBrk="0" hangingPunct="0">
              <a:lnSpc>
                <a:spcPct val="115000"/>
              </a:lnSpc>
              <a:spcBef>
                <a:spcPts val="0"/>
              </a:spcBef>
              <a:spcAft>
                <a:spcPts val="1000"/>
              </a:spcAft>
              <a:buClrTx/>
              <a:buSzTx/>
              <a:buFont typeface="Symbol" panose="05050102010706020507" pitchFamily="18" charset="2"/>
              <a:buChar char=""/>
              <a:tabLst/>
              <a:defRPr/>
            </a:pPr>
            <a:r>
              <a:rPr kumimoji="0" lang="en-US" sz="5334" b="1" i="0" u="none" strike="noStrike" kern="0" cap="none" spc="0" normalizeH="0" baseline="0" noProof="0" dirty="0">
                <a:ln>
                  <a:noFill/>
                </a:ln>
                <a:solidFill>
                  <a:srgbClr val="53585F"/>
                </a:solidFill>
                <a:effectLst/>
                <a:uLnTx/>
                <a:uFillTx/>
                <a:latin typeface="Helvetica"/>
                <a:ea typeface="Calibri" panose="020F0502020204030204" pitchFamily="34" charset="0"/>
                <a:cs typeface="Times New Roman" panose="02020603050405020304" pitchFamily="18" charset="0"/>
                <a:sym typeface="Helvetica"/>
              </a:rPr>
              <a:t> Save On Car Maintenance</a:t>
            </a:r>
          </a:p>
        </p:txBody>
      </p:sp>
    </p:spTree>
    <p:extLst>
      <p:ext uri="{BB962C8B-B14F-4D97-AF65-F5344CB8AC3E}">
        <p14:creationId xmlns:p14="http://schemas.microsoft.com/office/powerpoint/2010/main" val="49586889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OTHER CHANGES WE WILL SEE IN 2050</a:t>
            </a:r>
          </a:p>
        </p:txBody>
      </p:sp>
      <p:sp>
        <p:nvSpPr>
          <p:cNvPr id="3" name="Text Placeholder 2"/>
          <p:cNvSpPr>
            <a:spLocks noGrp="1"/>
          </p:cNvSpPr>
          <p:nvPr>
            <p:ph type="body" idx="1"/>
          </p:nvPr>
        </p:nvSpPr>
        <p:spPr>
          <a:xfrm>
            <a:off x="677334" y="1608666"/>
            <a:ext cx="14901333" cy="6786397"/>
          </a:xfrm>
        </p:spPr>
        <p:txBody>
          <a:bodyPr>
            <a:normAutofit/>
          </a:bodyPr>
          <a:lstStyle/>
          <a:p>
            <a:r>
              <a:rPr lang="en-US" sz="4000" b="1" dirty="0"/>
              <a:t>Building standards to require net-zero emissions, net-zero waste, net-zero water, rooftop solar (where practical)</a:t>
            </a:r>
          </a:p>
          <a:p>
            <a:r>
              <a:rPr lang="en-US" sz="4000" b="1" dirty="0"/>
              <a:t>Heating and appliances all electric; no gas furnaces, hot water heaters, stoves, or dryers</a:t>
            </a:r>
          </a:p>
          <a:p>
            <a:r>
              <a:rPr lang="en-US" sz="4000" b="1" dirty="0"/>
              <a:t>Electric grid upgraded for reliability and smart metering</a:t>
            </a:r>
          </a:p>
          <a:p>
            <a:r>
              <a:rPr lang="en-US" sz="4000" b="1" dirty="0"/>
              <a:t>EV charging stations replace gas stations; or exchangeable batteries</a:t>
            </a:r>
          </a:p>
          <a:p>
            <a:r>
              <a:rPr lang="en-US" sz="4000" b="1" dirty="0"/>
              <a:t>Diets will be more local and plant-rich, and less animal-based or factory farmed</a:t>
            </a:r>
          </a:p>
        </p:txBody>
      </p:sp>
    </p:spTree>
    <p:extLst>
      <p:ext uri="{BB962C8B-B14F-4D97-AF65-F5344CB8AC3E}">
        <p14:creationId xmlns:p14="http://schemas.microsoft.com/office/powerpoint/2010/main" val="46274865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5" name="2D Line Chart"/>
          <p:cNvGraphicFramePr/>
          <p:nvPr>
            <p:extLst>
              <p:ext uri="{D42A27DB-BD31-4B8C-83A1-F6EECF244321}">
                <p14:modId xmlns:p14="http://schemas.microsoft.com/office/powerpoint/2010/main" val="2661195068"/>
              </p:ext>
            </p:extLst>
          </p:nvPr>
        </p:nvGraphicFramePr>
        <p:xfrm>
          <a:off x="1479837" y="1262068"/>
          <a:ext cx="14292072" cy="7308991"/>
        </p:xfrm>
        <a:graphic>
          <a:graphicData uri="http://schemas.openxmlformats.org/drawingml/2006/chart">
            <c:chart xmlns:c="http://schemas.openxmlformats.org/drawingml/2006/chart" xmlns:r="http://schemas.openxmlformats.org/officeDocument/2006/relationships" r:id="rId3"/>
          </a:graphicData>
        </a:graphic>
      </p:graphicFrame>
      <p:sp>
        <p:nvSpPr>
          <p:cNvPr id="726" name="Ocean Temperatures Set a New Record in 2019"/>
          <p:cNvSpPr txBox="1">
            <a:spLocks noGrp="1"/>
          </p:cNvSpPr>
          <p:nvPr>
            <p:ph type="title"/>
          </p:nvPr>
        </p:nvSpPr>
        <p:spPr>
          <a:xfrm>
            <a:off x="2272186" y="596900"/>
            <a:ext cx="13192317" cy="762000"/>
          </a:xfrm>
          <a:prstGeom prst="rect">
            <a:avLst/>
          </a:prstGeom>
        </p:spPr>
        <p:txBody>
          <a:bodyPr/>
          <a:lstStyle/>
          <a:p>
            <a:r>
              <a:t>Ocean Temperatures Set a New Record in 2019</a:t>
            </a:r>
          </a:p>
        </p:txBody>
      </p:sp>
      <p:sp>
        <p:nvSpPr>
          <p:cNvPr id="727" name="Change in Heat Content (Upper 2,000 m)…"/>
          <p:cNvSpPr txBox="1"/>
          <p:nvPr/>
        </p:nvSpPr>
        <p:spPr>
          <a:xfrm rot="16200000">
            <a:off x="-2106055" y="4426762"/>
            <a:ext cx="6182923" cy="827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ctr">
              <a:defRPr sz="2500"/>
            </a:pPr>
            <a:r>
              <a:t>Change in Heat Content (Upper 2,000 m)</a:t>
            </a:r>
          </a:p>
          <a:p>
            <a:pPr algn="ctr">
              <a:defRPr sz="2500"/>
            </a:pPr>
            <a:r>
              <a:t>Relative to 1981-2010 Avg. (ZJ)</a:t>
            </a:r>
          </a:p>
        </p:txBody>
      </p:sp>
      <p:grpSp>
        <p:nvGrpSpPr>
          <p:cNvPr id="808" name="Group"/>
          <p:cNvGrpSpPr/>
          <p:nvPr/>
        </p:nvGrpSpPr>
        <p:grpSpPr>
          <a:xfrm>
            <a:off x="2296596" y="1816616"/>
            <a:ext cx="12938641" cy="5873610"/>
            <a:chOff x="0" y="0"/>
            <a:chExt cx="12938640" cy="5873609"/>
          </a:xfrm>
        </p:grpSpPr>
        <p:sp>
          <p:nvSpPr>
            <p:cNvPr id="728" name="Rectangle"/>
            <p:cNvSpPr/>
            <p:nvPr/>
          </p:nvSpPr>
          <p:spPr>
            <a:xfrm>
              <a:off x="0" y="2980366"/>
              <a:ext cx="131268" cy="289324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29" name="Rectangle"/>
            <p:cNvSpPr/>
            <p:nvPr/>
          </p:nvSpPr>
          <p:spPr>
            <a:xfrm>
              <a:off x="162118" y="2980365"/>
              <a:ext cx="131268" cy="283792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0" name="Rectangle"/>
            <p:cNvSpPr/>
            <p:nvPr/>
          </p:nvSpPr>
          <p:spPr>
            <a:xfrm>
              <a:off x="324237" y="2980365"/>
              <a:ext cx="131268" cy="246798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1" name="Rectangle"/>
            <p:cNvSpPr/>
            <p:nvPr/>
          </p:nvSpPr>
          <p:spPr>
            <a:xfrm>
              <a:off x="486356" y="2980365"/>
              <a:ext cx="131268" cy="228595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2" name="Rectangle"/>
            <p:cNvSpPr/>
            <p:nvPr/>
          </p:nvSpPr>
          <p:spPr>
            <a:xfrm>
              <a:off x="648474" y="2980365"/>
              <a:ext cx="131268" cy="230900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3" name="Rectangle"/>
            <p:cNvSpPr/>
            <p:nvPr/>
          </p:nvSpPr>
          <p:spPr>
            <a:xfrm>
              <a:off x="810593" y="2980365"/>
              <a:ext cx="131268" cy="229271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4" name="Rectangle"/>
            <p:cNvSpPr/>
            <p:nvPr/>
          </p:nvSpPr>
          <p:spPr>
            <a:xfrm>
              <a:off x="972711" y="2980365"/>
              <a:ext cx="131268" cy="241563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5" name="Rectangle"/>
            <p:cNvSpPr/>
            <p:nvPr/>
          </p:nvSpPr>
          <p:spPr>
            <a:xfrm>
              <a:off x="1134830" y="2980365"/>
              <a:ext cx="131268" cy="222847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6" name="Rectangle"/>
            <p:cNvSpPr/>
            <p:nvPr/>
          </p:nvSpPr>
          <p:spPr>
            <a:xfrm>
              <a:off x="1296949" y="2980365"/>
              <a:ext cx="131268" cy="222795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7" name="Rectangle"/>
            <p:cNvSpPr/>
            <p:nvPr/>
          </p:nvSpPr>
          <p:spPr>
            <a:xfrm>
              <a:off x="1459067" y="2980365"/>
              <a:ext cx="131269" cy="241265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8" name="Rectangle"/>
            <p:cNvSpPr/>
            <p:nvPr/>
          </p:nvSpPr>
          <p:spPr>
            <a:xfrm>
              <a:off x="1621186" y="2980365"/>
              <a:ext cx="131268" cy="276612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39" name="Rectangle"/>
            <p:cNvSpPr/>
            <p:nvPr/>
          </p:nvSpPr>
          <p:spPr>
            <a:xfrm>
              <a:off x="1783305" y="2980365"/>
              <a:ext cx="131268" cy="242001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0" name="Rectangle"/>
            <p:cNvSpPr/>
            <p:nvPr/>
          </p:nvSpPr>
          <p:spPr>
            <a:xfrm>
              <a:off x="1945423" y="2980365"/>
              <a:ext cx="131269" cy="249155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1" name="Rectangle"/>
            <p:cNvSpPr/>
            <p:nvPr/>
          </p:nvSpPr>
          <p:spPr>
            <a:xfrm>
              <a:off x="2107542" y="2980365"/>
              <a:ext cx="131268" cy="227517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2" name="Rectangle"/>
            <p:cNvSpPr/>
            <p:nvPr/>
          </p:nvSpPr>
          <p:spPr>
            <a:xfrm>
              <a:off x="2269661" y="2980365"/>
              <a:ext cx="131268" cy="185127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3" name="Rectangle"/>
            <p:cNvSpPr/>
            <p:nvPr/>
          </p:nvSpPr>
          <p:spPr>
            <a:xfrm>
              <a:off x="2431779" y="2980365"/>
              <a:ext cx="131269" cy="223518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4" name="Rectangle"/>
            <p:cNvSpPr/>
            <p:nvPr/>
          </p:nvSpPr>
          <p:spPr>
            <a:xfrm>
              <a:off x="2593898" y="2980365"/>
              <a:ext cx="131268" cy="214630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5" name="Rectangle"/>
            <p:cNvSpPr/>
            <p:nvPr/>
          </p:nvSpPr>
          <p:spPr>
            <a:xfrm>
              <a:off x="2756017" y="2980365"/>
              <a:ext cx="131268" cy="2211257"/>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6" name="Rectangle"/>
            <p:cNvSpPr/>
            <p:nvPr/>
          </p:nvSpPr>
          <p:spPr>
            <a:xfrm>
              <a:off x="2918135" y="2980365"/>
              <a:ext cx="131268" cy="146809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7" name="Rectangle"/>
            <p:cNvSpPr/>
            <p:nvPr/>
          </p:nvSpPr>
          <p:spPr>
            <a:xfrm>
              <a:off x="3080254" y="2980365"/>
              <a:ext cx="131268" cy="182579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8" name="Rectangle"/>
            <p:cNvSpPr/>
            <p:nvPr/>
          </p:nvSpPr>
          <p:spPr>
            <a:xfrm>
              <a:off x="3242372" y="2980365"/>
              <a:ext cx="131269" cy="163239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49" name="Rectangle"/>
            <p:cNvSpPr/>
            <p:nvPr/>
          </p:nvSpPr>
          <p:spPr>
            <a:xfrm>
              <a:off x="3404491" y="2980365"/>
              <a:ext cx="131269" cy="143604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0" name="Rectangle"/>
            <p:cNvSpPr/>
            <p:nvPr/>
          </p:nvSpPr>
          <p:spPr>
            <a:xfrm>
              <a:off x="3566610" y="2980365"/>
              <a:ext cx="131268" cy="117645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1" name="Rectangle"/>
            <p:cNvSpPr/>
            <p:nvPr/>
          </p:nvSpPr>
          <p:spPr>
            <a:xfrm>
              <a:off x="3728728" y="2980365"/>
              <a:ext cx="131269" cy="1291466"/>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2" name="Rectangle"/>
            <p:cNvSpPr/>
            <p:nvPr/>
          </p:nvSpPr>
          <p:spPr>
            <a:xfrm>
              <a:off x="3890847" y="2980365"/>
              <a:ext cx="131269" cy="172806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3" name="Rectangle"/>
            <p:cNvSpPr/>
            <p:nvPr/>
          </p:nvSpPr>
          <p:spPr>
            <a:xfrm>
              <a:off x="4052966" y="2980365"/>
              <a:ext cx="131268" cy="164622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4" name="Rectangle"/>
            <p:cNvSpPr/>
            <p:nvPr/>
          </p:nvSpPr>
          <p:spPr>
            <a:xfrm>
              <a:off x="4215084" y="2980365"/>
              <a:ext cx="131268" cy="138119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5" name="Rectangle"/>
            <p:cNvSpPr/>
            <p:nvPr/>
          </p:nvSpPr>
          <p:spPr>
            <a:xfrm>
              <a:off x="4377203" y="2980365"/>
              <a:ext cx="131268" cy="141737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6" name="Rectangle"/>
            <p:cNvSpPr/>
            <p:nvPr/>
          </p:nvSpPr>
          <p:spPr>
            <a:xfrm>
              <a:off x="4539322" y="2980365"/>
              <a:ext cx="131268" cy="167615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7" name="Rectangle"/>
            <p:cNvSpPr/>
            <p:nvPr/>
          </p:nvSpPr>
          <p:spPr>
            <a:xfrm>
              <a:off x="4701440" y="2980365"/>
              <a:ext cx="131269" cy="1693649"/>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8" name="Rectangle"/>
            <p:cNvSpPr/>
            <p:nvPr/>
          </p:nvSpPr>
          <p:spPr>
            <a:xfrm>
              <a:off x="4863559" y="2980365"/>
              <a:ext cx="131268" cy="185567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59" name="Rectangle"/>
            <p:cNvSpPr/>
            <p:nvPr/>
          </p:nvSpPr>
          <p:spPr>
            <a:xfrm>
              <a:off x="5025677" y="2980365"/>
              <a:ext cx="131268" cy="151899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0" name="Rectangle"/>
            <p:cNvSpPr/>
            <p:nvPr/>
          </p:nvSpPr>
          <p:spPr>
            <a:xfrm>
              <a:off x="5187796" y="2980365"/>
              <a:ext cx="131268" cy="150743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1" name="Rectangle"/>
            <p:cNvSpPr/>
            <p:nvPr/>
          </p:nvSpPr>
          <p:spPr>
            <a:xfrm>
              <a:off x="5349915" y="2980365"/>
              <a:ext cx="131268" cy="148737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2" name="Rectangle"/>
            <p:cNvSpPr/>
            <p:nvPr/>
          </p:nvSpPr>
          <p:spPr>
            <a:xfrm>
              <a:off x="5512034" y="2980365"/>
              <a:ext cx="131268" cy="111975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3" name="Rectangle"/>
            <p:cNvSpPr/>
            <p:nvPr/>
          </p:nvSpPr>
          <p:spPr>
            <a:xfrm>
              <a:off x="5674152" y="2980365"/>
              <a:ext cx="131268" cy="107743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4" name="Rectangle"/>
            <p:cNvSpPr/>
            <p:nvPr/>
          </p:nvSpPr>
          <p:spPr>
            <a:xfrm>
              <a:off x="5836271" y="2980365"/>
              <a:ext cx="131268" cy="128741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5" name="Rectangle"/>
            <p:cNvSpPr/>
            <p:nvPr/>
          </p:nvSpPr>
          <p:spPr>
            <a:xfrm>
              <a:off x="5998390" y="2980365"/>
              <a:ext cx="131268" cy="1156859"/>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6" name="Rectangle"/>
            <p:cNvSpPr/>
            <p:nvPr/>
          </p:nvSpPr>
          <p:spPr>
            <a:xfrm>
              <a:off x="6160508" y="2980365"/>
              <a:ext cx="131269" cy="1038789"/>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7" name="Rectangle"/>
            <p:cNvSpPr/>
            <p:nvPr/>
          </p:nvSpPr>
          <p:spPr>
            <a:xfrm>
              <a:off x="6322627" y="2980365"/>
              <a:ext cx="131268" cy="119489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8" name="Rectangle"/>
            <p:cNvSpPr/>
            <p:nvPr/>
          </p:nvSpPr>
          <p:spPr>
            <a:xfrm>
              <a:off x="6484745" y="2980365"/>
              <a:ext cx="131268" cy="1126366"/>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69" name="Rectangle"/>
            <p:cNvSpPr/>
            <p:nvPr/>
          </p:nvSpPr>
          <p:spPr>
            <a:xfrm>
              <a:off x="6646864" y="2980365"/>
              <a:ext cx="131269" cy="1117701"/>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0" name="Rectangle"/>
            <p:cNvSpPr/>
            <p:nvPr/>
          </p:nvSpPr>
          <p:spPr>
            <a:xfrm>
              <a:off x="6808983" y="2980365"/>
              <a:ext cx="131268" cy="1167442"/>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1" name="Rectangle"/>
            <p:cNvSpPr/>
            <p:nvPr/>
          </p:nvSpPr>
          <p:spPr>
            <a:xfrm>
              <a:off x="6971102" y="2980365"/>
              <a:ext cx="131268" cy="128860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2" name="Rectangle"/>
            <p:cNvSpPr/>
            <p:nvPr/>
          </p:nvSpPr>
          <p:spPr>
            <a:xfrm>
              <a:off x="7133221" y="2980365"/>
              <a:ext cx="131268" cy="1437747"/>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3" name="Rectangle"/>
            <p:cNvSpPr/>
            <p:nvPr/>
          </p:nvSpPr>
          <p:spPr>
            <a:xfrm>
              <a:off x="7295339" y="2980365"/>
              <a:ext cx="131268" cy="121265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4" name="Rectangle"/>
            <p:cNvSpPr/>
            <p:nvPr/>
          </p:nvSpPr>
          <p:spPr>
            <a:xfrm>
              <a:off x="7457457" y="2980365"/>
              <a:ext cx="131269" cy="79820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5" name="Rectangle"/>
            <p:cNvSpPr/>
            <p:nvPr/>
          </p:nvSpPr>
          <p:spPr>
            <a:xfrm>
              <a:off x="7619576" y="2980365"/>
              <a:ext cx="131268" cy="798200"/>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6" name="Rectangle"/>
            <p:cNvSpPr/>
            <p:nvPr/>
          </p:nvSpPr>
          <p:spPr>
            <a:xfrm>
              <a:off x="7781695" y="2980365"/>
              <a:ext cx="131268" cy="85478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7" name="Rectangle"/>
            <p:cNvSpPr/>
            <p:nvPr/>
          </p:nvSpPr>
          <p:spPr>
            <a:xfrm>
              <a:off x="7943813" y="2980365"/>
              <a:ext cx="131268" cy="95182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8" name="Rectangle"/>
            <p:cNvSpPr/>
            <p:nvPr/>
          </p:nvSpPr>
          <p:spPr>
            <a:xfrm>
              <a:off x="8105932" y="2980365"/>
              <a:ext cx="131268" cy="98519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79" name="Rectangle"/>
            <p:cNvSpPr/>
            <p:nvPr/>
          </p:nvSpPr>
          <p:spPr>
            <a:xfrm>
              <a:off x="8268051" y="2980365"/>
              <a:ext cx="131268" cy="537188"/>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80" name="Rectangle"/>
            <p:cNvSpPr/>
            <p:nvPr/>
          </p:nvSpPr>
          <p:spPr>
            <a:xfrm>
              <a:off x="8430169" y="2980365"/>
              <a:ext cx="131269" cy="431107"/>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81" name="Rectangle"/>
            <p:cNvSpPr/>
            <p:nvPr/>
          </p:nvSpPr>
          <p:spPr>
            <a:xfrm>
              <a:off x="8592288" y="2980365"/>
              <a:ext cx="131268" cy="339644"/>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82" name="Rectangle"/>
            <p:cNvSpPr/>
            <p:nvPr/>
          </p:nvSpPr>
          <p:spPr>
            <a:xfrm>
              <a:off x="8754406" y="2980365"/>
              <a:ext cx="131268" cy="232835"/>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83" name="Rectangle"/>
            <p:cNvSpPr/>
            <p:nvPr/>
          </p:nvSpPr>
          <p:spPr>
            <a:xfrm>
              <a:off x="8916525" y="2980365"/>
              <a:ext cx="131268" cy="359653"/>
            </a:xfrm>
            <a:prstGeom prst="rect">
              <a:avLst/>
            </a:prstGeom>
            <a:gradFill flip="none" rotWithShape="1">
              <a:gsLst>
                <a:gs pos="0">
                  <a:srgbClr val="004286"/>
                </a:gs>
                <a:gs pos="100000">
                  <a:srgbClr val="0067C4"/>
                </a:gs>
              </a:gsLst>
              <a:lin ang="16200000" scaled="0"/>
            </a:gradFill>
            <a:ln w="25400" cap="flat">
              <a:noFill/>
              <a:miter lim="400000"/>
            </a:ln>
            <a:effectLst/>
          </p:spPr>
          <p:txBody>
            <a:bodyPr wrap="square" lIns="38100" tIns="38100" rIns="38100" bIns="38100" numCol="1" anchor="t">
              <a:noAutofit/>
            </a:bodyPr>
            <a:lstStyle/>
            <a:p>
              <a:endParaRPr/>
            </a:p>
          </p:txBody>
        </p:sp>
        <p:sp>
          <p:nvSpPr>
            <p:cNvPr id="784" name="Rectangle"/>
            <p:cNvSpPr/>
            <p:nvPr/>
          </p:nvSpPr>
          <p:spPr>
            <a:xfrm>
              <a:off x="9078644" y="2951113"/>
              <a:ext cx="131268" cy="22904"/>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85" name="Rectangle"/>
            <p:cNvSpPr/>
            <p:nvPr/>
          </p:nvSpPr>
          <p:spPr>
            <a:xfrm>
              <a:off x="9240763" y="2962357"/>
              <a:ext cx="131268" cy="11659"/>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86" name="Rectangle"/>
            <p:cNvSpPr/>
            <p:nvPr/>
          </p:nvSpPr>
          <p:spPr>
            <a:xfrm>
              <a:off x="9402881" y="2739214"/>
              <a:ext cx="131269" cy="234802"/>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87" name="Rectangle"/>
            <p:cNvSpPr/>
            <p:nvPr/>
          </p:nvSpPr>
          <p:spPr>
            <a:xfrm>
              <a:off x="9564999" y="2570609"/>
              <a:ext cx="131269" cy="403408"/>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88" name="Rectangle"/>
            <p:cNvSpPr/>
            <p:nvPr/>
          </p:nvSpPr>
          <p:spPr>
            <a:xfrm>
              <a:off x="9727118" y="2798117"/>
              <a:ext cx="131268" cy="175900"/>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89" name="Rectangle"/>
            <p:cNvSpPr/>
            <p:nvPr/>
          </p:nvSpPr>
          <p:spPr>
            <a:xfrm>
              <a:off x="9889237" y="2670572"/>
              <a:ext cx="131268" cy="30344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0" name="Rectangle"/>
            <p:cNvSpPr/>
            <p:nvPr/>
          </p:nvSpPr>
          <p:spPr>
            <a:xfrm>
              <a:off x="10051356" y="2308985"/>
              <a:ext cx="131268" cy="665031"/>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1" name="Rectangle"/>
            <p:cNvSpPr/>
            <p:nvPr/>
          </p:nvSpPr>
          <p:spPr>
            <a:xfrm>
              <a:off x="10213474" y="1976834"/>
              <a:ext cx="131268" cy="99718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2" name="Rectangle"/>
            <p:cNvSpPr/>
            <p:nvPr/>
          </p:nvSpPr>
          <p:spPr>
            <a:xfrm>
              <a:off x="10375593" y="1950210"/>
              <a:ext cx="131268" cy="1023806"/>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3" name="Rectangle"/>
            <p:cNvSpPr/>
            <p:nvPr/>
          </p:nvSpPr>
          <p:spPr>
            <a:xfrm>
              <a:off x="10537711" y="1798124"/>
              <a:ext cx="131269" cy="1175892"/>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4" name="Rectangle"/>
            <p:cNvSpPr/>
            <p:nvPr/>
          </p:nvSpPr>
          <p:spPr>
            <a:xfrm>
              <a:off x="10699830" y="1500882"/>
              <a:ext cx="131268" cy="147313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5" name="Rectangle"/>
            <p:cNvSpPr/>
            <p:nvPr/>
          </p:nvSpPr>
          <p:spPr>
            <a:xfrm>
              <a:off x="10861950" y="1704015"/>
              <a:ext cx="131268" cy="1270001"/>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6" name="Rectangle"/>
            <p:cNvSpPr/>
            <p:nvPr/>
          </p:nvSpPr>
          <p:spPr>
            <a:xfrm>
              <a:off x="11024067" y="1509315"/>
              <a:ext cx="131268" cy="1464702"/>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7" name="Rectangle"/>
            <p:cNvSpPr/>
            <p:nvPr/>
          </p:nvSpPr>
          <p:spPr>
            <a:xfrm>
              <a:off x="11186186" y="1303436"/>
              <a:ext cx="131269" cy="1670580"/>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8" name="Rectangle"/>
            <p:cNvSpPr/>
            <p:nvPr/>
          </p:nvSpPr>
          <p:spPr>
            <a:xfrm>
              <a:off x="11348304" y="1361016"/>
              <a:ext cx="131269" cy="1613000"/>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799" name="Rectangle"/>
            <p:cNvSpPr/>
            <p:nvPr/>
          </p:nvSpPr>
          <p:spPr>
            <a:xfrm>
              <a:off x="11510424" y="1210121"/>
              <a:ext cx="131268" cy="176389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0" name="Rectangle"/>
            <p:cNvSpPr/>
            <p:nvPr/>
          </p:nvSpPr>
          <p:spPr>
            <a:xfrm>
              <a:off x="11672542" y="1053603"/>
              <a:ext cx="131268" cy="192041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dirty="0"/>
            </a:p>
          </p:txBody>
        </p:sp>
        <p:sp>
          <p:nvSpPr>
            <p:cNvPr id="801" name="Rectangle"/>
            <p:cNvSpPr/>
            <p:nvPr/>
          </p:nvSpPr>
          <p:spPr>
            <a:xfrm>
              <a:off x="11834662" y="877160"/>
              <a:ext cx="131268" cy="2096856"/>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2" name="Rectangle"/>
            <p:cNvSpPr/>
            <p:nvPr/>
          </p:nvSpPr>
          <p:spPr>
            <a:xfrm>
              <a:off x="11996780" y="789384"/>
              <a:ext cx="131268" cy="2180399"/>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3" name="Rectangle"/>
            <p:cNvSpPr/>
            <p:nvPr/>
          </p:nvSpPr>
          <p:spPr>
            <a:xfrm>
              <a:off x="12158898" y="556385"/>
              <a:ext cx="131268" cy="2417631"/>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4" name="Rectangle"/>
            <p:cNvSpPr/>
            <p:nvPr/>
          </p:nvSpPr>
          <p:spPr>
            <a:xfrm>
              <a:off x="12321017" y="634933"/>
              <a:ext cx="131268" cy="233908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5" name="Rectangle"/>
            <p:cNvSpPr/>
            <p:nvPr/>
          </p:nvSpPr>
          <p:spPr>
            <a:xfrm>
              <a:off x="12483135" y="465583"/>
              <a:ext cx="131268" cy="2508433"/>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6" name="Rectangle"/>
            <p:cNvSpPr/>
            <p:nvPr/>
          </p:nvSpPr>
          <p:spPr>
            <a:xfrm>
              <a:off x="12645255" y="324891"/>
              <a:ext cx="131268" cy="2649125"/>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sp>
          <p:nvSpPr>
            <p:cNvPr id="807" name="Rectangle"/>
            <p:cNvSpPr/>
            <p:nvPr/>
          </p:nvSpPr>
          <p:spPr>
            <a:xfrm>
              <a:off x="12807373" y="0"/>
              <a:ext cx="131268" cy="2974016"/>
            </a:xfrm>
            <a:prstGeom prst="rect">
              <a:avLst/>
            </a:prstGeom>
            <a:gradFill flip="none" rotWithShape="1">
              <a:gsLst>
                <a:gs pos="0">
                  <a:srgbClr val="FF1314"/>
                </a:gs>
                <a:gs pos="100000">
                  <a:srgbClr val="A81703"/>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endParaRPr/>
            </a:p>
          </p:txBody>
        </p:sp>
      </p:grpSp>
      <p:sp>
        <p:nvSpPr>
          <p:cNvPr id="809" name="Line"/>
          <p:cNvSpPr/>
          <p:nvPr/>
        </p:nvSpPr>
        <p:spPr>
          <a:xfrm flipV="1">
            <a:off x="15314066" y="1640191"/>
            <a:ext cx="0" cy="3155622"/>
          </a:xfrm>
          <a:prstGeom prst="line">
            <a:avLst/>
          </a:prstGeom>
          <a:ln w="88900">
            <a:solidFill>
              <a:srgbClr val="FF2600"/>
            </a:solidFill>
            <a:prstDash val="sysDot"/>
            <a:miter lim="400000"/>
          </a:ln>
        </p:spPr>
        <p:txBody>
          <a:bodyPr lIns="0" tIns="0" rIns="0" bIns="0"/>
          <a:lstStyle/>
          <a:p>
            <a:endParaRPr/>
          </a:p>
        </p:txBody>
      </p:sp>
      <p:grpSp>
        <p:nvGrpSpPr>
          <p:cNvPr id="812" name="Group"/>
          <p:cNvGrpSpPr/>
          <p:nvPr/>
        </p:nvGrpSpPr>
        <p:grpSpPr>
          <a:xfrm>
            <a:off x="5017562" y="1576043"/>
            <a:ext cx="10225749" cy="595062"/>
            <a:chOff x="30765" y="50295"/>
            <a:chExt cx="10225747" cy="595060"/>
          </a:xfrm>
        </p:grpSpPr>
        <p:sp>
          <p:nvSpPr>
            <p:cNvPr id="810" name="2020 is likely to set a new record again."/>
            <p:cNvSpPr txBox="1"/>
            <p:nvPr/>
          </p:nvSpPr>
          <p:spPr>
            <a:xfrm>
              <a:off x="30765" y="50295"/>
              <a:ext cx="9437931" cy="595060"/>
            </a:xfrm>
            <a:prstGeom prst="rect">
              <a:avLst/>
            </a:prstGeom>
            <a:noFill/>
            <a:ln w="12700" cap="flat">
              <a:noFill/>
              <a:miter lim="400000"/>
            </a:ln>
            <a:effectLst>
              <a:outerShdw blurRad="38100" dist="38100" dir="5400000" rotWithShape="0">
                <a:srgbClr val="000000">
                  <a:alpha val="6982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defRPr sz="3500"/>
              </a:lvl1pPr>
            </a:lstStyle>
            <a:p>
              <a:r>
                <a:rPr dirty="0"/>
                <a:t>2020 is likely to set a new record again.</a:t>
              </a:r>
            </a:p>
          </p:txBody>
        </p:sp>
        <p:sp>
          <p:nvSpPr>
            <p:cNvPr id="811" name="Line"/>
            <p:cNvSpPr/>
            <p:nvPr/>
          </p:nvSpPr>
          <p:spPr>
            <a:xfrm>
              <a:off x="9437930" y="294256"/>
              <a:ext cx="818582" cy="1"/>
            </a:xfrm>
            <a:prstGeom prst="line">
              <a:avLst/>
            </a:prstGeom>
            <a:noFill/>
            <a:ln w="38100" cap="flat">
              <a:solidFill>
                <a:srgbClr val="FFFFFF"/>
              </a:solidFill>
              <a:prstDash val="solid"/>
              <a:miter lim="400000"/>
            </a:ln>
            <a:effectLst>
              <a:outerShdw blurRad="25400" dist="25400" dir="5400000" rotWithShape="0">
                <a:srgbClr val="000000">
                  <a:alpha val="69827"/>
                </a:srgbClr>
              </a:outerShdw>
            </a:effectLst>
          </p:spPr>
          <p:txBody>
            <a:bodyPr wrap="square" lIns="0" tIns="0" rIns="0" bIns="0" numCol="1" anchor="t">
              <a:noAutofit/>
            </a:bodyPr>
            <a:lstStyle/>
            <a:p>
              <a:endParaRPr/>
            </a:p>
          </p:txBody>
        </p:sp>
      </p:grpSp>
      <p:sp>
        <p:nvSpPr>
          <p:cNvPr id="813" name="Data: Cheng, L. J., and J. Zhu, 2018: “2017 was the warmest year on record for the global ocean,” Advances in Atmospheric Sciences, 34(3)"/>
          <p:cNvSpPr txBox="1"/>
          <p:nvPr/>
        </p:nvSpPr>
        <p:spPr>
          <a:xfrm>
            <a:off x="914400" y="8686800"/>
            <a:ext cx="10399156"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defRPr sz="1200"/>
            </a:lvl1pPr>
          </a:lstStyle>
          <a:p>
            <a:r>
              <a:rPr dirty="0">
                <a:solidFill>
                  <a:srgbClr val="FFFFFF">
                    <a:alpha val="50000"/>
                  </a:srgbClr>
                </a:solidFill>
              </a:rPr>
              <a:t>Data: Cheng, L. J., and J. Zhu, 2018: “2017 was the warmest year on record for the global ocean,” </a:t>
            </a:r>
            <a:r>
              <a:rPr i="1" dirty="0">
                <a:solidFill>
                  <a:srgbClr val="FFFFFF">
                    <a:alpha val="50000"/>
                  </a:srgbClr>
                </a:solidFill>
              </a:rPr>
              <a:t>Advances in Atmospheric Sciences</a:t>
            </a:r>
            <a:r>
              <a:rPr dirty="0">
                <a:solidFill>
                  <a:srgbClr val="FFFFFF">
                    <a:alpha val="50000"/>
                  </a:srgbClr>
                </a:solidFill>
              </a:rPr>
              <a:t>, 34(3)</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808"/>
                                        </p:tgtEl>
                                        <p:attrNameLst>
                                          <p:attrName>style.visibility</p:attrName>
                                        </p:attrNameLst>
                                      </p:cBhvr>
                                      <p:to>
                                        <p:strVal val="visible"/>
                                      </p:to>
                                    </p:set>
                                    <p:animEffect transition="in" filter="wipe(left)">
                                      <p:cBhvr>
                                        <p:cTn id="7" dur="1000"/>
                                        <p:tgtEl>
                                          <p:spTgt spid="8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809"/>
                                        </p:tgtEl>
                                        <p:attrNameLst>
                                          <p:attrName>style.visibility</p:attrName>
                                        </p:attrNameLst>
                                      </p:cBhvr>
                                      <p:to>
                                        <p:strVal val="visible"/>
                                      </p:to>
                                    </p:set>
                                    <p:animEffect transition="in" filter="wipe(down)">
                                      <p:cBhvr>
                                        <p:cTn id="12" dur="700"/>
                                        <p:tgtEl>
                                          <p:spTgt spid="809"/>
                                        </p:tgtEl>
                                      </p:cBhvr>
                                    </p:animEffect>
                                  </p:childTnLst>
                                </p:cTn>
                              </p:par>
                            </p:childTnLst>
                          </p:cTn>
                        </p:par>
                        <p:par>
                          <p:cTn id="13" fill="hold">
                            <p:stCondLst>
                              <p:cond delay="700"/>
                            </p:stCondLst>
                            <p:childTnLst>
                              <p:par>
                                <p:cTn id="14" presetID="22" presetClass="entr" presetSubtype="8" fill="hold" grpId="0" nodeType="afterEffect">
                                  <p:stCondLst>
                                    <p:cond delay="200"/>
                                  </p:stCondLst>
                                  <p:iterate>
                                    <p:tmAbs val="0"/>
                                  </p:iterate>
                                  <p:childTnLst>
                                    <p:set>
                                      <p:cBhvr>
                                        <p:cTn id="15" fill="hold"/>
                                        <p:tgtEl>
                                          <p:spTgt spid="812"/>
                                        </p:tgtEl>
                                        <p:attrNameLst>
                                          <p:attrName>style.visibility</p:attrName>
                                        </p:attrNameLst>
                                      </p:cBhvr>
                                      <p:to>
                                        <p:strVal val="visible"/>
                                      </p:to>
                                    </p:set>
                                    <p:animEffect transition="in" filter="wipe(left)">
                                      <p:cBhvr>
                                        <p:cTn id="16" dur="10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animBg="1" advAuto="0"/>
      <p:bldP spid="809" grpId="0" animBg="1" advAuto="0"/>
      <p:bldP spid="812"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6" name="Speak Truth to Power"/>
          <p:cNvSpPr txBox="1"/>
          <p:nvPr/>
        </p:nvSpPr>
        <p:spPr>
          <a:xfrm>
            <a:off x="133012" y="3051184"/>
            <a:ext cx="15989975"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a:defRPr sz="110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0000" b="1" i="0" u="none" strike="noStrike" kern="0" cap="none" spc="0" normalizeH="0" baseline="0" noProof="0" dirty="0">
                <a:ln>
                  <a:noFill/>
                </a:ln>
                <a:solidFill>
                  <a:srgbClr val="FFFFFF"/>
                </a:solidFill>
                <a:effectLst/>
                <a:uLnTx/>
                <a:uFillTx/>
                <a:latin typeface="Arial"/>
                <a:cs typeface="Arial"/>
                <a:sym typeface="Arial"/>
              </a:rPr>
              <a:t>Speak </a:t>
            </a:r>
            <a:r>
              <a:rPr kumimoji="0" lang="en-US" sz="10000" b="1" i="0" u="none" strike="noStrike" kern="0" cap="none" spc="0" normalizeH="0" baseline="0" noProof="0" dirty="0">
                <a:ln>
                  <a:noFill/>
                </a:ln>
                <a:solidFill>
                  <a:srgbClr val="FFFFFF"/>
                </a:solidFill>
                <a:effectLst/>
                <a:uLnTx/>
                <a:uFillTx/>
                <a:latin typeface="Arial"/>
                <a:cs typeface="Arial"/>
                <a:sym typeface="Arial"/>
              </a:rPr>
              <a:t>up, act, and vote</a:t>
            </a:r>
            <a:endParaRPr kumimoji="0" sz="10000" b="1" i="0" u="none" strike="noStrike" kern="0" cap="none" spc="0" normalizeH="0" baseline="0" noProof="0" dirty="0">
              <a:ln>
                <a:noFill/>
              </a:ln>
              <a:solidFill>
                <a:srgbClr val="FFFFFF"/>
              </a:solidFill>
              <a:effectLst/>
              <a:uLnTx/>
              <a:uFillTx/>
              <a:latin typeface="Arial"/>
              <a:cs typeface="Arial"/>
              <a:sym typeface="Arial"/>
            </a:endParaRPr>
          </a:p>
        </p:txBody>
      </p:sp>
      <p:sp>
        <p:nvSpPr>
          <p:cNvPr id="4057" name="Like your world depends on it"/>
          <p:cNvSpPr txBox="1"/>
          <p:nvPr/>
        </p:nvSpPr>
        <p:spPr>
          <a:xfrm>
            <a:off x="1953121" y="5028867"/>
            <a:ext cx="12349759" cy="106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68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800" b="1" i="0" u="none" strike="noStrike" kern="0" cap="none" spc="0" normalizeH="0" baseline="0" noProof="0">
                <a:ln>
                  <a:noFill/>
                </a:ln>
                <a:solidFill>
                  <a:srgbClr val="FFFFFF"/>
                </a:solidFill>
                <a:effectLst/>
                <a:uLnTx/>
                <a:uFillTx/>
                <a:latin typeface="Arial"/>
                <a:cs typeface="Arial"/>
                <a:sym typeface="Arial"/>
              </a:rPr>
              <a:t>Like your world depends on it</a:t>
            </a:r>
          </a:p>
        </p:txBody>
      </p:sp>
    </p:spTree>
    <p:extLst>
      <p:ext uri="{BB962C8B-B14F-4D97-AF65-F5344CB8AC3E}">
        <p14:creationId xmlns:p14="http://schemas.microsoft.com/office/powerpoint/2010/main" val="3869787977"/>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
                                  </p:stCondLst>
                                  <p:iterate type="lt">
                                    <p:tmAbs val="50"/>
                                  </p:iterate>
                                  <p:childTnLst>
                                    <p:set>
                                      <p:cBhvr>
                                        <p:cTn id="6" fill="hold"/>
                                        <p:tgtEl>
                                          <p:spTgt spid="4056">
                                            <p:txEl>
                                              <p:charRg st="4294967295" end="4294967295"/>
                                            </p:txEl>
                                          </p:spTgt>
                                        </p:tgtEl>
                                        <p:attrNameLst>
                                          <p:attrName>style.visibility</p:attrName>
                                        </p:attrNameLst>
                                      </p:cBhvr>
                                      <p:to>
                                        <p:strVal val="visible"/>
                                      </p:to>
                                    </p:set>
                                  </p:childTnLst>
                                </p:cTn>
                              </p:par>
                            </p:childTnLst>
                          </p:cTn>
                        </p:par>
                        <p:par>
                          <p:cTn id="7" fill="hold">
                            <p:stCondLst>
                              <p:cond delay="1300"/>
                            </p:stCondLst>
                            <p:childTnLst>
                              <p:par>
                                <p:cTn id="8" presetID="10" presetClass="entr" presetSubtype="0" fill="hold" grpId="0" nodeType="afterEffect">
                                  <p:stCondLst>
                                    <p:cond delay="400"/>
                                  </p:stCondLst>
                                  <p:childTnLst>
                                    <p:set>
                                      <p:cBhvr>
                                        <p:cTn id="9" dur="1" fill="hold">
                                          <p:stCondLst>
                                            <p:cond delay="0"/>
                                          </p:stCondLst>
                                        </p:cTn>
                                        <p:tgtEl>
                                          <p:spTgt spid="4057"/>
                                        </p:tgtEl>
                                        <p:attrNameLst>
                                          <p:attrName>style.visibility</p:attrName>
                                        </p:attrNameLst>
                                      </p:cBhvr>
                                      <p:to>
                                        <p:strVal val="visible"/>
                                      </p:to>
                                    </p:set>
                                    <p:animEffect transition="in" filter="fade">
                                      <p:cBhvr>
                                        <p:cTn id="10" dur="1000"/>
                                        <p:tgtEl>
                                          <p:spTgt spid="4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6" grpId="0" autoUpdateAnimBg="0" advAuto="0"/>
      <p:bldP spid="4057"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A486D4-B7C8-4AB1-8CF1-AC530691FEA7}"/>
              </a:ext>
            </a:extLst>
          </p:cNvPr>
          <p:cNvGrpSpPr/>
          <p:nvPr/>
        </p:nvGrpSpPr>
        <p:grpSpPr>
          <a:xfrm>
            <a:off x="604175" y="0"/>
            <a:ext cx="12530801" cy="8919636"/>
            <a:chOff x="418438" y="139699"/>
            <a:chExt cx="12530801" cy="8919636"/>
          </a:xfrm>
        </p:grpSpPr>
        <p:pic>
          <p:nvPicPr>
            <p:cNvPr id="4062" name="DSCOVR.png" descr="DSCOVR.png"/>
            <p:cNvPicPr>
              <a:picLocks noChangeAspect="1"/>
            </p:cNvPicPr>
            <p:nvPr/>
          </p:nvPicPr>
          <p:blipFill>
            <a:blip r:embed="rId3"/>
            <a:srcRect/>
            <a:stretch>
              <a:fillRect/>
            </a:stretch>
          </p:blipFill>
          <p:spPr>
            <a:xfrm>
              <a:off x="782637" y="139699"/>
              <a:ext cx="12166602" cy="8864602"/>
            </a:xfrm>
            <a:prstGeom prst="rect">
              <a:avLst/>
            </a:prstGeom>
            <a:ln w="12700" cap="flat">
              <a:noFill/>
              <a:miter lim="400000"/>
            </a:ln>
            <a:effectLst/>
          </p:spPr>
        </p:pic>
        <p:sp>
          <p:nvSpPr>
            <p:cNvPr id="4061" name="Your world depends on it."/>
            <p:cNvSpPr txBox="1"/>
            <p:nvPr/>
          </p:nvSpPr>
          <p:spPr>
            <a:xfrm>
              <a:off x="4253351" y="2475774"/>
              <a:ext cx="7863597" cy="8174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50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5000" b="1" i="0" u="none" strike="noStrike" kern="0" cap="none" spc="0" normalizeH="0" baseline="0" noProof="0" dirty="0">
                  <a:ln>
                    <a:noFill/>
                  </a:ln>
                  <a:solidFill>
                    <a:srgbClr val="FFFFFF"/>
                  </a:solidFill>
                  <a:effectLst/>
                  <a:uLnTx/>
                  <a:uFillTx/>
                  <a:latin typeface="Arial"/>
                  <a:cs typeface="Arial"/>
                  <a:sym typeface="Arial"/>
                </a:rPr>
                <a:t>Your world depends on it.</a:t>
              </a:r>
            </a:p>
          </p:txBody>
        </p:sp>
        <p:sp>
          <p:nvSpPr>
            <p:cNvPr id="4063" name="Rectangle"/>
            <p:cNvSpPr/>
            <p:nvPr/>
          </p:nvSpPr>
          <p:spPr>
            <a:xfrm>
              <a:off x="418438" y="8550805"/>
              <a:ext cx="1478095" cy="508530"/>
            </a:xfrm>
            <a:prstGeom prst="rect">
              <a:avLst/>
            </a:prstGeom>
            <a:solidFill>
              <a:srgbClr val="000000"/>
            </a:solidFill>
            <a:ln w="12700" cap="flat">
              <a:noFill/>
              <a:miter lim="400000"/>
            </a:ln>
            <a:effectLst/>
          </p:spPr>
          <p:txBody>
            <a:bodyPr wrap="square" lIns="25400" tIns="25400" rIns="25400" bIns="25400" numCol="1" anchor="b">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4064" name="Source: NASA"/>
            <p:cNvSpPr/>
            <p:nvPr/>
          </p:nvSpPr>
          <p:spPr>
            <a:xfrm>
              <a:off x="914400" y="8687154"/>
              <a:ext cx="1101264" cy="2359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b">
              <a:spAutoFit/>
            </a:bodyPr>
            <a:lstStyle>
              <a:lvl1pPr>
                <a:defRPr sz="12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alpha val="50000"/>
                    </a:srgbClr>
                  </a:solidFill>
                  <a:effectLst/>
                  <a:uLnTx/>
                  <a:uFillTx/>
                  <a:latin typeface="Arial"/>
                  <a:cs typeface="Arial"/>
                  <a:sym typeface="Arial"/>
                </a:rPr>
                <a:t>Source: NASA</a:t>
              </a:r>
            </a:p>
          </p:txBody>
        </p:sp>
      </p:grpSp>
    </p:spTree>
    <p:extLst>
      <p:ext uri="{BB962C8B-B14F-4D97-AF65-F5344CB8AC3E}">
        <p14:creationId xmlns:p14="http://schemas.microsoft.com/office/powerpoint/2010/main" val="204084987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379DC3A-93C5-42BC-BDF4-B02A01B69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2010"/>
            <a:ext cx="16256000" cy="8521132"/>
          </a:xfrm>
          <a:prstGeom prst="rect">
            <a:avLst/>
          </a:prstGeom>
        </p:spPr>
      </p:pic>
      <p:sp>
        <p:nvSpPr>
          <p:cNvPr id="4" name="TextBox 3">
            <a:extLst>
              <a:ext uri="{FF2B5EF4-FFF2-40B4-BE49-F238E27FC236}">
                <a16:creationId xmlns:a16="http://schemas.microsoft.com/office/drawing/2014/main" id="{65A1829F-69E8-4D97-8AA6-0C5795E4D047}"/>
              </a:ext>
            </a:extLst>
          </p:cNvPr>
          <p:cNvSpPr txBox="1"/>
          <p:nvPr/>
        </p:nvSpPr>
        <p:spPr>
          <a:xfrm>
            <a:off x="119795" y="7081104"/>
            <a:ext cx="294952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mn-lt"/>
                <a:ea typeface="+mn-ea"/>
                <a:cs typeface="+mn-cs"/>
                <a:sym typeface="Arial"/>
              </a:rPr>
              <a:t>10/8/2020</a:t>
            </a:r>
          </a:p>
          <a:p>
            <a:pPr marL="0" marR="0" indent="0" algn="l" defTabSz="457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mn-lt"/>
                <a:ea typeface="+mn-ea"/>
                <a:cs typeface="+mn-cs"/>
                <a:sym typeface="Arial"/>
              </a:rPr>
              <a:t> USA TODAY</a:t>
            </a:r>
          </a:p>
        </p:txBody>
      </p:sp>
    </p:spTree>
    <p:extLst>
      <p:ext uri="{BB962C8B-B14F-4D97-AF65-F5344CB8AC3E}">
        <p14:creationId xmlns:p14="http://schemas.microsoft.com/office/powerpoint/2010/main" val="332768455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uilding, outdoor, parked, car&#10;&#10;Description automatically generated">
            <a:extLst>
              <a:ext uri="{FF2B5EF4-FFF2-40B4-BE49-F238E27FC236}">
                <a16:creationId xmlns:a16="http://schemas.microsoft.com/office/drawing/2014/main" id="{4C62AB45-8C9F-462C-B0A5-1161D46C1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3" y="-1"/>
            <a:ext cx="15017260" cy="9993693"/>
          </a:xfrm>
          <a:prstGeom prst="rect">
            <a:avLst/>
          </a:prstGeom>
        </p:spPr>
      </p:pic>
      <p:sp>
        <p:nvSpPr>
          <p:cNvPr id="12" name="TextBox 11">
            <a:extLst>
              <a:ext uri="{FF2B5EF4-FFF2-40B4-BE49-F238E27FC236}">
                <a16:creationId xmlns:a16="http://schemas.microsoft.com/office/drawing/2014/main" id="{E78982D4-1606-446A-8183-527688C38B5E}"/>
              </a:ext>
            </a:extLst>
          </p:cNvPr>
          <p:cNvSpPr txBox="1"/>
          <p:nvPr/>
        </p:nvSpPr>
        <p:spPr>
          <a:xfrm>
            <a:off x="2057400" y="6664569"/>
            <a:ext cx="204222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Arial"/>
              </a:rPr>
              <a:t>WESTVILLE, NJ</a:t>
            </a:r>
          </a:p>
          <a:p>
            <a:pPr marL="0" marR="0" indent="0" algn="l" defTabSz="457200" rtl="0" fontAlgn="auto" latinLnBrk="0" hangingPunct="0">
              <a:lnSpc>
                <a:spcPct val="100000"/>
              </a:lnSpc>
              <a:spcBef>
                <a:spcPts val="0"/>
              </a:spcBef>
              <a:spcAft>
                <a:spcPts val="0"/>
              </a:spcAft>
              <a:buClrTx/>
              <a:buSzTx/>
              <a:buFontTx/>
              <a:buNone/>
              <a:tabLst/>
            </a:pPr>
            <a:r>
              <a:rPr lang="en-US" dirty="0"/>
              <a:t>JUNE 20, 2019</a:t>
            </a:r>
          </a:p>
        </p:txBody>
      </p:sp>
    </p:spTree>
    <p:extLst>
      <p:ext uri="{BB962C8B-B14F-4D97-AF65-F5344CB8AC3E}">
        <p14:creationId xmlns:p14="http://schemas.microsoft.com/office/powerpoint/2010/main" val="129633386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U.S. Counties Most Vulnerable to Disaster"/>
          <p:cNvSpPr txBox="1">
            <a:spLocks noGrp="1"/>
          </p:cNvSpPr>
          <p:nvPr>
            <p:ph type="title"/>
          </p:nvPr>
        </p:nvSpPr>
        <p:spPr>
          <a:prstGeom prst="rect">
            <a:avLst/>
          </a:prstGeom>
        </p:spPr>
        <p:txBody>
          <a:bodyPr/>
          <a:lstStyle/>
          <a:p>
            <a:r>
              <a:t>U.S. Counties Most Vulnerable to Disaster</a:t>
            </a:r>
          </a:p>
        </p:txBody>
      </p:sp>
      <p:sp>
        <p:nvSpPr>
          <p:cNvPr id="1305" name="Data: U.S. CDC"/>
          <p:cNvSpPr txBox="1"/>
          <p:nvPr/>
        </p:nvSpPr>
        <p:spPr>
          <a:xfrm>
            <a:off x="914400" y="8686800"/>
            <a:ext cx="7156179"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defRPr sz="1200">
                <a:solidFill>
                  <a:srgbClr val="5D6464"/>
                </a:solidFill>
              </a:defRPr>
            </a:lvl1pPr>
          </a:lstStyle>
          <a:p>
            <a:r>
              <a:rPr dirty="0">
                <a:solidFill>
                  <a:schemeClr val="tx1">
                    <a:alpha val="50000"/>
                  </a:schemeClr>
                </a:solidFill>
              </a:rPr>
              <a:t>Data: U.S. CDC</a:t>
            </a:r>
          </a:p>
        </p:txBody>
      </p:sp>
      <p:grpSp>
        <p:nvGrpSpPr>
          <p:cNvPr id="1317" name="Group"/>
          <p:cNvGrpSpPr/>
          <p:nvPr/>
        </p:nvGrpSpPr>
        <p:grpSpPr>
          <a:xfrm>
            <a:off x="571500" y="1974676"/>
            <a:ext cx="15091024" cy="525265"/>
            <a:chOff x="0" y="0"/>
            <a:chExt cx="15091023" cy="525264"/>
          </a:xfrm>
        </p:grpSpPr>
        <p:sp>
          <p:nvSpPr>
            <p:cNvPr id="1306" name="Rectangle"/>
            <p:cNvSpPr/>
            <p:nvPr/>
          </p:nvSpPr>
          <p:spPr>
            <a:xfrm>
              <a:off x="0" y="0"/>
              <a:ext cx="2984500"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07" name="Rectangle"/>
            <p:cNvSpPr/>
            <p:nvPr/>
          </p:nvSpPr>
          <p:spPr>
            <a:xfrm>
              <a:off x="3026630"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08" name="Rectangle"/>
            <p:cNvSpPr/>
            <p:nvPr/>
          </p:nvSpPr>
          <p:spPr>
            <a:xfrm>
              <a:off x="6053261"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09" name="Rectangle"/>
            <p:cNvSpPr/>
            <p:nvPr/>
          </p:nvSpPr>
          <p:spPr>
            <a:xfrm>
              <a:off x="9079892"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10" name="Rectangle"/>
            <p:cNvSpPr/>
            <p:nvPr/>
          </p:nvSpPr>
          <p:spPr>
            <a:xfrm>
              <a:off x="12106523"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grpSp>
          <p:nvGrpSpPr>
            <p:cNvPr id="1316" name="Group"/>
            <p:cNvGrpSpPr/>
            <p:nvPr/>
          </p:nvGrpSpPr>
          <p:grpSpPr>
            <a:xfrm>
              <a:off x="461112" y="0"/>
              <a:ext cx="14168799" cy="525265"/>
              <a:chOff x="0" y="0"/>
              <a:chExt cx="14168797" cy="525264"/>
            </a:xfrm>
          </p:grpSpPr>
          <p:sp>
            <p:nvSpPr>
              <p:cNvPr id="1311" name="Brooks, TX"/>
              <p:cNvSpPr txBox="1"/>
              <p:nvPr/>
            </p:nvSpPr>
            <p:spPr>
              <a:xfrm>
                <a:off x="-1" y="4328"/>
                <a:ext cx="2125528" cy="520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defRPr sz="3000"/>
                </a:lvl1pPr>
              </a:lstStyle>
              <a:p>
                <a:r>
                  <a:t>Brooks, TX</a:t>
                </a:r>
              </a:p>
            </p:txBody>
          </p:sp>
          <p:sp>
            <p:nvSpPr>
              <p:cNvPr id="1312" name="Dimmit, TX"/>
              <p:cNvSpPr txBox="1"/>
              <p:nvPr/>
            </p:nvSpPr>
            <p:spPr>
              <a:xfrm>
                <a:off x="3037327" y="0"/>
                <a:ext cx="2104133" cy="5209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defRPr sz="3000"/>
                </a:lvl1pPr>
              </a:lstStyle>
              <a:p>
                <a:r>
                  <a:t>Dimmit, TX</a:t>
                </a:r>
              </a:p>
            </p:txBody>
          </p:sp>
          <p:sp>
            <p:nvSpPr>
              <p:cNvPr id="1313" name="Duval, TX"/>
              <p:cNvSpPr txBox="1"/>
              <p:nvPr/>
            </p:nvSpPr>
            <p:spPr>
              <a:xfrm>
                <a:off x="6170197" y="4328"/>
                <a:ext cx="1850381" cy="520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defRPr sz="3000"/>
                </a:lvl1pPr>
              </a:lstStyle>
              <a:p>
                <a:r>
                  <a:t>Duval, TX</a:t>
                </a:r>
              </a:p>
            </p:txBody>
          </p:sp>
          <p:sp>
            <p:nvSpPr>
              <p:cNvPr id="1314" name="Luna, NM"/>
              <p:cNvSpPr txBox="1"/>
              <p:nvPr/>
            </p:nvSpPr>
            <p:spPr>
              <a:xfrm>
                <a:off x="9228348" y="0"/>
                <a:ext cx="1828615" cy="5209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defRPr sz="3000"/>
                </a:lvl1pPr>
              </a:lstStyle>
              <a:p>
                <a:r>
                  <a:t>Luna, NM</a:t>
                </a:r>
              </a:p>
            </p:txBody>
          </p:sp>
          <p:sp>
            <p:nvSpPr>
              <p:cNvPr id="1315" name="Zavala, TX"/>
              <p:cNvSpPr txBox="1"/>
              <p:nvPr/>
            </p:nvSpPr>
            <p:spPr>
              <a:xfrm>
                <a:off x="12169774" y="4328"/>
                <a:ext cx="1999024" cy="520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defRPr sz="3000"/>
                </a:lvl1pPr>
              </a:lstStyle>
              <a:p>
                <a:r>
                  <a:t>Zavala, TX</a:t>
                </a:r>
              </a:p>
            </p:txBody>
          </p:sp>
        </p:grpSp>
      </p:grpSp>
      <p:grpSp>
        <p:nvGrpSpPr>
          <p:cNvPr id="1329" name="Group"/>
          <p:cNvGrpSpPr/>
          <p:nvPr/>
        </p:nvGrpSpPr>
        <p:grpSpPr>
          <a:xfrm>
            <a:off x="571500" y="2792886"/>
            <a:ext cx="15091024" cy="525265"/>
            <a:chOff x="0" y="0"/>
            <a:chExt cx="15091023" cy="525264"/>
          </a:xfrm>
        </p:grpSpPr>
        <p:sp>
          <p:nvSpPr>
            <p:cNvPr id="1318" name="Rectangle"/>
            <p:cNvSpPr/>
            <p:nvPr/>
          </p:nvSpPr>
          <p:spPr>
            <a:xfrm>
              <a:off x="0" y="0"/>
              <a:ext cx="2984500"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19" name="Rectangle"/>
            <p:cNvSpPr/>
            <p:nvPr/>
          </p:nvSpPr>
          <p:spPr>
            <a:xfrm>
              <a:off x="3026630"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20" name="Rectangle"/>
            <p:cNvSpPr/>
            <p:nvPr/>
          </p:nvSpPr>
          <p:spPr>
            <a:xfrm>
              <a:off x="6053261"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21" name="Rectangle"/>
            <p:cNvSpPr/>
            <p:nvPr/>
          </p:nvSpPr>
          <p:spPr>
            <a:xfrm>
              <a:off x="9079892"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sp>
          <p:nvSpPr>
            <p:cNvPr id="1322" name="Rectangle"/>
            <p:cNvSpPr/>
            <p:nvPr/>
          </p:nvSpPr>
          <p:spPr>
            <a:xfrm>
              <a:off x="12106523" y="0"/>
              <a:ext cx="2984501" cy="525265"/>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38100" tIns="38100" rIns="38100" bIns="38100" numCol="1" anchor="t">
              <a:noAutofit/>
            </a:bodyPr>
            <a:lstStyle/>
            <a:p>
              <a:endParaRPr/>
            </a:p>
          </p:txBody>
        </p:sp>
        <p:grpSp>
          <p:nvGrpSpPr>
            <p:cNvPr id="1328" name="Group"/>
            <p:cNvGrpSpPr/>
            <p:nvPr/>
          </p:nvGrpSpPr>
          <p:grpSpPr>
            <a:xfrm>
              <a:off x="450880" y="0"/>
              <a:ext cx="14496314" cy="525265"/>
              <a:chOff x="0" y="0"/>
              <a:chExt cx="14496312" cy="525264"/>
            </a:xfrm>
          </p:grpSpPr>
          <p:sp>
            <p:nvSpPr>
              <p:cNvPr id="1323" name="Cibola, NM"/>
              <p:cNvSpPr txBox="1"/>
              <p:nvPr/>
            </p:nvSpPr>
            <p:spPr>
              <a:xfrm>
                <a:off x="-1" y="4328"/>
                <a:ext cx="2082739" cy="520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defRPr sz="3000"/>
                </a:lvl1pPr>
              </a:lstStyle>
              <a:p>
                <a:r>
                  <a:t>Cibola, NM</a:t>
                </a:r>
              </a:p>
            </p:txBody>
          </p:sp>
          <p:sp>
            <p:nvSpPr>
              <p:cNvPr id="1324" name="Presidio, TX"/>
              <p:cNvSpPr txBox="1"/>
              <p:nvPr/>
            </p:nvSpPr>
            <p:spPr>
              <a:xfrm>
                <a:off x="2909893" y="4328"/>
                <a:ext cx="2316213" cy="520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defRPr sz="3000"/>
                </a:lvl1pPr>
              </a:lstStyle>
              <a:p>
                <a:r>
                  <a:t>Presidio, TX</a:t>
                </a:r>
              </a:p>
            </p:txBody>
          </p:sp>
          <p:sp>
            <p:nvSpPr>
              <p:cNvPr id="1325" name="Imperial, CA"/>
              <p:cNvSpPr txBox="1"/>
              <p:nvPr/>
            </p:nvSpPr>
            <p:spPr>
              <a:xfrm>
                <a:off x="5936908" y="4328"/>
                <a:ext cx="2337422" cy="520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defRPr sz="3000"/>
                </a:lvl1pPr>
              </a:lstStyle>
              <a:p>
                <a:r>
                  <a:t>Imperial, CA</a:t>
                </a:r>
              </a:p>
            </p:txBody>
          </p:sp>
          <p:sp>
            <p:nvSpPr>
              <p:cNvPr id="1326" name="Evangeline, LA"/>
              <p:cNvSpPr txBox="1"/>
              <p:nvPr/>
            </p:nvSpPr>
            <p:spPr>
              <a:xfrm>
                <a:off x="8698520" y="4328"/>
                <a:ext cx="2845483" cy="520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defRPr sz="3000"/>
                </a:lvl1pPr>
              </a:lstStyle>
              <a:p>
                <a:r>
                  <a:t>Evangeline, LA</a:t>
                </a:r>
              </a:p>
            </p:txBody>
          </p:sp>
          <p:sp>
            <p:nvSpPr>
              <p:cNvPr id="1327" name="Culberson, TX"/>
              <p:cNvSpPr txBox="1"/>
              <p:nvPr/>
            </p:nvSpPr>
            <p:spPr>
              <a:xfrm>
                <a:off x="11799472" y="0"/>
                <a:ext cx="2696841" cy="5209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a:defRPr sz="3000"/>
                </a:lvl1pPr>
              </a:lstStyle>
              <a:p>
                <a:r>
                  <a:t>Culberson, TX</a:t>
                </a:r>
              </a:p>
            </p:txBody>
          </p:sp>
        </p:grpSp>
      </p:grpSp>
      <p:sp>
        <p:nvSpPr>
          <p:cNvPr id="1330" name="The population in the 10 U.S. counties rated most vulnerable to disasters by the Centers for Disease Control and Prevention is 81% minority, on average."/>
          <p:cNvSpPr txBox="1"/>
          <p:nvPr/>
        </p:nvSpPr>
        <p:spPr>
          <a:xfrm>
            <a:off x="922598" y="3920408"/>
            <a:ext cx="14410804" cy="3329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sz="5500"/>
            </a:pPr>
            <a:r>
              <a:t>The population in the 10 U.S. counties rated most vulnerable to disasters by the Centers for Disease Control and Prevention is </a:t>
            </a:r>
            <a:r>
              <a:rPr>
                <a:solidFill>
                  <a:srgbClr val="FF2600"/>
                </a:solidFill>
              </a:rPr>
              <a:t>81% minority,</a:t>
            </a:r>
            <a:r>
              <a:t> on average.</a:t>
            </a: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317"/>
                                        </p:tgtEl>
                                        <p:attrNameLst>
                                          <p:attrName>style.visibility</p:attrName>
                                        </p:attrNameLst>
                                      </p:cBhvr>
                                      <p:to>
                                        <p:strVal val="visible"/>
                                      </p:to>
                                    </p:set>
                                    <p:animEffect transition="in" filter="wipe(left)">
                                      <p:cBhvr>
                                        <p:cTn id="7" dur="1250"/>
                                        <p:tgtEl>
                                          <p:spTgt spid="1317"/>
                                        </p:tgtEl>
                                      </p:cBhvr>
                                    </p:animEffect>
                                  </p:childTnLst>
                                </p:cTn>
                              </p:par>
                            </p:childTnLst>
                          </p:cTn>
                        </p:par>
                        <p:par>
                          <p:cTn id="8" fill="hold">
                            <p:stCondLst>
                              <p:cond delay="1250"/>
                            </p:stCondLst>
                            <p:childTnLst>
                              <p:par>
                                <p:cTn id="9" presetID="22" presetClass="entr" presetSubtype="8" fill="hold" grpId="0" nodeType="afterEffect">
                                  <p:stCondLst>
                                    <p:cond delay="0"/>
                                  </p:stCondLst>
                                  <p:iterate>
                                    <p:tmAbs val="0"/>
                                  </p:iterate>
                                  <p:childTnLst>
                                    <p:set>
                                      <p:cBhvr>
                                        <p:cTn id="10" fill="hold"/>
                                        <p:tgtEl>
                                          <p:spTgt spid="1329"/>
                                        </p:tgtEl>
                                        <p:attrNameLst>
                                          <p:attrName>style.visibility</p:attrName>
                                        </p:attrNameLst>
                                      </p:cBhvr>
                                      <p:to>
                                        <p:strVal val="visible"/>
                                      </p:to>
                                    </p:set>
                                    <p:animEffect transition="in" filter="wipe(left)">
                                      <p:cBhvr>
                                        <p:cTn id="11" dur="1250"/>
                                        <p:tgtEl>
                                          <p:spTgt spid="132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type="lt">
                                    <p:tmAbs val="20"/>
                                  </p:iterate>
                                  <p:childTnLst>
                                    <p:set>
                                      <p:cBhvr>
                                        <p:cTn id="15" fill="hold"/>
                                        <p:tgtEl>
                                          <p:spTgt spid="1330">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 grpId="0" animBg="1" advAuto="0"/>
      <p:bldP spid="1329" grpId="0" animBg="1" advAuto="0"/>
      <p:bldP spid="1330" grpId="0"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3713-9E0B-4236-8952-34146AC2DD2F}"/>
              </a:ext>
            </a:extLst>
          </p:cNvPr>
          <p:cNvSpPr>
            <a:spLocks noGrp="1"/>
          </p:cNvSpPr>
          <p:nvPr>
            <p:ph type="title"/>
          </p:nvPr>
        </p:nvSpPr>
        <p:spPr/>
        <p:txBody>
          <a:bodyPr/>
          <a:lstStyle/>
          <a:p>
            <a:r>
              <a:rPr lang="en-US" dirty="0"/>
              <a:t>California, August 13, 2020</a:t>
            </a:r>
          </a:p>
        </p:txBody>
      </p:sp>
      <p:sp>
        <p:nvSpPr>
          <p:cNvPr id="3" name="Text Placeholder 2">
            <a:extLst>
              <a:ext uri="{FF2B5EF4-FFF2-40B4-BE49-F238E27FC236}">
                <a16:creationId xmlns:a16="http://schemas.microsoft.com/office/drawing/2014/main" id="{5F4854C8-BFAE-4F94-B7E3-5CC1F82E4088}"/>
              </a:ext>
            </a:extLst>
          </p:cNvPr>
          <p:cNvSpPr>
            <a:spLocks noGrp="1"/>
          </p:cNvSpPr>
          <p:nvPr>
            <p:ph type="body" sz="quarter" idx="1"/>
          </p:nvPr>
        </p:nvSpPr>
        <p:spPr>
          <a:xfrm>
            <a:off x="863600" y="1269999"/>
            <a:ext cx="14528800" cy="1458913"/>
          </a:xfrm>
        </p:spPr>
        <p:txBody>
          <a:bodyPr/>
          <a:lstStyle/>
          <a:p>
            <a:r>
              <a:rPr lang="en-US" dirty="0">
                <a:solidFill>
                  <a:schemeClr val="tx1"/>
                </a:solidFill>
              </a:rPr>
              <a:t>The Lake Fire grew to 10,000 acres within 1 day, </a:t>
            </a:r>
            <a:br>
              <a:rPr lang="en-US" dirty="0">
                <a:solidFill>
                  <a:schemeClr val="tx1"/>
                </a:solidFill>
              </a:rPr>
            </a:br>
            <a:r>
              <a:rPr lang="en-US" dirty="0">
                <a:solidFill>
                  <a:schemeClr val="tx1"/>
                </a:solidFill>
              </a:rPr>
              <a:t>and threatened more than 5000 structures</a:t>
            </a:r>
          </a:p>
        </p:txBody>
      </p:sp>
      <p:pic>
        <p:nvPicPr>
          <p:cNvPr id="5" name="Picture 4" descr="A close up of a fire&#10;&#10;Description automatically generated">
            <a:extLst>
              <a:ext uri="{FF2B5EF4-FFF2-40B4-BE49-F238E27FC236}">
                <a16:creationId xmlns:a16="http://schemas.microsoft.com/office/drawing/2014/main" id="{1EB6726F-88F8-456B-BF70-D437634C7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771" y="1797432"/>
            <a:ext cx="12103398" cy="7325077"/>
          </a:xfrm>
          <a:prstGeom prst="rect">
            <a:avLst/>
          </a:prstGeom>
        </p:spPr>
      </p:pic>
    </p:spTree>
    <p:extLst>
      <p:ext uri="{BB962C8B-B14F-4D97-AF65-F5344CB8AC3E}">
        <p14:creationId xmlns:p14="http://schemas.microsoft.com/office/powerpoint/2010/main" val="226174435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a:extLst>
              <a:ext uri="{FF2B5EF4-FFF2-40B4-BE49-F238E27FC236}">
                <a16:creationId xmlns:a16="http://schemas.microsoft.com/office/drawing/2014/main" id="{E7E5821D-3780-4A67-BBA5-FAEC02E88CC5}"/>
              </a:ext>
            </a:extLst>
          </p:cNvPr>
          <p:cNvGraphicFramePr/>
          <p:nvPr>
            <p:extLst>
              <p:ext uri="{D42A27DB-BD31-4B8C-83A1-F6EECF244321}">
                <p14:modId xmlns:p14="http://schemas.microsoft.com/office/powerpoint/2010/main" val="3710080627"/>
              </p:ext>
            </p:extLst>
          </p:nvPr>
        </p:nvGraphicFramePr>
        <p:xfrm>
          <a:off x="1234318" y="273866"/>
          <a:ext cx="13884524" cy="83696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A2BC733-24A9-4B44-B86C-E56506D0053C}"/>
              </a:ext>
            </a:extLst>
          </p:cNvPr>
          <p:cNvSpPr txBox="1"/>
          <p:nvPr/>
        </p:nvSpPr>
        <p:spPr>
          <a:xfrm>
            <a:off x="5250656" y="259987"/>
            <a:ext cx="812958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dirty="0"/>
              <a:t>Declining Ice Mass in Greenland</a:t>
            </a:r>
          </a:p>
        </p:txBody>
      </p:sp>
      <p:sp>
        <p:nvSpPr>
          <p:cNvPr id="6" name="TextBox 5">
            <a:extLst>
              <a:ext uri="{FF2B5EF4-FFF2-40B4-BE49-F238E27FC236}">
                <a16:creationId xmlns:a16="http://schemas.microsoft.com/office/drawing/2014/main" id="{5DC47878-5F3A-4D5A-AD71-0A8E4588B893}"/>
              </a:ext>
            </a:extLst>
          </p:cNvPr>
          <p:cNvSpPr txBox="1"/>
          <p:nvPr/>
        </p:nvSpPr>
        <p:spPr>
          <a:xfrm rot="16200000">
            <a:off x="-3466764" y="4169051"/>
            <a:ext cx="875583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dirty="0"/>
              <a:t>Declining Ice Mass in Greenland   </a:t>
            </a:r>
            <a:r>
              <a:rPr lang="en-US" dirty="0"/>
              <a:t>Gigatons</a:t>
            </a:r>
          </a:p>
        </p:txBody>
      </p:sp>
      <p:sp>
        <p:nvSpPr>
          <p:cNvPr id="7" name="Line">
            <a:extLst>
              <a:ext uri="{FF2B5EF4-FFF2-40B4-BE49-F238E27FC236}">
                <a16:creationId xmlns:a16="http://schemas.microsoft.com/office/drawing/2014/main" id="{A7745FA4-BA5D-484A-AC0F-114247A5C7AF}"/>
              </a:ext>
            </a:extLst>
          </p:cNvPr>
          <p:cNvSpPr/>
          <p:nvPr/>
        </p:nvSpPr>
        <p:spPr>
          <a:xfrm>
            <a:off x="2521155" y="1296317"/>
            <a:ext cx="11855692" cy="6313100"/>
          </a:xfrm>
          <a:custGeom>
            <a:avLst/>
            <a:gdLst/>
            <a:ahLst/>
            <a:cxnLst>
              <a:cxn ang="0">
                <a:pos x="wd2" y="hd2"/>
              </a:cxn>
              <a:cxn ang="5400000">
                <a:pos x="wd2" y="hd2"/>
              </a:cxn>
              <a:cxn ang="10800000">
                <a:pos x="wd2" y="hd2"/>
              </a:cxn>
              <a:cxn ang="16200000">
                <a:pos x="wd2" y="hd2"/>
              </a:cxn>
            </a:cxnLst>
            <a:rect l="0" t="0" r="r" b="b"/>
            <a:pathLst>
              <a:path w="21600" h="21600" extrusionOk="0">
                <a:moveTo>
                  <a:pt x="0" y="120"/>
                </a:moveTo>
                <a:lnTo>
                  <a:pt x="51" y="0"/>
                </a:lnTo>
                <a:lnTo>
                  <a:pt x="346" y="1774"/>
                </a:lnTo>
                <a:lnTo>
                  <a:pt x="479" y="2030"/>
                </a:lnTo>
                <a:lnTo>
                  <a:pt x="615" y="1586"/>
                </a:lnTo>
                <a:lnTo>
                  <a:pt x="760" y="1503"/>
                </a:lnTo>
                <a:lnTo>
                  <a:pt x="895" y="748"/>
                </a:lnTo>
                <a:lnTo>
                  <a:pt x="987" y="904"/>
                </a:lnTo>
                <a:lnTo>
                  <a:pt x="1194" y="433"/>
                </a:lnTo>
                <a:lnTo>
                  <a:pt x="1690" y="2448"/>
                </a:lnTo>
                <a:lnTo>
                  <a:pt x="1939" y="2642"/>
                </a:lnTo>
                <a:lnTo>
                  <a:pt x="2056" y="2099"/>
                </a:lnTo>
                <a:lnTo>
                  <a:pt x="2245" y="2328"/>
                </a:lnTo>
                <a:lnTo>
                  <a:pt x="2360" y="2223"/>
                </a:lnTo>
                <a:lnTo>
                  <a:pt x="2467" y="1845"/>
                </a:lnTo>
                <a:lnTo>
                  <a:pt x="2676" y="2149"/>
                </a:lnTo>
                <a:lnTo>
                  <a:pt x="2892" y="2882"/>
                </a:lnTo>
                <a:lnTo>
                  <a:pt x="2893" y="3373"/>
                </a:lnTo>
                <a:lnTo>
                  <a:pt x="3094" y="3603"/>
                </a:lnTo>
                <a:lnTo>
                  <a:pt x="3288" y="3130"/>
                </a:lnTo>
                <a:lnTo>
                  <a:pt x="3412" y="3312"/>
                </a:lnTo>
                <a:lnTo>
                  <a:pt x="3524" y="2977"/>
                </a:lnTo>
                <a:lnTo>
                  <a:pt x="3615" y="2615"/>
                </a:lnTo>
                <a:lnTo>
                  <a:pt x="3701" y="2720"/>
                </a:lnTo>
                <a:lnTo>
                  <a:pt x="3837" y="2483"/>
                </a:lnTo>
                <a:lnTo>
                  <a:pt x="4002" y="2739"/>
                </a:lnTo>
                <a:lnTo>
                  <a:pt x="4144" y="4579"/>
                </a:lnTo>
                <a:lnTo>
                  <a:pt x="4281" y="5044"/>
                </a:lnTo>
                <a:lnTo>
                  <a:pt x="4454" y="4863"/>
                </a:lnTo>
                <a:lnTo>
                  <a:pt x="4555" y="4660"/>
                </a:lnTo>
                <a:lnTo>
                  <a:pt x="4693" y="4656"/>
                </a:lnTo>
                <a:lnTo>
                  <a:pt x="4849" y="4382"/>
                </a:lnTo>
                <a:lnTo>
                  <a:pt x="5022" y="4465"/>
                </a:lnTo>
                <a:lnTo>
                  <a:pt x="5195" y="4428"/>
                </a:lnTo>
                <a:lnTo>
                  <a:pt x="5402" y="5413"/>
                </a:lnTo>
                <a:lnTo>
                  <a:pt x="5496" y="5820"/>
                </a:lnTo>
                <a:lnTo>
                  <a:pt x="5648" y="5686"/>
                </a:lnTo>
                <a:lnTo>
                  <a:pt x="5834" y="5914"/>
                </a:lnTo>
                <a:lnTo>
                  <a:pt x="5938" y="5630"/>
                </a:lnTo>
                <a:lnTo>
                  <a:pt x="6024" y="5311"/>
                </a:lnTo>
                <a:lnTo>
                  <a:pt x="6144" y="5526"/>
                </a:lnTo>
                <a:lnTo>
                  <a:pt x="6350" y="5546"/>
                </a:lnTo>
                <a:lnTo>
                  <a:pt x="6442" y="5461"/>
                </a:lnTo>
                <a:lnTo>
                  <a:pt x="6668" y="7223"/>
                </a:lnTo>
                <a:lnTo>
                  <a:pt x="6802" y="7685"/>
                </a:lnTo>
                <a:lnTo>
                  <a:pt x="6904" y="7843"/>
                </a:lnTo>
                <a:lnTo>
                  <a:pt x="6984" y="7340"/>
                </a:lnTo>
                <a:lnTo>
                  <a:pt x="7068" y="7067"/>
                </a:lnTo>
                <a:lnTo>
                  <a:pt x="7182" y="7088"/>
                </a:lnTo>
                <a:lnTo>
                  <a:pt x="7209" y="6942"/>
                </a:lnTo>
                <a:lnTo>
                  <a:pt x="7275" y="6932"/>
                </a:lnTo>
                <a:lnTo>
                  <a:pt x="7368" y="6675"/>
                </a:lnTo>
                <a:lnTo>
                  <a:pt x="7551" y="6707"/>
                </a:lnTo>
                <a:lnTo>
                  <a:pt x="7645" y="6910"/>
                </a:lnTo>
                <a:lnTo>
                  <a:pt x="7734" y="6980"/>
                </a:lnTo>
                <a:lnTo>
                  <a:pt x="7925" y="8677"/>
                </a:lnTo>
                <a:lnTo>
                  <a:pt x="8045" y="9157"/>
                </a:lnTo>
                <a:lnTo>
                  <a:pt x="8250" y="8602"/>
                </a:lnTo>
                <a:lnTo>
                  <a:pt x="8345" y="8203"/>
                </a:lnTo>
                <a:lnTo>
                  <a:pt x="8443" y="7846"/>
                </a:lnTo>
                <a:lnTo>
                  <a:pt x="8538" y="7957"/>
                </a:lnTo>
                <a:lnTo>
                  <a:pt x="8617" y="8122"/>
                </a:lnTo>
                <a:lnTo>
                  <a:pt x="8760" y="8071"/>
                </a:lnTo>
                <a:lnTo>
                  <a:pt x="8969" y="7718"/>
                </a:lnTo>
                <a:lnTo>
                  <a:pt x="9127" y="8433"/>
                </a:lnTo>
                <a:lnTo>
                  <a:pt x="9169" y="9164"/>
                </a:lnTo>
                <a:lnTo>
                  <a:pt x="9178" y="9844"/>
                </a:lnTo>
                <a:lnTo>
                  <a:pt x="9296" y="10031"/>
                </a:lnTo>
                <a:lnTo>
                  <a:pt x="9362" y="9836"/>
                </a:lnTo>
                <a:lnTo>
                  <a:pt x="9480" y="9891"/>
                </a:lnTo>
                <a:lnTo>
                  <a:pt x="9638" y="9583"/>
                </a:lnTo>
                <a:lnTo>
                  <a:pt x="9719" y="9407"/>
                </a:lnTo>
                <a:lnTo>
                  <a:pt x="9930" y="9165"/>
                </a:lnTo>
                <a:lnTo>
                  <a:pt x="10021" y="9397"/>
                </a:lnTo>
                <a:lnTo>
                  <a:pt x="10124" y="9167"/>
                </a:lnTo>
                <a:lnTo>
                  <a:pt x="10249" y="9659"/>
                </a:lnTo>
                <a:lnTo>
                  <a:pt x="10409" y="11421"/>
                </a:lnTo>
                <a:lnTo>
                  <a:pt x="10426" y="11871"/>
                </a:lnTo>
                <a:lnTo>
                  <a:pt x="10558" y="12747"/>
                </a:lnTo>
                <a:lnTo>
                  <a:pt x="10636" y="12368"/>
                </a:lnTo>
                <a:lnTo>
                  <a:pt x="10757" y="12365"/>
                </a:lnTo>
                <a:lnTo>
                  <a:pt x="10828" y="12036"/>
                </a:lnTo>
                <a:lnTo>
                  <a:pt x="11046" y="12077"/>
                </a:lnTo>
                <a:lnTo>
                  <a:pt x="11112" y="11655"/>
                </a:lnTo>
                <a:lnTo>
                  <a:pt x="11320" y="11704"/>
                </a:lnTo>
                <a:lnTo>
                  <a:pt x="11637" y="13211"/>
                </a:lnTo>
                <a:lnTo>
                  <a:pt x="11670" y="14010"/>
                </a:lnTo>
                <a:lnTo>
                  <a:pt x="11851" y="14505"/>
                </a:lnTo>
                <a:lnTo>
                  <a:pt x="11913" y="14403"/>
                </a:lnTo>
                <a:lnTo>
                  <a:pt x="11983" y="14639"/>
                </a:lnTo>
                <a:lnTo>
                  <a:pt x="12148" y="14173"/>
                </a:lnTo>
                <a:lnTo>
                  <a:pt x="12274" y="14101"/>
                </a:lnTo>
                <a:lnTo>
                  <a:pt x="12501" y="13615"/>
                </a:lnTo>
                <a:lnTo>
                  <a:pt x="12769" y="14158"/>
                </a:lnTo>
                <a:lnTo>
                  <a:pt x="12953" y="16899"/>
                </a:lnTo>
                <a:lnTo>
                  <a:pt x="13049" y="17420"/>
                </a:lnTo>
                <a:lnTo>
                  <a:pt x="13282" y="17272"/>
                </a:lnTo>
                <a:lnTo>
                  <a:pt x="13339" y="16982"/>
                </a:lnTo>
                <a:lnTo>
                  <a:pt x="13444" y="16865"/>
                </a:lnTo>
                <a:lnTo>
                  <a:pt x="13579" y="16623"/>
                </a:lnTo>
                <a:lnTo>
                  <a:pt x="13783" y="16645"/>
                </a:lnTo>
                <a:lnTo>
                  <a:pt x="14008" y="16261"/>
                </a:lnTo>
                <a:lnTo>
                  <a:pt x="14117" y="17086"/>
                </a:lnTo>
                <a:lnTo>
                  <a:pt x="14307" y="17273"/>
                </a:lnTo>
                <a:lnTo>
                  <a:pt x="14509" y="17409"/>
                </a:lnTo>
                <a:lnTo>
                  <a:pt x="14572" y="17244"/>
                </a:lnTo>
                <a:lnTo>
                  <a:pt x="14739" y="16819"/>
                </a:lnTo>
                <a:lnTo>
                  <a:pt x="15169" y="16618"/>
                </a:lnTo>
                <a:lnTo>
                  <a:pt x="15267" y="16872"/>
                </a:lnTo>
                <a:lnTo>
                  <a:pt x="15460" y="18385"/>
                </a:lnTo>
                <a:lnTo>
                  <a:pt x="15650" y="18521"/>
                </a:lnTo>
                <a:lnTo>
                  <a:pt x="16152" y="17645"/>
                </a:lnTo>
                <a:lnTo>
                  <a:pt x="16328" y="17561"/>
                </a:lnTo>
                <a:lnTo>
                  <a:pt x="16849" y="19536"/>
                </a:lnTo>
                <a:lnTo>
                  <a:pt x="17174" y="19142"/>
                </a:lnTo>
                <a:lnTo>
                  <a:pt x="17292" y="18765"/>
                </a:lnTo>
                <a:lnTo>
                  <a:pt x="17483" y="19026"/>
                </a:lnTo>
                <a:lnTo>
                  <a:pt x="17776" y="18584"/>
                </a:lnTo>
                <a:lnTo>
                  <a:pt x="17909" y="19847"/>
                </a:lnTo>
                <a:lnTo>
                  <a:pt x="18018" y="20908"/>
                </a:lnTo>
                <a:lnTo>
                  <a:pt x="18387" y="20448"/>
                </a:lnTo>
                <a:lnTo>
                  <a:pt x="18461" y="20539"/>
                </a:lnTo>
                <a:lnTo>
                  <a:pt x="18562" y="20197"/>
                </a:lnTo>
                <a:lnTo>
                  <a:pt x="18789" y="20227"/>
                </a:lnTo>
                <a:lnTo>
                  <a:pt x="18877" y="20047"/>
                </a:lnTo>
                <a:lnTo>
                  <a:pt x="19022" y="20132"/>
                </a:lnTo>
                <a:lnTo>
                  <a:pt x="20395" y="20482"/>
                </a:lnTo>
                <a:lnTo>
                  <a:pt x="20789" y="21349"/>
                </a:lnTo>
                <a:lnTo>
                  <a:pt x="20869" y="21118"/>
                </a:lnTo>
                <a:lnTo>
                  <a:pt x="21061" y="21281"/>
                </a:lnTo>
                <a:lnTo>
                  <a:pt x="21137" y="21161"/>
                </a:lnTo>
                <a:lnTo>
                  <a:pt x="21284" y="21477"/>
                </a:lnTo>
                <a:lnTo>
                  <a:pt x="21362" y="21124"/>
                </a:lnTo>
                <a:lnTo>
                  <a:pt x="21480" y="21098"/>
                </a:lnTo>
                <a:lnTo>
                  <a:pt x="21600" y="21600"/>
                </a:lnTo>
              </a:path>
            </a:pathLst>
          </a:custGeom>
          <a:ln w="63500">
            <a:solidFill>
              <a:srgbClr val="268DE7"/>
            </a:solidFill>
            <a:miter lim="400000"/>
          </a:ln>
          <a:effectLst>
            <a:outerShdw blurRad="38100" dist="38100" dir="5400000" rotWithShape="0">
              <a:srgbClr val="000000">
                <a:alpha val="70000"/>
              </a:srgbClr>
            </a:outerShdw>
          </a:effectLst>
        </p:spPr>
        <p:txBody>
          <a:bodyPr lIns="0" tIns="0" rIns="0" bIns="0"/>
          <a:lstStyle/>
          <a:p>
            <a:endParaRPr/>
          </a:p>
        </p:txBody>
      </p:sp>
      <p:sp>
        <p:nvSpPr>
          <p:cNvPr id="8" name="TextBox 7">
            <a:extLst>
              <a:ext uri="{FF2B5EF4-FFF2-40B4-BE49-F238E27FC236}">
                <a16:creationId xmlns:a16="http://schemas.microsoft.com/office/drawing/2014/main" id="{689907AA-E5BE-4F1E-9EEF-18AF16196F52}"/>
              </a:ext>
            </a:extLst>
          </p:cNvPr>
          <p:cNvSpPr txBox="1"/>
          <p:nvPr/>
        </p:nvSpPr>
        <p:spPr>
          <a:xfrm>
            <a:off x="2831123" y="7768984"/>
            <a:ext cx="15436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Arial"/>
              </a:rPr>
              <a:t>Data: NASA</a:t>
            </a:r>
          </a:p>
        </p:txBody>
      </p:sp>
    </p:spTree>
    <p:extLst>
      <p:ext uri="{BB962C8B-B14F-4D97-AF65-F5344CB8AC3E}">
        <p14:creationId xmlns:p14="http://schemas.microsoft.com/office/powerpoint/2010/main" val="27909877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7"/>
                                        </p:tgtEl>
                                        <p:attrNameLst>
                                          <p:attrName>style.visibility</p:attrName>
                                        </p:attrNameLst>
                                      </p:cBhvr>
                                      <p:to>
                                        <p:strVal val="visible"/>
                                      </p:to>
                                    </p:set>
                                    <p:animEffect transition="in" filter="wipe(left)">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7" grpId="0" animBg="1" advAuto="0"/>
    </p:bld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2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8561</TotalTime>
  <Words>17549</Words>
  <Application>Microsoft Office PowerPoint</Application>
  <PresentationFormat>Custom</PresentationFormat>
  <Paragraphs>901</Paragraphs>
  <Slides>41</Slides>
  <Notes>37</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41</vt:i4>
      </vt:variant>
    </vt:vector>
  </HeadingPairs>
  <TitlesOfParts>
    <vt:vector size="52" baseType="lpstr">
      <vt:lpstr>Arial</vt:lpstr>
      <vt:lpstr>Calibri</vt:lpstr>
      <vt:lpstr>Courier New</vt:lpstr>
      <vt:lpstr>Gill Sans</vt:lpstr>
      <vt:lpstr>Helvetica</vt:lpstr>
      <vt:lpstr>Helvetica Light</vt:lpstr>
      <vt:lpstr>Symbol</vt:lpstr>
      <vt:lpstr>White</vt:lpstr>
      <vt:lpstr>4_White</vt:lpstr>
      <vt:lpstr>1_White</vt:lpstr>
      <vt:lpstr>12_White</vt:lpstr>
      <vt:lpstr> </vt:lpstr>
      <vt:lpstr>Global Surface Temperature – Departure from Average</vt:lpstr>
      <vt:lpstr>PowerPoint Presentation</vt:lpstr>
      <vt:lpstr>Ocean Temperatures Set a New Record in 2019</vt:lpstr>
      <vt:lpstr>PowerPoint Presentation</vt:lpstr>
      <vt:lpstr>PowerPoint Presentation</vt:lpstr>
      <vt:lpstr>U.S. Counties Most Vulnerable to Disaster</vt:lpstr>
      <vt:lpstr>California, August 13, 2020</vt:lpstr>
      <vt:lpstr>PowerPoint Presentation</vt:lpstr>
      <vt:lpstr>Antarctic Ice Loss</vt:lpstr>
      <vt:lpstr>Deaths Attributable to Ambient Air Pollution</vt:lpstr>
      <vt:lpstr>PowerPoint Presentation</vt:lpstr>
      <vt:lpstr>U.S. COVID-19 Deaths, by Race</vt:lpstr>
      <vt:lpstr>We have  the solutions  at hand...</vt:lpstr>
      <vt:lpstr>Global Wind Energy Capacity</vt:lpstr>
      <vt:lpstr>World Solar PV Installations</vt:lpstr>
      <vt:lpstr>Cost of Crystalline Silicon Solar Cell Modules</vt:lpstr>
      <vt:lpstr>Global Electric Cars on the Road</vt:lpstr>
      <vt:lpstr>PowerPoint Presentation</vt:lpstr>
      <vt:lpstr>HOW DO I KNOW WE WILL HAVE A CLEAN ENERGY FUTURE BY 2050?</vt:lpstr>
      <vt:lpstr>PowerPoint Presentation</vt:lpstr>
      <vt:lpstr>Nashville, Tennessee</vt:lpstr>
      <vt:lpstr>HOW DO I KNOW WE WILL HAVE A CLEAN ENERGY FUTURE BY 2050?</vt:lpstr>
      <vt:lpstr>Conventional Energy Stocks Are the Worst Investments</vt:lpstr>
      <vt:lpstr>PowerPoint Presentation</vt:lpstr>
      <vt:lpstr>PowerPoint Presentation</vt:lpstr>
      <vt:lpstr>New Jersey’s Clean Energy Initiatives</vt:lpstr>
      <vt:lpstr>                  NJ Energy Master Plan (EMP) Strategies</vt:lpstr>
      <vt:lpstr>Integrated Energy Plan Cost Analysis</vt:lpstr>
      <vt:lpstr>NJ Top 6 Solar States: Solar Panels on 2 Million Homes</vt:lpstr>
      <vt:lpstr>NJ has goal of 7,500 MW from offshore wind by 2035</vt:lpstr>
      <vt:lpstr>Your (Typical NJ) GHG Emissions EEEmissions</vt:lpstr>
      <vt:lpstr>                   Middletown 2020 Energy Plan Goals                   </vt:lpstr>
      <vt:lpstr>      Middletown Energy Plan:  GHG emission reductions during year 2030                 In 2018, Middletown emissions were 705K Tons (CO2 equiv)- calculated per capita of NJ total  </vt:lpstr>
      <vt:lpstr>What Am I To Do?</vt:lpstr>
      <vt:lpstr>Influence Your Town To Adopt Clean Energy</vt:lpstr>
      <vt:lpstr>New Jersey Renewable Government Energy (Electric) Aggregation (R-GEA) for Community</vt:lpstr>
      <vt:lpstr>PowerPoint Presentation</vt:lpstr>
      <vt:lpstr>OTHER CHANGES WE WILL SEE IN 2050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patlaptop2020 miller</dc:creator>
  <cp:lastModifiedBy>Steve Miller</cp:lastModifiedBy>
  <cp:revision>618</cp:revision>
  <dcterms:modified xsi:type="dcterms:W3CDTF">2020-10-14T05:24:12Z</dcterms:modified>
</cp:coreProperties>
</file>