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15" r:id="rId2"/>
    <p:sldId id="982" r:id="rId3"/>
    <p:sldId id="312" r:id="rId4"/>
    <p:sldId id="999" r:id="rId5"/>
    <p:sldId id="980" r:id="rId6"/>
    <p:sldId id="968" r:id="rId7"/>
    <p:sldId id="993" r:id="rId8"/>
    <p:sldId id="966" r:id="rId9"/>
    <p:sldId id="969" r:id="rId10"/>
    <p:sldId id="979" r:id="rId11"/>
    <p:sldId id="991" r:id="rId12"/>
    <p:sldId id="995" r:id="rId13"/>
    <p:sldId id="998" r:id="rId14"/>
    <p:sldId id="992" r:id="rId15"/>
    <p:sldId id="994" r:id="rId16"/>
    <p:sldId id="436" r:id="rId17"/>
  </p:sldIdLst>
  <p:sldSz cx="24384000" cy="13716000"/>
  <p:notesSz cx="9236075" cy="7010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70E"/>
    <a:srgbClr val="E9E422"/>
    <a:srgbClr val="EBC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3004" autoAdjust="0"/>
  </p:normalViewPr>
  <p:slideViewPr>
    <p:cSldViewPr snapToGrid="0">
      <p:cViewPr varScale="1">
        <p:scale>
          <a:sx n="33" d="100"/>
          <a:sy n="33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9" d="125"/>
        <a:sy n="129" d="125"/>
      </p:scale>
      <p:origin x="0" y="-30906"/>
    </p:cViewPr>
  </p:sorterViewPr>
  <p:notesViewPr>
    <p:cSldViewPr snapToGrid="0">
      <p:cViewPr varScale="1">
        <p:scale>
          <a:sx n="82" d="100"/>
          <a:sy n="82" d="100"/>
        </p:scale>
        <p:origin x="39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  <a:prstGeom prst="rect">
            <a:avLst/>
          </a:prstGeom>
        </p:spPr>
        <p:txBody>
          <a:bodyPr lIns="92830" tIns="46415" rIns="92830" bIns="46415"/>
          <a:lstStyle/>
          <a:p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body" sz="quarter" idx="1"/>
          </p:nvPr>
        </p:nvSpPr>
        <p:spPr>
          <a:xfrm>
            <a:off x="1231477" y="3329941"/>
            <a:ext cx="6773122" cy="3154680"/>
          </a:xfrm>
          <a:prstGeom prst="rect">
            <a:avLst/>
          </a:prstGeom>
        </p:spPr>
        <p:txBody>
          <a:bodyPr lIns="92830" tIns="46415" rIns="92830" bIns="46415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18653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2045" y="3329941"/>
            <a:ext cx="7609894" cy="3154680"/>
          </a:xfrm>
        </p:spPr>
        <p:txBody>
          <a:bodyPr/>
          <a:lstStyle/>
          <a:p>
            <a:r>
              <a:rPr lang="en-US" sz="1200" b="1" dirty="0"/>
              <a:t>MIDDLETOWN HAS 3 FOUNDATIONS for drafting the energy plan</a:t>
            </a:r>
          </a:p>
          <a:p>
            <a:pPr marL="228600" indent="-228600">
              <a:buAutoNum type="arabicPeriod"/>
            </a:pPr>
            <a:r>
              <a:rPr lang="en-US" sz="1200" b="1" dirty="0"/>
              <a:t>In 2010, Rutgers used common methodology for 11 towns</a:t>
            </a:r>
            <a:br>
              <a:rPr lang="en-US" sz="1200" b="1" dirty="0"/>
            </a:br>
            <a:r>
              <a:rPr lang="en-US" sz="1200" b="1" dirty="0"/>
              <a:t>(see “resources” for link to the Middletown Energy Plan)</a:t>
            </a:r>
          </a:p>
          <a:p>
            <a:pPr marL="228600" indent="-228600">
              <a:buAutoNum type="arabicPeriod"/>
            </a:pPr>
            <a:r>
              <a:rPr lang="en-US" sz="1200" b="1" dirty="0"/>
              <a:t>Leverage the NJ Master Energy Plan (when signed, Fall, 2019). </a:t>
            </a:r>
          </a:p>
          <a:p>
            <a:pPr marL="0" indent="0">
              <a:buNone/>
            </a:pPr>
            <a:r>
              <a:rPr lang="en-US" sz="1200" b="1" dirty="0"/>
              <a:t>3.  Sustainable Jersey 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9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4913" y="552450"/>
            <a:ext cx="4902200" cy="2757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7322" y="3329941"/>
            <a:ext cx="8199320" cy="3154680"/>
          </a:xfrm>
        </p:spPr>
        <p:txBody>
          <a:bodyPr/>
          <a:lstStyle/>
          <a:p>
            <a:pPr algn="l"/>
            <a:r>
              <a:rPr lang="en-US" sz="1200" b="1" dirty="0"/>
              <a:t>Here are the MUNICIPAL actions.  FOCUS ON THE RIGHT COLUMN:  showing the percent emissions impact</a:t>
            </a:r>
          </a:p>
          <a:p>
            <a:pPr algn="l"/>
            <a:r>
              <a:rPr lang="en-US" sz="1200" b="1" dirty="0"/>
              <a:t>RESULTS ARE TOTALLY under your control.</a:t>
            </a:r>
          </a:p>
          <a:p>
            <a:pPr algn="l"/>
            <a:r>
              <a:rPr lang="en-US" sz="1200" b="1" dirty="0"/>
              <a:t>When ALL the ACTIONS are added, the total likely emission reduction is between 31% and 75% - good for many years at 3.6% reduction per year</a:t>
            </a:r>
          </a:p>
          <a:p>
            <a:pPr algn="l"/>
            <a:endParaRPr lang="en-US" sz="1200" b="1" dirty="0"/>
          </a:p>
          <a:p>
            <a:pPr algn="l"/>
            <a:r>
              <a:rPr lang="en-US" sz="1200" b="1" dirty="0"/>
              <a:t>***********************</a:t>
            </a:r>
          </a:p>
          <a:p>
            <a:pPr algn="l"/>
            <a:r>
              <a:rPr lang="en-US" sz="1200" b="1" dirty="0"/>
              <a:t>Most of these “MUNICIPAL” Actions are ELECTIVE.  </a:t>
            </a:r>
          </a:p>
          <a:p>
            <a:pPr algn="l"/>
            <a:r>
              <a:rPr lang="en-US" sz="1200" b="1" dirty="0"/>
              <a:t>All you have to do is show before and after carbon footprints, to prove that you have met the 3.6% reduction, averaged over 3 years of more.</a:t>
            </a:r>
          </a:p>
          <a:p>
            <a:pPr algn="l"/>
            <a:r>
              <a:rPr lang="en-US" sz="1200" b="1" dirty="0"/>
              <a:t>“Community Led Solar </a:t>
            </a:r>
            <a:r>
              <a:rPr lang="en-US" sz="1200" b="1" dirty="0" err="1"/>
              <a:t>initiatives</a:t>
            </a:r>
            <a:r>
              <a:rPr lang="en-US" sz="1200" dirty="0" err="1"/>
              <a:t>”:“Solar</a:t>
            </a:r>
            <a:r>
              <a:rPr lang="en-US" sz="1200" dirty="0"/>
              <a:t> by Right and as Accessory”, AND a uniform permit process, fixed permit fee &amp; 3 day processing.</a:t>
            </a:r>
          </a:p>
          <a:p>
            <a:pPr algn="l"/>
            <a:r>
              <a:rPr lang="en-US" sz="1200" b="1" dirty="0"/>
              <a:t>ENERGY SAGE</a:t>
            </a:r>
            <a:r>
              <a:rPr lang="en-US" sz="1200" dirty="0"/>
              <a:t>–“no annoying phone calls” automated sign up for solar</a:t>
            </a:r>
          </a:p>
          <a:p>
            <a:r>
              <a:rPr lang="en-US" sz="1200" b="1" dirty="0"/>
              <a:t>MAKE YOUR TOWN EV FRIENDLY: Amend the zoning ordinances: add charging stations</a:t>
            </a:r>
            <a:r>
              <a:rPr lang="en-US" sz="1200" dirty="0"/>
              <a:t> as a permitted accessory use. </a:t>
            </a:r>
          </a:p>
          <a:p>
            <a:r>
              <a:rPr lang="en-US" sz="1200" b="1" dirty="0"/>
              <a:t>TRAINING FOR local first responders</a:t>
            </a:r>
          </a:p>
          <a:p>
            <a:r>
              <a:rPr lang="en-US" sz="1200" b="1" dirty="0"/>
              <a:t>CHARGING STATIONS FUNDED BY THRID PARTIES!  (20% charge premium over in-home charging is gold standard)</a:t>
            </a:r>
          </a:p>
        </p:txBody>
      </p:sp>
    </p:spTree>
    <p:extLst>
      <p:ext uri="{BB962C8B-B14F-4D97-AF65-F5344CB8AC3E}">
        <p14:creationId xmlns:p14="http://schemas.microsoft.com/office/powerpoint/2010/main" val="4279246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4913" y="552450"/>
            <a:ext cx="4902200" cy="2757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6281" y="3329941"/>
            <a:ext cx="8399302" cy="3154680"/>
          </a:xfrm>
        </p:spPr>
        <p:txBody>
          <a:bodyPr/>
          <a:lstStyle/>
          <a:p>
            <a:pPr algn="l"/>
            <a:r>
              <a:rPr lang="en-US" sz="1200" b="1" dirty="0"/>
              <a:t>Here are COMMUNITY-WIDE ACTIONS.  (I added stars on the left, for MANDATORY ACTIONS).  Look at right column</a:t>
            </a:r>
          </a:p>
          <a:p>
            <a:pPr algn="l"/>
            <a:r>
              <a:rPr lang="en-US" sz="1200" b="1" dirty="0"/>
              <a:t>The requirement is at least 1% emission reduction per year.   If all of ACTIONS are implemented, the reduction is 19% to 33% - good for MANY years at 1% per year</a:t>
            </a:r>
          </a:p>
          <a:p>
            <a:pPr algn="l"/>
            <a:endParaRPr lang="en-US" sz="1200" b="1" dirty="0"/>
          </a:p>
          <a:p>
            <a:pPr algn="l"/>
            <a:r>
              <a:rPr lang="en-US" sz="1200" b="1" dirty="0"/>
              <a:t>FIRST ITEM- AND MAYBE THE EASIEST:  Electrical Aggregation to convert a whole city to 100% renewable electricity.   EXAMPLES:  next slide</a:t>
            </a:r>
          </a:p>
          <a:p>
            <a:pPr algn="l"/>
            <a:endParaRPr lang="en-US" sz="1200" b="1" dirty="0"/>
          </a:p>
          <a:p>
            <a:pPr algn="l"/>
            <a:r>
              <a:rPr lang="en-US" sz="1200" b="1" dirty="0"/>
              <a:t>************</a:t>
            </a:r>
          </a:p>
          <a:p>
            <a:pPr algn="l"/>
            <a:r>
              <a:rPr lang="en-US" sz="1200" b="1" dirty="0"/>
              <a:t>“Community Led Solar initiatives</a:t>
            </a:r>
            <a:r>
              <a:rPr lang="en-US" sz="1200" dirty="0"/>
              <a:t>: provides “Solar by Right and as Accessory”, AND a uniform permit process, fixed permit fee ($300) &amp; 3 day processing.</a:t>
            </a:r>
          </a:p>
          <a:p>
            <a:pPr algn="l"/>
            <a:r>
              <a:rPr lang="en-US" sz="1200" b="1" dirty="0"/>
              <a:t>ENERGY SAGE </a:t>
            </a:r>
            <a:r>
              <a:rPr lang="en-US" sz="1200" dirty="0"/>
              <a:t>is on-line signup . EXAMPLE: 288 customers signed for site inspection; 50 new contracts signed; </a:t>
            </a:r>
          </a:p>
          <a:p>
            <a:r>
              <a:rPr lang="en-US" sz="1200" b="1" dirty="0"/>
              <a:t>PUBLIC EV CHARGING INFRASTRUCTURE “Public Alternative Fuel Vehicle (AFV) Refueling Station”</a:t>
            </a:r>
          </a:p>
          <a:p>
            <a:r>
              <a:rPr lang="en-US" sz="1200" b="1" dirty="0"/>
              <a:t>MAKE YOUR TOWN EV FRIENDLY “AFV Infrastructure Permitting and Zoning”</a:t>
            </a:r>
          </a:p>
          <a:p>
            <a:r>
              <a:rPr lang="en-US" sz="1200" b="1" dirty="0"/>
              <a:t>Amend the zoning ordinances: add charging stations</a:t>
            </a:r>
            <a:r>
              <a:rPr lang="en-US" sz="1200" dirty="0"/>
              <a:t> as a permitted accessory use. to include regulations and design standards for charging and parking spaces,. </a:t>
            </a:r>
          </a:p>
          <a:p>
            <a:r>
              <a:rPr lang="en-US" sz="1200" b="1" dirty="0"/>
              <a:t>TRAINING FOR local first responders</a:t>
            </a:r>
          </a:p>
          <a:p>
            <a:r>
              <a:rPr lang="en-US" sz="1200" b="1" dirty="0"/>
              <a:t>CHARGING STATIONS FUNDED BY THRID PARTIES!  (20% charge premium over in-home charging is gold standard)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04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4913" y="552450"/>
            <a:ext cx="4902200" cy="2757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dirty="0"/>
              <a:t>Electrical Aggregation can eventually convert a whole city to 100% renewable electricity.   EXAMPLES:</a:t>
            </a:r>
          </a:p>
          <a:p>
            <a:pPr algn="l"/>
            <a:r>
              <a:rPr lang="en-US" sz="1200" b="1" dirty="0"/>
              <a:t>1. New Brunswick is a great example. They contracted for renewable energy provider to replace PSE&amp;G with 50% renewable electrical content for every household (&amp; business if they requested).  </a:t>
            </a:r>
          </a:p>
          <a:p>
            <a:pPr algn="l"/>
            <a:r>
              <a:rPr lang="en-US" sz="1200" b="1" dirty="0"/>
              <a:t>2. Essex Hub (Maplewood, Montclair, South Orange, Verona, Glen Ridge)</a:t>
            </a:r>
          </a:p>
          <a:p>
            <a:pPr algn="l"/>
            <a:r>
              <a:rPr lang="en-US" sz="1200" b="1" dirty="0"/>
              <a:t>3. independent renewable energy in Glen Rock and Livingston</a:t>
            </a:r>
          </a:p>
          <a:p>
            <a:pPr algn="l"/>
            <a:r>
              <a:rPr lang="en-US" sz="1200" b="1" dirty="0"/>
              <a:t>4. Fair Haven has Municipal (only) renewable energy contract thru 2020 (5% above JCP&amp;L RPS)</a:t>
            </a:r>
          </a:p>
          <a:p>
            <a:pPr algn="l"/>
            <a:r>
              <a:rPr lang="en-US" sz="1200" b="1" dirty="0"/>
              <a:t>5. Woodbridge, Toms River,…</a:t>
            </a:r>
          </a:p>
          <a:p>
            <a:pPr marL="0" marR="0" indent="0" algn="l" defTabSz="1285875" rtl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200" b="1" i="0" u="none" strike="noStrike" kern="1200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9004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4913" y="552450"/>
            <a:ext cx="4902200" cy="2757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85875" rtl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BUT YOU ARE NOT LIMITED TO ONLY GOLD STAR “ACTIONS”</a:t>
            </a:r>
          </a:p>
          <a:p>
            <a:pPr marL="0" marR="0" indent="0" algn="l" defTabSz="1285875" rtl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WOODBRIDGE, the ONLY Gold Energy Star recipient in NJ has close to 1200 points.</a:t>
            </a:r>
          </a:p>
          <a:p>
            <a:pPr marL="0" marR="0" lvl="0" indent="0" algn="l" defTabSz="1285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</a:p>
          <a:p>
            <a:pPr marL="0" marR="0" lvl="0" indent="0" algn="l" defTabSz="1285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Every time I scan the Woodbridge certification, I think of new ideas for Middletown!</a:t>
            </a:r>
          </a:p>
          <a:p>
            <a:pPr marL="0" marR="0" lvl="0" indent="0" algn="l" defTabSz="1285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1285875" rtl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Scattered throughout, are 44 ADDITIONAL great ideas for energy &amp; emission reduction – for use in YOUR town!</a:t>
            </a:r>
          </a:p>
        </p:txBody>
      </p:sp>
    </p:spTree>
    <p:extLst>
      <p:ext uri="{BB962C8B-B14F-4D97-AF65-F5344CB8AC3E}">
        <p14:creationId xmlns:p14="http://schemas.microsoft.com/office/powerpoint/2010/main" val="108194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4163" y="3329941"/>
            <a:ext cx="8207213" cy="3154680"/>
          </a:xfrm>
        </p:spPr>
        <p:txBody>
          <a:bodyPr/>
          <a:lstStyle/>
          <a:p>
            <a:r>
              <a:rPr lang="en-US" sz="1200" b="1" dirty="0"/>
              <a:t>This is the final Middletown ACTION I want to discuss tonight. We have been advocating for 2 years for the “Green Building and Environmental Sustainability Element” to be added to Middletown’s Master Plan.</a:t>
            </a:r>
          </a:p>
          <a:p>
            <a:r>
              <a:rPr lang="en-US" sz="1200" b="1" dirty="0"/>
              <a:t>AND IT IS SCHEDULED TO HAPPEN!</a:t>
            </a:r>
          </a:p>
          <a:p>
            <a:endParaRPr lang="en-US" sz="1200" b="1" dirty="0"/>
          </a:p>
          <a:p>
            <a:r>
              <a:rPr lang="en-US" sz="1200" b="1" dirty="0"/>
              <a:t>All other documents flow down from the master plan.</a:t>
            </a:r>
          </a:p>
          <a:p>
            <a:r>
              <a:rPr lang="en-US" sz="1200" b="1" dirty="0"/>
              <a:t>For instance, site plans could require new and rebuilt structures to have rooftops amenable to rooftop solar!</a:t>
            </a:r>
          </a:p>
          <a:p>
            <a:endParaRPr lang="en-US" sz="1200" b="1" dirty="0"/>
          </a:p>
          <a:p>
            <a:r>
              <a:rPr lang="en-US" sz="1200" b="1" dirty="0"/>
              <a:t>You should consider adding this Master Plan “Element” in all future construction in YOUR TOWN!.</a:t>
            </a:r>
          </a:p>
          <a:p>
            <a:endParaRPr lang="en-US" sz="1200" b="1" dirty="0"/>
          </a:p>
          <a:p>
            <a:r>
              <a:rPr lang="en-US" sz="1200" b="1" dirty="0"/>
              <a:t>BEFORE MOVING ON, LET ME SUMMARIZE:  </a:t>
            </a:r>
          </a:p>
          <a:p>
            <a:r>
              <a:rPr lang="en-US" sz="1200" b="1" dirty="0"/>
              <a:t>Gold Star is only a start.  Middletown’s energy plan is a work in progress.  This summer and fall, our Middletown Green Energy Stakeholders Team will be planning how to reduce emissions through 2050.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9666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541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This 3 minute video is inspirational- NJ mayors are describing their towns’ efforts to move to a 100% renewable energy sources.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effectLst/>
              <a:latin typeface="+mn-lt"/>
              <a:ea typeface="+mn-ea"/>
              <a:cs typeface="+mn-cs"/>
              <a:sym typeface="Arial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effectLst/>
              <a:latin typeface="+mn-lt"/>
              <a:ea typeface="+mn-ea"/>
              <a:cs typeface="+mn-cs"/>
              <a:sym typeface="Arial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effectLst/>
                <a:latin typeface="+mn-lt"/>
                <a:ea typeface="+mn-ea"/>
                <a:cs typeface="+mn-cs"/>
                <a:sym typeface="Arial"/>
              </a:rPr>
              <a:t>************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effectLst/>
                <a:latin typeface="+mn-lt"/>
                <a:ea typeface="+mn-ea"/>
                <a:cs typeface="+mn-cs"/>
                <a:sym typeface="Arial"/>
              </a:rPr>
              <a:t>ALSO, Randy Solomon, the Director of Sustainable Jersey, describes Green Team support – via consultants, grants, and written guidance for all Green Team “Actions”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7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0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4700" y="3329941"/>
            <a:ext cx="8346674" cy="3154680"/>
          </a:xfrm>
        </p:spPr>
        <p:txBody>
          <a:bodyPr/>
          <a:lstStyle/>
          <a:p>
            <a:r>
              <a:rPr lang="en-US" sz="1200" b="1" dirty="0"/>
              <a:t>Thank you, Pat.  Middletown for Clean Energy campaigned hard for a city-wide energy plan.</a:t>
            </a:r>
          </a:p>
          <a:p>
            <a:r>
              <a:rPr lang="en-US" sz="1200" b="1" dirty="0"/>
              <a:t>We succeeded!  We were told: YES, but you need to create the energy plan!</a:t>
            </a:r>
          </a:p>
          <a:p>
            <a:endParaRPr lang="en-US" sz="1200" b="1" dirty="0"/>
          </a:p>
          <a:p>
            <a:r>
              <a:rPr lang="en-US" sz="1200" b="1" dirty="0"/>
              <a:t>The Middletown Mayor has been pushing hard for Silver Certification.</a:t>
            </a:r>
          </a:p>
          <a:p>
            <a:r>
              <a:rPr lang="en-US" sz="1200" b="1" dirty="0"/>
              <a:t>THIS HIGH LEVEL ATTENTION IS IMPORTANT!!</a:t>
            </a:r>
          </a:p>
          <a:p>
            <a:r>
              <a:rPr lang="en-US" sz="1200" b="1" dirty="0"/>
              <a:t>This week, the Middletown Green Team leader is preparing an application for 420 points, and we expect to achieve Silver in November.</a:t>
            </a:r>
          </a:p>
          <a:p>
            <a:endParaRPr lang="en-US" sz="1200" b="1" dirty="0"/>
          </a:p>
          <a:p>
            <a:r>
              <a:rPr lang="en-US" sz="1200" b="1" dirty="0"/>
              <a:t>When silver certified,  Middletown is eligible for Gold Star recognition-- </a:t>
            </a:r>
          </a:p>
          <a:p>
            <a:r>
              <a:rPr lang="en-US" sz="1200" b="1" dirty="0"/>
              <a:t>A step in our energy plan goals: 100% clean electricity by 2030 and </a:t>
            </a:r>
            <a:r>
              <a:rPr lang="en-US" sz="1200" b="1" dirty="0" err="1"/>
              <a:t>netzero</a:t>
            </a:r>
            <a:r>
              <a:rPr lang="en-US" sz="1200" b="1" dirty="0"/>
              <a:t> by 2050. </a:t>
            </a:r>
          </a:p>
          <a:p>
            <a:endParaRPr lang="en-US" sz="1200" b="1" dirty="0"/>
          </a:p>
          <a:p>
            <a:r>
              <a:rPr lang="en-US" sz="1200" b="1" dirty="0"/>
              <a:t>WE CAN LEARN FROM WOODBRIDGE- THE ONLY GOLD STAR ACHIEVER IN NJ – to be discussed later</a:t>
            </a:r>
          </a:p>
          <a:p>
            <a:endParaRPr lang="en-US" sz="1200" b="1" dirty="0"/>
          </a:p>
          <a:p>
            <a:r>
              <a:rPr lang="en-US" sz="1200" b="1" dirty="0"/>
              <a:t>*****************  </a:t>
            </a:r>
          </a:p>
          <a:p>
            <a:r>
              <a:rPr lang="en-US" sz="1200" b="1" dirty="0"/>
              <a:t>FOR NEXT STEPS we will benchmark other cities</a:t>
            </a:r>
          </a:p>
        </p:txBody>
      </p:sp>
    </p:spTree>
    <p:extLst>
      <p:ext uri="{BB962C8B-B14F-4D97-AF65-F5344CB8AC3E}">
        <p14:creationId xmlns:p14="http://schemas.microsoft.com/office/powerpoint/2010/main" val="760620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2045" y="3329941"/>
            <a:ext cx="7609894" cy="3154680"/>
          </a:xfrm>
        </p:spPr>
        <p:txBody>
          <a:bodyPr/>
          <a:lstStyle/>
          <a:p>
            <a:r>
              <a:rPr lang="en-US" sz="1200" b="1" dirty="0"/>
              <a:t>Middletown has ALREADY started working toward the Gold Star in Energy</a:t>
            </a:r>
          </a:p>
          <a:p>
            <a:r>
              <a:rPr lang="en-US" sz="1200" b="1" dirty="0"/>
              <a:t>There are 12 “Priority Actions” for Bronze or Silver certification. 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Silver requires you to choose 3 of these 12 priority actions.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 HERE IS A SHORT CUT: choose the ENERGY-related ACTIONS while pursuing Bronze or Silver Certification.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THE RESULT:  you will be automatically earning ACTIONS for Gold Star in Energy!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Middletown has ALREADY achieved: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  “Energy Tracking &amp; Management”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  “Energy Efficiency for Municipal Facilities”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  “Fleet Inventory”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804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3103" y="3329941"/>
            <a:ext cx="7751988" cy="3154680"/>
          </a:xfrm>
        </p:spPr>
        <p:txBody>
          <a:bodyPr/>
          <a:lstStyle/>
          <a:p>
            <a:r>
              <a:rPr lang="en-US" sz="1200" b="1" dirty="0"/>
              <a:t>Sustainable Jersey states: “the primary goal [of “Gold Star in Energy” is reducing Green House Gases.  Responding to this overarching imperative will help achieve all the other [sustainability] goals.”</a:t>
            </a:r>
          </a:p>
          <a:p>
            <a:endParaRPr lang="en-US" sz="1200" b="1" dirty="0"/>
          </a:p>
          <a:p>
            <a:r>
              <a:rPr lang="en-US" sz="1200" b="1" dirty="0"/>
              <a:t>The green team needs to decide: what to TACKLE FIRST? 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A short cut is to use this NJ average carbon footprint.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   TRANSPORTATION + ELECTRICAL ARE GREATEST EMISSION SOURCES.</a:t>
            </a:r>
          </a:p>
          <a:p>
            <a:endParaRPr lang="en-US" sz="1200" b="1" dirty="0"/>
          </a:p>
          <a:p>
            <a:r>
              <a:rPr lang="en-US" sz="1200" b="1" dirty="0"/>
              <a:t>EXAMPLE: As an individual, switching your electrical supplier to 100% clean electricity (OR INSTALLING ROOFTOP SOLAR) will reduce your emissions 21%</a:t>
            </a:r>
          </a:p>
          <a:p>
            <a:r>
              <a:rPr lang="en-US" sz="1200" b="1" dirty="0"/>
              <a:t>Then take the next step- buy a plug-in EV, you reduce emissions another 46% - a total of 67% reduction – you have eliminated 2/3 of your total emissions!!</a:t>
            </a:r>
          </a:p>
          <a:p>
            <a:r>
              <a:rPr lang="en-US" sz="1200" b="1" dirty="0"/>
              <a:t>This can be expanded to your entire city!!</a:t>
            </a:r>
          </a:p>
        </p:txBody>
      </p:sp>
    </p:spTree>
    <p:extLst>
      <p:ext uri="{BB962C8B-B14F-4D97-AF65-F5344CB8AC3E}">
        <p14:creationId xmlns:p14="http://schemas.microsoft.com/office/powerpoint/2010/main" val="329219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4913" y="552450"/>
            <a:ext cx="4902200" cy="2757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Green Teams, must reduce GHG gas emissions of BOTH municipal and the residents/businesses in town.</a:t>
            </a:r>
          </a:p>
          <a:p>
            <a:endParaRPr lang="en-US" sz="1200" b="1" dirty="0"/>
          </a:p>
          <a:p>
            <a:r>
              <a:rPr lang="en-US" sz="1200" b="1" dirty="0"/>
              <a:t>This curve shows the MUNICIPAL emission reduction must be at least 3.6% reduction per year. </a:t>
            </a:r>
          </a:p>
          <a:p>
            <a:r>
              <a:rPr lang="en-US" sz="1200" b="1" dirty="0"/>
              <a:t>This compounded 3.6%/year will meet the 80% mandated emission reductions under New Jersey’s Global Warming Response Act, which requires 80% reduction in GHG, below 2006 levels, by 2050.</a:t>
            </a:r>
          </a:p>
        </p:txBody>
      </p:sp>
    </p:spTree>
    <p:extLst>
      <p:ext uri="{BB962C8B-B14F-4D97-AF65-F5344CB8AC3E}">
        <p14:creationId xmlns:p14="http://schemas.microsoft.com/office/powerpoint/2010/main" val="1314269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HERE IS A FUNDAMENTALLY IMPORTANT SHORTCUT taken by Middletown - AN OFFER your city can not refuse- a free expert working several months to jump-start your Gold Star energy ACTIONS.</a:t>
            </a:r>
          </a:p>
          <a:p>
            <a:r>
              <a:rPr lang="en-US" sz="1200" b="1" dirty="0"/>
              <a:t>These EDF masters-level experts will get you started to save money and to save GHG emissions</a:t>
            </a:r>
          </a:p>
          <a:p>
            <a:endParaRPr lang="en-US" sz="1200" b="1" dirty="0"/>
          </a:p>
          <a:p>
            <a:r>
              <a:rPr lang="en-US" sz="1200" b="1" dirty="0"/>
              <a:t>EDF interns start NEXT WEEK!  Those here from Keyport, Red Bank, Manalapan or Neptune  applied early this spring!</a:t>
            </a:r>
          </a:p>
          <a:p>
            <a:endParaRPr lang="en-US" sz="1200" b="1" dirty="0"/>
          </a:p>
          <a:p>
            <a:r>
              <a:rPr lang="en-US" sz="1200" b="1" dirty="0"/>
              <a:t>Energy efficiency is the bottom rung.  The energy not spent is the cheapest energy of all</a:t>
            </a:r>
          </a:p>
        </p:txBody>
      </p:sp>
    </p:spTree>
    <p:extLst>
      <p:ext uri="{BB962C8B-B14F-4D97-AF65-F5344CB8AC3E}">
        <p14:creationId xmlns:p14="http://schemas.microsoft.com/office/powerpoint/2010/main" val="952756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4161" y="3329941"/>
            <a:ext cx="7830929" cy="3154680"/>
          </a:xfrm>
        </p:spPr>
        <p:txBody>
          <a:bodyPr/>
          <a:lstStyle/>
          <a:p>
            <a:r>
              <a:rPr lang="en-US" sz="1200" b="1" dirty="0"/>
              <a:t>The HUB has heard this directly from NJ Natural Gas – I wont repeat.  GO TO NEXT SLIDE</a:t>
            </a:r>
          </a:p>
          <a:p>
            <a:endParaRPr lang="en-US" sz="1200" b="1" dirty="0"/>
          </a:p>
          <a:p>
            <a:r>
              <a:rPr lang="en-US" sz="1200" b="1" dirty="0"/>
              <a:t>********************</a:t>
            </a:r>
          </a:p>
          <a:p>
            <a:r>
              <a:rPr lang="en-US" sz="1200" b="1" dirty="0"/>
              <a:t>Municipal and Business energy efficiency programs are similar:  free energy audit, then 70% off energy improvements!</a:t>
            </a:r>
          </a:p>
          <a:p>
            <a:r>
              <a:rPr lang="en-US" sz="1200" b="1" dirty="0"/>
              <a:t>Residents are different: low income households receive a free audit.  </a:t>
            </a:r>
          </a:p>
          <a:p>
            <a:r>
              <a:rPr lang="en-US" sz="1200" b="1" dirty="0"/>
              <a:t>All households benefit from attractive BPU-sponsored Clean Energy programs and Energy Star discounts</a:t>
            </a:r>
          </a:p>
          <a:p>
            <a:endParaRPr lang="en-US" sz="1200" b="1" dirty="0"/>
          </a:p>
          <a:p>
            <a:r>
              <a:rPr lang="en-US" sz="1200" b="1" dirty="0"/>
              <a:t>I signed up for the $49 energy audit for my house.   An auditor installed a door fan to create a vacuum in  my house, and spent a couple of hours using an IR camera taking numerous photos of cold air leaks into house.</a:t>
            </a:r>
          </a:p>
          <a:p>
            <a:endParaRPr lang="en-US" sz="1200" b="1" dirty="0"/>
          </a:p>
          <a:p>
            <a:r>
              <a:rPr lang="en-US" sz="1200" b="1" dirty="0"/>
              <a:t>I thought my house was well insulated, but found air leaks everywhere.</a:t>
            </a:r>
          </a:p>
          <a:p>
            <a:r>
              <a:rPr lang="en-US" sz="1200" b="1" dirty="0"/>
              <a:t>I followed the auditor around the house, and tagged the air leaks.  I elected NOT to sign the automatic requests from 3 contractors, to bid on fixing the leaks.</a:t>
            </a:r>
          </a:p>
          <a:p>
            <a:r>
              <a:rPr lang="en-US" sz="1200" b="1" dirty="0"/>
              <a:t>Instead, I spent ~$100 on supplies to do it myself.  I now offer a “CLUB” of similar people to share practices/advice to MIDDLETOWN homeowners to patch up our houses after the audit reveals the problems!</a:t>
            </a:r>
          </a:p>
        </p:txBody>
      </p:sp>
    </p:spTree>
    <p:extLst>
      <p:ext uri="{BB962C8B-B14F-4D97-AF65-F5344CB8AC3E}">
        <p14:creationId xmlns:p14="http://schemas.microsoft.com/office/powerpoint/2010/main" val="212382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 AFTER you complete the Energy Efficiency ACTIONS:</a:t>
            </a:r>
          </a:p>
          <a:p>
            <a:r>
              <a:rPr lang="en-US" sz="1200" b="1" dirty="0"/>
              <a:t>There are 19 possible Actions by the Green Team in your town.  - About half MUNICIPAL, and half Community-wide</a:t>
            </a:r>
            <a:endParaRPr lang="en-US" sz="1200" dirty="0"/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**********************</a:t>
            </a:r>
          </a:p>
          <a:p>
            <a:r>
              <a:rPr lang="en-US" sz="1200" b="1" dirty="0"/>
              <a:t>10 Actions reduce MUNICIPAL emissions</a:t>
            </a:r>
            <a:endParaRPr lang="en-US" sz="1200" dirty="0"/>
          </a:p>
          <a:p>
            <a:r>
              <a:rPr lang="en-US" sz="1200" b="1" dirty="0"/>
              <a:t>      add solar to buildings and parking areas; green the municipal fleet; </a:t>
            </a:r>
            <a:endParaRPr lang="en-US" sz="1200" dirty="0"/>
          </a:p>
          <a:p>
            <a:r>
              <a:rPr lang="en-US" sz="1200" b="1" dirty="0"/>
              <a:t>9 Actions reduce COMMUNITY-wide emissions: 100 times more impact than Municipal: </a:t>
            </a:r>
            <a:endParaRPr lang="en-US" sz="1200" dirty="0"/>
          </a:p>
          <a:p>
            <a:r>
              <a:rPr lang="en-US" sz="1200" b="1" dirty="0"/>
              <a:t>    Become a solar-friendly town: make permitting easy &amp; standardized</a:t>
            </a:r>
            <a:endParaRPr lang="en-US" sz="1200" dirty="0"/>
          </a:p>
          <a:p>
            <a:r>
              <a:rPr lang="en-US" sz="1200" b="1" dirty="0"/>
              <a:t>    Become an EV –friendly town: install public charging stations    </a:t>
            </a:r>
            <a:endParaRPr lang="en-US" sz="1200" dirty="0"/>
          </a:p>
          <a:p>
            <a:r>
              <a:rPr lang="en-US" sz="1200" b="1" dirty="0"/>
              <a:t>    Conserve your trees: they absorb carbon, and provide shading to reduce city temps.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028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r Transition - Green"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2032000" y="4533900"/>
            <a:ext cx="20320000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130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0000" y="179999"/>
            <a:ext cx="481584" cy="495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/Bullets (L)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ndreas-gucklhorn-285561-unsplash.jpg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713829" cy="13715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5715000" y="635000"/>
            <a:ext cx="18170129" cy="1587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0" y="2413000"/>
            <a:ext cx="18170129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ttom 3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u3qfwpdgrvy-sugar-bee.jpg"/>
          <p:cNvSpPr>
            <a:spLocks noGrp="1"/>
          </p:cNvSpPr>
          <p:nvPr>
            <p:ph type="pic" sz="half" idx="13"/>
          </p:nvPr>
        </p:nvSpPr>
        <p:spPr>
          <a:xfrm>
            <a:off x="-12617" y="8627242"/>
            <a:ext cx="24409232" cy="50885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1844000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21844000" cy="5822243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Renewable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6" name="icon-clean energy_green.ai" descr="icon-clean energy_green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169" y="-63"/>
            <a:ext cx="13716001" cy="1371612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6" name="icon-people_green.ai" descr="icon-people_green.ai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76783" y="1962546"/>
            <a:ext cx="9790985" cy="979098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6" name="icon-world_green.ai" descr="icon-world_green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100" y="2030102"/>
            <a:ext cx="9744948" cy="965579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or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6" name="LeadershipCorps-logo.ai" descr="LeadershipCorps-logo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202" y="2014856"/>
            <a:ext cx="7097997" cy="968628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24 H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6" name="24HrsReality-logo-2012.png" descr="24HrsReality-logo-20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7551" y="2033503"/>
            <a:ext cx="8661301" cy="964899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S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47" name="CSN_Logo_vert_CR.png" descr="CSN_Logo_vert_C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900" y="292100"/>
            <a:ext cx="10604500" cy="13792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6" name="100Committed-Final.png" descr="100Committed-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685" y="1523464"/>
            <a:ext cx="13807032" cy="1066907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Pricing Pol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PricingPollutionLogo.png" descr="PricingPollution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255" y="4747285"/>
            <a:ext cx="10646074" cy="4221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r Transition - Grey"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032000" y="4533900"/>
            <a:ext cx="20320000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130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0000" y="179999"/>
            <a:ext cx="481584" cy="495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ampus Cor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77" name="CampusCorps_Final_Vertical.png" descr="CampusCorps_Final_Verti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3684" y="2632026"/>
            <a:ext cx="8494761" cy="965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R-Pittsburgh-Wed-458.jpg"/>
          <p:cNvSpPr>
            <a:spLocks noGrp="1"/>
          </p:cNvSpPr>
          <p:nvPr>
            <p:ph type="pic" sz="half" idx="13"/>
          </p:nvPr>
        </p:nvSpPr>
        <p:spPr>
          <a:xfrm>
            <a:off x="12199937" y="0"/>
            <a:ext cx="12199900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5" name="CR-Pittsburgh-Tues-227.jpg"/>
          <p:cNvSpPr>
            <a:spLocks noGrp="1"/>
          </p:cNvSpPr>
          <p:nvPr>
            <p:ph type="pic" sz="half" idx="14"/>
          </p:nvPr>
        </p:nvSpPr>
        <p:spPr>
          <a:xfrm>
            <a:off x="0" y="0"/>
            <a:ext cx="12199899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6" name="CR-SEATTLE-STIAN-CARD5-114.jpg"/>
          <p:cNvSpPr>
            <a:spLocks noGrp="1"/>
          </p:cNvSpPr>
          <p:nvPr>
            <p:ph type="pic" sz="half" idx="15"/>
          </p:nvPr>
        </p:nvSpPr>
        <p:spPr>
          <a:xfrm>
            <a:off x="12199937" y="6858000"/>
            <a:ext cx="12199900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7" name="CR-Pittsburgh-Wed-783.jpg"/>
          <p:cNvSpPr>
            <a:spLocks noGrp="1"/>
          </p:cNvSpPr>
          <p:nvPr>
            <p:ph type="pic" sz="half" idx="16"/>
          </p:nvPr>
        </p:nvSpPr>
        <p:spPr>
          <a:xfrm>
            <a:off x="-1" y="6858000"/>
            <a:ext cx="12199900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290" name="Group"/>
          <p:cNvGrpSpPr/>
          <p:nvPr/>
        </p:nvGrpSpPr>
        <p:grpSpPr>
          <a:xfrm>
            <a:off x="-408000" y="-702000"/>
            <a:ext cx="25200001" cy="15120000"/>
            <a:chOff x="0" y="0"/>
            <a:chExt cx="25199999" cy="15119999"/>
          </a:xfrm>
        </p:grpSpPr>
        <p:sp>
          <p:nvSpPr>
            <p:cNvPr id="288" name="Rectangle"/>
            <p:cNvSpPr/>
            <p:nvPr/>
          </p:nvSpPr>
          <p:spPr>
            <a:xfrm>
              <a:off x="12420000" y="0"/>
              <a:ext cx="360001" cy="1512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9" name="Rectangle"/>
            <p:cNvSpPr/>
            <p:nvPr/>
          </p:nvSpPr>
          <p:spPr>
            <a:xfrm rot="16200000">
              <a:off x="12420000" y="-5040001"/>
              <a:ext cx="360001" cy="25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8710866" y="6298281"/>
            <a:ext cx="6962267" cy="1119439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algn="ctr">
              <a:defRPr sz="6000"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4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-228600" y="-175601"/>
            <a:ext cx="8999092" cy="7093150"/>
          </a:xfrm>
          <a:prstGeom prst="rect">
            <a:avLst/>
          </a:prstGeom>
          <a:solidFill>
            <a:srgbClr val="8DC63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0" name="_AS_1867.jpg"/>
          <p:cNvSpPr>
            <a:spLocks noGrp="1"/>
          </p:cNvSpPr>
          <p:nvPr>
            <p:ph type="pic" sz="quarter" idx="13"/>
          </p:nvPr>
        </p:nvSpPr>
        <p:spPr>
          <a:xfrm>
            <a:off x="16255999" y="6853434"/>
            <a:ext cx="8128162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1" name="20170429_as_ClimateRealityMarch_0771.jpg"/>
          <p:cNvSpPr>
            <a:spLocks noGrp="1"/>
          </p:cNvSpPr>
          <p:nvPr>
            <p:ph type="pic" sz="half" idx="14"/>
          </p:nvPr>
        </p:nvSpPr>
        <p:spPr>
          <a:xfrm>
            <a:off x="0" y="6853434"/>
            <a:ext cx="16275074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2" name="20170429_as_ClimateRealityMarch_0692.jpg"/>
          <p:cNvSpPr>
            <a:spLocks noGrp="1"/>
          </p:cNvSpPr>
          <p:nvPr>
            <p:ph type="pic" sz="half" idx="15"/>
          </p:nvPr>
        </p:nvSpPr>
        <p:spPr>
          <a:xfrm>
            <a:off x="8128000" y="-4566"/>
            <a:ext cx="16267972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4" name="Rectangle"/>
          <p:cNvSpPr/>
          <p:nvPr/>
        </p:nvSpPr>
        <p:spPr>
          <a:xfrm>
            <a:off x="8128000" y="-173383"/>
            <a:ext cx="360000" cy="72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5" name="Rectangle"/>
          <p:cNvSpPr/>
          <p:nvPr/>
        </p:nvSpPr>
        <p:spPr>
          <a:xfrm rot="16200000">
            <a:off x="12012000" y="-5742000"/>
            <a:ext cx="360001" cy="2520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6" name="Rectangle"/>
          <p:cNvSpPr/>
          <p:nvPr/>
        </p:nvSpPr>
        <p:spPr>
          <a:xfrm>
            <a:off x="16076000" y="7026616"/>
            <a:ext cx="360001" cy="72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7" name="Title Text"/>
          <p:cNvSpPr txBox="1">
            <a:spLocks noGrp="1"/>
          </p:cNvSpPr>
          <p:nvPr>
            <p:ph type="title"/>
          </p:nvPr>
        </p:nvSpPr>
        <p:spPr>
          <a:xfrm>
            <a:off x="1270000" y="1270000"/>
            <a:ext cx="5912821" cy="44489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_AS_1867.jpg"/>
          <p:cNvSpPr>
            <a:spLocks noGrp="1"/>
          </p:cNvSpPr>
          <p:nvPr>
            <p:ph type="pic" sz="quarter" idx="13"/>
          </p:nvPr>
        </p:nvSpPr>
        <p:spPr>
          <a:xfrm>
            <a:off x="16255999" y="6853434"/>
            <a:ext cx="8128162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5" name="20170429_as_ClimateRealityMarch_0771.jpg"/>
          <p:cNvSpPr>
            <a:spLocks noGrp="1"/>
          </p:cNvSpPr>
          <p:nvPr>
            <p:ph type="pic" sz="half" idx="14"/>
          </p:nvPr>
        </p:nvSpPr>
        <p:spPr>
          <a:xfrm>
            <a:off x="0" y="6853434"/>
            <a:ext cx="16275074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6" name="20170429_as_ClimateRealityMarch_0692.jpg"/>
          <p:cNvSpPr>
            <a:spLocks noGrp="1"/>
          </p:cNvSpPr>
          <p:nvPr>
            <p:ph type="pic" sz="half" idx="15"/>
          </p:nvPr>
        </p:nvSpPr>
        <p:spPr>
          <a:xfrm>
            <a:off x="8128000" y="-4566"/>
            <a:ext cx="16267972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" name="_AS_1314.jpg"/>
          <p:cNvSpPr>
            <a:spLocks noGrp="1"/>
          </p:cNvSpPr>
          <p:nvPr>
            <p:ph type="pic" sz="quarter" idx="16"/>
          </p:nvPr>
        </p:nvSpPr>
        <p:spPr>
          <a:xfrm>
            <a:off x="0" y="-4566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9" name="Rectangle"/>
          <p:cNvSpPr/>
          <p:nvPr/>
        </p:nvSpPr>
        <p:spPr>
          <a:xfrm>
            <a:off x="8128000" y="-173383"/>
            <a:ext cx="360000" cy="72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0" name="Rectangle"/>
          <p:cNvSpPr/>
          <p:nvPr/>
        </p:nvSpPr>
        <p:spPr>
          <a:xfrm rot="16200000">
            <a:off x="12012000" y="-5742000"/>
            <a:ext cx="360001" cy="2520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1" name="Rectangle"/>
          <p:cNvSpPr/>
          <p:nvPr/>
        </p:nvSpPr>
        <p:spPr>
          <a:xfrm>
            <a:off x="16076000" y="7026616"/>
            <a:ext cx="360001" cy="72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"/>
          <p:cNvSpPr/>
          <p:nvPr/>
        </p:nvSpPr>
        <p:spPr>
          <a:xfrm>
            <a:off x="-228600" y="-175601"/>
            <a:ext cx="12654658" cy="7093150"/>
          </a:xfrm>
          <a:prstGeom prst="rect">
            <a:avLst/>
          </a:prstGeom>
          <a:solidFill>
            <a:srgbClr val="8DC63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9" name="andreas-gucklhorn-285561-unsplash.jpg"/>
          <p:cNvSpPr>
            <a:spLocks noGrp="1"/>
          </p:cNvSpPr>
          <p:nvPr>
            <p:ph type="pic" sz="quarter" idx="13"/>
          </p:nvPr>
        </p:nvSpPr>
        <p:spPr>
          <a:xfrm>
            <a:off x="16255999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0" name="electricity-1330214.jpg"/>
          <p:cNvSpPr>
            <a:spLocks noGrp="1"/>
          </p:cNvSpPr>
          <p:nvPr>
            <p:ph type="pic" sz="quarter" idx="14"/>
          </p:nvPr>
        </p:nvSpPr>
        <p:spPr>
          <a:xfrm>
            <a:off x="8128000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1" name="american-public-power-association-419672.jpg"/>
          <p:cNvSpPr>
            <a:spLocks noGrp="1"/>
          </p:cNvSpPr>
          <p:nvPr>
            <p:ph type="pic" sz="quarter" idx="15"/>
          </p:nvPr>
        </p:nvSpPr>
        <p:spPr>
          <a:xfrm>
            <a:off x="0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2" name="jason-blackeye-107478-unsplash.jpg"/>
          <p:cNvSpPr>
            <a:spLocks noGrp="1"/>
          </p:cNvSpPr>
          <p:nvPr>
            <p:ph type="pic" sz="half" idx="16"/>
          </p:nvPr>
        </p:nvSpPr>
        <p:spPr>
          <a:xfrm>
            <a:off x="12194819" y="0"/>
            <a:ext cx="12199900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37" name="Group"/>
          <p:cNvGrpSpPr/>
          <p:nvPr/>
        </p:nvGrpSpPr>
        <p:grpSpPr>
          <a:xfrm>
            <a:off x="-408000" y="-241300"/>
            <a:ext cx="25200001" cy="14400001"/>
            <a:chOff x="0" y="0"/>
            <a:chExt cx="25199999" cy="14400000"/>
          </a:xfrm>
        </p:grpSpPr>
        <p:sp>
          <p:nvSpPr>
            <p:cNvPr id="333" name="Rectangle"/>
            <p:cNvSpPr/>
            <p:nvPr/>
          </p:nvSpPr>
          <p:spPr>
            <a:xfrm>
              <a:off x="12420000" y="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34" name="Rectangle"/>
            <p:cNvSpPr/>
            <p:nvPr/>
          </p:nvSpPr>
          <p:spPr>
            <a:xfrm rot="16200000">
              <a:off x="12420000" y="-5500700"/>
              <a:ext cx="360001" cy="2520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35" name="Rectangle"/>
            <p:cNvSpPr/>
            <p:nvPr/>
          </p:nvSpPr>
          <p:spPr>
            <a:xfrm>
              <a:off x="8356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36" name="Rectangle"/>
            <p:cNvSpPr/>
            <p:nvPr/>
          </p:nvSpPr>
          <p:spPr>
            <a:xfrm>
              <a:off x="16484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38" name="Title Text"/>
          <p:cNvSpPr txBox="1">
            <a:spLocks noGrp="1"/>
          </p:cNvSpPr>
          <p:nvPr>
            <p:ph type="title"/>
          </p:nvPr>
        </p:nvSpPr>
        <p:spPr>
          <a:xfrm>
            <a:off x="1270000" y="1270000"/>
            <a:ext cx="9657458" cy="46339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andreas-gucklhorn-285561-unsplash.jpg"/>
          <p:cNvSpPr>
            <a:spLocks noGrp="1"/>
          </p:cNvSpPr>
          <p:nvPr>
            <p:ph type="pic" sz="quarter" idx="13"/>
          </p:nvPr>
        </p:nvSpPr>
        <p:spPr>
          <a:xfrm>
            <a:off x="16255999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7" name="solarpark-1288842.jpg"/>
          <p:cNvSpPr>
            <a:spLocks noGrp="1"/>
          </p:cNvSpPr>
          <p:nvPr>
            <p:ph type="pic" sz="quarter" idx="14"/>
          </p:nvPr>
        </p:nvSpPr>
        <p:spPr>
          <a:xfrm>
            <a:off x="8128000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8" name="electricity-1330214.jpg"/>
          <p:cNvSpPr>
            <a:spLocks noGrp="1"/>
          </p:cNvSpPr>
          <p:nvPr>
            <p:ph type="pic" sz="quarter" idx="15"/>
          </p:nvPr>
        </p:nvSpPr>
        <p:spPr>
          <a:xfrm>
            <a:off x="0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9" name="jason-blackeye-107478-unsplash.jpg"/>
          <p:cNvSpPr>
            <a:spLocks noGrp="1"/>
          </p:cNvSpPr>
          <p:nvPr>
            <p:ph type="pic" sz="half" idx="16"/>
          </p:nvPr>
        </p:nvSpPr>
        <p:spPr>
          <a:xfrm>
            <a:off x="12194819" y="0"/>
            <a:ext cx="12199900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0" name="american-public-power-association-419672.jpg"/>
          <p:cNvSpPr>
            <a:spLocks noGrp="1"/>
          </p:cNvSpPr>
          <p:nvPr>
            <p:ph type="pic" sz="half" idx="17"/>
          </p:nvPr>
        </p:nvSpPr>
        <p:spPr>
          <a:xfrm>
            <a:off x="0" y="0"/>
            <a:ext cx="12199899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55" name="Group"/>
          <p:cNvGrpSpPr/>
          <p:nvPr/>
        </p:nvGrpSpPr>
        <p:grpSpPr>
          <a:xfrm>
            <a:off x="-408000" y="-241300"/>
            <a:ext cx="25200001" cy="14400001"/>
            <a:chOff x="0" y="0"/>
            <a:chExt cx="25199999" cy="14400000"/>
          </a:xfrm>
        </p:grpSpPr>
        <p:sp>
          <p:nvSpPr>
            <p:cNvPr id="351" name="Rectangle"/>
            <p:cNvSpPr/>
            <p:nvPr/>
          </p:nvSpPr>
          <p:spPr>
            <a:xfrm>
              <a:off x="12420000" y="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52" name="Rectangle"/>
            <p:cNvSpPr/>
            <p:nvPr/>
          </p:nvSpPr>
          <p:spPr>
            <a:xfrm rot="16200000">
              <a:off x="12420000" y="-5500700"/>
              <a:ext cx="360001" cy="2520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53" name="Rectangle"/>
            <p:cNvSpPr/>
            <p:nvPr/>
          </p:nvSpPr>
          <p:spPr>
            <a:xfrm>
              <a:off x="8356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54" name="Rectangle"/>
            <p:cNvSpPr/>
            <p:nvPr/>
          </p:nvSpPr>
          <p:spPr>
            <a:xfrm>
              <a:off x="16484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 Graph -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4" name="Object"/>
          <p:cNvSpPr txBox="1">
            <a:spLocks noGrp="1"/>
          </p:cNvSpPr>
          <p:nvPr>
            <p:ph idx="3"/>
          </p:nvPr>
        </p:nvSpPr>
        <p:spPr>
          <a:xfrm>
            <a:off x="1016000" y="2540000"/>
            <a:ext cx="22352000" cy="936000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5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2352000" cy="175689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 Graph -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3" name="Object"/>
          <p:cNvSpPr txBox="1">
            <a:spLocks noGrp="1"/>
          </p:cNvSpPr>
          <p:nvPr>
            <p:ph sz="half" idx="3"/>
          </p:nvPr>
        </p:nvSpPr>
        <p:spPr>
          <a:xfrm>
            <a:off x="1016000" y="2540000"/>
            <a:ext cx="11176000" cy="9722792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2352000" cy="175689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93805" y="2540000"/>
            <a:ext cx="10673275" cy="10228285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buBlip>
                <a:blip r:embed="rId2"/>
              </a:buBlip>
            </a:lvl1pPr>
            <a:lvl2pPr marL="1099038" indent="-464038">
              <a:buSzPct val="75000"/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Text on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drought-1675729_1920.jp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2413000"/>
            <a:ext cx="21844000" cy="9698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1844000" cy="138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Text on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ceberg-404966_1920.jp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1844000" cy="13847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2413000"/>
            <a:ext cx="21844000" cy="9696788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alf Faded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_DSC3465.jp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Rectangle"/>
          <p:cNvSpPr/>
          <p:nvPr/>
        </p:nvSpPr>
        <p:spPr>
          <a:xfrm>
            <a:off x="12192000" y="-1"/>
            <a:ext cx="12637149" cy="14145347"/>
          </a:xfrm>
          <a:prstGeom prst="rect">
            <a:avLst/>
          </a:prstGeom>
          <a:solidFill>
            <a:srgbClr val="FFFFFF">
              <a:alpha val="70389"/>
            </a:srgbClr>
          </a:solidFill>
          <a:ln w="12700">
            <a:miter lim="400000"/>
          </a:ln>
          <a:effectLst>
            <a:outerShdw blurRad="38100" dist="25400" dir="13494913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18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59999" y="12503053"/>
            <a:ext cx="906947" cy="90694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3208000" y="635000"/>
            <a:ext cx="10260001" cy="14759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208000" y="2413000"/>
            <a:ext cx="10260001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alf Faded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20180626_CRP_PC_0595.jp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Rectangle"/>
          <p:cNvSpPr/>
          <p:nvPr/>
        </p:nvSpPr>
        <p:spPr>
          <a:xfrm>
            <a:off x="12192000" y="-1"/>
            <a:ext cx="12637149" cy="14145347"/>
          </a:xfrm>
          <a:prstGeom prst="rect">
            <a:avLst/>
          </a:prstGeom>
          <a:solidFill>
            <a:srgbClr val="333333">
              <a:alpha val="70384"/>
            </a:srgbClr>
          </a:solidFill>
          <a:ln w="12700">
            <a:miter lim="400000"/>
          </a:ln>
          <a:effectLst>
            <a:outerShdw blurRad="38100" dist="25400" dir="13494913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30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59999" y="12503053"/>
            <a:ext cx="906947" cy="906947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13208000" y="635000"/>
            <a:ext cx="10260001" cy="14759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208000" y="2413000"/>
            <a:ext cx="10260001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/Bullets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656.jpg"/>
          <p:cNvSpPr>
            <a:spLocks noGrp="1"/>
          </p:cNvSpPr>
          <p:nvPr>
            <p:ph type="pic" idx="13"/>
          </p:nvPr>
        </p:nvSpPr>
        <p:spPr>
          <a:xfrm>
            <a:off x="13042471" y="0"/>
            <a:ext cx="11354143" cy="13715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/Bullets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273523149_903d6751f2_o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1354143" cy="13715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51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80862"/>
          </a:blip>
          <a:stretch>
            <a:fillRect/>
          </a:stretch>
        </p:blipFill>
        <p:spPr>
          <a:xfrm>
            <a:off x="359999" y="12503053"/>
            <a:ext cx="906947" cy="90694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12319000" y="635000"/>
            <a:ext cx="11354197" cy="1587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319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parent CRLC logo.png" descr="transparent CRLC logo.png"/>
          <p:cNvPicPr>
            <a:picLocks noChangeAspect="1"/>
          </p:cNvPicPr>
          <p:nvPr/>
        </p:nvPicPr>
        <p:blipFill>
          <a:blip r:embed="rId29">
            <a:alphaModFix amt="60000"/>
          </a:blip>
          <a:stretch>
            <a:fillRect/>
          </a:stretch>
        </p:blipFill>
        <p:spPr>
          <a:xfrm>
            <a:off x="359999" y="12503053"/>
            <a:ext cx="906947" cy="90694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2584000" cy="13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2412999"/>
            <a:ext cx="22352000" cy="952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buBlip>
                <a:blip r:embed="rId30"/>
              </a:buBlip>
            </a:lvl1pPr>
            <a:lvl2pPr marL="1066800" indent="-342900">
              <a:buSzPct val="94000"/>
              <a:buChar char="•"/>
              <a:defRPr sz="3800"/>
            </a:lvl2pPr>
            <a:lvl3pPr marL="1685192" indent="-415192">
              <a:buSzPct val="75000"/>
              <a:buChar char="•"/>
              <a:defRPr sz="3400"/>
            </a:lvl3pPr>
            <a:lvl4pPr marL="2271346" indent="-366346">
              <a:buSzPct val="75000"/>
              <a:buChar char="•"/>
              <a:defRPr sz="3000"/>
            </a:lvl4pPr>
            <a:lvl5pPr marL="2881923" indent="-341923">
              <a:buSzPct val="75000"/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8034" y="12947733"/>
            <a:ext cx="481584" cy="4953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2600" cap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609600" marR="0" indent="-584200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0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1pPr>
      <a:lvl2pPr marL="1245576" marR="0" indent="-610576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2pPr>
      <a:lvl3pPr marL="1880576" marR="0" indent="-610576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3pPr>
      <a:lvl4pPr marL="2515576" marR="0" indent="-610576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4pPr>
      <a:lvl5pPr marL="3150576" marR="0" indent="-610576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5pPr>
      <a:lvl6pPr marL="3785577" marR="0" indent="-610577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6pPr>
      <a:lvl7pPr marL="4420577" marR="0" indent="-610577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7pPr>
      <a:lvl8pPr marL="5055577" marR="0" indent="-610577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8pPr>
      <a:lvl9pPr marL="5690577" marR="0" indent="-610577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ustainablejersey.com/?type=1336777441&amp;tx_sjcert_certification%5bcertification%5d%5b__identity%5d=70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stainablejersey.com/actions-certification/actions/#open/action/48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XZMRYAwq6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ustainablejersey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635000"/>
            <a:ext cx="22584000" cy="3022600"/>
          </a:xfrm>
        </p:spPr>
        <p:txBody>
          <a:bodyPr>
            <a:normAutofit/>
          </a:bodyPr>
          <a:lstStyle/>
          <a:p>
            <a:r>
              <a:rPr lang="en-US" dirty="0"/>
              <a:t>                          Middletown For Clean Energy</a:t>
            </a:r>
            <a:br>
              <a:rPr lang="en-US" dirty="0"/>
            </a:br>
            <a:r>
              <a:rPr lang="en-US" dirty="0"/>
              <a:t>                          </a:t>
            </a:r>
            <a:r>
              <a:rPr lang="en-US" sz="5400" dirty="0"/>
              <a:t>Foundations for the Energy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5218450"/>
            <a:ext cx="22352000" cy="572026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5400" b="1" dirty="0"/>
              <a:t>Aug, 2010 Rutgers “Energy Plan” </a:t>
            </a:r>
            <a:r>
              <a:rPr lang="en-US" sz="3600" dirty="0"/>
              <a:t>(prepared for Middletown Twp.; Howell Twp.; Parsippany-Troy Hills Twp.; Fort Lee; Perth Amboy; East Orange; West Orange; Plainfield; Edison Township; Montclair Township; and Willingboro Township)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400" b="1" dirty="0"/>
              <a:t>NJ 2019 Master Energy Plan </a:t>
            </a:r>
            <a:r>
              <a:rPr lang="en-US" sz="3600" dirty="0"/>
              <a:t>(when signed, Fall, 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400" b="1" dirty="0"/>
              <a:t>Sustainable Jersey ACTIONS </a:t>
            </a:r>
            <a:r>
              <a:rPr lang="en-US" sz="3600" dirty="0"/>
              <a:t>(already established/well documented)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DEC7D-EA4F-4F33-88C0-9214ADEFF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35" y="634999"/>
            <a:ext cx="5679205" cy="30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3156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2E68C-1A0F-4D34-954E-6E578119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815" y="401690"/>
            <a:ext cx="14744700" cy="2945606"/>
          </a:xfrm>
        </p:spPr>
        <p:txBody>
          <a:bodyPr/>
          <a:lstStyle/>
          <a:p>
            <a:r>
              <a:rPr lang="en-US" sz="6188" dirty="0"/>
              <a:t>GOLD STAR STANDARD IN ENERGY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F5EE72-91BC-4D43-9C2F-5D228551C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24"/>
            <a:ext cx="3306641" cy="2332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1575F-6DE4-4304-A4A6-E72BAA61A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439" y="1205121"/>
            <a:ext cx="17853968" cy="965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A6D52-BCA9-4727-B3AC-CC9945054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58" y="2354838"/>
            <a:ext cx="12439651" cy="10064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7108E4-943A-4374-AD9B-9A6A39879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761" y="2354837"/>
            <a:ext cx="4538642" cy="10064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2B1CB9-486A-4BCC-9123-4743FEE55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08" y="12419746"/>
            <a:ext cx="16925923" cy="11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263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2E68C-1A0F-4D34-954E-6E578119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1" y="542367"/>
            <a:ext cx="14744700" cy="2945606"/>
          </a:xfrm>
        </p:spPr>
        <p:txBody>
          <a:bodyPr/>
          <a:lstStyle/>
          <a:p>
            <a:r>
              <a:rPr lang="en-US" sz="6188" dirty="0"/>
              <a:t>GOLD STAR STANDARD IN ENERGY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F5EE72-91BC-4D43-9C2F-5D228551C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1" y="283624"/>
            <a:ext cx="3306641" cy="2332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01C56B-EA7A-4828-838B-FC7AE5AF1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1370036"/>
            <a:ext cx="24384000" cy="1245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83585-5DB1-40CB-BF44-3C8C0420A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50" y="2497346"/>
            <a:ext cx="14263517" cy="10058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20C5FE-9491-4843-9372-B35580134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547" y="2438180"/>
            <a:ext cx="5278858" cy="10176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B759C-50EA-4A4C-A94F-71CAA0E21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49" y="12550484"/>
            <a:ext cx="19517556" cy="1191536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829C3C22-F695-4D68-BD5E-BA8EF59D7092}"/>
              </a:ext>
            </a:extLst>
          </p:cNvPr>
          <p:cNvSpPr/>
          <p:nvPr/>
        </p:nvSpPr>
        <p:spPr>
          <a:xfrm>
            <a:off x="3409950" y="7957226"/>
            <a:ext cx="914400" cy="914400"/>
          </a:xfrm>
          <a:prstGeom prst="star5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25000" lnSpcReduction="2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0" b="1" i="0" u="none" strike="noStrike" cap="all" spc="0" normalizeH="0" baseline="0">
              <a:ln>
                <a:noFill/>
              </a:ln>
              <a:solidFill>
                <a:srgbClr val="8DC63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81A7E106-A2D3-493B-8A42-8E89529A80F1}"/>
              </a:ext>
            </a:extLst>
          </p:cNvPr>
          <p:cNvSpPr/>
          <p:nvPr/>
        </p:nvSpPr>
        <p:spPr>
          <a:xfrm>
            <a:off x="2779097" y="10621122"/>
            <a:ext cx="650942" cy="39923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25000" lnSpcReduction="2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0" b="1" i="0" u="none" strike="noStrike" cap="all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4ECD935-D1C0-48E3-93CA-2C3C046514B0}"/>
              </a:ext>
            </a:extLst>
          </p:cNvPr>
          <p:cNvSpPr/>
          <p:nvPr/>
        </p:nvSpPr>
        <p:spPr>
          <a:xfrm>
            <a:off x="2895550" y="5564221"/>
            <a:ext cx="650942" cy="39923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25000" lnSpcReduction="2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0" b="1" i="0" u="none" strike="noStrike" cap="all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9C6B781A-51FB-46C1-B4F9-7D0641E0960F}"/>
              </a:ext>
            </a:extLst>
          </p:cNvPr>
          <p:cNvSpPr/>
          <p:nvPr/>
        </p:nvSpPr>
        <p:spPr>
          <a:xfrm>
            <a:off x="2871459" y="7750163"/>
            <a:ext cx="650942" cy="39923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25000" lnSpcReduction="2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0" b="1" i="0" u="none" strike="noStrike" cap="all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EE8825C-AF67-44AA-87D3-42E9D5C7DBFD}"/>
              </a:ext>
            </a:extLst>
          </p:cNvPr>
          <p:cNvSpPr/>
          <p:nvPr/>
        </p:nvSpPr>
        <p:spPr>
          <a:xfrm>
            <a:off x="2828622" y="11376019"/>
            <a:ext cx="650942" cy="39923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25000" lnSpcReduction="2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0" b="1" i="0" u="none" strike="noStrike" cap="all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DFF05787-7AA0-4CF4-BABB-028573253C52}"/>
              </a:ext>
            </a:extLst>
          </p:cNvPr>
          <p:cNvSpPr/>
          <p:nvPr/>
        </p:nvSpPr>
        <p:spPr>
          <a:xfrm>
            <a:off x="2909381" y="7752545"/>
            <a:ext cx="650942" cy="39923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25000" lnSpcReduction="2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0" b="1" i="0" u="none" strike="noStrike" cap="all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C9F770B2-D251-4449-89D3-469EDB630F8C}"/>
              </a:ext>
            </a:extLst>
          </p:cNvPr>
          <p:cNvSpPr/>
          <p:nvPr/>
        </p:nvSpPr>
        <p:spPr>
          <a:xfrm>
            <a:off x="2909381" y="7068376"/>
            <a:ext cx="650942" cy="399234"/>
          </a:xfrm>
          <a:prstGeom prst="star5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rmAutofit fontScale="25000" lnSpcReduction="2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0" b="1" i="0" u="none" strike="noStrike" cap="all" spc="0" normalizeH="0" baseline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4762370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CBE6-DAEB-4B11-8E21-94F5C415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634999"/>
            <a:ext cx="22584000" cy="2424723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Your Town For Clean Energy</a:t>
            </a:r>
            <a:br>
              <a:rPr lang="en-US" dirty="0"/>
            </a:br>
            <a:r>
              <a:rPr lang="en-US" dirty="0"/>
              <a:t>							    </a:t>
            </a:r>
            <a:r>
              <a:rPr lang="en-US" sz="6700" kern="1200" dirty="0">
                <a:solidFill>
                  <a:schemeClr val="bg2">
                    <a:lumMod val="50000"/>
                  </a:schemeClr>
                </a:solidFill>
                <a:sym typeface="Arial Bold" charset="0"/>
              </a:rPr>
              <a:t>Examples of Electrical Aggregation</a:t>
            </a:r>
            <a:br>
              <a:rPr lang="en-US" kern="1200" dirty="0">
                <a:solidFill>
                  <a:schemeClr val="bg2">
                    <a:lumMod val="50000"/>
                  </a:schemeClr>
                </a:solidFill>
                <a:sym typeface="Arial Bold" charset="0"/>
              </a:rPr>
            </a:br>
            <a:br>
              <a:rPr lang="en-US" dirty="0"/>
            </a:br>
            <a:br>
              <a:rPr lang="en-US" dirty="0"/>
            </a:br>
            <a:r>
              <a:rPr lang="en-US" dirty="0"/>
              <a:t>                         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12AB6-77A0-42C9-A161-C7AD4E9FA71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16000" y="3749429"/>
            <a:ext cx="22352000" cy="9525485"/>
          </a:xfrm>
        </p:spPr>
        <p:txBody>
          <a:bodyPr/>
          <a:lstStyle/>
          <a:p>
            <a:pPr marL="25400" indent="0">
              <a:buNone/>
            </a:pPr>
            <a:r>
              <a:rPr lang="en-US" sz="5400" dirty="0"/>
              <a:t> </a:t>
            </a:r>
          </a:p>
          <a:p>
            <a:pPr marL="25400" indent="0">
              <a:buNone/>
            </a:pPr>
            <a:endParaRPr lang="en-US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EC2031-CA4C-479A-B42F-8ADE194C27D7}"/>
              </a:ext>
            </a:extLst>
          </p:cNvPr>
          <p:cNvSpPr txBox="1"/>
          <p:nvPr/>
        </p:nvSpPr>
        <p:spPr>
          <a:xfrm>
            <a:off x="1174722" y="4365345"/>
            <a:ext cx="21428623" cy="8402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  <a:t>New Brunswick is a best example:  50% renewable</a:t>
            </a:r>
            <a:b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685800" indent="-68580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  <a:t>Essex Hub (Maplewood, Montclair, South Orange, Verona, Glen Ridge)</a:t>
            </a:r>
            <a:b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600" kern="1200" cap="none" dirty="0">
                <a:solidFill>
                  <a:schemeClr val="bg2">
                    <a:lumMod val="50000"/>
                  </a:schemeClr>
                </a:solidFill>
              </a:rPr>
              <a:t>(10% lower electricity price than PSE&amp;G; 41% renewable content)</a:t>
            </a:r>
            <a:b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</a:br>
            <a:endParaRPr lang="en-US" sz="4800" kern="1200" cap="none" dirty="0">
              <a:solidFill>
                <a:schemeClr val="bg2">
                  <a:lumMod val="50000"/>
                </a:schemeClr>
              </a:solidFill>
            </a:endParaRPr>
          </a:p>
          <a:p>
            <a:pPr marL="685800" indent="-68580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  <a:t>Glen Rock and Livingston</a:t>
            </a:r>
            <a:b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</a:br>
            <a:endParaRPr lang="en-US" sz="4800" kern="1200" cap="none" dirty="0">
              <a:solidFill>
                <a:schemeClr val="bg2">
                  <a:lumMod val="50000"/>
                </a:schemeClr>
              </a:solidFill>
            </a:endParaRPr>
          </a:p>
          <a:p>
            <a:pPr marL="685800" indent="-68580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  <a:t>Fair Haven Municipal (only) 5% renewable (added to RPS) </a:t>
            </a:r>
            <a:b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</a:br>
            <a:endParaRPr lang="en-US" sz="4800" kern="1200" cap="none" dirty="0">
              <a:solidFill>
                <a:schemeClr val="bg2">
                  <a:lumMod val="50000"/>
                </a:schemeClr>
              </a:solidFill>
            </a:endParaRPr>
          </a:p>
          <a:p>
            <a:pPr marL="685800" indent="-68580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800" kern="1200" cap="none" dirty="0">
                <a:solidFill>
                  <a:schemeClr val="bg2">
                    <a:lumMod val="50000"/>
                  </a:schemeClr>
                </a:solidFill>
              </a:rPr>
              <a:t>Woodbridge, Toms River,…</a:t>
            </a:r>
          </a:p>
          <a:p>
            <a:pPr marL="482204" indent="-482204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6000" kern="1200" cap="none" dirty="0">
              <a:solidFill>
                <a:schemeClr val="bg2">
                  <a:lumMod val="50000"/>
                </a:schemeClr>
              </a:solidFill>
              <a:sym typeface="Arial Bold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23920" y="149629"/>
            <a:ext cx="6390044" cy="3520094"/>
            <a:chOff x="0" y="0"/>
            <a:chExt cx="6777212" cy="3082611"/>
          </a:xfrm>
          <a:solidFill>
            <a:schemeClr val="bg2"/>
          </a:solidFill>
        </p:grpSpPr>
        <p:pic>
          <p:nvPicPr>
            <p:cNvPr id="9" name="Picture 8"/>
            <p:cNvPicPr preferRelativeResize="0">
              <a:picLocks/>
            </p:cNvPicPr>
            <p:nvPr/>
          </p:nvPicPr>
          <p:blipFill rotWithShape="1"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578"/>
            <a:stretch/>
          </p:blipFill>
          <p:spPr>
            <a:xfrm>
              <a:off x="1308207" y="0"/>
              <a:ext cx="4114800" cy="1645920"/>
            </a:xfrm>
            <a:prstGeom prst="rect">
              <a:avLst/>
            </a:prstGeom>
            <a:noFill/>
          </p:spPr>
        </p:pic>
        <p:sp>
          <p:nvSpPr>
            <p:cNvPr id="10" name="TextBox 4"/>
            <p:cNvSpPr txBox="1"/>
            <p:nvPr/>
          </p:nvSpPr>
          <p:spPr>
            <a:xfrm>
              <a:off x="0" y="1923651"/>
              <a:ext cx="6777212" cy="1158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kern="1200" dirty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haroni"/>
                  <a:ea typeface="Times New Roman" panose="02020603050405020304" pitchFamily="18" charset="0"/>
                  <a:cs typeface="Aharoni"/>
                </a:rPr>
                <a:t>Your Town FOR 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kern="1200" dirty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haroni"/>
                  <a:ea typeface="Times New Roman" panose="02020603050405020304" pitchFamily="18" charset="0"/>
                  <a:cs typeface="Aharoni"/>
                </a:rPr>
                <a:t>CLEAN ENERGY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31391" y="1791913"/>
              <a:ext cx="5670381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209266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CBE6-DAEB-4B11-8E21-94F5C415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634999"/>
            <a:ext cx="22584000" cy="2424723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Your Town For Clean Energy</a:t>
            </a:r>
            <a:br>
              <a:rPr lang="en-US" dirty="0"/>
            </a:br>
            <a:r>
              <a:rPr lang="en-US" dirty="0"/>
              <a:t>							    </a:t>
            </a:r>
            <a:r>
              <a:rPr lang="en-US" sz="4900" kern="1200" dirty="0">
                <a:solidFill>
                  <a:schemeClr val="bg2">
                    <a:lumMod val="50000"/>
                  </a:schemeClr>
                </a:solidFill>
                <a:sym typeface="Arial Bold" charset="0"/>
              </a:rPr>
              <a:t>Other Opportunities for Emission Reductions</a:t>
            </a:r>
            <a:br>
              <a:rPr lang="en-US" kern="1200" dirty="0">
                <a:solidFill>
                  <a:schemeClr val="bg2">
                    <a:lumMod val="50000"/>
                  </a:schemeClr>
                </a:solidFill>
                <a:sym typeface="Arial Bold" charset="0"/>
              </a:rPr>
            </a:br>
            <a:br>
              <a:rPr lang="en-US" dirty="0"/>
            </a:br>
            <a:br>
              <a:rPr lang="en-US" dirty="0"/>
            </a:br>
            <a:r>
              <a:rPr lang="en-US" dirty="0"/>
              <a:t>                         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12AB6-77A0-42C9-A161-C7AD4E9FA71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16000" y="3749429"/>
            <a:ext cx="22352000" cy="9525485"/>
          </a:xfrm>
        </p:spPr>
        <p:txBody>
          <a:bodyPr/>
          <a:lstStyle/>
          <a:p>
            <a:pPr marL="25400" indent="0">
              <a:buNone/>
            </a:pPr>
            <a:r>
              <a:rPr lang="en-US" sz="5400" dirty="0"/>
              <a:t> </a:t>
            </a:r>
          </a:p>
          <a:p>
            <a:pPr marL="25400" indent="0">
              <a:buNone/>
            </a:pPr>
            <a:endParaRPr lang="en-US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EC2031-CA4C-479A-B42F-8ADE194C27D7}"/>
              </a:ext>
            </a:extLst>
          </p:cNvPr>
          <p:cNvSpPr txBox="1"/>
          <p:nvPr/>
        </p:nvSpPr>
        <p:spPr>
          <a:xfrm>
            <a:off x="1174722" y="4365345"/>
            <a:ext cx="23067725" cy="871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2204" indent="-482204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6000" kern="1200" cap="none" dirty="0">
                <a:solidFill>
                  <a:schemeClr val="bg2">
                    <a:lumMod val="50000"/>
                  </a:schemeClr>
                </a:solidFill>
                <a:sym typeface="Arial Bold" charset="0"/>
              </a:rPr>
              <a:t>44 energy-related Actions in current Woodbridge certification</a:t>
            </a:r>
          </a:p>
          <a:p>
            <a:pPr marL="742950" lvl="8" indent="-74295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kern="1200" cap="none" dirty="0">
                <a:solidFill>
                  <a:schemeClr val="bg2">
                    <a:lumMod val="50000"/>
                  </a:schemeClr>
                </a:solidFill>
              </a:rPr>
              <a:t>Community Energy Initiatives</a:t>
            </a:r>
          </a:p>
          <a:p>
            <a:pPr marL="742950" lvl="8" indent="-74295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kern="1200" cap="none" dirty="0">
                <a:solidFill>
                  <a:schemeClr val="bg2">
                    <a:lumMod val="50000"/>
                  </a:schemeClr>
                </a:solidFill>
              </a:rPr>
              <a:t>Municipal Energy Initiatives</a:t>
            </a:r>
          </a:p>
          <a:p>
            <a:pPr marL="742950" lvl="8" indent="-74295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kern="1200" cap="none" dirty="0">
                <a:solidFill>
                  <a:schemeClr val="bg2">
                    <a:lumMod val="50000"/>
                  </a:schemeClr>
                </a:solidFill>
              </a:rPr>
              <a:t>Transportation Initiatives</a:t>
            </a:r>
          </a:p>
          <a:p>
            <a:pPr marL="742950" lvl="8" indent="-74295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kern="1200" cap="none" dirty="0">
                <a:solidFill>
                  <a:schemeClr val="bg2">
                    <a:lumMod val="50000"/>
                  </a:schemeClr>
                </a:solidFill>
              </a:rPr>
              <a:t>Green Design</a:t>
            </a:r>
          </a:p>
          <a:p>
            <a:pPr marL="742950" lvl="8" indent="-74295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kern="1200" cap="none" dirty="0">
                <a:solidFill>
                  <a:schemeClr val="bg2">
                    <a:lumMod val="50000"/>
                  </a:schemeClr>
                </a:solidFill>
              </a:rPr>
              <a:t>Green Design Commercial and Residential Buildings</a:t>
            </a:r>
          </a:p>
          <a:p>
            <a:pPr marL="742950" lvl="8" indent="-74295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kern="1200" cap="none" dirty="0">
                <a:solidFill>
                  <a:schemeClr val="bg2">
                    <a:lumMod val="50000"/>
                  </a:schemeClr>
                </a:solidFill>
              </a:rPr>
              <a:t>Innovation &amp; Demonstration Projects</a:t>
            </a:r>
          </a:p>
          <a:p>
            <a:pPr marL="742950" lvl="8" indent="-74295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kern="1200" cap="none" dirty="0">
                <a:solidFill>
                  <a:schemeClr val="bg2">
                    <a:lumMod val="50000"/>
                  </a:schemeClr>
                </a:solidFill>
              </a:rPr>
              <a:t>Land Use &amp; Transportation</a:t>
            </a:r>
          </a:p>
          <a:p>
            <a:pPr marL="742950" lvl="8" indent="-74295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kern="1200" cap="none" dirty="0">
                <a:solidFill>
                  <a:schemeClr val="bg2">
                    <a:lumMod val="50000"/>
                  </a:schemeClr>
                </a:solidFill>
              </a:rPr>
              <a:t>Local Economies</a:t>
            </a:r>
          </a:p>
          <a:p>
            <a:pPr marL="742950" lvl="8" indent="-74295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kern="1200" cap="none" dirty="0">
                <a:solidFill>
                  <a:schemeClr val="bg2">
                    <a:lumMod val="50000"/>
                  </a:schemeClr>
                </a:solidFill>
              </a:rPr>
              <a:t>Grounds &amp; Maintenance</a:t>
            </a:r>
          </a:p>
          <a:p>
            <a:pPr marL="742950" lvl="8" indent="-742950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400" kern="1200" cap="none" dirty="0">
                <a:solidFill>
                  <a:schemeClr val="bg2">
                    <a:lumMod val="50000"/>
                  </a:schemeClr>
                </a:solidFill>
              </a:rPr>
              <a:t>Sustainability &amp; Climate Planning</a:t>
            </a:r>
          </a:p>
          <a:p>
            <a:pPr marL="482204" indent="-482204" algn="l" defTabSz="1285875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6000" kern="1200" cap="none" dirty="0">
              <a:solidFill>
                <a:schemeClr val="bg2">
                  <a:lumMod val="50000"/>
                </a:schemeClr>
              </a:solidFill>
              <a:sym typeface="Arial Bold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23920" y="149629"/>
            <a:ext cx="6390044" cy="3520094"/>
            <a:chOff x="0" y="0"/>
            <a:chExt cx="6777212" cy="3082611"/>
          </a:xfrm>
          <a:solidFill>
            <a:schemeClr val="bg2"/>
          </a:solidFill>
        </p:grpSpPr>
        <p:pic>
          <p:nvPicPr>
            <p:cNvPr id="9" name="Picture 8"/>
            <p:cNvPicPr preferRelativeResize="0">
              <a:picLocks/>
            </p:cNvPicPr>
            <p:nvPr/>
          </p:nvPicPr>
          <p:blipFill rotWithShape="1">
            <a:blip r:embed="rId3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578"/>
            <a:stretch/>
          </p:blipFill>
          <p:spPr>
            <a:xfrm>
              <a:off x="1308207" y="0"/>
              <a:ext cx="4114800" cy="1645920"/>
            </a:xfrm>
            <a:prstGeom prst="rect">
              <a:avLst/>
            </a:prstGeom>
            <a:noFill/>
          </p:spPr>
        </p:pic>
        <p:sp>
          <p:nvSpPr>
            <p:cNvPr id="10" name="TextBox 4"/>
            <p:cNvSpPr txBox="1"/>
            <p:nvPr/>
          </p:nvSpPr>
          <p:spPr>
            <a:xfrm>
              <a:off x="0" y="1923651"/>
              <a:ext cx="6777212" cy="1158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kern="1200" dirty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haroni"/>
                  <a:ea typeface="Times New Roman" panose="02020603050405020304" pitchFamily="18" charset="0"/>
                  <a:cs typeface="Aharoni"/>
                </a:rPr>
                <a:t>Your Town FOR 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kern="1200" dirty="0"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haroni"/>
                  <a:ea typeface="Times New Roman" panose="02020603050405020304" pitchFamily="18" charset="0"/>
                  <a:cs typeface="Aharoni"/>
                </a:rPr>
                <a:t>CLEAN ENERGY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31391" y="1791913"/>
              <a:ext cx="5670381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F198968-0A91-4D50-ABA8-29FEDFCF08FB}"/>
              </a:ext>
            </a:extLst>
          </p:cNvPr>
          <p:cNvSpPr txBox="1"/>
          <p:nvPr/>
        </p:nvSpPr>
        <p:spPr>
          <a:xfrm>
            <a:off x="2007588" y="12665053"/>
            <a:ext cx="1593705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000" u="sng" dirty="0">
                <a:hlinkClick r:id="rId4"/>
              </a:rPr>
              <a:t>http://www.sustainablejersey.com/?type=1336777441&amp;tx_sjcert_certification[certification][__identity]=700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08774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9BAE-AE6C-430B-BAEA-01651EE66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100" dirty="0"/>
              <a:t>Improve Your Town’s Master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29A71-8FEF-4C8F-8790-55BBCE04DDD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24956" y="2090108"/>
            <a:ext cx="23766087" cy="2322400"/>
          </a:xfrm>
        </p:spPr>
        <p:txBody>
          <a:bodyPr>
            <a:normAutofit fontScale="92500"/>
          </a:bodyPr>
          <a:lstStyle/>
          <a:p>
            <a:pPr marL="25400" indent="0" algn="ctr">
              <a:buNone/>
            </a:pPr>
            <a:r>
              <a:rPr lang="en-US" sz="7000" b="1" dirty="0"/>
              <a:t>Add a “Green Building and Environmental Sustainability” Element to the Master Plan. This provides:</a:t>
            </a:r>
          </a:p>
          <a:p>
            <a:pPr marL="25400" indent="0">
              <a:buNone/>
            </a:pPr>
            <a:endParaRPr lang="en-US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A4610B-F5ED-4720-B050-88A4CB44EBBF}"/>
              </a:ext>
            </a:extLst>
          </p:cNvPr>
          <p:cNvSpPr txBox="1"/>
          <p:nvPr/>
        </p:nvSpPr>
        <p:spPr>
          <a:xfrm>
            <a:off x="967047" y="4019950"/>
            <a:ext cx="23416953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00" dirty="0"/>
              <a:t> </a:t>
            </a:r>
            <a:endParaRPr lang="en-US" sz="4800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cap="none" dirty="0">
                <a:solidFill>
                  <a:schemeClr val="bg2">
                    <a:lumMod val="50000"/>
                  </a:schemeClr>
                </a:solidFill>
              </a:rPr>
              <a:t>Efficient use of natural resources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cap="none" dirty="0">
                <a:solidFill>
                  <a:schemeClr val="bg2">
                    <a:lumMod val="50000"/>
                  </a:schemeClr>
                </a:solidFill>
              </a:rPr>
              <a:t>Renewable Energy Systems in new and retrofitted buildings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cap="none" dirty="0">
                <a:solidFill>
                  <a:schemeClr val="bg2">
                    <a:lumMod val="50000"/>
                  </a:schemeClr>
                </a:solidFill>
              </a:rPr>
              <a:t>Impact of buildings on environment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cap="none" dirty="0">
                <a:solidFill>
                  <a:schemeClr val="bg2">
                    <a:lumMod val="50000"/>
                  </a:schemeClr>
                </a:solidFill>
              </a:rPr>
              <a:t>Allow Ecosystems to function naturally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cap="none" dirty="0">
                <a:solidFill>
                  <a:schemeClr val="bg2">
                    <a:lumMod val="50000"/>
                  </a:schemeClr>
                </a:solidFill>
              </a:rPr>
              <a:t>Conserve and reuse water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cap="none" dirty="0">
                <a:solidFill>
                  <a:schemeClr val="bg2">
                    <a:lumMod val="50000"/>
                  </a:schemeClr>
                </a:solidFill>
              </a:rPr>
              <a:t>Treat storm water on-site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cap="none" dirty="0">
                <a:solidFill>
                  <a:schemeClr val="bg2">
                    <a:lumMod val="50000"/>
                  </a:schemeClr>
                </a:solidFill>
              </a:rPr>
              <a:t>Optimize site orientation and design for the Climate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B7079D-D6A3-40AC-B765-428F42C41877}"/>
              </a:ext>
            </a:extLst>
          </p:cNvPr>
          <p:cNvSpPr txBox="1"/>
          <p:nvPr/>
        </p:nvSpPr>
        <p:spPr>
          <a:xfrm>
            <a:off x="1778232" y="12105800"/>
            <a:ext cx="2139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cap="none" dirty="0">
                <a:solidFill>
                  <a:schemeClr val="bg2"/>
                </a:solidFill>
                <a:hlinkClick r:id="rId3"/>
              </a:rPr>
              <a:t>http://www.sustainablejersey.com/actions-certification/actions/#open/action/484</a:t>
            </a:r>
            <a:r>
              <a:rPr lang="en-US" sz="3200" cap="none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96050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12916" y="635000"/>
            <a:ext cx="22372214" cy="1587500"/>
          </a:xfrm>
        </p:spPr>
        <p:txBody>
          <a:bodyPr/>
          <a:lstStyle/>
          <a:p>
            <a:pPr algn="ctr"/>
            <a:r>
              <a:rPr lang="en-US" dirty="0"/>
              <a:t>SUSTAINABLE JERSEY MAYORS SUMMIT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12916" y="2222500"/>
            <a:ext cx="21529963" cy="10090054"/>
          </a:xfrm>
        </p:spPr>
        <p:txBody>
          <a:bodyPr>
            <a:normAutofit/>
          </a:bodyPr>
          <a:lstStyle/>
          <a:p>
            <a:r>
              <a:rPr lang="en-US" sz="7200" b="1" dirty="0"/>
              <a:t>PLAY THE 3 MINUTE INSPIRING VIDEO!!</a:t>
            </a:r>
          </a:p>
          <a:p>
            <a:r>
              <a:rPr lang="en-US" sz="7200" b="1" dirty="0">
                <a:hlinkClick r:id="rId3"/>
              </a:rPr>
              <a:t>https://youtu.be/gXZMRYAwq6A</a:t>
            </a:r>
            <a:endParaRPr lang="en-US" sz="7200" b="1" dirty="0"/>
          </a:p>
          <a:p>
            <a:pPr marL="25400" indent="0">
              <a:buNone/>
            </a:pPr>
            <a:r>
              <a:rPr lang="en-US" sz="7200" b="1" dirty="0"/>
              <a:t>(this video is stored </a:t>
            </a:r>
            <a:r>
              <a:rPr lang="en-US" sz="7200" b="1"/>
              <a:t>&amp; plays </a:t>
            </a:r>
            <a:r>
              <a:rPr lang="en-US" sz="7200" b="1" dirty="0"/>
              <a:t>locally within the </a:t>
            </a:r>
            <a:r>
              <a:rPr lang="en-US" sz="7200" b="1"/>
              <a:t>next slide)</a:t>
            </a:r>
            <a:endParaRPr lang="en-US" sz="7200" b="1" dirty="0"/>
          </a:p>
          <a:p>
            <a:endParaRPr lang="en-US" sz="7200" b="1" dirty="0"/>
          </a:p>
          <a:p>
            <a:endParaRPr lang="en-US" sz="7200" b="1" dirty="0"/>
          </a:p>
          <a:p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40555900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31FE-01A4-43E7-9FDD-860E9C63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MAYORS CLIMATE CONFERENCE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DBA52-C9EA-4DDE-B26D-629AFE00F42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nicipalities-climate-Change">
            <a:hlinkClick r:id="" action="ppaction://media"/>
            <a:extLst>
              <a:ext uri="{FF2B5EF4-FFF2-40B4-BE49-F238E27FC236}">
                <a16:creationId xmlns:a16="http://schemas.microsoft.com/office/drawing/2014/main" id="{AE3B1AC9-BD6C-4742-B876-BEB34D853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24938"/>
            <a:ext cx="25012997" cy="140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1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3964" y="597571"/>
            <a:ext cx="14064602" cy="3286473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Jersey Actions:</a:t>
            </a:r>
            <a:br>
              <a:rPr lang="en-US" dirty="0"/>
            </a:br>
            <a:r>
              <a:rPr lang="en-US" dirty="0"/>
              <a:t>A Framework for Getting To</a:t>
            </a:r>
            <a:br>
              <a:rPr lang="en-US" dirty="0"/>
            </a:br>
            <a:r>
              <a:rPr lang="en-US" dirty="0"/>
              <a:t>100% Clean Energy 	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157" y="4608585"/>
            <a:ext cx="22352000" cy="7788569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dirty="0"/>
              <a:t>Sustainable Jersey Certification: A Prestigious Designation For Municipal Governments In New Jersey </a:t>
            </a:r>
          </a:p>
          <a:p>
            <a:r>
              <a:rPr lang="en-US" sz="4800" b="1" dirty="0"/>
              <a:t>450 NJ Towns Participating</a:t>
            </a:r>
          </a:p>
          <a:p>
            <a:r>
              <a:rPr lang="en-US" sz="4800" b="1" dirty="0"/>
              <a:t>203 Towns Currently Certified</a:t>
            </a:r>
          </a:p>
          <a:p>
            <a:r>
              <a:rPr lang="en-US" sz="4800" b="1" dirty="0"/>
              <a:t>Actions To Score Points Toward Certification Are Documented. Review Comparable Cities’ Documentation As Models.</a:t>
            </a:r>
          </a:p>
          <a:p>
            <a:r>
              <a:rPr lang="en-US" sz="4800" b="1" dirty="0"/>
              <a:t>Certification Is Free And Completely Voluntary.</a:t>
            </a:r>
            <a:endParaRPr lang="en-US" sz="5400" b="1" dirty="0"/>
          </a:p>
          <a:p>
            <a:r>
              <a:rPr lang="en-US" sz="5100" b="1" dirty="0">
                <a:hlinkClick r:id="rId3"/>
              </a:rPr>
              <a:t>http://sustainablejersey.com</a:t>
            </a:r>
            <a:r>
              <a:rPr lang="en-US" sz="5100" b="1" dirty="0"/>
              <a:t>  Has All Actions, Resources, Numerous Presentations, And Complete Documentation From All Certified Communities.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5EE72-91BC-4D43-9C2F-5D228551C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5" y="597571"/>
            <a:ext cx="4659923" cy="328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338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256" y="578174"/>
            <a:ext cx="16022889" cy="1424660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Jersey Certifications</a:t>
            </a:r>
            <a:br>
              <a:rPr lang="en-US" dirty="0"/>
            </a:br>
            <a:r>
              <a:rPr lang="en-US" sz="6000" dirty="0"/>
              <a:t>A Framework for Getting To 100% Clean Energy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819" y="2867707"/>
            <a:ext cx="22352000" cy="926567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BCD1B"/>
                </a:solidFill>
              </a:rPr>
              <a:t>Bronze</a:t>
            </a:r>
            <a:r>
              <a:rPr lang="en-US" b="1" dirty="0"/>
              <a:t> certification: commitment to sustainability, implemented first significant steps, 150 points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Silver</a:t>
            </a:r>
            <a:r>
              <a:rPr lang="en-US" b="1" dirty="0"/>
              <a:t> certification: significant progress toward sustainability, 350 points, state-wide and national leader</a:t>
            </a:r>
          </a:p>
          <a:p>
            <a:r>
              <a:rPr lang="en-US" sz="4800" b="1" dirty="0">
                <a:solidFill>
                  <a:srgbClr val="F2E70E"/>
                </a:solidFill>
              </a:rPr>
              <a:t>Gold Star</a:t>
            </a:r>
            <a:r>
              <a:rPr lang="en-US" sz="4800" b="1" dirty="0"/>
              <a:t> Standard is a NEW level of recognition for silver certified communities. </a:t>
            </a:r>
          </a:p>
          <a:p>
            <a:pPr lvl="1"/>
            <a:r>
              <a:rPr lang="en-US" sz="3600" b="1" dirty="0">
                <a:solidFill>
                  <a:srgbClr val="F2E70E"/>
                </a:solidFill>
              </a:rPr>
              <a:t>Gold Star in Energy</a:t>
            </a:r>
          </a:p>
          <a:p>
            <a:pPr lvl="1"/>
            <a:r>
              <a:rPr lang="en-US" sz="3600" b="1" dirty="0">
                <a:solidFill>
                  <a:srgbClr val="F2E70E"/>
                </a:solidFill>
              </a:rPr>
              <a:t>Gold Star in Waste</a:t>
            </a:r>
            <a:endParaRPr lang="en-US" sz="3600" b="1" dirty="0"/>
          </a:p>
          <a:p>
            <a:r>
              <a:rPr lang="en-US" sz="5200" b="1" dirty="0"/>
              <a:t>1 Town has Achieved </a:t>
            </a:r>
            <a:r>
              <a:rPr lang="en-US" sz="5200" b="1" dirty="0">
                <a:solidFill>
                  <a:srgbClr val="F2E70E"/>
                </a:solidFill>
              </a:rPr>
              <a:t>Gold Star in Energy</a:t>
            </a:r>
            <a:r>
              <a:rPr lang="en-US" sz="5200" b="1" dirty="0"/>
              <a:t>: Woodbridge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5EE72-91BC-4D43-9C2F-5D228551C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46" y="230567"/>
            <a:ext cx="3306641" cy="23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5054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635000"/>
            <a:ext cx="22584000" cy="30226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Middletown For Clean Energy</a:t>
            </a:r>
            <a:br>
              <a:rPr lang="en-US" dirty="0"/>
            </a:br>
            <a:r>
              <a:rPr lang="en-US" dirty="0"/>
              <a:t>                          Sustainable Jersey Actions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8000" y="3589987"/>
            <a:ext cx="22352000" cy="831257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3 OF THESE PRIORITY ACTIONS REQUIRED for SILVER</a:t>
            </a:r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60789E-3C08-4280-A7C8-149B9AB8A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666406"/>
              </p:ext>
            </p:extLst>
          </p:nvPr>
        </p:nvGraphicFramePr>
        <p:xfrm>
          <a:off x="4597256" y="5000891"/>
          <a:ext cx="16256000" cy="7254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97866">
                  <a:extLst>
                    <a:ext uri="{9D8B030D-6E8A-4147-A177-3AD203B41FA5}">
                      <a16:colId xmlns:a16="http://schemas.microsoft.com/office/drawing/2014/main" val="1919565915"/>
                    </a:ext>
                  </a:extLst>
                </a:gridCol>
                <a:gridCol w="8258134">
                  <a:extLst>
                    <a:ext uri="{9D8B030D-6E8A-4147-A177-3AD203B41FA5}">
                      <a16:colId xmlns:a16="http://schemas.microsoft.com/office/drawing/2014/main" val="485765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Climate Adaptation: Flooding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Municipal Carbon Footprint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04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Diversity on Boards &amp; Commissions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Natural Resource Inventory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281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*Energy Tracking &amp;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Prescription Drug Safety and Disposal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647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*Energy Efficiency for Municipal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Recycling and Waste Reduction Education and Compliance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21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*Fleet Inventory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Sustainable Land Use Pledge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168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Green Business Recognition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Water Conservation Ordinance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78346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874DB9-8B15-4F79-8D3D-89800D76BC53}"/>
              </a:ext>
            </a:extLst>
          </p:cNvPr>
          <p:cNvSpPr txBox="1"/>
          <p:nvPr/>
        </p:nvSpPr>
        <p:spPr>
          <a:xfrm>
            <a:off x="1704281" y="12417363"/>
            <a:ext cx="2204195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*ENERGY-RELATED actions Underway; already started toward “gold energy star” </a:t>
            </a:r>
            <a:endParaRPr kumimoji="0" lang="en-US" sz="3200" b="1" i="0" u="none" strike="noStrike" cap="all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AE973B-0ABA-4697-A720-4E7E2B7B7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81" y="635000"/>
            <a:ext cx="4814506" cy="256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3118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91A7E-2661-4E03-9410-191F1DEBB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1506" y="349301"/>
            <a:ext cx="15012786" cy="1162050"/>
          </a:xfrm>
        </p:spPr>
        <p:txBody>
          <a:bodyPr>
            <a:normAutofit fontScale="90000"/>
          </a:bodyPr>
          <a:lstStyle/>
          <a:p>
            <a:r>
              <a:rPr lang="en-US" dirty="0"/>
              <a:t>Middletown (Typical NJ) GHG Emissions </a:t>
            </a:r>
            <a:r>
              <a:rPr lang="en-US" dirty="0" err="1"/>
              <a:t>E</a:t>
            </a:r>
            <a:r>
              <a:rPr lang="en-US" dirty="0" err="1">
                <a:solidFill>
                  <a:srgbClr val="92D050"/>
                </a:solidFill>
              </a:rPr>
              <a:t>EEmissions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6B483-550F-4BBE-B155-1713FF0A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35" y="1549451"/>
            <a:ext cx="19415066" cy="121665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210B2-12A2-4DE5-8F11-C62281B5BD0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530535" y="1349386"/>
            <a:ext cx="18899676" cy="1143000"/>
          </a:xfrm>
        </p:spPr>
        <p:txBody>
          <a:bodyPr/>
          <a:lstStyle/>
          <a:p>
            <a:pPr marL="25400" indent="0" algn="ctr">
              <a:buNone/>
            </a:pP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NJ Greenhouse Gas Emissions”, Rutgers, Jan 2018</a:t>
            </a:r>
          </a:p>
        </p:txBody>
      </p:sp>
    </p:spTree>
    <p:extLst>
      <p:ext uri="{BB962C8B-B14F-4D97-AF65-F5344CB8AC3E}">
        <p14:creationId xmlns:p14="http://schemas.microsoft.com/office/powerpoint/2010/main" val="18122933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E3C8-5209-4494-B3E4-E10E7D62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060" y="2680557"/>
            <a:ext cx="7524534" cy="11620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E9E422"/>
                </a:solidFill>
              </a:rPr>
              <a:t>GOLD STAR </a:t>
            </a:r>
            <a:r>
              <a:rPr lang="en-US" dirty="0"/>
              <a:t>STANDARD IN ENERGY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3.6% / per year </a:t>
            </a:r>
            <a:br>
              <a:rPr lang="en-US" dirty="0"/>
            </a:br>
            <a:br>
              <a:rPr lang="en-US" dirty="0"/>
            </a:br>
            <a:r>
              <a:rPr lang="en-US" sz="6750" dirty="0"/>
              <a:t>Enables reaching 80% emission reduction by 2050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81C56-66E3-45E9-8C88-AF9E95AAC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11" y="193430"/>
            <a:ext cx="10668000" cy="1331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203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2EB75-0A3D-4663-8BEB-FFA1F33D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652" y="456474"/>
            <a:ext cx="17589154" cy="103505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Middletown received EDF GRANT (early spring, 2017)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5DBA2-C318-43BA-B199-3143B382DB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16000" y="1670050"/>
            <a:ext cx="22352000" cy="85658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Environmental Defense Fund (EDF) Climate Corps interns funded by NJ Natural Gas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2EC93-01D1-4F77-9BA5-5424E271704D}"/>
              </a:ext>
            </a:extLst>
          </p:cNvPr>
          <p:cNvSpPr txBox="1"/>
          <p:nvPr/>
        </p:nvSpPr>
        <p:spPr>
          <a:xfrm>
            <a:off x="853440" y="3918734"/>
            <a:ext cx="2353056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n-US" sz="2800" dirty="0"/>
              <a:t> </a:t>
            </a:r>
            <a:br>
              <a:rPr lang="en-US" sz="6000" dirty="0"/>
            </a:br>
            <a:endParaRPr lang="en-US" sz="6000" dirty="0"/>
          </a:p>
          <a:p>
            <a:pPr lvl="1"/>
            <a:r>
              <a:rPr lang="en-US" sz="5000" dirty="0" err="1">
                <a:solidFill>
                  <a:schemeClr val="bg2">
                    <a:lumMod val="50000"/>
                  </a:schemeClr>
                </a:solidFill>
              </a:rPr>
              <a:t>focusED</a:t>
            </a:r>
            <a:r>
              <a:rPr lang="en-US" sz="5000" dirty="0">
                <a:solidFill>
                  <a:schemeClr val="bg2">
                    <a:lumMod val="50000"/>
                  </a:schemeClr>
                </a:solidFill>
              </a:rPr>
              <a:t> on jump starting energy efficiency programs</a:t>
            </a:r>
            <a:br>
              <a:rPr lang="en-US" sz="5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000" dirty="0">
                <a:solidFill>
                  <a:schemeClr val="bg2">
                    <a:lumMod val="50000"/>
                  </a:schemeClr>
                </a:solidFill>
              </a:rPr>
              <a:t>(currently underway)</a:t>
            </a:r>
            <a:br>
              <a:rPr lang="en-US" sz="5000" dirty="0">
                <a:solidFill>
                  <a:schemeClr val="bg2">
                    <a:lumMod val="50000"/>
                  </a:schemeClr>
                </a:solidFill>
              </a:rPr>
            </a:br>
            <a:endParaRPr lang="en-US" sz="5000" dirty="0">
              <a:solidFill>
                <a:schemeClr val="bg2">
                  <a:lumMod val="50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cap="none" dirty="0">
                <a:solidFill>
                  <a:schemeClr val="bg2">
                    <a:lumMod val="50000"/>
                  </a:schemeClr>
                </a:solidFill>
              </a:rPr>
              <a:t>Municipal (buildings)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cap="none" dirty="0">
                <a:solidFill>
                  <a:schemeClr val="bg2">
                    <a:lumMod val="50000"/>
                  </a:schemeClr>
                </a:solidFill>
              </a:rPr>
              <a:t>Residential Outreach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cap="none" dirty="0">
                <a:solidFill>
                  <a:schemeClr val="bg2">
                    <a:lumMod val="50000"/>
                  </a:schemeClr>
                </a:solidFill>
              </a:rPr>
              <a:t>Commercial Outreach 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739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2EB75-0A3D-4663-8BEB-FFA1F33D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35000"/>
            <a:ext cx="23721646" cy="1035050"/>
          </a:xfrm>
        </p:spPr>
        <p:txBody>
          <a:bodyPr>
            <a:noAutofit/>
          </a:bodyPr>
          <a:lstStyle/>
          <a:p>
            <a:r>
              <a:rPr lang="en-US" sz="5400" dirty="0"/>
              <a:t>START ENERGY ACTIONS WITH ENERGY EFFICIENCY IMPROVEMENT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5DBA2-C318-43BA-B199-3143B382DB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16000" y="1670050"/>
            <a:ext cx="22352000" cy="153035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funded by BPU societal benefit fund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2EC93-01D1-4F77-9BA5-5424E271704D}"/>
              </a:ext>
            </a:extLst>
          </p:cNvPr>
          <p:cNvSpPr txBox="1"/>
          <p:nvPr/>
        </p:nvSpPr>
        <p:spPr>
          <a:xfrm>
            <a:off x="1016000" y="2852236"/>
            <a:ext cx="23530560" cy="1003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>
                <a:solidFill>
                  <a:schemeClr val="bg2">
                    <a:lumMod val="50000"/>
                  </a:schemeClr>
                </a:solidFill>
              </a:rPr>
              <a:t>MUNICIPAL</a:t>
            </a:r>
            <a:r>
              <a:rPr lang="en-US" sz="4200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000" cap="none" dirty="0">
                <a:solidFill>
                  <a:schemeClr val="bg2">
                    <a:lumMod val="50000"/>
                  </a:schemeClr>
                </a:solidFill>
              </a:rPr>
              <a:t>Free energy audit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000" cap="none" dirty="0">
                <a:solidFill>
                  <a:schemeClr val="bg2">
                    <a:lumMod val="50000"/>
                  </a:schemeClr>
                </a:solidFill>
              </a:rPr>
              <a:t>Recommended energy efficiency improvements funded by:</a:t>
            </a:r>
            <a:br>
              <a:rPr lang="en-US" sz="4000" cap="none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4000" cap="none" dirty="0">
                <a:solidFill>
                  <a:schemeClr val="bg2">
                    <a:lumMod val="50000"/>
                  </a:schemeClr>
                </a:solidFill>
              </a:rPr>
              <a:t>    70% paid by direct install (arrange through NJ Nat Gas) </a:t>
            </a:r>
          </a:p>
          <a:p>
            <a:pPr lvl="1" algn="l"/>
            <a:r>
              <a:rPr lang="en-US" sz="4000" cap="none" dirty="0">
                <a:solidFill>
                  <a:schemeClr val="bg2">
                    <a:lumMod val="50000"/>
                  </a:schemeClr>
                </a:solidFill>
              </a:rPr>
              <a:t>       30% paid via loans  (payments guaranteed to be less than energy savings)</a:t>
            </a:r>
          </a:p>
          <a:p>
            <a:pPr lvl="1" algn="l"/>
            <a:r>
              <a:rPr lang="en-US" sz="2800" dirty="0"/>
              <a:t> </a:t>
            </a:r>
            <a:br>
              <a:rPr lang="en-US" sz="6000" dirty="0"/>
            </a:br>
            <a:r>
              <a:rPr lang="en-US" sz="6000" dirty="0">
                <a:solidFill>
                  <a:schemeClr val="bg2">
                    <a:lumMod val="50000"/>
                  </a:schemeClr>
                </a:solidFill>
              </a:rPr>
              <a:t>BUSINESS</a:t>
            </a:r>
            <a:r>
              <a:rPr lang="en-US" sz="4200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200" cap="none" dirty="0">
                <a:solidFill>
                  <a:schemeClr val="bg2">
                    <a:lumMod val="50000"/>
                  </a:schemeClr>
                </a:solidFill>
              </a:rPr>
              <a:t>free energy audit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200" cap="none" dirty="0">
                <a:solidFill>
                  <a:schemeClr val="bg2">
                    <a:lumMod val="50000"/>
                  </a:schemeClr>
                </a:solidFill>
              </a:rPr>
              <a:t>recommended energy efficiency improvements funded by:</a:t>
            </a:r>
            <a:br>
              <a:rPr lang="en-US" sz="4200" cap="none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4200" cap="none" dirty="0">
                <a:solidFill>
                  <a:schemeClr val="bg2">
                    <a:lumMod val="50000"/>
                  </a:schemeClr>
                </a:solidFill>
              </a:rPr>
              <a:t>     70% paid by direct install (arrange through </a:t>
            </a:r>
            <a:r>
              <a:rPr lang="en-US" sz="4400" cap="none" dirty="0">
                <a:solidFill>
                  <a:schemeClr val="bg2">
                    <a:lumMod val="50000"/>
                  </a:schemeClr>
                </a:solidFill>
              </a:rPr>
              <a:t>NJ Nat Gas</a:t>
            </a:r>
            <a:r>
              <a:rPr lang="en-US" sz="4200" cap="none" dirty="0">
                <a:solidFill>
                  <a:schemeClr val="bg2">
                    <a:lumMod val="50000"/>
                  </a:schemeClr>
                </a:solidFill>
              </a:rPr>
              <a:t>) </a:t>
            </a:r>
          </a:p>
          <a:p>
            <a:pPr lvl="1" algn="l"/>
            <a:r>
              <a:rPr lang="en-US" sz="4200" cap="none" dirty="0">
                <a:solidFill>
                  <a:schemeClr val="bg2">
                    <a:lumMod val="50000"/>
                  </a:schemeClr>
                </a:solidFill>
              </a:rPr>
              <a:t>        30% paid through gas bill</a:t>
            </a:r>
          </a:p>
          <a:p>
            <a:pPr lvl="1" algn="l"/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lvl="1" algn="l"/>
            <a:r>
              <a:rPr lang="en-US" sz="6000" dirty="0">
                <a:solidFill>
                  <a:schemeClr val="bg2">
                    <a:lumMod val="50000"/>
                  </a:schemeClr>
                </a:solidFill>
              </a:rPr>
              <a:t>RESIDENTS</a:t>
            </a:r>
            <a:r>
              <a:rPr lang="en-US" sz="4200" cap="none" dirty="0">
                <a:solidFill>
                  <a:schemeClr val="bg2">
                    <a:lumMod val="50000"/>
                  </a:schemeClr>
                </a:solidFill>
              </a:rPr>
              <a:t>: 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200" cap="none" dirty="0">
                <a:solidFill>
                  <a:schemeClr val="bg2">
                    <a:lumMod val="50000"/>
                  </a:schemeClr>
                </a:solidFill>
              </a:rPr>
              <a:t>free audit for income-qualified residents; $49 for higher incomes (limited time)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en-US" sz="4200" cap="none" dirty="0">
                <a:solidFill>
                  <a:schemeClr val="bg2">
                    <a:lumMod val="50000"/>
                  </a:schemeClr>
                </a:solidFill>
              </a:rPr>
              <a:t>Recommended energy efficiency improvements partly funded by </a:t>
            </a:r>
            <a:r>
              <a:rPr lang="en-US" sz="4200" cap="none" dirty="0" err="1">
                <a:solidFill>
                  <a:schemeClr val="bg2">
                    <a:lumMod val="50000"/>
                  </a:schemeClr>
                </a:solidFill>
              </a:rPr>
              <a:t>SaveGreen</a:t>
            </a:r>
            <a:endParaRPr lang="en-US" sz="4200" cap="none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290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7E385-0F0D-4AB3-9726-C28E6B7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003" y="590552"/>
            <a:ext cx="22090674" cy="1162050"/>
          </a:xfrm>
        </p:spPr>
        <p:txBody>
          <a:bodyPr/>
          <a:lstStyle/>
          <a:p>
            <a:r>
              <a:rPr lang="en-US" sz="6600" dirty="0"/>
              <a:t>AFTER COMPLETING ENERGY EFFICIENCY 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27E15-2A76-448B-9873-92B7171F722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10003" y="1835129"/>
            <a:ext cx="22090674" cy="1143000"/>
          </a:xfrm>
        </p:spPr>
        <p:txBody>
          <a:bodyPr/>
          <a:lstStyle/>
          <a:p>
            <a:r>
              <a:rPr lang="en-US" sz="6600" b="1" dirty="0"/>
              <a:t>Begin Municipal And City-wide Energy Actions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F8791-16B0-4458-A176-870861F71B1C}"/>
              </a:ext>
            </a:extLst>
          </p:cNvPr>
          <p:cNvSpPr txBox="1"/>
          <p:nvPr/>
        </p:nvSpPr>
        <p:spPr>
          <a:xfrm>
            <a:off x="1134206" y="3790949"/>
            <a:ext cx="20547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2">
                    <a:lumMod val="50000"/>
                  </a:schemeClr>
                </a:solidFill>
              </a:rPr>
              <a:t>MUNICIPAL OPERATIONS: GHG REDUCTIONS 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(10 ACTIONS)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D4DDB-013A-499A-94EF-73D78B63D990}"/>
              </a:ext>
            </a:extLst>
          </p:cNvPr>
          <p:cNvSpPr txBox="1"/>
          <p:nvPr/>
        </p:nvSpPr>
        <p:spPr>
          <a:xfrm>
            <a:off x="2031024" y="5037982"/>
            <a:ext cx="192283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5400" cap="none" dirty="0">
                <a:solidFill>
                  <a:schemeClr val="bg2">
                    <a:lumMod val="50000"/>
                  </a:schemeClr>
                </a:solidFill>
              </a:rPr>
              <a:t>Renewable Energy Generation: Solar, Wind, Geothermal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5400" cap="none" dirty="0">
                <a:solidFill>
                  <a:schemeClr val="bg2">
                    <a:lumMod val="50000"/>
                  </a:schemeClr>
                </a:solidFill>
              </a:rPr>
              <a:t>Green The Municipal Fleet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5400" cap="none" dirty="0">
                <a:solidFill>
                  <a:schemeClr val="bg2">
                    <a:lumMod val="50000"/>
                  </a:schemeClr>
                </a:solidFill>
              </a:rPr>
              <a:t>Buildings &amp; Street Lighting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BD715-2E3B-49D9-80C1-E55909D3BE55}"/>
              </a:ext>
            </a:extLst>
          </p:cNvPr>
          <p:cNvSpPr txBox="1"/>
          <p:nvPr/>
        </p:nvSpPr>
        <p:spPr>
          <a:xfrm>
            <a:off x="910003" y="8454302"/>
            <a:ext cx="22420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2">
                    <a:lumMod val="50000"/>
                  </a:schemeClr>
                </a:solidFill>
              </a:rPr>
              <a:t>COMMUNITY-WIDE GHG REDUCTION OPERATIONS 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(9 ACTIONS)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120CAB-97AC-44EF-A8CF-1EC2AEAA1B82}"/>
              </a:ext>
            </a:extLst>
          </p:cNvPr>
          <p:cNvSpPr txBox="1"/>
          <p:nvPr/>
        </p:nvSpPr>
        <p:spPr>
          <a:xfrm>
            <a:off x="2031024" y="9469965"/>
            <a:ext cx="212993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5400" cap="none" dirty="0">
                <a:solidFill>
                  <a:schemeClr val="bg2">
                    <a:lumMod val="50000"/>
                  </a:schemeClr>
                </a:solidFill>
              </a:rPr>
              <a:t>Renewable Energy Generation: Solar, Electric Aggregation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5400" cap="none" dirty="0">
                <a:solidFill>
                  <a:schemeClr val="bg2">
                    <a:lumMod val="50000"/>
                  </a:schemeClr>
                </a:solidFill>
              </a:rPr>
              <a:t>Mobile Sources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5400" cap="none" dirty="0">
                <a:solidFill>
                  <a:schemeClr val="bg2">
                    <a:lumMod val="50000"/>
                  </a:schemeClr>
                </a:solidFill>
              </a:rPr>
              <a:t>Trees – Canopy Shading Effect</a:t>
            </a:r>
          </a:p>
        </p:txBody>
      </p:sp>
    </p:spTree>
    <p:extLst>
      <p:ext uri="{BB962C8B-B14F-4D97-AF65-F5344CB8AC3E}">
        <p14:creationId xmlns:p14="http://schemas.microsoft.com/office/powerpoint/2010/main" val="40985049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A287C6"/>
      </a:dk1>
      <a:lt1>
        <a:srgbClr val="8DC63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rm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rm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15742</TotalTime>
  <Words>2251</Words>
  <Application>Microsoft Office PowerPoint</Application>
  <PresentationFormat>Custom</PresentationFormat>
  <Paragraphs>234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Aharoni</vt:lpstr>
      <vt:lpstr>Arial</vt:lpstr>
      <vt:lpstr>Gill Sans</vt:lpstr>
      <vt:lpstr>Helvetica</vt:lpstr>
      <vt:lpstr>Helvetica Light</vt:lpstr>
      <vt:lpstr>Helvetica Neue</vt:lpstr>
      <vt:lpstr>Times New Roman</vt:lpstr>
      <vt:lpstr>White</vt:lpstr>
      <vt:lpstr>                          Middletown For Clean Energy                           Foundations for the Energy Plan</vt:lpstr>
      <vt:lpstr>Sustainable Jersey Actions: A Framework for Getting To 100% Clean Energy   </vt:lpstr>
      <vt:lpstr>Sustainable Jersey Certifications A Framework for Getting To 100% Clean Energy </vt:lpstr>
      <vt:lpstr>                          Middletown For Clean Energy                           Sustainable Jersey Actions </vt:lpstr>
      <vt:lpstr>Middletown (Typical NJ) GHG Emissions EEEmissions</vt:lpstr>
      <vt:lpstr>GOLD STAR STANDARD IN ENERGY  3.6% / per year   Enables reaching 80% emission reduction by 2050</vt:lpstr>
      <vt:lpstr>Middletown received EDF GRANT (early spring, 2017)</vt:lpstr>
      <vt:lpstr>START ENERGY ACTIONS WITH ENERGY EFFICIENCY IMPROVEMENT</vt:lpstr>
      <vt:lpstr>AFTER COMPLETING ENERGY EFFICIENCY ACTIONS</vt:lpstr>
      <vt:lpstr>GOLD STAR STANDARD IN ENERGY</vt:lpstr>
      <vt:lpstr>GOLD STAR STANDARD IN ENERGY</vt:lpstr>
      <vt:lpstr>                          Your Town For Clean Energy            Examples of Electrical Aggregation                              </vt:lpstr>
      <vt:lpstr>                          Your Town For Clean Energy            Other Opportunities for Emission Reductions                              </vt:lpstr>
      <vt:lpstr>Improve Your Town’s Master Plan</vt:lpstr>
      <vt:lpstr>SUSTAINABLE JERSEY MAYORS SUMMIT</vt:lpstr>
      <vt:lpstr>MAYORS CLIMATE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 Climate Coalition</dc:title>
  <dc:creator>patlaptop miller</dc:creator>
  <cp:lastModifiedBy>Steve Miller</cp:lastModifiedBy>
  <cp:revision>187</cp:revision>
  <cp:lastPrinted>2019-06-04T20:49:36Z</cp:lastPrinted>
  <dcterms:modified xsi:type="dcterms:W3CDTF">2019-06-04T21:28:38Z</dcterms:modified>
</cp:coreProperties>
</file>